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2"/>
  </p:notesMasterIdLst>
  <p:sldIdLst>
    <p:sldId id="256" r:id="rId2"/>
    <p:sldId id="351" r:id="rId3"/>
    <p:sldId id="356" r:id="rId4"/>
    <p:sldId id="353" r:id="rId5"/>
    <p:sldId id="354" r:id="rId6"/>
    <p:sldId id="355" r:id="rId7"/>
    <p:sldId id="359" r:id="rId8"/>
    <p:sldId id="357" r:id="rId9"/>
    <p:sldId id="269" r:id="rId10"/>
    <p:sldId id="273" r:id="rId11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FEA7A0B5-03F7-49D0-B666-330B706CC1C0}">
          <p14:sldIdLst>
            <p14:sldId id="256"/>
          </p14:sldIdLst>
        </p14:section>
        <p14:section name="Oddíl bez názvu" id="{716ECBE0-3BD8-435F-AD63-02A39B659C49}">
          <p14:sldIdLst>
            <p14:sldId id="351"/>
            <p14:sldId id="356"/>
            <p14:sldId id="353"/>
            <p14:sldId id="354"/>
            <p14:sldId id="355"/>
            <p14:sldId id="359"/>
            <p14:sldId id="357"/>
            <p14:sldId id="269"/>
            <p14:sldId id="27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0929"/>
  </p:normalViewPr>
  <p:slideViewPr>
    <p:cSldViewPr>
      <p:cViewPr varScale="1">
        <p:scale>
          <a:sx n="114" d="100"/>
          <a:sy n="114" d="100"/>
        </p:scale>
        <p:origin x="156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571A94-FE0F-4BE3-9501-E23B4914FAB6}" type="datetimeFigureOut">
              <a:rPr lang="cs-CZ" smtClean="0"/>
              <a:t>16.11.2022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9963"/>
            <a:ext cx="5435600" cy="39100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B94D97-5373-4298-8B4E-E1196774D8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23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6 w 21600"/>
                <a:gd name="T1" fmla="*/ 0 h 21231"/>
                <a:gd name="T2" fmla="*/ 32 w 21600"/>
                <a:gd name="T3" fmla="*/ 13 h 21231"/>
                <a:gd name="T4" fmla="*/ 0 w 21600"/>
                <a:gd name="T5" fmla="*/ 13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FD21F-7B72-4377-9B6B-E8C859DC2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18F26-F1E9-4590-B6EC-E9E6238C03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64DF8-5DE6-45A3-A84D-185E2F5D8F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lipArt" preserve="1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C3E8-819E-4156-9800-AC3EAADBB9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B4AF0-E47D-4C47-987B-6A94EAAE91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569EB-4052-4500-9DB1-B81EC4C0F4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C6111-84F6-4D9F-A650-6DF77B8EB6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B3542-ADA3-4CA9-A07E-88D3B768A7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6AE1F-3DC3-4E0F-87A4-B26FD0376A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0E9C1-8D4F-49E0-8561-2FCF7F8200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3DDA5-73ED-41CA-B7B9-FA45EFCAC7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8EF4E-FB7C-4C4A-B9E7-5B20452941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33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78 w 21600"/>
                <a:gd name="T3" fmla="*/ 34 h 21600"/>
                <a:gd name="T4" fmla="*/ 0 w 21600"/>
                <a:gd name="T5" fmla="*/ 3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DA583FF-9F5D-469C-B3BB-B1E3900B7B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60" r:id="rId1"/>
    <p:sldLayoutId id="2147484061" r:id="rId2"/>
    <p:sldLayoutId id="2147484062" r:id="rId3"/>
    <p:sldLayoutId id="2147484063" r:id="rId4"/>
    <p:sldLayoutId id="2147484064" r:id="rId5"/>
    <p:sldLayoutId id="2147484065" r:id="rId6"/>
    <p:sldLayoutId id="2147484066" r:id="rId7"/>
    <p:sldLayoutId id="2147484067" r:id="rId8"/>
    <p:sldLayoutId id="2147484068" r:id="rId9"/>
    <p:sldLayoutId id="2147484069" r:id="rId10"/>
    <p:sldLayoutId id="2147484070" r:id="rId11"/>
    <p:sldLayoutId id="214748407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iMb8tGutzN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65625"/>
            <a:ext cx="7772400" cy="1007591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3600" b="1" dirty="0">
                <a:solidFill>
                  <a:schemeClr val="bg2"/>
                </a:solidFill>
              </a:rPr>
              <a:t>Hodnocení zaměstnanců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2205038"/>
            <a:ext cx="9144000" cy="1944687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>
                <a:latin typeface="Arial" pitchFamily="34" charset="0"/>
                <a:cs typeface="Arial" pitchFamily="34" charset="0"/>
              </a:rPr>
              <a:t>PERSONALISTIKA</a:t>
            </a:r>
            <a:endParaRPr lang="pt-BR" sz="36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8. seminář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619672" y="5373216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chemeClr val="bg2"/>
                </a:solidFill>
              </a:rPr>
              <a:t>Ing. Helena Marková, Ph.D.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758812" y="235496"/>
            <a:ext cx="11733052" cy="707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2" descr="SLU-znacka-OPF-horizo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547262"/>
            <a:ext cx="3937883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 advAuto="3000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99592" y="1052737"/>
            <a:ext cx="5832475" cy="1656184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3500" dirty="0">
                <a:solidFill>
                  <a:schemeClr val="bg2"/>
                </a:solidFill>
              </a:rPr>
              <a:t>	</a:t>
            </a:r>
            <a:r>
              <a:rPr lang="cs-CZ" sz="3500" b="1" dirty="0">
                <a:solidFill>
                  <a:schemeClr val="bg2"/>
                </a:solidFill>
              </a:rPr>
              <a:t>Děkuji vám za pozornost a přeji příjemný zbytek dne. </a:t>
            </a:r>
            <a:endParaRPr lang="cs-CZ" sz="3500" dirty="0">
              <a:solidFill>
                <a:schemeClr val="bg2"/>
              </a:solidFill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cs-CZ" sz="3500" dirty="0"/>
              <a:t>Děkuji vám za pozornost, přeji příjemný den.</a:t>
            </a:r>
          </a:p>
        </p:txBody>
      </p:sp>
      <p:pic>
        <p:nvPicPr>
          <p:cNvPr id="52242" name="Picture 18" descr="PE01931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355976" y="3212976"/>
            <a:ext cx="3864751" cy="2993572"/>
          </a:xfrm>
        </p:spPr>
      </p:pic>
      <p:sp>
        <p:nvSpPr>
          <p:cNvPr id="7" name="Obdélník 6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3FA7C956-A34B-46E8-B883-E9F0F5CEA4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2348880"/>
            <a:ext cx="4656839" cy="40770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autoUpdateAnimBg="0" advAuto="3000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648072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K čemu slouží hodnocení pracovníků?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84189"/>
            <a:ext cx="8136904" cy="5040435"/>
          </a:xfrm>
        </p:spPr>
        <p:txBody>
          <a:bodyPr/>
          <a:lstStyle/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 - jak vykonávají svou práci,</a:t>
            </a:r>
          </a:p>
          <a:p>
            <a:pPr algn="just">
              <a:buFontTx/>
              <a:buChar char="-"/>
            </a:pPr>
            <a:r>
              <a:rPr lang="cs-CZ" sz="3000" dirty="0">
                <a:solidFill>
                  <a:schemeClr val="bg2"/>
                </a:solidFill>
              </a:rPr>
              <a:t>zda a jak plní úkoly, </a:t>
            </a:r>
          </a:p>
          <a:p>
            <a:pPr algn="just">
              <a:buFontTx/>
              <a:buChar char="-"/>
            </a:pPr>
            <a:r>
              <a:rPr lang="cs-CZ" sz="3000" dirty="0">
                <a:solidFill>
                  <a:schemeClr val="bg2"/>
                </a:solidFill>
              </a:rPr>
              <a:t>jaké je jeho pracovní chování ve vztahu ke kolegům, zákazníkům, dodavatelům,</a:t>
            </a:r>
          </a:p>
          <a:p>
            <a:pPr algn="just">
              <a:buFontTx/>
              <a:buChar char="-"/>
            </a:pPr>
            <a:r>
              <a:rPr lang="cs-CZ" sz="3000" dirty="0">
                <a:solidFill>
                  <a:schemeClr val="bg2"/>
                </a:solidFill>
              </a:rPr>
              <a:t>otázky budoucího rozvoje pracovníka i vztahů,</a:t>
            </a:r>
          </a:p>
          <a:p>
            <a:pPr algn="just">
              <a:buFontTx/>
              <a:buChar char="-"/>
            </a:pPr>
            <a:r>
              <a:rPr lang="cs-CZ" sz="3000" dirty="0">
                <a:solidFill>
                  <a:schemeClr val="bg2"/>
                </a:solidFill>
              </a:rPr>
              <a:t>je to nástroj hodnocení, kontroly, ale i motivace,</a:t>
            </a:r>
          </a:p>
          <a:p>
            <a:pPr algn="just">
              <a:buFontTx/>
              <a:buChar char="-"/>
            </a:pPr>
            <a:r>
              <a:rPr lang="cs-CZ" sz="3000" dirty="0">
                <a:solidFill>
                  <a:schemeClr val="bg2"/>
                </a:solidFill>
              </a:rPr>
              <a:t>pro plánování vzdělávání a kariérního růstu.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4745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15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18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3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21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4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24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8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27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5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27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1008112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Cíle hodnocení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sz="3000" dirty="0">
                <a:solidFill>
                  <a:schemeClr val="bg2"/>
                </a:solidFill>
              </a:rPr>
              <a:t> posouzení pracovního výkonu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3000" dirty="0">
                <a:solidFill>
                  <a:schemeClr val="bg2"/>
                </a:solidFill>
              </a:rPr>
              <a:t>základ pro odměňování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3000" dirty="0">
                <a:solidFill>
                  <a:schemeClr val="bg2"/>
                </a:solidFill>
              </a:rPr>
              <a:t>motivace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3000" dirty="0">
                <a:solidFill>
                  <a:schemeClr val="bg2"/>
                </a:solidFill>
              </a:rPr>
              <a:t>silné a slabé stránky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3000" dirty="0">
                <a:solidFill>
                  <a:schemeClr val="bg2"/>
                </a:solidFill>
              </a:rPr>
              <a:t>rozvojový potenciál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3000" dirty="0">
                <a:solidFill>
                  <a:schemeClr val="bg2"/>
                </a:solidFill>
              </a:rPr>
              <a:t>efektivita rozmístění pracovníků a tvorba pracovních skupin a kolektivů.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804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15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18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3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18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1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21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2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24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6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27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Podoby hodnocení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marL="0" indent="0" algn="just">
              <a:buClr>
                <a:schemeClr val="bg2"/>
              </a:buClr>
              <a:buNone/>
              <a:defRPr/>
            </a:pPr>
            <a:r>
              <a:rPr lang="cs-CZ" sz="2800" b="1" dirty="0">
                <a:solidFill>
                  <a:schemeClr val="bg2"/>
                </a:solidFill>
              </a:rPr>
              <a:t>Neformální </a:t>
            </a:r>
          </a:p>
          <a:p>
            <a:pPr algn="just">
              <a:buClr>
                <a:schemeClr val="bg2"/>
              </a:buClr>
              <a:buFontTx/>
              <a:buChar char="-"/>
              <a:defRPr/>
            </a:pPr>
            <a:r>
              <a:rPr lang="cs-CZ" sz="2800" dirty="0">
                <a:solidFill>
                  <a:schemeClr val="bg2"/>
                </a:solidFill>
              </a:rPr>
              <a:t>průběžné, během práce, vyplývá ze vztahu mezi podřízeným a nadřízeným.</a:t>
            </a:r>
          </a:p>
          <a:p>
            <a:pPr algn="just">
              <a:buClr>
                <a:schemeClr val="bg2"/>
              </a:buClr>
              <a:buFontTx/>
              <a:buChar char="-"/>
              <a:defRPr/>
            </a:pPr>
            <a:endParaRPr lang="cs-CZ" sz="2800" dirty="0">
              <a:solidFill>
                <a:schemeClr val="bg2"/>
              </a:solidFill>
            </a:endParaRPr>
          </a:p>
          <a:p>
            <a:pPr marL="0" indent="0" algn="just">
              <a:buClr>
                <a:schemeClr val="bg2"/>
              </a:buClr>
              <a:buNone/>
              <a:defRPr/>
            </a:pPr>
            <a:r>
              <a:rPr lang="cs-CZ" sz="2800" b="1" dirty="0">
                <a:solidFill>
                  <a:schemeClr val="bg2"/>
                </a:solidFill>
              </a:rPr>
              <a:t>Formální</a:t>
            </a:r>
          </a:p>
          <a:p>
            <a:pPr algn="just">
              <a:buClr>
                <a:schemeClr val="bg2"/>
              </a:buClr>
              <a:buFontTx/>
              <a:buChar char="-"/>
              <a:defRPr/>
            </a:pPr>
            <a:r>
              <a:rPr lang="cs-CZ" sz="2800" dirty="0">
                <a:solidFill>
                  <a:schemeClr val="bg2"/>
                </a:solidFill>
              </a:rPr>
              <a:t>má určitou periodicitu</a:t>
            </a:r>
          </a:p>
          <a:p>
            <a:pPr algn="just">
              <a:buClr>
                <a:schemeClr val="bg2"/>
              </a:buClr>
              <a:buFontTx/>
              <a:buChar char="-"/>
              <a:defRPr/>
            </a:pPr>
            <a:r>
              <a:rPr lang="cs-CZ" sz="2800" dirty="0">
                <a:solidFill>
                  <a:schemeClr val="bg2"/>
                </a:solidFill>
              </a:rPr>
              <a:t>jasná kritéria</a:t>
            </a:r>
          </a:p>
          <a:p>
            <a:pPr algn="just">
              <a:buClr>
                <a:schemeClr val="bg2"/>
              </a:buClr>
              <a:buFontTx/>
              <a:buChar char="-"/>
              <a:defRPr/>
            </a:pPr>
            <a:r>
              <a:rPr lang="cs-CZ" sz="2800" dirty="0">
                <a:solidFill>
                  <a:schemeClr val="bg2"/>
                </a:solidFill>
              </a:rPr>
              <a:t>struktura, poklad, cíl.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3832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Co se hodnotí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3000" b="1" dirty="0">
                <a:solidFill>
                  <a:schemeClr val="bg2"/>
                </a:solidFill>
              </a:rPr>
              <a:t>Pracovní výsledky </a:t>
            </a:r>
          </a:p>
          <a:p>
            <a:pPr algn="just">
              <a:buNone/>
            </a:pPr>
            <a:r>
              <a:rPr lang="cs-CZ" sz="3000" b="1" dirty="0">
                <a:solidFill>
                  <a:schemeClr val="bg2"/>
                </a:solidFill>
              </a:rPr>
              <a:t>Pracovní chování</a:t>
            </a:r>
          </a:p>
          <a:p>
            <a:pPr algn="just">
              <a:buNone/>
            </a:pPr>
            <a:r>
              <a:rPr lang="cs-CZ" sz="3000" b="1" dirty="0">
                <a:solidFill>
                  <a:schemeClr val="bg2"/>
                </a:solidFill>
              </a:rPr>
              <a:t>Sociální chování</a:t>
            </a: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9663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15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18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3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21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Metody hodnocení – orientované na minulost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Dotazník</a:t>
            </a:r>
          </a:p>
          <a:p>
            <a:pPr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Metoda kritických případů</a:t>
            </a:r>
          </a:p>
          <a:p>
            <a:pPr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360⁰</a:t>
            </a:r>
          </a:p>
          <a:p>
            <a:pPr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Hodnotitelské zprávy</a:t>
            </a:r>
          </a:p>
          <a:p>
            <a:pPr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Na základě norem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978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21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1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24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27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2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2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33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Metody hodnocení – orientované na budoucnost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Sebehodnocení</a:t>
            </a:r>
          </a:p>
          <a:p>
            <a:pPr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Psychologické sezení </a:t>
            </a:r>
          </a:p>
          <a:p>
            <a:pPr algn="just">
              <a:buNone/>
            </a:pPr>
            <a:r>
              <a:rPr lang="cs-CZ" sz="2800" dirty="0" err="1">
                <a:solidFill>
                  <a:schemeClr val="bg2"/>
                </a:solidFill>
              </a:rPr>
              <a:t>Developement</a:t>
            </a:r>
            <a:r>
              <a:rPr lang="cs-CZ" sz="2800" dirty="0">
                <a:solidFill>
                  <a:schemeClr val="bg2"/>
                </a:solidFill>
              </a:rPr>
              <a:t> centrum</a:t>
            </a:r>
          </a:p>
          <a:p>
            <a:pPr algn="just">
              <a:buNone/>
            </a:pPr>
            <a:endParaRPr lang="cs-CZ" sz="2800" dirty="0">
              <a:solidFill>
                <a:schemeClr val="bg2"/>
              </a:solidFill>
            </a:endParaRPr>
          </a:p>
          <a:p>
            <a:pPr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- je tu celá škála konkrétních metod, které jsou zaměřené na rozvoj pracovníka a využívají vyšší míru jeho participace na hodnocení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6560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21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1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24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24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9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1080120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Nejčastější chyby při hodnocení 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endParaRPr lang="cs-CZ" sz="24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2751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 nodePh="1">
                                  <p:stCondLst>
                                    <p:cond delay="21000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Ukázka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2432" y="1591553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30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https://www.youtube.com/watch?v=iMb8tGutzNE</a:t>
            </a:r>
            <a:endParaRPr lang="cs-CZ" sz="3000" dirty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Jak na hodnotící pohovory – příprava (4:54)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theme/theme1.xml><?xml version="1.0" encoding="utf-8"?>
<a:theme xmlns:a="http://schemas.openxmlformats.org/drawingml/2006/main" name="Vzletný">
  <a:themeElements>
    <a:clrScheme name="Vzletný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Vzletný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Vzletný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C:\Templates\Presentation Designs\Vzletný.pot</Template>
  <TotalTime>8431</TotalTime>
  <Words>350</Words>
  <Application>Microsoft Office PowerPoint</Application>
  <PresentationFormat>Předvádění na obrazovce (4:3)</PresentationFormat>
  <Paragraphs>58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Times New Roman</vt:lpstr>
      <vt:lpstr>Wingdings</vt:lpstr>
      <vt:lpstr>Vzletný</vt:lpstr>
      <vt:lpstr>Prezentace aplikace PowerPoint</vt:lpstr>
      <vt:lpstr>K čemu slouží hodnocení pracovníků?</vt:lpstr>
      <vt:lpstr>Cíle hodnocení</vt:lpstr>
      <vt:lpstr>Podoby hodnocení</vt:lpstr>
      <vt:lpstr>Co se hodnotí</vt:lpstr>
      <vt:lpstr>Metody hodnocení – orientované na minulost</vt:lpstr>
      <vt:lpstr>Metody hodnocení – orientované na budoucnost</vt:lpstr>
      <vt:lpstr>Nejčastější chyby při hodnocení </vt:lpstr>
      <vt:lpstr>Ukázka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lidských zdrojů   Přednáška č. 2</dc:title>
  <dc:creator>patrik</dc:creator>
  <cp:lastModifiedBy>Helena</cp:lastModifiedBy>
  <cp:revision>261</cp:revision>
  <cp:lastPrinted>1601-01-01T00:00:00Z</cp:lastPrinted>
  <dcterms:created xsi:type="dcterms:W3CDTF">2005-09-23T13:42:26Z</dcterms:created>
  <dcterms:modified xsi:type="dcterms:W3CDTF">2022-11-16T06:51:56Z</dcterms:modified>
</cp:coreProperties>
</file>