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406" r:id="rId3"/>
    <p:sldId id="269" r:id="rId4"/>
    <p:sldId id="351" r:id="rId5"/>
    <p:sldId id="360" r:id="rId6"/>
    <p:sldId id="356" r:id="rId7"/>
    <p:sldId id="353" r:id="rId8"/>
    <p:sldId id="354" r:id="rId9"/>
    <p:sldId id="355" r:id="rId10"/>
    <p:sldId id="359" r:id="rId11"/>
    <p:sldId id="357" r:id="rId12"/>
    <p:sldId id="361" r:id="rId13"/>
    <p:sldId id="273" r:id="rId14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EA7A0B5-03F7-49D0-B666-330B706CC1C0}">
          <p14:sldIdLst>
            <p14:sldId id="256"/>
            <p14:sldId id="406"/>
          </p14:sldIdLst>
        </p14:section>
        <p14:section name="Oddíl bez názvu" id="{716ECBE0-3BD8-435F-AD63-02A39B659C49}">
          <p14:sldIdLst>
            <p14:sldId id="269"/>
            <p14:sldId id="351"/>
            <p14:sldId id="360"/>
            <p14:sldId id="356"/>
            <p14:sldId id="353"/>
            <p14:sldId id="354"/>
            <p14:sldId id="355"/>
            <p14:sldId id="359"/>
            <p14:sldId id="357"/>
            <p14:sldId id="361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0929"/>
  </p:normalViewPr>
  <p:slideViewPr>
    <p:cSldViewPr>
      <p:cViewPr varScale="1">
        <p:scale>
          <a:sx n="114" d="100"/>
          <a:sy n="114" d="100"/>
        </p:scale>
        <p:origin x="15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28.11.2022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642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latove-tabulky.cz/33/341-2017-sb-narizeni-vlady-o-platovych-pomerech-zamestnancu-ve-verejnych-sluzbach-a-sprave-ve-zneni-ucinnem-k-1-9-2022-uniqueidOhwOuzC33qe_hFd_-jrpTs72uuimYWOhzuw2v4y0nCQCD-vMUnwPlw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1007591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3600" b="1" dirty="0">
                <a:solidFill>
                  <a:schemeClr val="bg2"/>
                </a:solidFill>
              </a:rPr>
              <a:t>Odměňování zaměstnanců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PERSONALISTIKA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9.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Nepodnikatelská sféra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cs-CZ" sz="2800" dirty="0">
                <a:solidFill>
                  <a:schemeClr val="bg2"/>
                </a:solidFill>
              </a:rPr>
              <a:t>co je nepodnikatelská sféra?</a:t>
            </a:r>
          </a:p>
          <a:p>
            <a:pPr algn="just">
              <a:buFontTx/>
              <a:buChar char="-"/>
            </a:pPr>
            <a:r>
              <a:rPr lang="cs-CZ" sz="2800" dirty="0">
                <a:solidFill>
                  <a:schemeClr val="bg2"/>
                </a:solidFill>
              </a:rPr>
              <a:t>definuj plat</a:t>
            </a:r>
          </a:p>
          <a:p>
            <a:pPr algn="just">
              <a:buFontTx/>
              <a:buChar char="-"/>
            </a:pPr>
            <a:r>
              <a:rPr lang="cs-CZ" sz="2800" dirty="0">
                <a:solidFill>
                  <a:schemeClr val="bg2"/>
                </a:solidFill>
              </a:rPr>
              <a:t>struktura platu </a:t>
            </a:r>
          </a:p>
          <a:p>
            <a:pPr algn="just">
              <a:buFontTx/>
              <a:buChar char="-"/>
            </a:pPr>
            <a:r>
              <a:rPr lang="cs-CZ" sz="2800" dirty="0">
                <a:solidFill>
                  <a:schemeClr val="bg2"/>
                </a:solidFill>
              </a:rPr>
              <a:t>co jsou třídy a stupně, co nazýváme tarifem?</a:t>
            </a:r>
          </a:p>
          <a:p>
            <a:pPr marL="0" indent="0" algn="just">
              <a:buNone/>
            </a:pPr>
            <a:r>
              <a:rPr lang="cs-CZ" sz="2800" dirty="0">
                <a:solidFill>
                  <a:schemeClr val="bg2"/>
                </a:solidFill>
                <a:hlinkClick r:id="rId2"/>
              </a:rPr>
              <a:t>https://www.platove-tabulky.cz/33/341-2017-sb-narizeni-vlady-o-platovych-pomerech-zamestnancu-ve-verejnych-sluzbach-a-sprave-ve-zneni-ucinnem-k-1-9-2022-uniqueidOhwOuzC33qe_hFd_-jrpTs72uuimYWOhzuw2v4y0nCQCD-vMUnwPlw/</a:t>
            </a:r>
            <a:endParaRPr lang="cs-CZ" sz="2800" dirty="0">
              <a:solidFill>
                <a:schemeClr val="bg2"/>
              </a:solidFill>
            </a:endParaRPr>
          </a:p>
          <a:p>
            <a:pPr marL="0" indent="0" algn="just">
              <a:buNone/>
            </a:pPr>
            <a:endParaRPr lang="cs-CZ" sz="28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56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8012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Jak určit platovou třídu a jak stupeň?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skupina prací – příslušná tabulka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katalog prací – povaha vykonávané práce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vzdělání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nutné podklady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u stupně rozhoduje délka praxe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náhradní doby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možnost částečného zápočtu praxe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způsob doložení praxe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75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6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3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3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86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36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8012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Systém příplatků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za specifické pracovní podmínky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za vedení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osobní příplatek</a:t>
            </a:r>
          </a:p>
          <a:p>
            <a:pPr marL="0" indent="0" algn="just">
              <a:spcBef>
                <a:spcPts val="600"/>
              </a:spcBef>
              <a:buNone/>
              <a:defRPr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odměny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2400" dirty="0">
                <a:solidFill>
                  <a:schemeClr val="bg2"/>
                </a:solidFill>
              </a:rPr>
              <a:t>benefity (příklady benefitů)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endParaRPr lang="cs-CZ" sz="24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54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9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42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7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45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6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48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052737"/>
            <a:ext cx="5832475" cy="1656184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dirty="0">
                <a:solidFill>
                  <a:schemeClr val="bg2"/>
                </a:solidFill>
              </a:rPr>
              <a:t>	</a:t>
            </a:r>
            <a:r>
              <a:rPr lang="cs-CZ" sz="3500" b="1" dirty="0">
                <a:solidFill>
                  <a:schemeClr val="bg2"/>
                </a:solidFill>
              </a:rPr>
              <a:t>Děkuji vám za pozornost a přeji příjemný zbytek dne. </a:t>
            </a:r>
            <a:endParaRPr lang="cs-CZ" sz="3500" dirty="0">
              <a:solidFill>
                <a:schemeClr val="bg2"/>
              </a:solidFill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5976" y="3212976"/>
            <a:ext cx="3864751" cy="2993572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3FA7C956-A34B-46E8-B883-E9F0F5CEA4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348880"/>
            <a:ext cx="4656839" cy="40770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Žádost o vyplnění dotazníku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28735"/>
            <a:ext cx="8136904" cy="5095889"/>
          </a:xfrm>
        </p:spPr>
        <p:txBody>
          <a:bodyPr/>
          <a:lstStyle/>
          <a:p>
            <a:pPr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Milé studentky a milí studenti,</a:t>
            </a:r>
          </a:p>
          <a:p>
            <a:pPr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prosím Vás tímto o vyplnění dotazníku do výzkumu motivace k práci a studiu, na kterém spolupracuje naše škola s univerzitou z Mexika.</a:t>
            </a:r>
          </a:p>
          <a:p>
            <a:pPr algn="just">
              <a:buNone/>
            </a:pPr>
            <a:r>
              <a:rPr lang="cs-CZ" sz="2400" dirty="0">
                <a:solidFill>
                  <a:schemeClr val="bg2"/>
                </a:solidFill>
              </a:rPr>
              <a:t>Prosím, přispějte pár minutami svého času vědě a pomozte: </a:t>
            </a:r>
          </a:p>
          <a:p>
            <a:pPr algn="just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buNone/>
            </a:pPr>
            <a:r>
              <a:rPr lang="cs-CZ" sz="2400" u="sng" dirty="0">
                <a:solidFill>
                  <a:srgbClr val="0070C0"/>
                </a:solidFill>
              </a:rPr>
              <a:t>https://docs.google.com/forms/d/e/1FAIpQLScLh1Up5C2IFPp4WSf5DjSlJvbFHukKKazv5q64ClXa4ILT2g/viewform</a:t>
            </a:r>
          </a:p>
          <a:p>
            <a:pPr algn="just">
              <a:buNone/>
            </a:pPr>
            <a:endParaRPr lang="cs-CZ" sz="2400" u="sng" dirty="0">
              <a:solidFill>
                <a:srgbClr val="0070C0"/>
              </a:solidFill>
            </a:endParaRPr>
          </a:p>
          <a:p>
            <a:pPr algn="just">
              <a:buNone/>
            </a:pPr>
            <a:endParaRPr lang="cs-CZ" sz="2400" dirty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-6366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04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Hodnocení vs. Odměňování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2432" y="1591553"/>
            <a:ext cx="8136904" cy="475180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podstata (peněžní a nepeněžní odměny, moderní pojetí (formální a neformální, např. také povýšení, pochvala…)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co tím sledujeme?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z čeho vycházíme?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cíle odměňování</a:t>
            </a:r>
          </a:p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  <a:p>
            <a:pPr marL="3657600" lvl="8" indent="0" algn="just">
              <a:buNone/>
            </a:pPr>
            <a:r>
              <a:rPr lang="cs-CZ" sz="3600" dirty="0">
                <a:solidFill>
                  <a:schemeClr val="bg2"/>
                </a:solidFill>
              </a:rPr>
              <a:t>strategie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Šipka: doprava 1">
            <a:extLst>
              <a:ext uri="{FF2B5EF4-FFF2-40B4-BE49-F238E27FC236}">
                <a16:creationId xmlns:a16="http://schemas.microsoft.com/office/drawing/2014/main" id="{0DA4705B-98E6-460E-A9F1-C31626158A37}"/>
              </a:ext>
            </a:extLst>
          </p:cNvPr>
          <p:cNvSpPr/>
          <p:nvPr/>
        </p:nvSpPr>
        <p:spPr bwMode="auto">
          <a:xfrm>
            <a:off x="2627784" y="5266447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9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8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12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64807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Základní  principy odměňování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189"/>
            <a:ext cx="8136904" cy="5040435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- motivace pro nástup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stabilizace personálu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stimulace 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kontrola nákladů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soulad s legislativou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motivace ke zlepšení výkonu i kvalifikace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propojení hodnocení – odměňování – analýzy pracovního místa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74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8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35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64807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Strategie odměňování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484189"/>
            <a:ext cx="8136904" cy="5040435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 - založena na strategických hodnotách firmy – propojení s firemní strategií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reálnost! – musí mít ekonomický základ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proveditelnost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nediskriminační</a:t>
            </a:r>
          </a:p>
          <a:p>
            <a:pPr algn="just">
              <a:buFontTx/>
              <a:buChar char="-"/>
            </a:pPr>
            <a:r>
              <a:rPr lang="cs-CZ" sz="3000" dirty="0">
                <a:solidFill>
                  <a:schemeClr val="bg2"/>
                </a:solidFill>
              </a:rPr>
              <a:t>rozvoj týmu a zapojení zaměstnanců</a:t>
            </a:r>
          </a:p>
          <a:p>
            <a:pPr algn="just">
              <a:buFontTx/>
              <a:buChar char="-"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64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8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0811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Hlavní zásady </a:t>
            </a:r>
            <a:r>
              <a:rPr lang="cs-CZ" sz="3300" b="1" u="sng" dirty="0">
                <a:solidFill>
                  <a:schemeClr val="bg2"/>
                </a:solidFill>
                <a:effectLst/>
                <a:latin typeface="+mn-lt"/>
              </a:rPr>
              <a:t>politiky odměňování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 co se rozumí pod tímto pojmem?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konkurenceschopnost odměny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zásluhovost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pojetí individuální vs. týmové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diferenciace dle hierarchie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benefity a jejich skladba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flexibilita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3000" dirty="0">
                <a:solidFill>
                  <a:schemeClr val="bg2"/>
                </a:solidFill>
              </a:rPr>
              <a:t>prostor pro kontrolu a neutralitu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04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15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18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3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8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35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8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36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Podnikatelská sféra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Clr>
                <a:schemeClr val="bg2"/>
              </a:buClr>
              <a:buFontTx/>
              <a:buChar char="-"/>
              <a:defRPr/>
            </a:pPr>
            <a:r>
              <a:rPr lang="cs-CZ" sz="2800" dirty="0">
                <a:solidFill>
                  <a:schemeClr val="bg2"/>
                </a:solidFill>
              </a:rPr>
              <a:t>co sem patří?</a:t>
            </a:r>
          </a:p>
          <a:p>
            <a:pPr algn="just">
              <a:buClr>
                <a:schemeClr val="bg2"/>
              </a:buClr>
              <a:buFontTx/>
              <a:buChar char="-"/>
              <a:defRPr/>
            </a:pPr>
            <a:r>
              <a:rPr lang="cs-CZ" sz="2800" dirty="0">
                <a:solidFill>
                  <a:schemeClr val="bg2"/>
                </a:solidFill>
              </a:rPr>
              <a:t>definuj mzdu</a:t>
            </a:r>
          </a:p>
          <a:p>
            <a:pPr algn="just">
              <a:buClr>
                <a:schemeClr val="bg2"/>
              </a:buClr>
              <a:buFontTx/>
              <a:buChar char="-"/>
              <a:defRPr/>
            </a:pPr>
            <a:r>
              <a:rPr lang="cs-CZ" sz="2800" dirty="0">
                <a:solidFill>
                  <a:schemeClr val="bg2"/>
                </a:solidFill>
              </a:rPr>
              <a:t>co ovlivňuje její výši?</a:t>
            </a:r>
          </a:p>
          <a:p>
            <a:pPr algn="just">
              <a:buClr>
                <a:schemeClr val="bg2"/>
              </a:buClr>
              <a:buFontTx/>
              <a:buChar char="-"/>
              <a:defRPr/>
            </a:pPr>
            <a:r>
              <a:rPr lang="cs-CZ" sz="2800" dirty="0">
                <a:solidFill>
                  <a:schemeClr val="bg2"/>
                </a:solidFill>
              </a:rPr>
              <a:t>faktory mzdového systému (pracovní podmínky – tarifní příplatky, pracovní výkon a chování, tržní cena práce)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83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7"/>
            <a:ext cx="7774632" cy="360040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Mzdový systém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052737"/>
            <a:ext cx="8136904" cy="5688632"/>
          </a:xfrm>
        </p:spPr>
        <p:txBody>
          <a:bodyPr/>
          <a:lstStyle/>
          <a:p>
            <a:pPr algn="just">
              <a:buNone/>
            </a:pPr>
            <a:r>
              <a:rPr lang="cs-CZ" sz="2800" b="1" dirty="0">
                <a:solidFill>
                  <a:schemeClr val="bg2"/>
                </a:solidFill>
              </a:rPr>
              <a:t>Tarifní soustava</a:t>
            </a:r>
          </a:p>
          <a:p>
            <a:pPr algn="just">
              <a:buFontTx/>
              <a:buChar char="-"/>
            </a:pPr>
            <a:r>
              <a:rPr lang="cs-CZ" sz="2800" dirty="0">
                <a:solidFill>
                  <a:schemeClr val="bg2"/>
                </a:solidFill>
              </a:rPr>
              <a:t>stupnice tarifů</a:t>
            </a:r>
          </a:p>
          <a:p>
            <a:pPr algn="just">
              <a:buFontTx/>
              <a:buChar char="-"/>
            </a:pPr>
            <a:r>
              <a:rPr lang="cs-CZ" sz="2800" dirty="0">
                <a:solidFill>
                  <a:schemeClr val="bg2"/>
                </a:solidFill>
              </a:rPr>
              <a:t>příplatky a zvýhodnění</a:t>
            </a:r>
          </a:p>
          <a:p>
            <a:pPr marL="0" indent="0" algn="just">
              <a:buNone/>
            </a:pPr>
            <a:r>
              <a:rPr lang="cs-CZ" sz="2800" b="1" dirty="0">
                <a:solidFill>
                  <a:schemeClr val="bg2"/>
                </a:solidFill>
              </a:rPr>
              <a:t>Mzdové formy</a:t>
            </a:r>
          </a:p>
          <a:p>
            <a:pPr algn="just">
              <a:buFontTx/>
              <a:buChar char="-"/>
            </a:pPr>
            <a:r>
              <a:rPr lang="cs-CZ" sz="2800" dirty="0">
                <a:solidFill>
                  <a:schemeClr val="bg2"/>
                </a:solidFill>
              </a:rPr>
              <a:t>časová, úkolová, podílová, kombinovaná</a:t>
            </a:r>
          </a:p>
          <a:p>
            <a:pPr marL="0" indent="0" algn="just">
              <a:buNone/>
            </a:pPr>
            <a:r>
              <a:rPr lang="cs-CZ" sz="2800" b="1" dirty="0">
                <a:solidFill>
                  <a:schemeClr val="bg2"/>
                </a:solidFill>
              </a:rPr>
              <a:t>Dodatkové formy</a:t>
            </a:r>
          </a:p>
          <a:p>
            <a:pPr algn="just">
              <a:buFontTx/>
              <a:buChar char="-"/>
            </a:pPr>
            <a:r>
              <a:rPr lang="cs-CZ" sz="2800" dirty="0">
                <a:solidFill>
                  <a:schemeClr val="bg2"/>
                </a:solidFill>
              </a:rPr>
              <a:t>za úspory času, za dlouhodobé výsledky, podíl na výsledcích hospodaření</a:t>
            </a:r>
          </a:p>
          <a:p>
            <a:pPr marL="0" indent="0" algn="just">
              <a:buNone/>
            </a:pPr>
            <a:r>
              <a:rPr lang="cs-CZ" sz="2800" b="1" dirty="0">
                <a:solidFill>
                  <a:schemeClr val="bg2"/>
                </a:solidFill>
              </a:rPr>
              <a:t>Netarifní příplatky</a:t>
            </a:r>
          </a:p>
          <a:p>
            <a:pPr algn="just">
              <a:buFontTx/>
              <a:buChar char="-"/>
            </a:pPr>
            <a:r>
              <a:rPr lang="cs-CZ" sz="2800" dirty="0">
                <a:solidFill>
                  <a:schemeClr val="bg2"/>
                </a:solidFill>
              </a:rPr>
              <a:t>ostatní výplaty (13.mzda,odstupné,odchodné…)</a:t>
            </a:r>
          </a:p>
          <a:p>
            <a:pPr algn="just">
              <a:buFontTx/>
              <a:buChar char="-"/>
            </a:pPr>
            <a:r>
              <a:rPr lang="cs-CZ" sz="2800" dirty="0">
                <a:solidFill>
                  <a:schemeClr val="bg2"/>
                </a:solidFill>
              </a:rPr>
              <a:t>benefity</a:t>
            </a:r>
          </a:p>
          <a:p>
            <a:pPr algn="just">
              <a:buNone/>
            </a:pPr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9663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6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1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9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104000"/>
                            </p:stCondLst>
                            <p:childTnLst>
                              <p:par>
                                <p:cTn id="45" presetID="2" presetClass="entr" presetSubtype="1" fill="hold" grpId="0" nodeType="afterEffect">
                                  <p:stCondLst>
                                    <p:cond delay="420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24500"/>
                            </p:stCondLst>
                            <p:childTnLst>
                              <p:par>
                                <p:cTn id="50" presetID="2" presetClass="entr" presetSubtype="1" fill="hold" grpId="0" nodeType="afterEffect">
                                  <p:stCondLst>
                                    <p:cond delay="450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0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975000"/>
                            </p:stCondLst>
                            <p:childTnLst>
                              <p:par>
                                <p:cTn id="55" presetID="2" presetClass="entr" presetSubtype="1" fill="hold" grpId="0" nodeType="afterEffect">
                                  <p:stCondLst>
                                    <p:cond delay="480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40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7360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Nové metody odměňování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136904" cy="4751808"/>
          </a:xfrm>
        </p:spPr>
        <p:txBody>
          <a:bodyPr/>
          <a:lstStyle/>
          <a:p>
            <a:pPr algn="just">
              <a:buNone/>
            </a:pPr>
            <a:r>
              <a:rPr lang="cs-CZ" sz="2800" dirty="0">
                <a:solidFill>
                  <a:schemeClr val="bg2"/>
                </a:solidFill>
              </a:rPr>
              <a:t>- kvalifikační odměňování (přihlíží ke snaze se vzdělávat a zlepšovat)</a:t>
            </a:r>
          </a:p>
          <a:p>
            <a:pPr algn="just">
              <a:buFontTx/>
              <a:buChar char="-"/>
            </a:pPr>
            <a:r>
              <a:rPr lang="cs-CZ" sz="2800" dirty="0">
                <a:solidFill>
                  <a:schemeClr val="bg2"/>
                </a:solidFill>
              </a:rPr>
              <a:t>výkonové odměňování (reálné cíle, rozlišení výkonných a nevýkonných zaměstnanců, důslednost, systém, motivace…)</a:t>
            </a:r>
          </a:p>
          <a:p>
            <a:pPr algn="just">
              <a:buFontTx/>
              <a:buChar char="-"/>
            </a:pPr>
            <a:r>
              <a:rPr lang="cs-CZ" sz="2800" dirty="0">
                <a:solidFill>
                  <a:schemeClr val="bg2"/>
                </a:solidFill>
              </a:rPr>
              <a:t>nehmotné odměňování – větší individualizace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PERSONALISTIKA 		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7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21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1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24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27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8573</TotalTime>
  <Words>583</Words>
  <Application>Microsoft Office PowerPoint</Application>
  <PresentationFormat>Předvádění na obrazovce (4:3)</PresentationFormat>
  <Paragraphs>100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Vzletný</vt:lpstr>
      <vt:lpstr>Prezentace aplikace PowerPoint</vt:lpstr>
      <vt:lpstr>Žádost o vyplnění dotazníku</vt:lpstr>
      <vt:lpstr>Hodnocení vs. Odměňování</vt:lpstr>
      <vt:lpstr>Základní  principy odměňování</vt:lpstr>
      <vt:lpstr>Strategie odměňování</vt:lpstr>
      <vt:lpstr>Hlavní zásady politiky odměňování</vt:lpstr>
      <vt:lpstr>Podnikatelská sféra</vt:lpstr>
      <vt:lpstr>Mzdový systém</vt:lpstr>
      <vt:lpstr>Nové metody odměňování</vt:lpstr>
      <vt:lpstr>Nepodnikatelská sféra</vt:lpstr>
      <vt:lpstr>Jak určit platovou třídu a jak stupeň?</vt:lpstr>
      <vt:lpstr>Systém příplatků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</cp:lastModifiedBy>
  <cp:revision>269</cp:revision>
  <cp:lastPrinted>1601-01-01T00:00:00Z</cp:lastPrinted>
  <dcterms:created xsi:type="dcterms:W3CDTF">2005-09-23T13:42:26Z</dcterms:created>
  <dcterms:modified xsi:type="dcterms:W3CDTF">2022-11-28T10:42:03Z</dcterms:modified>
</cp:coreProperties>
</file>