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r:id="rId34" roundtripDataSignature="AMtx7mhY+4Rs4op6hU/QCyWcm0T5ezZfH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E8B982B-76D7-467A-B5EA-53FC7145BA32}" v="60" dt="2021-11-01T09:30:39.46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84"/>
  </p:normalViewPr>
  <p:slideViewPr>
    <p:cSldViewPr snapToGrid="0">
      <p:cViewPr varScale="1">
        <p:scale>
          <a:sx n="141" d="100"/>
          <a:sy n="141" d="100"/>
        </p:scale>
        <p:origin x="800" y="1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customschemas.google.com/relationships/presentationmetadata" Target="meta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5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" name="Google Shape;2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0" name="Google Shape;8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6" name="Google Shape;8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7" name="Google Shape;9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3" name="Google Shape;10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0" name="Google Shape;110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6" name="Google Shape;116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3" name="Google Shape;123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9" name="Google Shape;129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6" name="Google Shape;136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2" name="Google Shape;142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9" name="Google Shape;2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9" name="Google Shape;149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5" name="Google Shape;155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2" name="Google Shape;162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8" name="Google Shape;168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6" name="Google Shape;176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8" name="Google Shape;188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6" name="Google Shape;196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2" name="Google Shape;202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6" name="Google Shape;3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3" name="Google Shape;4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9" name="Google Shape;4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5" name="Google Shape;5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1" name="Google Shape;6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7" name="Google Shape;6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3" name="Google Shape;7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ulní strana">
  <p:cSld name="Titulní strana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ist - obecný">
  <p:cSld name="List - obecný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3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55996" y="226939"/>
            <a:ext cx="956040" cy="745712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31"/>
          <p:cNvSpPr txBox="1">
            <a:spLocks noGrp="1"/>
          </p:cNvSpPr>
          <p:nvPr>
            <p:ph type="title"/>
          </p:nvPr>
        </p:nvSpPr>
        <p:spPr>
          <a:xfrm>
            <a:off x="251520" y="195486"/>
            <a:ext cx="4536504" cy="507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14" name="Google Shape;14;p31"/>
          <p:cNvCxnSpPr/>
          <p:nvPr/>
        </p:nvCxnSpPr>
        <p:spPr>
          <a:xfrm>
            <a:off x="251520" y="699542"/>
            <a:ext cx="7416824" cy="0"/>
          </a:xfrm>
          <a:prstGeom prst="straightConnector1">
            <a:avLst/>
          </a:prstGeom>
          <a:noFill/>
          <a:ln w="9525" cap="flat" cmpd="sng">
            <a:solidFill>
              <a:srgbClr val="307871"/>
            </a:solidFill>
            <a:prstDash val="dot"/>
            <a:round/>
            <a:headEnd type="none" w="sm" len="sm"/>
            <a:tailEnd type="none" w="sm" len="sm"/>
          </a:ln>
        </p:spPr>
      </p:cxnSp>
      <p:cxnSp>
        <p:nvCxnSpPr>
          <p:cNvPr id="15" name="Google Shape;15;p31"/>
          <p:cNvCxnSpPr/>
          <p:nvPr/>
        </p:nvCxnSpPr>
        <p:spPr>
          <a:xfrm>
            <a:off x="251520" y="4731990"/>
            <a:ext cx="8660516" cy="0"/>
          </a:xfrm>
          <a:prstGeom prst="straightConnector1">
            <a:avLst/>
          </a:prstGeom>
          <a:noFill/>
          <a:ln w="9525" cap="flat" cmpd="sng">
            <a:solidFill>
              <a:srgbClr val="307871"/>
            </a:solidFill>
            <a:prstDash val="dot"/>
            <a:round/>
            <a:headEnd type="none" w="sm" len="sm"/>
            <a:tailEnd type="none" w="sm" len="sm"/>
          </a:ln>
        </p:spPr>
      </p:cxnSp>
      <p:sp>
        <p:nvSpPr>
          <p:cNvPr id="16" name="Google Shape;16;p31"/>
          <p:cNvSpPr txBox="1">
            <a:spLocks noGrp="1"/>
          </p:cNvSpPr>
          <p:nvPr>
            <p:ph type="ftr" idx="11"/>
          </p:nvPr>
        </p:nvSpPr>
        <p:spPr>
          <a:xfrm>
            <a:off x="236240" y="4731990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" b="0" i="0" u="none" strike="noStrike" cap="none">
                <a:solidFill>
                  <a:srgbClr val="30787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7" name="Google Shape;17;p31"/>
          <p:cNvSpPr txBox="1">
            <a:spLocks noGrp="1"/>
          </p:cNvSpPr>
          <p:nvPr>
            <p:ph type="sldNum" idx="12"/>
          </p:nvPr>
        </p:nvSpPr>
        <p:spPr>
          <a:xfrm>
            <a:off x="7812360" y="4731990"/>
            <a:ext cx="108012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ázdný list">
  <p:cSld name="Prázdný lis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push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ransition spd="slow">
    <p:push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oogle Shape;23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48263" y="555525"/>
            <a:ext cx="1699500" cy="1325611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1"/>
          <p:cNvSpPr/>
          <p:nvPr/>
        </p:nvSpPr>
        <p:spPr>
          <a:xfrm>
            <a:off x="287524" y="290560"/>
            <a:ext cx="561662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" name="Google Shape;25;p1"/>
          <p:cNvSpPr txBox="1">
            <a:spLocks noGrp="1"/>
          </p:cNvSpPr>
          <p:nvPr>
            <p:ph type="ctrTitle"/>
          </p:nvPr>
        </p:nvSpPr>
        <p:spPr>
          <a:xfrm>
            <a:off x="179512" y="1218330"/>
            <a:ext cx="5544616" cy="2160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Times New Roman"/>
              <a:buNone/>
            </a:pPr>
            <a:r>
              <a:rPr lang="en-GB" sz="40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Chování spotřebitelů</a:t>
            </a:r>
            <a:br>
              <a:rPr lang="en-GB" sz="40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GB" sz="28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Principy přesvědčování</a:t>
            </a:r>
            <a:br>
              <a:rPr lang="en-GB" sz="48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sz="4000" b="1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6" name="Google Shape;26;p1"/>
          <p:cNvSpPr txBox="1"/>
          <p:nvPr/>
        </p:nvSpPr>
        <p:spPr>
          <a:xfrm>
            <a:off x="6012160" y="3723878"/>
            <a:ext cx="2960111" cy="11521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7871"/>
              </a:buClr>
              <a:buSzPts val="1800"/>
              <a:buFont typeface="Arial"/>
              <a:buNone/>
            </a:pPr>
            <a:r>
              <a:rPr lang="en-GB" sz="1800" b="1" i="0" u="none" strike="noStrike" cap="none" dirty="0">
                <a:solidFill>
                  <a:srgbClr val="30787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Ing. </a:t>
            </a:r>
            <a:r>
              <a:rPr lang="cs-CZ" sz="1800" b="1" i="0" u="none" strike="noStrike" cap="none" dirty="0">
                <a:solidFill>
                  <a:srgbClr val="30787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Daniel Kvíčala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07871"/>
              </a:buClr>
              <a:buSzPts val="1800"/>
              <a:buFont typeface="Arial"/>
              <a:buNone/>
            </a:pPr>
            <a:r>
              <a:rPr lang="en-GB" sz="1800" b="0" i="0" u="none" strike="noStrike" cap="none" dirty="0" err="1">
                <a:solidFill>
                  <a:srgbClr val="30787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Seminář</a:t>
            </a:r>
            <a:r>
              <a:rPr lang="en-GB" sz="1800" b="0" i="0" u="none" strike="noStrike" cap="none" dirty="0">
                <a:solidFill>
                  <a:srgbClr val="30787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GB" sz="1800" b="0" i="0" u="none" strike="noStrike" cap="none" dirty="0" err="1">
                <a:solidFill>
                  <a:srgbClr val="30787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č</a:t>
            </a:r>
            <a:r>
              <a:rPr lang="en-GB" sz="1800" b="0" i="0" u="none" strike="noStrike" cap="none" dirty="0">
                <a:solidFill>
                  <a:srgbClr val="30787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lang="en-GB" sz="1800" b="0" i="0" u="none" strike="noStrike" cap="none">
                <a:solidFill>
                  <a:srgbClr val="30787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push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0"/>
          <p:cNvSpPr txBox="1">
            <a:spLocks noGrp="1"/>
          </p:cNvSpPr>
          <p:nvPr>
            <p:ph type="title"/>
          </p:nvPr>
        </p:nvSpPr>
        <p:spPr>
          <a:xfrm>
            <a:off x="2987824" y="1491630"/>
            <a:ext cx="2760692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imes New Roman"/>
              <a:buNone/>
            </a:pPr>
            <a:r>
              <a:rPr lang="en-GB" sz="3200">
                <a:solidFill>
                  <a:srgbClr val="000000"/>
                </a:solidFill>
              </a:rPr>
              <a:t>DISKUTUJME</a:t>
            </a:r>
            <a:endParaRPr sz="3200">
              <a:solidFill>
                <a:srgbClr val="000000"/>
              </a:solidFill>
            </a:endParaRPr>
          </a:p>
        </p:txBody>
      </p:sp>
      <p:pic>
        <p:nvPicPr>
          <p:cNvPr id="83" name="Google Shape;83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44220" y="2571750"/>
            <a:ext cx="2247900" cy="1457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1"/>
          <p:cNvSpPr txBox="1">
            <a:spLocks noGrp="1"/>
          </p:cNvSpPr>
          <p:nvPr>
            <p:ph type="title"/>
          </p:nvPr>
        </p:nvSpPr>
        <p:spPr>
          <a:xfrm>
            <a:off x="863135" y="96601"/>
            <a:ext cx="7164300" cy="50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GB" b="1">
                <a:solidFill>
                  <a:srgbClr val="000000"/>
                </a:solidFill>
              </a:rPr>
              <a:t>6 ZÁKLADNÍCH PRINCIPŮ PŘESVĚDČOVÁNÍ</a:t>
            </a:r>
            <a:endParaRPr b="1">
              <a:solidFill>
                <a:srgbClr val="000000"/>
              </a:solidFill>
            </a:endParaRPr>
          </a:p>
        </p:txBody>
      </p:sp>
      <p:sp>
        <p:nvSpPr>
          <p:cNvPr id="89" name="Google Shape;89;p11"/>
          <p:cNvSpPr/>
          <p:nvPr/>
        </p:nvSpPr>
        <p:spPr>
          <a:xfrm>
            <a:off x="2552743" y="877627"/>
            <a:ext cx="3903900" cy="4086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1B5F59"/>
              </a:gs>
              <a:gs pos="80000">
                <a:srgbClr val="237E75"/>
              </a:gs>
              <a:gs pos="100000">
                <a:srgbClr val="218076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 Princip reciprocity </a:t>
            </a:r>
            <a:endParaRPr sz="18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0" name="Google Shape;90;p11"/>
          <p:cNvSpPr/>
          <p:nvPr/>
        </p:nvSpPr>
        <p:spPr>
          <a:xfrm>
            <a:off x="2549191" y="1559560"/>
            <a:ext cx="3888300" cy="4086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2D5C97"/>
              </a:gs>
              <a:gs pos="80000">
                <a:srgbClr val="3C7AC5"/>
              </a:gs>
              <a:gs pos="100000">
                <a:srgbClr val="397BC9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 Princip nedostatku (vzácnosti)</a:t>
            </a:r>
            <a:endParaRPr sz="18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1" name="Google Shape;91;p11"/>
          <p:cNvSpPr/>
          <p:nvPr/>
        </p:nvSpPr>
        <p:spPr>
          <a:xfrm>
            <a:off x="3311848" y="2211128"/>
            <a:ext cx="2520300" cy="4086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5D427D"/>
              </a:gs>
              <a:gs pos="80000">
                <a:srgbClr val="7A57A5"/>
              </a:gs>
              <a:gs pos="100000">
                <a:srgbClr val="7A56A7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3. Princip autority</a:t>
            </a:r>
            <a:endParaRPr sz="18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2" name="Google Shape;92;p11"/>
          <p:cNvSpPr/>
          <p:nvPr/>
        </p:nvSpPr>
        <p:spPr>
          <a:xfrm>
            <a:off x="3311849" y="3540639"/>
            <a:ext cx="2520300" cy="4086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29859E"/>
              </a:gs>
              <a:gs pos="80000">
                <a:srgbClr val="36B0D0"/>
              </a:gs>
              <a:gs pos="100000">
                <a:srgbClr val="33B3D5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5. Princip zalíbení</a:t>
            </a:r>
            <a:endParaRPr sz="18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3" name="Google Shape;93;p11"/>
          <p:cNvSpPr/>
          <p:nvPr/>
        </p:nvSpPr>
        <p:spPr>
          <a:xfrm>
            <a:off x="3311849" y="4203413"/>
            <a:ext cx="2520300" cy="4086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C86C1F"/>
              </a:gs>
              <a:gs pos="80000">
                <a:srgbClr val="FF8E29"/>
              </a:gs>
              <a:gs pos="100000">
                <a:srgbClr val="FF8D25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6. Princip shody</a:t>
            </a:r>
            <a:endParaRPr sz="18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4" name="Google Shape;94;p11"/>
          <p:cNvSpPr/>
          <p:nvPr/>
        </p:nvSpPr>
        <p:spPr>
          <a:xfrm>
            <a:off x="3311841" y="2877866"/>
            <a:ext cx="2520300" cy="4086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992D2B"/>
              </a:gs>
              <a:gs pos="80000">
                <a:srgbClr val="C93D39"/>
              </a:gs>
              <a:gs pos="100000">
                <a:srgbClr val="CD3A36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4. Princip konzistence</a:t>
            </a:r>
            <a:endParaRPr sz="18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2"/>
          <p:cNvSpPr txBox="1">
            <a:spLocks noGrp="1"/>
          </p:cNvSpPr>
          <p:nvPr>
            <p:ph type="title"/>
          </p:nvPr>
        </p:nvSpPr>
        <p:spPr>
          <a:xfrm>
            <a:off x="2555776" y="195486"/>
            <a:ext cx="4536504" cy="507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GB" b="1">
                <a:solidFill>
                  <a:srgbClr val="000000"/>
                </a:solidFill>
              </a:rPr>
              <a:t>PRINCIP RECIPROCITY</a:t>
            </a:r>
            <a:endParaRPr b="1">
              <a:solidFill>
                <a:srgbClr val="000000"/>
              </a:solidFill>
            </a:endParaRPr>
          </a:p>
        </p:txBody>
      </p:sp>
      <p:sp>
        <p:nvSpPr>
          <p:cNvPr id="100" name="Google Shape;100;p12"/>
          <p:cNvSpPr/>
          <p:nvPr/>
        </p:nvSpPr>
        <p:spPr>
          <a:xfrm>
            <a:off x="251520" y="948229"/>
            <a:ext cx="8712968" cy="3493264"/>
          </a:xfrm>
          <a:prstGeom prst="rect">
            <a:avLst/>
          </a:prstGeom>
          <a:gradFill>
            <a:gsLst>
              <a:gs pos="0">
                <a:srgbClr val="AFD6D3"/>
              </a:gs>
              <a:gs pos="35000">
                <a:srgbClr val="C7E2DF"/>
              </a:gs>
              <a:gs pos="100000">
                <a:srgbClr val="E9F3F3"/>
              </a:gs>
            </a:gsLst>
            <a:lin ang="16200000" scaled="0"/>
          </a:gradFill>
          <a:ln w="9525" cap="flat" cmpd="sng">
            <a:solidFill>
              <a:srgbClr val="2C766F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254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2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Lidé pociťují jistou povinnost vrátit druhým lidem dar, laskavost nebo cokoliv jiného, co od nich dostali.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2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Když vás kamarád pozve na party, vzniká vám mentální „povinnost“ pozvat ho v budoucnu na tu vaši.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2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Když vám kolega udělá laskavost, dlužíte mu ji.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2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v kontextu sociální povinnosti to znamená, že lidé řeknou „ano“ spíše tomu, komu něco dluží. </a:t>
            </a:r>
            <a:endParaRPr sz="28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3"/>
          <p:cNvSpPr txBox="1">
            <a:spLocks noGrp="1"/>
          </p:cNvSpPr>
          <p:nvPr>
            <p:ph type="title"/>
          </p:nvPr>
        </p:nvSpPr>
        <p:spPr>
          <a:xfrm>
            <a:off x="1475656" y="195486"/>
            <a:ext cx="5616624" cy="507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GB" b="1">
                <a:solidFill>
                  <a:srgbClr val="000000"/>
                </a:solidFill>
              </a:rPr>
              <a:t>PRINCIP RECIPROCITY - PŘÍKLAD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06" name="Google Shape;106;p13"/>
          <p:cNvSpPr/>
          <p:nvPr/>
        </p:nvSpPr>
        <p:spPr>
          <a:xfrm>
            <a:off x="179512" y="723026"/>
            <a:ext cx="8337648" cy="3375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GB"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Při návštěvě restaurace je velká šance, že vás obsluhující obdarují. Pravděpodobně ve stejný čas jako přinesou účet. Možná likér, koláček štěstí, či jenom bonbón.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GB"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Má darování bonbónu nějaký vliv na to, kolik spropitného následně obsluze necháte? Většina lidí říká ne, ale i bonbón může způsobit překvapující změnu.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GB"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Jeden bombón </a:t>
            </a:r>
            <a:r>
              <a:rPr lang="en-GB" sz="20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3% zvýšení </a:t>
            </a:r>
            <a:r>
              <a:rPr lang="en-GB"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spropitného.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GB"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Dva bonbóny </a:t>
            </a:r>
            <a:r>
              <a:rPr lang="en-GB" sz="20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14% zvýšení </a:t>
            </a:r>
            <a:r>
              <a:rPr lang="en-GB"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spropitného.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GB"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Jeden bombón, a při odchodu od stolu otočka se slovy „Pro Vás, milí hosté, je tady ještě jeden extra bonbón“ = </a:t>
            </a:r>
            <a:r>
              <a:rPr lang="en-GB" sz="20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24% nárůst </a:t>
            </a:r>
            <a:r>
              <a:rPr lang="en-GB"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spropitného.</a:t>
            </a:r>
            <a:endParaRPr sz="20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7" name="Google Shape;107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76256" y="3781201"/>
            <a:ext cx="2181225" cy="1200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4"/>
          <p:cNvSpPr txBox="1">
            <a:spLocks noGrp="1"/>
          </p:cNvSpPr>
          <p:nvPr>
            <p:ph type="title"/>
          </p:nvPr>
        </p:nvSpPr>
        <p:spPr>
          <a:xfrm>
            <a:off x="2411760" y="195486"/>
            <a:ext cx="4536504" cy="507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GB" b="1">
                <a:solidFill>
                  <a:srgbClr val="000000"/>
                </a:solidFill>
              </a:rPr>
              <a:t>PRINCIP NEDOSTATKU</a:t>
            </a:r>
            <a:endParaRPr b="1">
              <a:solidFill>
                <a:srgbClr val="000000"/>
              </a:solidFill>
            </a:endParaRPr>
          </a:p>
        </p:txBody>
      </p:sp>
      <p:sp>
        <p:nvSpPr>
          <p:cNvPr id="113" name="Google Shape;113;p14"/>
          <p:cNvSpPr/>
          <p:nvPr/>
        </p:nvSpPr>
        <p:spPr>
          <a:xfrm>
            <a:off x="467544" y="1707654"/>
            <a:ext cx="8029400" cy="954107"/>
          </a:xfrm>
          <a:prstGeom prst="rect">
            <a:avLst/>
          </a:prstGeom>
          <a:gradFill>
            <a:gsLst>
              <a:gs pos="0">
                <a:srgbClr val="9FC3FF"/>
              </a:gs>
              <a:gs pos="35000">
                <a:srgbClr val="BDD5FF"/>
              </a:gs>
              <a:gs pos="100000">
                <a:srgbClr val="E4EEFF"/>
              </a:gs>
            </a:gsLst>
            <a:lin ang="16200000" scaled="0"/>
          </a:gra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254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2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Lidé mají vyšší zájem o produkty či služby, které jsou v nabídce pouze v omezeném množství. </a:t>
            </a:r>
            <a:endParaRPr sz="2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5"/>
          <p:cNvSpPr txBox="1">
            <a:spLocks noGrp="1"/>
          </p:cNvSpPr>
          <p:nvPr>
            <p:ph type="title"/>
          </p:nvPr>
        </p:nvSpPr>
        <p:spPr>
          <a:xfrm>
            <a:off x="1475656" y="163527"/>
            <a:ext cx="5904656" cy="507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GB" b="1">
                <a:solidFill>
                  <a:srgbClr val="000000"/>
                </a:solidFill>
              </a:rPr>
              <a:t>PRINCIP NEDOSTATKU - PŘÍKLAD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19" name="Google Shape;119;p15"/>
          <p:cNvSpPr/>
          <p:nvPr/>
        </p:nvSpPr>
        <p:spPr>
          <a:xfrm>
            <a:off x="323528" y="1059582"/>
            <a:ext cx="8352928" cy="2939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GB"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Jedním z výstižných příkladů je letecká společnost British Airways, která v roce 2003 oznámila zrušení letů Concord do USA, které doposud nabízela 2x denně.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GB"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Následující den prodej těchto letů rapidně vzrostl, přestože se nabídka těchto letenek absolutně nezměnila.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GB"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Nedošlo ke snížení ceny letenek, služby během letu zůstaly stejné a ani letadlo nezvýšilo svou rychlost letu.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GB"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Tento let se jednoduše stal vzácným produktem. </a:t>
            </a:r>
            <a:endParaRPr sz="20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20" name="Google Shape;120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58369" y="4083918"/>
            <a:ext cx="3562350" cy="86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6"/>
          <p:cNvSpPr txBox="1">
            <a:spLocks noGrp="1"/>
          </p:cNvSpPr>
          <p:nvPr>
            <p:ph type="title"/>
          </p:nvPr>
        </p:nvSpPr>
        <p:spPr>
          <a:xfrm>
            <a:off x="1907704" y="195486"/>
            <a:ext cx="4536504" cy="507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GB" b="1"/>
              <a:t>PRINCIP AUTORITY</a:t>
            </a:r>
            <a:endParaRPr b="1"/>
          </a:p>
        </p:txBody>
      </p:sp>
      <p:sp>
        <p:nvSpPr>
          <p:cNvPr id="126" name="Google Shape;126;p16"/>
          <p:cNvSpPr/>
          <p:nvPr/>
        </p:nvSpPr>
        <p:spPr>
          <a:xfrm>
            <a:off x="179512" y="1203598"/>
            <a:ext cx="8856984" cy="3431709"/>
          </a:xfrm>
          <a:prstGeom prst="rect">
            <a:avLst/>
          </a:prstGeom>
          <a:gradFill>
            <a:gsLst>
              <a:gs pos="0">
                <a:srgbClr val="C8B2E9"/>
              </a:gs>
              <a:gs pos="35000">
                <a:srgbClr val="D6CAED"/>
              </a:gs>
              <a:gs pos="100000">
                <a:srgbClr val="EFE8FA"/>
              </a:gs>
            </a:gsLst>
            <a:lin ang="16200000" scaled="0"/>
          </a:gradFill>
          <a:ln w="9525" cap="flat" cmpd="sng">
            <a:solidFill>
              <a:srgbClr val="7C5F9F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254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GB"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Myšlenka, že lidé budou následovat důvěryhodné a znalé experty.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GB"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Kupříkladu fyzioterapeuté jsou schopni přesvědčit více pacientů, aby dodržovali předepsané cvičení, pokud mají vystaven svůj odborný diplom.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GB"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Lidé jsou ochotnější dát drobné na parkování někomu, kdo nosí uniformu a ne běžné oblečení.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GB"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Sílu autority umocňuje, pokud vás za ni označí někdo jiný a ne vy sami.</a:t>
            </a:r>
            <a:endParaRPr sz="2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7"/>
          <p:cNvSpPr txBox="1">
            <a:spLocks noGrp="1"/>
          </p:cNvSpPr>
          <p:nvPr>
            <p:ph type="title"/>
          </p:nvPr>
        </p:nvSpPr>
        <p:spPr>
          <a:xfrm>
            <a:off x="1907704" y="267494"/>
            <a:ext cx="5760640" cy="507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GB" b="1">
                <a:solidFill>
                  <a:srgbClr val="000000"/>
                </a:solidFill>
              </a:rPr>
              <a:t>PRINCIP AUTORITY - PŘÍKLAD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32" name="Google Shape;132;p17"/>
          <p:cNvSpPr/>
          <p:nvPr/>
        </p:nvSpPr>
        <p:spPr>
          <a:xfrm>
            <a:off x="251520" y="987574"/>
            <a:ext cx="8712968" cy="28110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GB"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Jedna skupina realitních makléřů byla schopna zvýšit efektivitu prodeje tím, že recepční během každého telefonátu zmínila jméno a odbornost svých kolegů.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GB"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Zákazníkům, kteří měli zájem o prodej nemovitosti, bylo například řečeno, že budou přepojeni na Sandru, která „má 15 let zkušeností s prodejem nemovitostí v dané oblasti.“ Nebo například „Promluvte si s Petrem, který má přes 20 let zkušeností s prodejem nemovitostí, hned vás přepojím“.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GB"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Dopad tohoto způsobu vyřizování telefonátů vedl k</a:t>
            </a:r>
            <a:r>
              <a:rPr lang="en-GB" sz="20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20% nárůstu </a:t>
            </a:r>
            <a:r>
              <a:rPr lang="en-GB"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počtu domluvených schůzek a k </a:t>
            </a:r>
            <a:r>
              <a:rPr lang="en-GB" sz="20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15% nárůstu podepsaných smluv</a:t>
            </a:r>
            <a:r>
              <a:rPr lang="en-GB"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!</a:t>
            </a:r>
            <a:endParaRPr sz="20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33" name="Google Shape;133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04248" y="3507854"/>
            <a:ext cx="2324662" cy="15794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8"/>
          <p:cNvSpPr txBox="1">
            <a:spLocks noGrp="1"/>
          </p:cNvSpPr>
          <p:nvPr>
            <p:ph type="title"/>
          </p:nvPr>
        </p:nvSpPr>
        <p:spPr>
          <a:xfrm>
            <a:off x="2344872" y="195486"/>
            <a:ext cx="4536504" cy="507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GB" b="1">
                <a:solidFill>
                  <a:srgbClr val="000000"/>
                </a:solidFill>
              </a:rPr>
              <a:t>PRINCIP KONZISTENCE</a:t>
            </a:r>
            <a:endParaRPr b="1">
              <a:solidFill>
                <a:srgbClr val="000000"/>
              </a:solidFill>
            </a:endParaRPr>
          </a:p>
        </p:txBody>
      </p:sp>
      <p:sp>
        <p:nvSpPr>
          <p:cNvPr id="139" name="Google Shape;139;p18"/>
          <p:cNvSpPr/>
          <p:nvPr/>
        </p:nvSpPr>
        <p:spPr>
          <a:xfrm>
            <a:off x="683568" y="1995686"/>
            <a:ext cx="7254552" cy="954107"/>
          </a:xfrm>
          <a:prstGeom prst="rect">
            <a:avLst/>
          </a:prstGeom>
          <a:gradFill>
            <a:gsLst>
              <a:gs pos="0">
                <a:srgbClr val="FFA09D"/>
              </a:gs>
              <a:gs pos="35000">
                <a:srgbClr val="FFBCBC"/>
              </a:gs>
              <a:gs pos="100000">
                <a:srgbClr val="FFE2E2"/>
              </a:gs>
            </a:gsLst>
            <a:lin ang="16200000" scaled="0"/>
          </a:gradFill>
          <a:ln w="9525" cap="flat" cmpd="sng">
            <a:solidFill>
              <a:srgbClr val="BD4B48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254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2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Lidé chtějí být v souladu s věcmi, které již dříve řekli nebo udělali. </a:t>
            </a:r>
            <a:endParaRPr sz="2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9"/>
          <p:cNvSpPr txBox="1">
            <a:spLocks noGrp="1"/>
          </p:cNvSpPr>
          <p:nvPr>
            <p:ph type="title"/>
          </p:nvPr>
        </p:nvSpPr>
        <p:spPr>
          <a:xfrm>
            <a:off x="683568" y="181352"/>
            <a:ext cx="6408712" cy="507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GB" b="1">
                <a:solidFill>
                  <a:srgbClr val="000000"/>
                </a:solidFill>
              </a:rPr>
              <a:t>PRINCIP KONZISTENCE - PŘÍKLAD</a:t>
            </a:r>
            <a:endParaRPr b="1">
              <a:solidFill>
                <a:srgbClr val="000000"/>
              </a:solidFill>
            </a:endParaRPr>
          </a:p>
        </p:txBody>
      </p:sp>
      <p:sp>
        <p:nvSpPr>
          <p:cNvPr id="145" name="Google Shape;145;p19"/>
          <p:cNvSpPr/>
          <p:nvPr/>
        </p:nvSpPr>
        <p:spPr>
          <a:xfrm>
            <a:off x="179512" y="1059583"/>
            <a:ext cx="8424936" cy="31188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GB"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 jednom slavném souboru studií výzkumníci zjistili, že jen velmi málo lidí by bylo ochotno postavit na začátek jejich trávníku reklamní tabuli, která by podpořila kampaň s názvem „Jezděte opatrně“ ve své čtvrti.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GB"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Nicméně v podobném sousedství, čtyřikrát tolik majitelů domů uvedlo, že by byli ochotni postavit na svůj trávník tento nevzhledný billboard.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GB"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Proč? Protože před deseti dny souhlasili, že do okna svého domu umístí malou kartu, která signalizuje jejich podporu kampaně s názvem „Jezděte opatrně“.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Tato malá karta byla počátečním závazkem, který vedl k </a:t>
            </a:r>
            <a:r>
              <a:rPr lang="en-GB" sz="20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400% nárůstu </a:t>
            </a:r>
            <a:r>
              <a:rPr lang="en-GB"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mnohem větší, avšak konzistentní změny (reklamní tabule).</a:t>
            </a:r>
            <a:endParaRPr sz="20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46" name="Google Shape;146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95157" y="3507854"/>
            <a:ext cx="1536628" cy="15397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2"/>
          <p:cNvSpPr txBox="1">
            <a:spLocks noGrp="1"/>
          </p:cNvSpPr>
          <p:nvPr>
            <p:ph type="title"/>
          </p:nvPr>
        </p:nvSpPr>
        <p:spPr>
          <a:xfrm>
            <a:off x="1115616" y="204778"/>
            <a:ext cx="6264696" cy="507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</a:pPr>
            <a:r>
              <a:rPr lang="en-GB" b="1">
                <a:solidFill>
                  <a:srgbClr val="000000"/>
                </a:solidFill>
              </a:rPr>
              <a:t>POTŘEBUJEME TŘI DOBROVOLNÍKY</a:t>
            </a:r>
            <a:endParaRPr b="1">
              <a:solidFill>
                <a:srgbClr val="000000"/>
              </a:solidFill>
            </a:endParaRPr>
          </a:p>
        </p:txBody>
      </p:sp>
      <p:sp>
        <p:nvSpPr>
          <p:cNvPr id="32" name="Google Shape;32;p2"/>
          <p:cNvSpPr/>
          <p:nvPr/>
        </p:nvSpPr>
        <p:spPr>
          <a:xfrm>
            <a:off x="3347864" y="771550"/>
            <a:ext cx="167065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(je to za body)</a:t>
            </a:r>
            <a:endParaRPr sz="20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3" name="Google Shape;33;p2" descr="VÃ½sledek obrÃ¡zku pro volunteer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9512" y="1707654"/>
            <a:ext cx="8784976" cy="33849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0"/>
          <p:cNvSpPr txBox="1">
            <a:spLocks noGrp="1"/>
          </p:cNvSpPr>
          <p:nvPr>
            <p:ph type="title"/>
          </p:nvPr>
        </p:nvSpPr>
        <p:spPr>
          <a:xfrm>
            <a:off x="1907704" y="123478"/>
            <a:ext cx="4536504" cy="507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GB" b="1">
                <a:solidFill>
                  <a:srgbClr val="000000"/>
                </a:solidFill>
              </a:rPr>
              <a:t>PRINCIP ZALÍBENÍ</a:t>
            </a:r>
            <a:endParaRPr b="1">
              <a:solidFill>
                <a:srgbClr val="000000"/>
              </a:solidFill>
            </a:endParaRPr>
          </a:p>
        </p:txBody>
      </p:sp>
      <p:sp>
        <p:nvSpPr>
          <p:cNvPr id="152" name="Google Shape;152;p20"/>
          <p:cNvSpPr/>
          <p:nvPr/>
        </p:nvSpPr>
        <p:spPr>
          <a:xfrm>
            <a:off x="251520" y="1203598"/>
            <a:ext cx="8533456" cy="3365024"/>
          </a:xfrm>
          <a:prstGeom prst="rect">
            <a:avLst/>
          </a:prstGeom>
          <a:gradFill>
            <a:gsLst>
              <a:gs pos="0">
                <a:srgbClr val="9BE9FF"/>
              </a:gs>
              <a:gs pos="35000">
                <a:srgbClr val="B8F1FF"/>
              </a:gs>
              <a:gs pos="100000">
                <a:srgbClr val="E2FBFF"/>
              </a:gs>
            </a:gsLst>
            <a:lin ang="16200000" scaled="0"/>
          </a:gradFill>
          <a:ln w="9525" cap="flat" cmpd="sng">
            <a:solidFill>
              <a:srgbClr val="45A9C4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254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2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Lidé souhlasí mnohem více s těmi, které mají v oblibě.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2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Existují </a:t>
            </a:r>
            <a:r>
              <a:rPr lang="en-GB" sz="28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tři </a:t>
            </a:r>
            <a:r>
              <a:rPr lang="en-GB" sz="2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důležité faktory toho proč máme někoho raději: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2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Máme rádi lidi, kteří se nám </a:t>
            </a:r>
            <a:r>
              <a:rPr lang="en-GB" sz="28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podobají</a:t>
            </a:r>
            <a:r>
              <a:rPr lang="en-GB" sz="2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2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Máme rádi ty, kteří nám dávají </a:t>
            </a:r>
            <a:r>
              <a:rPr lang="en-GB" sz="28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komplimenty</a:t>
            </a:r>
            <a:r>
              <a:rPr lang="en-GB" sz="2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2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Máme rádi ty, kteří s námi </a:t>
            </a:r>
            <a:r>
              <a:rPr lang="en-GB" sz="28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pracují na dosažení společných cílů</a:t>
            </a:r>
            <a:r>
              <a:rPr lang="en-GB" sz="2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2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1"/>
          <p:cNvSpPr txBox="1">
            <a:spLocks noGrp="1"/>
          </p:cNvSpPr>
          <p:nvPr>
            <p:ph type="title"/>
          </p:nvPr>
        </p:nvSpPr>
        <p:spPr>
          <a:xfrm>
            <a:off x="1259632" y="195486"/>
            <a:ext cx="5184576" cy="507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GB" b="1">
                <a:solidFill>
                  <a:srgbClr val="000000"/>
                </a:solidFill>
              </a:rPr>
              <a:t>PRINCIP ZALÍBENÍ - PŘÍKLAD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58" name="Google Shape;158;p21"/>
          <p:cNvSpPr/>
          <p:nvPr/>
        </p:nvSpPr>
        <p:spPr>
          <a:xfrm>
            <a:off x="323528" y="1203598"/>
            <a:ext cx="8496944" cy="2503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GB"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Například v sérii výuky vyjednávání realizovaných mezi studenty MBA ve dvou známých obchodních školách byl proveden experiment.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GB"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První studentské skupině bylo řečeno: Čas jsou peníze. Podnikejte. V této skupině bylo celkem </a:t>
            </a:r>
            <a:r>
              <a:rPr lang="en-GB" sz="20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55%</a:t>
            </a:r>
            <a:r>
              <a:rPr lang="en-GB"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studentů schopných dosáhnout společné dohody.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GB"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Druhé skupině bylo řečeno: Než začnete vyjednávat, vyměňte si mezi sebou nějaké osobní informace. Identifikujte vaše společné zájmy. Poté začněte vyjednávat. V této skupině </a:t>
            </a:r>
            <a:r>
              <a:rPr lang="en-GB" sz="20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90 %</a:t>
            </a:r>
            <a:r>
              <a:rPr lang="en-GB"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studentů dosáhlo úspěšného výsledku.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9" name="Google Shape;159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48264" y="3624454"/>
            <a:ext cx="2174379" cy="14859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2"/>
          <p:cNvSpPr txBox="1">
            <a:spLocks noGrp="1"/>
          </p:cNvSpPr>
          <p:nvPr>
            <p:ph type="title"/>
          </p:nvPr>
        </p:nvSpPr>
        <p:spPr>
          <a:xfrm>
            <a:off x="1979712" y="195486"/>
            <a:ext cx="4536504" cy="507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GB">
                <a:solidFill>
                  <a:srgbClr val="000000"/>
                </a:solidFill>
              </a:rPr>
              <a:t>PRINCIP SHODY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65" name="Google Shape;165;p22"/>
          <p:cNvSpPr/>
          <p:nvPr/>
        </p:nvSpPr>
        <p:spPr>
          <a:xfrm>
            <a:off x="251520" y="1851670"/>
            <a:ext cx="8712968" cy="954107"/>
          </a:xfrm>
          <a:prstGeom prst="rect">
            <a:avLst/>
          </a:prstGeom>
          <a:gradFill>
            <a:gsLst>
              <a:gs pos="0">
                <a:srgbClr val="FFBB82"/>
              </a:gs>
              <a:gs pos="35000">
                <a:srgbClr val="FFCFA8"/>
              </a:gs>
              <a:gs pos="100000">
                <a:srgbClr val="FFEBD9"/>
              </a:gs>
            </a:gsLst>
            <a:lin ang="16200000" scaled="0"/>
          </a:gradFill>
          <a:ln w="9525" cap="flat" cmpd="sng">
            <a:solidFill>
              <a:srgbClr val="F5913F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254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2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Lidé, obzvláště když jsou nejistí, se budou dívat na jednání a chování druhých, aby stanovili své vlastní.</a:t>
            </a:r>
            <a:endParaRPr sz="2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822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3"/>
          <p:cNvSpPr txBox="1">
            <a:spLocks noGrp="1"/>
          </p:cNvSpPr>
          <p:nvPr>
            <p:ph type="title"/>
          </p:nvPr>
        </p:nvSpPr>
        <p:spPr>
          <a:xfrm>
            <a:off x="1979712" y="267494"/>
            <a:ext cx="4536504" cy="507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GB" b="1">
                <a:solidFill>
                  <a:srgbClr val="000000"/>
                </a:solidFill>
              </a:rPr>
              <a:t>PRINCIP SHODY - PŘÍKLAD</a:t>
            </a:r>
            <a:endParaRPr b="1">
              <a:solidFill>
                <a:srgbClr val="000000"/>
              </a:solidFill>
            </a:endParaRPr>
          </a:p>
        </p:txBody>
      </p:sp>
      <p:sp>
        <p:nvSpPr>
          <p:cNvPr id="171" name="Google Shape;171;p23"/>
          <p:cNvSpPr/>
          <p:nvPr/>
        </p:nvSpPr>
        <p:spPr>
          <a:xfrm>
            <a:off x="323528" y="932597"/>
            <a:ext cx="8712968" cy="2503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GB"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Hotely často malou kartičkou upozorní hosty na výhody, které může mít opětovné využití ručníku na ochranu životního prostředí.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GB"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Víme, že 75% lidí, kteří se přihlásí do hotelu na 4 a více nocí své ručníky během svého pobytu znovu použije.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GB"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 by se stalo, kdybychom se poučili z principu shody a jednoduše zahrnuli tyto informace do karet a řekli, že 75% hostů používá opětovně své ručníky během svého pobytu.</a:t>
            </a:r>
            <a:endParaRPr sz="20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72" name="Google Shape;172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51810" y="3688460"/>
            <a:ext cx="2223701" cy="1420514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23"/>
          <p:cNvSpPr/>
          <p:nvPr/>
        </p:nvSpPr>
        <p:spPr>
          <a:xfrm>
            <a:off x="323528" y="3464072"/>
            <a:ext cx="6840760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GB"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Pokud to uděláme, zvedne se opětovné pužívání ručníků o </a:t>
            </a:r>
            <a:r>
              <a:rPr lang="en-GB" sz="20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26%.</a:t>
            </a:r>
            <a:endParaRPr sz="20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Pokud na kartičku přidáte frázi „...75% hostů, kteří byli v </a:t>
            </a:r>
            <a:r>
              <a:rPr lang="en-GB" sz="20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tomto</a:t>
            </a:r>
            <a:r>
              <a:rPr lang="en-GB"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pokoji...“, zvedne se opětovné používání o </a:t>
            </a:r>
            <a:r>
              <a:rPr lang="en-GB" sz="20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33%!</a:t>
            </a:r>
            <a:endParaRPr sz="20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slow">
    <p:push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4"/>
          <p:cNvSpPr txBox="1">
            <a:spLocks noGrp="1"/>
          </p:cNvSpPr>
          <p:nvPr>
            <p:ph type="title"/>
          </p:nvPr>
        </p:nvSpPr>
        <p:spPr>
          <a:xfrm>
            <a:off x="1866350" y="138471"/>
            <a:ext cx="4536504" cy="507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GB" b="1">
                <a:solidFill>
                  <a:srgbClr val="000000"/>
                </a:solidFill>
              </a:rPr>
              <a:t>OPAKOVÁNÍ</a:t>
            </a:r>
            <a:endParaRPr b="1">
              <a:solidFill>
                <a:srgbClr val="000000"/>
              </a:solidFill>
            </a:endParaRPr>
          </a:p>
        </p:txBody>
      </p:sp>
      <p:sp>
        <p:nvSpPr>
          <p:cNvPr id="179" name="Google Shape;179;p24"/>
          <p:cNvSpPr/>
          <p:nvPr/>
        </p:nvSpPr>
        <p:spPr>
          <a:xfrm>
            <a:off x="5076056" y="1293819"/>
            <a:ext cx="3798168" cy="2308284"/>
          </a:xfrm>
          <a:prstGeom prst="rect">
            <a:avLst/>
          </a:prstGeom>
          <a:gradFill>
            <a:gsLst>
              <a:gs pos="0">
                <a:srgbClr val="AFD6D3"/>
              </a:gs>
              <a:gs pos="35000">
                <a:srgbClr val="C7E2DF"/>
              </a:gs>
              <a:gs pos="100000">
                <a:srgbClr val="E9F3F3"/>
              </a:gs>
            </a:gsLst>
            <a:lin ang="16200000" scaled="0"/>
          </a:gradFill>
          <a:ln w="9525" cap="flat" cmpd="sng">
            <a:solidFill>
              <a:srgbClr val="2C766F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254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GB" sz="2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Všimněte si, jak levné a jednoduché úpravy vedly k výrazným změnám v důležitých číslech jako jsou prodeje nebo společensky odpovědné chování lidí!</a:t>
            </a: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0" name="Google Shape;180;p24"/>
          <p:cNvSpPr/>
          <p:nvPr/>
        </p:nvSpPr>
        <p:spPr>
          <a:xfrm>
            <a:off x="595968" y="821702"/>
            <a:ext cx="3904024" cy="408623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1B5F59"/>
              </a:gs>
              <a:gs pos="80000">
                <a:srgbClr val="237E75"/>
              </a:gs>
              <a:gs pos="100000">
                <a:srgbClr val="218076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 Princip reciprocity (oboustrannosti)</a:t>
            </a:r>
            <a:endParaRPr sz="18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1" name="Google Shape;181;p24"/>
          <p:cNvSpPr/>
          <p:nvPr/>
        </p:nvSpPr>
        <p:spPr>
          <a:xfrm>
            <a:off x="592416" y="1503635"/>
            <a:ext cx="3888432" cy="408623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2D5C97"/>
              </a:gs>
              <a:gs pos="80000">
                <a:srgbClr val="3C7AC5"/>
              </a:gs>
              <a:gs pos="100000">
                <a:srgbClr val="397BC9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 Princip nedostatku (vzácnosti)</a:t>
            </a:r>
            <a:endParaRPr sz="18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2" name="Google Shape;182;p24"/>
          <p:cNvSpPr/>
          <p:nvPr/>
        </p:nvSpPr>
        <p:spPr>
          <a:xfrm>
            <a:off x="598248" y="2166003"/>
            <a:ext cx="2520280" cy="408623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5D427D"/>
              </a:gs>
              <a:gs pos="80000">
                <a:srgbClr val="7A57A5"/>
              </a:gs>
              <a:gs pos="100000">
                <a:srgbClr val="7A56A7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3. Princip autority</a:t>
            </a:r>
            <a:endParaRPr sz="18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3" name="Google Shape;183;p24"/>
          <p:cNvSpPr/>
          <p:nvPr/>
        </p:nvSpPr>
        <p:spPr>
          <a:xfrm>
            <a:off x="590724" y="3488689"/>
            <a:ext cx="2520280" cy="408623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29859E"/>
              </a:gs>
              <a:gs pos="80000">
                <a:srgbClr val="36B0D0"/>
              </a:gs>
              <a:gs pos="100000">
                <a:srgbClr val="33B3D5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5. Princip zalíbení</a:t>
            </a:r>
            <a:endParaRPr sz="18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4" name="Google Shape;184;p24"/>
          <p:cNvSpPr/>
          <p:nvPr/>
        </p:nvSpPr>
        <p:spPr>
          <a:xfrm>
            <a:off x="590724" y="4147488"/>
            <a:ext cx="2520280" cy="408623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C86C1F"/>
              </a:gs>
              <a:gs pos="80000">
                <a:srgbClr val="FF8E29"/>
              </a:gs>
              <a:gs pos="100000">
                <a:srgbClr val="FF8D25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6. Princip shody</a:t>
            </a:r>
            <a:endParaRPr sz="18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5" name="Google Shape;185;p24"/>
          <p:cNvSpPr/>
          <p:nvPr/>
        </p:nvSpPr>
        <p:spPr>
          <a:xfrm>
            <a:off x="592416" y="2848091"/>
            <a:ext cx="2520280" cy="408623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992D2B"/>
              </a:gs>
              <a:gs pos="80000">
                <a:srgbClr val="C93D39"/>
              </a:gs>
              <a:gs pos="100000">
                <a:srgbClr val="CD3A36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4. Princip konzistence</a:t>
            </a:r>
            <a:endParaRPr sz="18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5"/>
          <p:cNvSpPr txBox="1">
            <a:spLocks noGrp="1"/>
          </p:cNvSpPr>
          <p:nvPr>
            <p:ph type="title"/>
          </p:nvPr>
        </p:nvSpPr>
        <p:spPr>
          <a:xfrm>
            <a:off x="1763688" y="195486"/>
            <a:ext cx="5472608" cy="507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GB" b="1">
                <a:solidFill>
                  <a:srgbClr val="000000"/>
                </a:solidFill>
              </a:rPr>
              <a:t>ÚKOL NA 2 TÝDNY ZA 2 BODY</a:t>
            </a:r>
            <a:endParaRPr b="1">
              <a:solidFill>
                <a:srgbClr val="000000"/>
              </a:solidFill>
            </a:endParaRPr>
          </a:p>
        </p:txBody>
      </p:sp>
      <p:sp>
        <p:nvSpPr>
          <p:cNvPr id="191" name="Google Shape;191;p25"/>
          <p:cNvSpPr/>
          <p:nvPr/>
        </p:nvSpPr>
        <p:spPr>
          <a:xfrm>
            <a:off x="179512" y="987574"/>
            <a:ext cx="8784976" cy="28469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GB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Během dvou týdnů budete přemýšlet nad těmito šesti principy.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GB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Vašim úkolem bude ke každému principu získat alespoň jedno použití v praxi a to dvěma možnými způsoby (tyto způsoby můžete libovolně kombinovat):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GB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První z nich je situace, kdy odhalíte, že nějaký princip používá nějaká firma k tomu, aby vás postrčila ke koupi.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GB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Druhá možnost je, že vy sami jeden z principů použijete.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GB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 obou případech o tom sepíšete krátký odstavec s popisem toho co a jak se stalo, případně co se nepovedlo a vaše názory.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Google Shape;192;p25"/>
          <p:cNvSpPr/>
          <p:nvPr/>
        </p:nvSpPr>
        <p:spPr>
          <a:xfrm>
            <a:off x="251520" y="3939902"/>
            <a:ext cx="8640960" cy="646290"/>
          </a:xfrm>
          <a:prstGeom prst="rect">
            <a:avLst/>
          </a:prstGeom>
          <a:gradFill>
            <a:gsLst>
              <a:gs pos="0">
                <a:srgbClr val="AFD6D3"/>
              </a:gs>
              <a:gs pos="35000">
                <a:srgbClr val="C7E2DF"/>
              </a:gs>
              <a:gs pos="100000">
                <a:srgbClr val="E9F3F3"/>
              </a:gs>
            </a:gsLst>
            <a:lin ang="16200000" scaled="0"/>
          </a:gradFill>
          <a:ln w="9525" cap="flat" cmpd="sng">
            <a:solidFill>
              <a:srgbClr val="2C766F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254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SzPts val="1800"/>
            </a:pPr>
            <a:r>
              <a:rPr lang="en-GB" sz="1800">
                <a:latin typeface="Calibri"/>
                <a:ea typeface="Calibri"/>
                <a:cs typeface="Calibri"/>
                <a:sym typeface="Calibri"/>
              </a:rPr>
              <a:t>V </a:t>
            </a:r>
            <a:r>
              <a:rPr lang="en-GB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>
                <a:latin typeface="Calibri"/>
                <a:ea typeface="Calibri"/>
                <a:cs typeface="Calibri"/>
                <a:sym typeface="Calibri"/>
              </a:rPr>
              <a:t>IS SU je</a:t>
            </a:r>
            <a:r>
              <a:rPr lang="en-GB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err="1">
                <a:latin typeface="Calibri"/>
                <a:ea typeface="Calibri"/>
                <a:cs typeface="Calibri"/>
                <a:sym typeface="Calibri"/>
              </a:rPr>
              <a:t>připravená</a:t>
            </a:r>
            <a:r>
              <a:rPr lang="en-GB" sz="180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err="1">
                <a:latin typeface="Calibri"/>
                <a:ea typeface="Calibri"/>
                <a:cs typeface="Calibri"/>
                <a:sym typeface="Calibri"/>
              </a:rPr>
              <a:t>šablona</a:t>
            </a:r>
            <a:r>
              <a:rPr lang="en-GB" sz="1800"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GB" sz="1800" err="1">
                <a:latin typeface="Calibri"/>
                <a:ea typeface="Calibri"/>
                <a:cs typeface="Calibri"/>
                <a:sym typeface="Calibri"/>
              </a:rPr>
              <a:t>odpovědník</a:t>
            </a:r>
            <a:r>
              <a:rPr lang="en-GB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do </a:t>
            </a:r>
            <a:r>
              <a:rPr lang="en-GB" sz="1800" b="0" i="0" u="none" strike="noStrike" cap="none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kterého</a:t>
            </a:r>
            <a:r>
              <a:rPr lang="en-GB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b="0" i="0" u="none" strike="noStrike" cap="none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své</a:t>
            </a:r>
            <a:r>
              <a:rPr lang="en-GB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b="0" i="0" u="none" strike="noStrike" cap="none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odpovědi</a:t>
            </a:r>
            <a:r>
              <a:rPr lang="en-GB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err="1">
                <a:latin typeface="Calibri"/>
                <a:ea typeface="Calibri"/>
                <a:cs typeface="Calibri"/>
                <a:sym typeface="Calibri"/>
              </a:rPr>
              <a:t>nahrejte</a:t>
            </a:r>
            <a:r>
              <a:rPr lang="en-GB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 lang="cs-CZ" sz="1800">
              <a:ea typeface="Calibri"/>
              <a:sym typeface="Calibri"/>
            </a:endParaRPr>
          </a:p>
          <a:p>
            <a:pPr algn="ctr">
              <a:buSzPts val="1800"/>
            </a:pPr>
            <a:r>
              <a:rPr lang="en-GB" sz="1800">
                <a:latin typeface="Calibri"/>
                <a:ea typeface="Calibri"/>
                <a:cs typeface="Calibri"/>
                <a:sym typeface="Calibri"/>
              </a:rPr>
              <a:t>do</a:t>
            </a:r>
            <a:r>
              <a:rPr lang="en-GB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>
                <a:latin typeface="Calibri"/>
                <a:ea typeface="Calibri"/>
                <a:cs typeface="Calibri"/>
                <a:sym typeface="Calibri"/>
              </a:rPr>
              <a:t>19.11</a:t>
            </a:r>
            <a:r>
              <a:rPr lang="en-GB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 12:00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1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6"/>
          <p:cNvSpPr txBox="1">
            <a:spLocks noGrp="1"/>
          </p:cNvSpPr>
          <p:nvPr>
            <p:ph type="title"/>
          </p:nvPr>
        </p:nvSpPr>
        <p:spPr>
          <a:xfrm>
            <a:off x="251520" y="195486"/>
            <a:ext cx="4536504" cy="507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endParaRPr/>
          </a:p>
        </p:txBody>
      </p:sp>
      <p:pic>
        <p:nvPicPr>
          <p:cNvPr id="199" name="Google Shape;199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47664" y="771550"/>
            <a:ext cx="5929993" cy="38847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" name="Google Shape;204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04248" y="1452844"/>
            <a:ext cx="2088232" cy="2052284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27"/>
          <p:cNvSpPr txBox="1">
            <a:spLocks noGrp="1"/>
          </p:cNvSpPr>
          <p:nvPr>
            <p:ph type="title"/>
          </p:nvPr>
        </p:nvSpPr>
        <p:spPr>
          <a:xfrm>
            <a:off x="2987824" y="123478"/>
            <a:ext cx="3240360" cy="507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GB" b="1">
                <a:solidFill>
                  <a:srgbClr val="000000"/>
                </a:solidFill>
              </a:rPr>
              <a:t>CÍL SEMINÁŘE</a:t>
            </a:r>
            <a:endParaRPr b="1">
              <a:solidFill>
                <a:srgbClr val="000000"/>
              </a:solidFill>
            </a:endParaRPr>
          </a:p>
        </p:txBody>
      </p:sp>
      <p:sp>
        <p:nvSpPr>
          <p:cNvPr id="206" name="Google Shape;206;p27"/>
          <p:cNvSpPr txBox="1"/>
          <p:nvPr/>
        </p:nvSpPr>
        <p:spPr>
          <a:xfrm>
            <a:off x="323528" y="631181"/>
            <a:ext cx="6192688" cy="2308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AutoNum type="arabicPeriod"/>
            </a:pPr>
            <a:r>
              <a:rPr lang="en-GB"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Naučit se vybrané principy přesvědčování, které byly vědecky prokázány jako nejúčinnější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AutoNum type="arabicPeriod"/>
            </a:pPr>
            <a:r>
              <a:rPr lang="en-GB"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Pochopit na názorném cvičení, jak lze tyto principy aplikovat na konkrétním příkladu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push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"/>
          <p:cNvSpPr txBox="1">
            <a:spLocks noGrp="1"/>
          </p:cNvSpPr>
          <p:nvPr>
            <p:ph type="title"/>
          </p:nvPr>
        </p:nvSpPr>
        <p:spPr>
          <a:xfrm>
            <a:off x="467544" y="51470"/>
            <a:ext cx="7344816" cy="72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</a:pPr>
            <a:r>
              <a:rPr lang="en-GB" sz="2000" b="1">
                <a:solidFill>
                  <a:srgbClr val="000000"/>
                </a:solidFill>
              </a:rPr>
              <a:t>BUDETE VYBÍRAT U KOHO NAKOUPÍTE ZÁŽITKOVÝ PRODLOUŽENÝ VÍKEND</a:t>
            </a:r>
            <a:endParaRPr sz="2000" b="1">
              <a:solidFill>
                <a:srgbClr val="000000"/>
              </a:solidFill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251520" y="1059582"/>
            <a:ext cx="8712968" cy="3375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GB" sz="2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Všichni prodejci mají velmi podobné ceny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GB" sz="2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Všichni vás zvou do stejné destinace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GB" sz="2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Nabízí stejný program: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GB"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Raftování</a:t>
            </a:r>
            <a:endParaRPr sz="2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GB"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Noc v horách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GB"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Let rogalem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GB"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Párty na pláži</a:t>
            </a:r>
            <a:endParaRPr sz="2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40" name="Google Shape;40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04248" y="2427734"/>
            <a:ext cx="1943100" cy="2114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4"/>
          <p:cNvSpPr txBox="1">
            <a:spLocks noGrp="1"/>
          </p:cNvSpPr>
          <p:nvPr>
            <p:ph type="title"/>
          </p:nvPr>
        </p:nvSpPr>
        <p:spPr>
          <a:xfrm>
            <a:off x="251520" y="195486"/>
            <a:ext cx="4536504" cy="507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endParaRPr/>
          </a:p>
        </p:txBody>
      </p:sp>
      <p:pic>
        <p:nvPicPr>
          <p:cNvPr id="46" name="Google Shape;46;p4" descr="VÃ½sledek obrÃ¡zku pro rafti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426158" cy="5308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5"/>
          <p:cNvSpPr txBox="1">
            <a:spLocks noGrp="1"/>
          </p:cNvSpPr>
          <p:nvPr>
            <p:ph type="title"/>
          </p:nvPr>
        </p:nvSpPr>
        <p:spPr>
          <a:xfrm>
            <a:off x="251520" y="195486"/>
            <a:ext cx="4536504" cy="507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endParaRPr/>
          </a:p>
        </p:txBody>
      </p:sp>
      <p:pic>
        <p:nvPicPr>
          <p:cNvPr id="52" name="Google Shape;52;p5" descr="VÃ½sledek obrÃ¡zku pro camping in mountain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08520" y="-714981"/>
            <a:ext cx="9433048" cy="58584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6"/>
          <p:cNvSpPr txBox="1">
            <a:spLocks noGrp="1"/>
          </p:cNvSpPr>
          <p:nvPr>
            <p:ph type="title"/>
          </p:nvPr>
        </p:nvSpPr>
        <p:spPr>
          <a:xfrm>
            <a:off x="251520" y="195486"/>
            <a:ext cx="4536504" cy="507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endParaRPr/>
          </a:p>
        </p:txBody>
      </p:sp>
      <p:pic>
        <p:nvPicPr>
          <p:cNvPr id="58" name="Google Shape;58;p6" descr="VÃ½sledek obrÃ¡zku pro rogalo alp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9022" y="0"/>
            <a:ext cx="9434738" cy="52360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7"/>
          <p:cNvSpPr txBox="1">
            <a:spLocks noGrp="1"/>
          </p:cNvSpPr>
          <p:nvPr>
            <p:ph type="title"/>
          </p:nvPr>
        </p:nvSpPr>
        <p:spPr>
          <a:xfrm>
            <a:off x="251520" y="195486"/>
            <a:ext cx="4536504" cy="507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endParaRPr/>
          </a:p>
        </p:txBody>
      </p:sp>
      <p:pic>
        <p:nvPicPr>
          <p:cNvPr id="64" name="Google Shape;64;p7" descr="VÃ½sledek obrÃ¡zku pro sunset beach part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286000" y="0"/>
            <a:ext cx="11430000" cy="5238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8"/>
          <p:cNvSpPr/>
          <p:nvPr/>
        </p:nvSpPr>
        <p:spPr>
          <a:xfrm>
            <a:off x="2123728" y="915566"/>
            <a:ext cx="449232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GB" sz="3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POJĎME NA VÝBĚR ☺ </a:t>
            </a:r>
            <a:endParaRPr sz="32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70" name="Google Shape;70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30844" y="1644357"/>
            <a:ext cx="2934072" cy="29035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9"/>
          <p:cNvSpPr txBox="1">
            <a:spLocks noGrp="1"/>
          </p:cNvSpPr>
          <p:nvPr>
            <p:ph type="title"/>
          </p:nvPr>
        </p:nvSpPr>
        <p:spPr>
          <a:xfrm>
            <a:off x="251520" y="195486"/>
            <a:ext cx="4536504" cy="507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endParaRPr/>
          </a:p>
        </p:txBody>
      </p:sp>
      <p:sp>
        <p:nvSpPr>
          <p:cNvPr id="76" name="Google Shape;76;p9"/>
          <p:cNvSpPr/>
          <p:nvPr/>
        </p:nvSpPr>
        <p:spPr>
          <a:xfrm>
            <a:off x="467544" y="1563638"/>
            <a:ext cx="7894533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GB" sz="3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Vyberte si a zapište svou volbu někam na papír</a:t>
            </a:r>
            <a:endParaRPr sz="32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77" name="Google Shape;77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70694" y="2355726"/>
            <a:ext cx="2088232" cy="20522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theme/theme1.xml><?xml version="1.0" encoding="utf-8"?>
<a:theme xmlns:a="http://schemas.openxmlformats.org/drawingml/2006/main" name="SLU">
  <a:themeElements>
    <a:clrScheme name="OPF">
      <a:dk1>
        <a:srgbClr val="307871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1154</Words>
  <Application>Microsoft Macintosh PowerPoint</Application>
  <PresentationFormat>Předvádění na obrazovce (16:9)</PresentationFormat>
  <Paragraphs>95</Paragraphs>
  <Slides>27</Slides>
  <Notes>27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27</vt:i4>
      </vt:variant>
    </vt:vector>
  </HeadingPairs>
  <TitlesOfParts>
    <vt:vector size="31" baseType="lpstr">
      <vt:lpstr>Arial</vt:lpstr>
      <vt:lpstr>Calibri</vt:lpstr>
      <vt:lpstr>Times New Roman</vt:lpstr>
      <vt:lpstr>SLU</vt:lpstr>
      <vt:lpstr>Chování spotřebitelů Principy přesvědčování </vt:lpstr>
      <vt:lpstr>POTŘEBUJEME TŘI DOBROVOLNÍKY</vt:lpstr>
      <vt:lpstr>BUDETE VYBÍRAT U KOHO NAKOUPÍTE ZÁŽITKOVÝ PRODLOUŽENÝ VÍKEND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DISKUTUJME</vt:lpstr>
      <vt:lpstr>6 ZÁKLADNÍCH PRINCIPŮ PŘESVĚDČOVÁNÍ</vt:lpstr>
      <vt:lpstr>PRINCIP RECIPROCITY</vt:lpstr>
      <vt:lpstr>PRINCIP RECIPROCITY - PŘÍKLAD</vt:lpstr>
      <vt:lpstr>PRINCIP NEDOSTATKU</vt:lpstr>
      <vt:lpstr>PRINCIP NEDOSTATKU - PŘÍKLAD</vt:lpstr>
      <vt:lpstr>PRINCIP AUTORITY</vt:lpstr>
      <vt:lpstr>PRINCIP AUTORITY - PŘÍKLAD</vt:lpstr>
      <vt:lpstr>PRINCIP KONZISTENCE</vt:lpstr>
      <vt:lpstr>PRINCIP KONZISTENCE - PŘÍKLAD</vt:lpstr>
      <vt:lpstr>PRINCIP ZALÍBENÍ</vt:lpstr>
      <vt:lpstr>PRINCIP ZALÍBENÍ - PŘÍKLAD</vt:lpstr>
      <vt:lpstr>PRINCIP SHODY</vt:lpstr>
      <vt:lpstr>PRINCIP SHODY - PŘÍKLAD</vt:lpstr>
      <vt:lpstr>OPAKOVÁNÍ</vt:lpstr>
      <vt:lpstr>ÚKOL NA 2 TÝDNY ZA 2 BODY</vt:lpstr>
      <vt:lpstr>Prezentace aplikace PowerPoint</vt:lpstr>
      <vt:lpstr>CÍL SEMINÁŘE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Chování spotřebitelů Principy přesvědčování </dc:title>
  <dc:creator>Václav Minařík</dc:creator>
  <cp:lastModifiedBy>Daniel Kvíčala</cp:lastModifiedBy>
  <cp:revision>3</cp:revision>
  <dcterms:created xsi:type="dcterms:W3CDTF">2016-07-06T15:42:34Z</dcterms:created>
  <dcterms:modified xsi:type="dcterms:W3CDTF">2022-10-31T11:08:39Z</dcterms:modified>
</cp:coreProperties>
</file>