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96" r:id="rId3"/>
    <p:sldId id="290" r:id="rId4"/>
    <p:sldId id="291" r:id="rId5"/>
    <p:sldId id="297" r:id="rId6"/>
    <p:sldId id="298" r:id="rId7"/>
    <p:sldId id="299" r:id="rId8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207CCC7-7DD6-0F51-9497-9727CEC4B9BB}" name="Martin Klepek" initials="MK" userId="S::kle0001@ad.slu.cz::feb729e6-0e74-477c-a0ae-c9b68d8ac75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555568-8653-4C64-95B1-7D02F584C256}" v="5" dt="2021-11-15T10:06:00.761"/>
    <p1510:client id="{75D5EE95-9A44-4B02-828C-9EDD18C4049F}" v="17" dt="2021-11-15T09:55:29.815"/>
    <p1510:client id="{850DA468-F249-40E2-93AC-9D9E6BE6CCC2}" v="214" dt="2021-11-15T10:05:08.19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734"/>
    <p:restoredTop sz="95223"/>
  </p:normalViewPr>
  <p:slideViewPr>
    <p:cSldViewPr>
      <p:cViewPr varScale="1">
        <p:scale>
          <a:sx n="142" d="100"/>
          <a:sy n="142" d="100"/>
        </p:scale>
        <p:origin x="1320" y="1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 Kvíčala" userId="S::kvi0003@ad.slu.cz::54e4cb12-aa5c-4e33-a470-42f09d9fbb3d" providerId="AD" clId="Web-{1E555568-8653-4C64-95B1-7D02F584C256}"/>
    <pc:docChg chg="">
      <pc:chgData name="Daniel Kvíčala" userId="S::kvi0003@ad.slu.cz::54e4cb12-aa5c-4e33-a470-42f09d9fbb3d" providerId="AD" clId="Web-{1E555568-8653-4C64-95B1-7D02F584C256}" dt="2021-11-15T10:06:00.761" v="4"/>
      <pc:docMkLst>
        <pc:docMk/>
      </pc:docMkLst>
      <pc:sldChg chg="delCm">
        <pc:chgData name="Daniel Kvíčala" userId="S::kvi0003@ad.slu.cz::54e4cb12-aa5c-4e33-a470-42f09d9fbb3d" providerId="AD" clId="Web-{1E555568-8653-4C64-95B1-7D02F584C256}" dt="2021-11-15T10:06:00.761" v="4"/>
        <pc:sldMkLst>
          <pc:docMk/>
          <pc:sldMk cId="4237087600" sldId="296"/>
        </pc:sldMkLst>
      </pc:sldChg>
    </pc:docChg>
  </pc:docChgLst>
  <pc:docChgLst>
    <pc:chgData name="Martin Klepek" userId="S::kle0001@ad.slu.cz::feb729e6-0e74-477c-a0ae-c9b68d8ac753" providerId="AD" clId="Web-{75D5EE95-9A44-4B02-828C-9EDD18C4049F}"/>
    <pc:docChg chg="mod modSld">
      <pc:chgData name="Martin Klepek" userId="S::kle0001@ad.slu.cz::feb729e6-0e74-477c-a0ae-c9b68d8ac753" providerId="AD" clId="Web-{75D5EE95-9A44-4B02-828C-9EDD18C4049F}" dt="2021-11-15T09:55:29.815" v="16"/>
      <pc:docMkLst>
        <pc:docMk/>
      </pc:docMkLst>
      <pc:sldChg chg="modSp addCm">
        <pc:chgData name="Martin Klepek" userId="S::kle0001@ad.slu.cz::feb729e6-0e74-477c-a0ae-c9b68d8ac753" providerId="AD" clId="Web-{75D5EE95-9A44-4B02-828C-9EDD18C4049F}" dt="2021-11-15T09:55:29.815" v="16"/>
        <pc:sldMkLst>
          <pc:docMk/>
          <pc:sldMk cId="2997543792" sldId="257"/>
        </pc:sldMkLst>
        <pc:spChg chg="mod">
          <ac:chgData name="Martin Klepek" userId="S::kle0001@ad.slu.cz::feb729e6-0e74-477c-a0ae-c9b68d8ac753" providerId="AD" clId="Web-{75D5EE95-9A44-4B02-828C-9EDD18C4049F}" dt="2021-11-15T09:51:48.294" v="12" actId="20577"/>
          <ac:spMkLst>
            <pc:docMk/>
            <pc:sldMk cId="2997543792" sldId="257"/>
            <ac:spMk id="3" creationId="{00000000-0000-0000-0000-000000000000}"/>
          </ac:spMkLst>
        </pc:spChg>
      </pc:sldChg>
      <pc:sldChg chg="modSp">
        <pc:chgData name="Martin Klepek" userId="S::kle0001@ad.slu.cz::feb729e6-0e74-477c-a0ae-c9b68d8ac753" providerId="AD" clId="Web-{75D5EE95-9A44-4B02-828C-9EDD18C4049F}" dt="2021-11-15T09:49:34.556" v="4" actId="20577"/>
        <pc:sldMkLst>
          <pc:docMk/>
          <pc:sldMk cId="503875004" sldId="290"/>
        </pc:sldMkLst>
        <pc:spChg chg="mod">
          <ac:chgData name="Martin Klepek" userId="S::kle0001@ad.slu.cz::feb729e6-0e74-477c-a0ae-c9b68d8ac753" providerId="AD" clId="Web-{75D5EE95-9A44-4B02-828C-9EDD18C4049F}" dt="2021-11-15T09:49:34.556" v="4" actId="20577"/>
          <ac:spMkLst>
            <pc:docMk/>
            <pc:sldMk cId="503875004" sldId="290"/>
            <ac:spMk id="3" creationId="{00000000-0000-0000-0000-000000000000}"/>
          </ac:spMkLst>
        </pc:spChg>
      </pc:sldChg>
      <pc:sldChg chg="modSp">
        <pc:chgData name="Martin Klepek" userId="S::kle0001@ad.slu.cz::feb729e6-0e74-477c-a0ae-c9b68d8ac753" providerId="AD" clId="Web-{75D5EE95-9A44-4B02-828C-9EDD18C4049F}" dt="2021-11-15T09:49:58.651" v="8" actId="20577"/>
        <pc:sldMkLst>
          <pc:docMk/>
          <pc:sldMk cId="1116746242" sldId="291"/>
        </pc:sldMkLst>
        <pc:spChg chg="mod">
          <ac:chgData name="Martin Klepek" userId="S::kle0001@ad.slu.cz::feb729e6-0e74-477c-a0ae-c9b68d8ac753" providerId="AD" clId="Web-{75D5EE95-9A44-4B02-828C-9EDD18C4049F}" dt="2021-11-15T09:49:58.651" v="8" actId="20577"/>
          <ac:spMkLst>
            <pc:docMk/>
            <pc:sldMk cId="1116746242" sldId="291"/>
            <ac:spMk id="3" creationId="{00000000-0000-0000-0000-000000000000}"/>
          </ac:spMkLst>
        </pc:spChg>
      </pc:sldChg>
    </pc:docChg>
  </pc:docChgLst>
  <pc:docChgLst>
    <pc:chgData name="Daniel Kvíčala" userId="S::kvi0003@ad.slu.cz::54e4cb12-aa5c-4e33-a470-42f09d9fbb3d" providerId="AD" clId="Web-{850DA468-F249-40E2-93AC-9D9E6BE6CCC2}"/>
    <pc:docChg chg="addSld delSld modSld sldOrd">
      <pc:chgData name="Daniel Kvíčala" userId="S::kvi0003@ad.slu.cz::54e4cb12-aa5c-4e33-a470-42f09d9fbb3d" providerId="AD" clId="Web-{850DA468-F249-40E2-93AC-9D9E6BE6CCC2}" dt="2021-11-15T10:05:07.944" v="207" actId="20577"/>
      <pc:docMkLst>
        <pc:docMk/>
      </pc:docMkLst>
      <pc:sldChg chg="modSp ord">
        <pc:chgData name="Daniel Kvíčala" userId="S::kvi0003@ad.slu.cz::54e4cb12-aa5c-4e33-a470-42f09d9fbb3d" providerId="AD" clId="Web-{850DA468-F249-40E2-93AC-9D9E6BE6CCC2}" dt="2021-11-15T10:05:07.944" v="207" actId="20577"/>
        <pc:sldMkLst>
          <pc:docMk/>
          <pc:sldMk cId="2997543792" sldId="257"/>
        </pc:sldMkLst>
        <pc:spChg chg="mod">
          <ac:chgData name="Daniel Kvíčala" userId="S::kvi0003@ad.slu.cz::54e4cb12-aa5c-4e33-a470-42f09d9fbb3d" providerId="AD" clId="Web-{850DA468-F249-40E2-93AC-9D9E6BE6CCC2}" dt="2021-11-15T10:04:55.991" v="199" actId="1076"/>
          <ac:spMkLst>
            <pc:docMk/>
            <pc:sldMk cId="2997543792" sldId="257"/>
            <ac:spMk id="3" creationId="{00000000-0000-0000-0000-000000000000}"/>
          </ac:spMkLst>
        </pc:spChg>
        <pc:spChg chg="mod">
          <ac:chgData name="Daniel Kvíčala" userId="S::kvi0003@ad.slu.cz::54e4cb12-aa5c-4e33-a470-42f09d9fbb3d" providerId="AD" clId="Web-{850DA468-F249-40E2-93AC-9D9E6BE6CCC2}" dt="2021-11-15T10:05:07.944" v="207" actId="20577"/>
          <ac:spMkLst>
            <pc:docMk/>
            <pc:sldMk cId="2997543792" sldId="257"/>
            <ac:spMk id="6" creationId="{00000000-0000-0000-0000-000000000000}"/>
          </ac:spMkLst>
        </pc:spChg>
      </pc:sldChg>
      <pc:sldChg chg="modSp">
        <pc:chgData name="Daniel Kvíčala" userId="S::kvi0003@ad.slu.cz::54e4cb12-aa5c-4e33-a470-42f09d9fbb3d" providerId="AD" clId="Web-{850DA468-F249-40E2-93AC-9D9E6BE6CCC2}" dt="2021-11-15T09:58:12.602" v="19" actId="20577"/>
        <pc:sldMkLst>
          <pc:docMk/>
          <pc:sldMk cId="503875004" sldId="290"/>
        </pc:sldMkLst>
        <pc:spChg chg="mod">
          <ac:chgData name="Daniel Kvíčala" userId="S::kvi0003@ad.slu.cz::54e4cb12-aa5c-4e33-a470-42f09d9fbb3d" providerId="AD" clId="Web-{850DA468-F249-40E2-93AC-9D9E6BE6CCC2}" dt="2021-11-15T09:58:12.602" v="19" actId="20577"/>
          <ac:spMkLst>
            <pc:docMk/>
            <pc:sldMk cId="503875004" sldId="290"/>
            <ac:spMk id="3" creationId="{00000000-0000-0000-0000-000000000000}"/>
          </ac:spMkLst>
        </pc:spChg>
        <pc:spChg chg="mod">
          <ac:chgData name="Daniel Kvíčala" userId="S::kvi0003@ad.slu.cz::54e4cb12-aa5c-4e33-a470-42f09d9fbb3d" providerId="AD" clId="Web-{850DA468-F249-40E2-93AC-9D9E6BE6CCC2}" dt="2021-11-15T09:56:42.677" v="7" actId="20577"/>
          <ac:spMkLst>
            <pc:docMk/>
            <pc:sldMk cId="503875004" sldId="290"/>
            <ac:spMk id="6" creationId="{00000000-0000-0000-0000-000000000000}"/>
          </ac:spMkLst>
        </pc:spChg>
      </pc:sldChg>
      <pc:sldChg chg="modSp add del ord replId">
        <pc:chgData name="Daniel Kvíčala" userId="S::kvi0003@ad.slu.cz::54e4cb12-aa5c-4e33-a470-42f09d9fbb3d" providerId="AD" clId="Web-{850DA468-F249-40E2-93AC-9D9E6BE6CCC2}" dt="2021-11-15T09:59:35.714" v="28"/>
        <pc:sldMkLst>
          <pc:docMk/>
          <pc:sldMk cId="4237087600" sldId="296"/>
        </pc:sldMkLst>
        <pc:spChg chg="mod">
          <ac:chgData name="Daniel Kvíčala" userId="S::kvi0003@ad.slu.cz::54e4cb12-aa5c-4e33-a470-42f09d9fbb3d" providerId="AD" clId="Web-{850DA468-F249-40E2-93AC-9D9E6BE6CCC2}" dt="2021-11-15T09:56:53.474" v="9" actId="20577"/>
          <ac:spMkLst>
            <pc:docMk/>
            <pc:sldMk cId="4237087600" sldId="296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21.11.2022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82142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97919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86853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06195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96894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66842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dirty="0">
                <a:solidFill>
                  <a:schemeClr val="bg1"/>
                </a:solidFill>
              </a:rPr>
              <a:t>Týmový projekt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seminář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Daniel Kvíčala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21. 11.2022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3705560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/>
          <a:p>
            <a:pPr>
              <a:lnSpc>
                <a:spcPct val="150000"/>
              </a:lnSpc>
            </a:pPr>
            <a:r>
              <a:rPr lang="cs-CZ" sz="2000" dirty="0"/>
              <a:t>Máte tým?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Máte firmu?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Máte konkurenci?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Máte segmenty?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Postup</a:t>
            </a:r>
          </a:p>
        </p:txBody>
      </p:sp>
    </p:spTree>
    <p:extLst>
      <p:ext uri="{BB962C8B-B14F-4D97-AF65-F5344CB8AC3E}">
        <p14:creationId xmlns:p14="http://schemas.microsoft.com/office/powerpoint/2010/main" val="4237087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3312368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/>
          <a:p>
            <a:pPr>
              <a:lnSpc>
                <a:spcPct val="150000"/>
              </a:lnSpc>
            </a:pPr>
            <a:r>
              <a:rPr lang="cs-CZ" sz="2000" dirty="0"/>
              <a:t>Na který segment budete cílit?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Jaká jsou kritéria? (</a:t>
            </a:r>
            <a:r>
              <a:rPr lang="cs-CZ" sz="2000" dirty="0" err="1"/>
              <a:t>max</a:t>
            </a:r>
            <a:r>
              <a:rPr lang="cs-CZ" sz="2000" dirty="0"/>
              <a:t> 3)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Kolik lidí obsahuje?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Co je to za lidi? Stručný popis, např. struktura věku, pohlaví, vzdělání, zájmů, názorů, bydliště, rodinného stavu, atd.</a:t>
            </a:r>
          </a:p>
          <a:p>
            <a:pPr>
              <a:lnSpc>
                <a:spcPct val="150000"/>
              </a:lnSpc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 lIns="91440" tIns="45720" rIns="91440" bIns="45720" anchor="t">
            <a:noAutofit/>
          </a:bodyPr>
          <a:lstStyle/>
          <a:p>
            <a:r>
              <a:rPr lang="cs-CZ" dirty="0" err="1"/>
              <a:t>Targeting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3875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3312368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/>
          <a:p>
            <a:pPr>
              <a:lnSpc>
                <a:spcPct val="150000"/>
              </a:lnSpc>
            </a:pPr>
            <a:r>
              <a:rPr lang="cs-CZ" sz="2000" dirty="0"/>
              <a:t>Jaké jsou </a:t>
            </a:r>
            <a:r>
              <a:rPr lang="cs-CZ" sz="2000" b="1" dirty="0"/>
              <a:t>benefity</a:t>
            </a:r>
            <a:r>
              <a:rPr lang="cs-CZ" sz="2000" dirty="0"/>
              <a:t> vašeho produktu?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Čím se </a:t>
            </a:r>
            <a:r>
              <a:rPr lang="cs-CZ" sz="2000" b="1" dirty="0"/>
              <a:t>odlišujete</a:t>
            </a:r>
            <a:r>
              <a:rPr lang="cs-CZ" sz="2000" dirty="0"/>
              <a:t> od konkurence?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Jaké jsou vaše </a:t>
            </a:r>
            <a:r>
              <a:rPr lang="cs-CZ" sz="2000" b="1" dirty="0"/>
              <a:t>prvky rozpoznatelnosti</a:t>
            </a:r>
            <a:r>
              <a:rPr lang="cs-CZ" sz="2000" dirty="0"/>
              <a:t>? (barvy, logo, slogan, tvary,…)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Co je vaše </a:t>
            </a:r>
            <a:r>
              <a:rPr lang="cs-CZ" sz="2000" b="1" dirty="0"/>
              <a:t>hlavní konkurenční výhoda</a:t>
            </a:r>
            <a:r>
              <a:rPr lang="cs-CZ" sz="2000" dirty="0"/>
              <a:t>?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Jakou </a:t>
            </a:r>
            <a:r>
              <a:rPr lang="cs-CZ" sz="2000" b="1" dirty="0"/>
              <a:t>potřebu </a:t>
            </a:r>
            <a:r>
              <a:rPr lang="cs-CZ" sz="2000" dirty="0"/>
              <a:t>zákazníkům plníte?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Co se zákazníkovi vybaví, když přijde do kontaktu s vaší firmou? (asociace)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Co na vás mají zákazníci rádi?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Positioning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6746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3312368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/>
          <a:p>
            <a:pPr>
              <a:lnSpc>
                <a:spcPct val="150000"/>
              </a:lnSpc>
            </a:pPr>
            <a:r>
              <a:rPr lang="cs-CZ" sz="2000" dirty="0"/>
              <a:t>Pro </a:t>
            </a:r>
            <a:r>
              <a:rPr lang="cs-CZ" sz="2000" i="1" dirty="0">
                <a:solidFill>
                  <a:srgbClr val="FF0000"/>
                </a:solidFill>
              </a:rPr>
              <a:t>*vybraný segment*</a:t>
            </a:r>
            <a:r>
              <a:rPr lang="cs-CZ" sz="2000" i="1" dirty="0"/>
              <a:t>,</a:t>
            </a:r>
            <a:r>
              <a:rPr lang="cs-CZ" sz="2000" i="1" dirty="0">
                <a:solidFill>
                  <a:srgbClr val="FF0000"/>
                </a:solidFill>
              </a:rPr>
              <a:t> </a:t>
            </a:r>
            <a:r>
              <a:rPr lang="cs-CZ" sz="2000" dirty="0"/>
              <a:t>kteří </a:t>
            </a:r>
            <a:r>
              <a:rPr lang="cs-CZ" sz="2000" i="1" dirty="0">
                <a:solidFill>
                  <a:srgbClr val="FF0000"/>
                </a:solidFill>
              </a:rPr>
              <a:t>*potřeba-přání*, </a:t>
            </a:r>
            <a:r>
              <a:rPr lang="cs-CZ" sz="2000" dirty="0"/>
              <a:t>je </a:t>
            </a:r>
            <a:r>
              <a:rPr lang="cs-CZ" sz="2000" dirty="0">
                <a:solidFill>
                  <a:srgbClr val="FF0000"/>
                </a:solidFill>
              </a:rPr>
              <a:t>*</a:t>
            </a:r>
            <a:r>
              <a:rPr lang="cs-CZ" sz="2000" i="1" dirty="0">
                <a:solidFill>
                  <a:srgbClr val="FF0000"/>
                </a:solidFill>
              </a:rPr>
              <a:t>váš produkt</a:t>
            </a:r>
            <a:r>
              <a:rPr lang="cs-CZ" sz="2000" dirty="0">
                <a:solidFill>
                  <a:srgbClr val="FF0000"/>
                </a:solidFill>
              </a:rPr>
              <a:t>* </a:t>
            </a:r>
            <a:r>
              <a:rPr lang="cs-CZ" sz="2000" i="1" dirty="0">
                <a:solidFill>
                  <a:srgbClr val="FF0000"/>
                </a:solidFill>
              </a:rPr>
              <a:t>*název produktové kategorie*, </a:t>
            </a:r>
            <a:r>
              <a:rPr lang="cs-CZ" sz="2000" dirty="0"/>
              <a:t>který </a:t>
            </a:r>
            <a:r>
              <a:rPr lang="cs-CZ" sz="2000" i="1" dirty="0">
                <a:solidFill>
                  <a:srgbClr val="FF0000"/>
                </a:solidFill>
              </a:rPr>
              <a:t>*způsob, jak váš produkt plní potřebu-přání*</a:t>
            </a:r>
            <a:r>
              <a:rPr lang="cs-CZ" sz="2000" dirty="0"/>
              <a:t>.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Na rozdíl od </a:t>
            </a:r>
            <a:r>
              <a:rPr lang="cs-CZ" sz="2000" i="1" dirty="0">
                <a:solidFill>
                  <a:srgbClr val="FF0000"/>
                </a:solidFill>
              </a:rPr>
              <a:t>*konkurence* </a:t>
            </a:r>
            <a:r>
              <a:rPr lang="cs-CZ" sz="2000" dirty="0"/>
              <a:t>je náš produkt </a:t>
            </a:r>
            <a:r>
              <a:rPr lang="cs-CZ" sz="2000" i="1" dirty="0">
                <a:solidFill>
                  <a:srgbClr val="FF0000"/>
                </a:solidFill>
              </a:rPr>
              <a:t>*odlišení*</a:t>
            </a:r>
            <a:r>
              <a:rPr lang="cs-CZ" sz="2000" i="1" dirty="0"/>
              <a:t>.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Pro </a:t>
            </a:r>
            <a:r>
              <a:rPr lang="cs-CZ" sz="2000" i="1" dirty="0">
                <a:solidFill>
                  <a:srgbClr val="FF0000"/>
                </a:solidFill>
              </a:rPr>
              <a:t>velkoměstské maminky </a:t>
            </a:r>
            <a:r>
              <a:rPr lang="cs-CZ" sz="2000" dirty="0"/>
              <a:t>které </a:t>
            </a:r>
            <a:r>
              <a:rPr lang="cs-CZ" sz="2000" i="1" dirty="0">
                <a:solidFill>
                  <a:srgbClr val="FF0000"/>
                </a:solidFill>
              </a:rPr>
              <a:t>chtějí spát ve voňavých peřinách </a:t>
            </a:r>
            <a:r>
              <a:rPr lang="cs-CZ" sz="2000" dirty="0"/>
              <a:t>je </a:t>
            </a:r>
            <a:r>
              <a:rPr lang="cs-CZ" sz="2000" i="1" dirty="0">
                <a:solidFill>
                  <a:srgbClr val="FF0000"/>
                </a:solidFill>
              </a:rPr>
              <a:t>Silan aviváž </a:t>
            </a:r>
            <a:r>
              <a:rPr lang="cs-CZ" sz="2000" dirty="0"/>
              <a:t>která </a:t>
            </a:r>
            <a:r>
              <a:rPr lang="cs-CZ" sz="2000" i="1" dirty="0">
                <a:solidFill>
                  <a:srgbClr val="FF0000"/>
                </a:solidFill>
              </a:rPr>
              <a:t>zaručí dlouhotrvající vůni.</a:t>
            </a:r>
            <a:endParaRPr lang="cs-CZ" sz="2000" dirty="0"/>
          </a:p>
          <a:p>
            <a:pPr>
              <a:lnSpc>
                <a:spcPct val="150000"/>
              </a:lnSpc>
            </a:pPr>
            <a:r>
              <a:rPr lang="cs-CZ" sz="2000" dirty="0"/>
              <a:t>Na rozdíl od </a:t>
            </a:r>
            <a:r>
              <a:rPr lang="cs-CZ" sz="2000" i="1" dirty="0" err="1">
                <a:solidFill>
                  <a:srgbClr val="FF0000"/>
                </a:solidFill>
              </a:rPr>
              <a:t>Perwollu</a:t>
            </a:r>
            <a:r>
              <a:rPr lang="cs-CZ" sz="2000" i="1" dirty="0">
                <a:solidFill>
                  <a:srgbClr val="FF0000"/>
                </a:solidFill>
              </a:rPr>
              <a:t> </a:t>
            </a:r>
            <a:r>
              <a:rPr lang="cs-CZ" sz="2000" dirty="0"/>
              <a:t>je náš produkt </a:t>
            </a:r>
            <a:r>
              <a:rPr lang="cs-CZ" sz="2000" i="1" dirty="0">
                <a:solidFill>
                  <a:srgbClr val="FF0000"/>
                </a:solidFill>
              </a:rPr>
              <a:t>100%</a:t>
            </a:r>
            <a:r>
              <a:rPr lang="cs-CZ" sz="2000" dirty="0"/>
              <a:t> </a:t>
            </a:r>
            <a:r>
              <a:rPr lang="cs-CZ" sz="2000" i="1" dirty="0">
                <a:solidFill>
                  <a:srgbClr val="FF0000"/>
                </a:solidFill>
              </a:rPr>
              <a:t>šetrný k dětské pokožce</a:t>
            </a:r>
            <a:r>
              <a:rPr lang="cs-CZ" sz="2000" dirty="0">
                <a:solidFill>
                  <a:srgbClr val="307871"/>
                </a:solidFill>
              </a:rPr>
              <a:t>.</a:t>
            </a:r>
            <a:endParaRPr lang="cs-CZ" sz="2000" i="1" dirty="0"/>
          </a:p>
          <a:p>
            <a:pPr>
              <a:lnSpc>
                <a:spcPct val="150000"/>
              </a:lnSpc>
            </a:pPr>
            <a:endParaRPr lang="cs-CZ" sz="2000" i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984776" cy="507703"/>
          </a:xfrm>
        </p:spPr>
        <p:txBody>
          <a:bodyPr/>
          <a:lstStyle/>
          <a:p>
            <a:r>
              <a:rPr lang="cs-CZ" dirty="0"/>
              <a:t>Formulace </a:t>
            </a:r>
            <a:r>
              <a:rPr lang="cs-CZ" dirty="0" err="1"/>
              <a:t>positioningu</a:t>
            </a:r>
            <a:r>
              <a:rPr lang="cs-CZ" dirty="0"/>
              <a:t> – vymezení vůči konkurenci</a:t>
            </a:r>
          </a:p>
        </p:txBody>
      </p:sp>
    </p:spTree>
    <p:extLst>
      <p:ext uri="{BB962C8B-B14F-4D97-AF65-F5344CB8AC3E}">
        <p14:creationId xmlns:p14="http://schemas.microsoft.com/office/powerpoint/2010/main" val="3076925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3312368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/>
          <a:p>
            <a:pPr>
              <a:lnSpc>
                <a:spcPct val="150000"/>
              </a:lnSpc>
            </a:pPr>
            <a:r>
              <a:rPr lang="cs-CZ" sz="2000" dirty="0"/>
              <a:t>Pro </a:t>
            </a:r>
            <a:r>
              <a:rPr lang="cs-CZ" sz="2000" i="1" dirty="0">
                <a:solidFill>
                  <a:srgbClr val="FF0000"/>
                </a:solidFill>
              </a:rPr>
              <a:t>*vybraný segment* </a:t>
            </a:r>
            <a:r>
              <a:rPr lang="cs-CZ" sz="2000" dirty="0">
                <a:solidFill>
                  <a:srgbClr val="307871"/>
                </a:solidFill>
              </a:rPr>
              <a:t> je </a:t>
            </a:r>
            <a:r>
              <a:rPr lang="cs-CZ" sz="2000" dirty="0">
                <a:solidFill>
                  <a:srgbClr val="FF0000"/>
                </a:solidFill>
              </a:rPr>
              <a:t>*</a:t>
            </a:r>
            <a:r>
              <a:rPr lang="cs-CZ" sz="2000" i="1" dirty="0">
                <a:solidFill>
                  <a:srgbClr val="FF0000"/>
                </a:solidFill>
              </a:rPr>
              <a:t>váš produkt</a:t>
            </a:r>
            <a:r>
              <a:rPr lang="cs-CZ" sz="2000" dirty="0">
                <a:solidFill>
                  <a:srgbClr val="FF0000"/>
                </a:solidFill>
              </a:rPr>
              <a:t>* </a:t>
            </a:r>
            <a:r>
              <a:rPr lang="cs-CZ" sz="2000" i="1" dirty="0">
                <a:solidFill>
                  <a:srgbClr val="FF0000"/>
                </a:solidFill>
              </a:rPr>
              <a:t>*název produktové kategorie*</a:t>
            </a:r>
            <a:r>
              <a:rPr lang="cs-CZ" sz="2000" i="1" dirty="0"/>
              <a:t>,</a:t>
            </a:r>
            <a:r>
              <a:rPr lang="cs-CZ" sz="2000" i="1" dirty="0">
                <a:solidFill>
                  <a:srgbClr val="FF0000"/>
                </a:solidFill>
              </a:rPr>
              <a:t> </a:t>
            </a:r>
            <a:r>
              <a:rPr lang="cs-CZ" sz="2000" dirty="0"/>
              <a:t>který </a:t>
            </a:r>
            <a:r>
              <a:rPr lang="cs-CZ" sz="2000" i="1" dirty="0">
                <a:solidFill>
                  <a:srgbClr val="FF0000"/>
                </a:solidFill>
              </a:rPr>
              <a:t>*způsob, jak váš produkt plní potřebu-přání*, </a:t>
            </a:r>
            <a:r>
              <a:rPr lang="cs-CZ" sz="2000" dirty="0">
                <a:solidFill>
                  <a:srgbClr val="307871"/>
                </a:solidFill>
              </a:rPr>
              <a:t>aby </a:t>
            </a:r>
            <a:r>
              <a:rPr lang="cs-CZ" sz="2000" i="1" dirty="0">
                <a:solidFill>
                  <a:srgbClr val="FF0000"/>
                </a:solidFill>
              </a:rPr>
              <a:t>*benefit, který produkt* </a:t>
            </a:r>
            <a:r>
              <a:rPr lang="cs-CZ" sz="2000" dirty="0"/>
              <a:t>přináší.</a:t>
            </a:r>
            <a:endParaRPr lang="cs-CZ" sz="2000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cs-CZ" sz="2000" dirty="0"/>
              <a:t>Pro </a:t>
            </a:r>
            <a:r>
              <a:rPr lang="cs-CZ" sz="2000" i="1" dirty="0">
                <a:solidFill>
                  <a:srgbClr val="FF0000"/>
                </a:solidFill>
              </a:rPr>
              <a:t>studenty, kteří mají kočku </a:t>
            </a:r>
            <a:r>
              <a:rPr lang="cs-CZ" sz="2000" dirty="0">
                <a:solidFill>
                  <a:srgbClr val="307871"/>
                </a:solidFill>
              </a:rPr>
              <a:t> je </a:t>
            </a:r>
            <a:r>
              <a:rPr lang="cs-CZ" sz="2000" i="1" dirty="0" err="1">
                <a:solidFill>
                  <a:srgbClr val="FF0000"/>
                </a:solidFill>
              </a:rPr>
              <a:t>MouseHunt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r>
              <a:rPr lang="cs-CZ" sz="2000" i="1" dirty="0">
                <a:solidFill>
                  <a:srgbClr val="FF0000"/>
                </a:solidFill>
              </a:rPr>
              <a:t>hračka, </a:t>
            </a:r>
            <a:r>
              <a:rPr lang="cs-CZ" sz="2000" i="1" dirty="0"/>
              <a:t>,</a:t>
            </a:r>
            <a:r>
              <a:rPr lang="cs-CZ" sz="2000" i="1" dirty="0">
                <a:solidFill>
                  <a:srgbClr val="FF0000"/>
                </a:solidFill>
              </a:rPr>
              <a:t> </a:t>
            </a:r>
            <a:r>
              <a:rPr lang="cs-CZ" sz="2000" dirty="0"/>
              <a:t>která </a:t>
            </a:r>
            <a:r>
              <a:rPr lang="cs-CZ" sz="2000" i="1" dirty="0">
                <a:solidFill>
                  <a:srgbClr val="FF0000"/>
                </a:solidFill>
              </a:rPr>
              <a:t>zabaví kočku, </a:t>
            </a:r>
            <a:r>
              <a:rPr lang="cs-CZ" sz="2000" dirty="0">
                <a:solidFill>
                  <a:srgbClr val="307871"/>
                </a:solidFill>
              </a:rPr>
              <a:t>aby se </a:t>
            </a:r>
            <a:r>
              <a:rPr lang="cs-CZ" sz="2000" i="1" dirty="0">
                <a:solidFill>
                  <a:srgbClr val="FF0000"/>
                </a:solidFill>
              </a:rPr>
              <a:t>mohli v klidu učit</a:t>
            </a:r>
            <a:r>
              <a:rPr lang="cs-CZ" sz="2000" dirty="0"/>
              <a:t>.</a:t>
            </a:r>
            <a:endParaRPr lang="cs-CZ" sz="2000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endParaRPr lang="cs-CZ" sz="2000" i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984776" cy="507703"/>
          </a:xfrm>
        </p:spPr>
        <p:txBody>
          <a:bodyPr/>
          <a:lstStyle/>
          <a:p>
            <a:r>
              <a:rPr lang="cs-CZ" dirty="0"/>
              <a:t>Formulace </a:t>
            </a:r>
            <a:r>
              <a:rPr lang="cs-CZ" dirty="0" err="1"/>
              <a:t>positioningu</a:t>
            </a:r>
            <a:r>
              <a:rPr lang="cs-CZ" dirty="0"/>
              <a:t> – zaměření na zákazníky</a:t>
            </a:r>
          </a:p>
        </p:txBody>
      </p:sp>
    </p:spTree>
    <p:extLst>
      <p:ext uri="{BB962C8B-B14F-4D97-AF65-F5344CB8AC3E}">
        <p14:creationId xmlns:p14="http://schemas.microsoft.com/office/powerpoint/2010/main" val="1458246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3705560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/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Kdo odevzdal?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752528" cy="507703"/>
          </a:xfrm>
        </p:spPr>
        <p:txBody>
          <a:bodyPr/>
          <a:lstStyle/>
          <a:p>
            <a:r>
              <a:rPr lang="cs-CZ" dirty="0"/>
              <a:t>Úkol – principy přesvědčování</a:t>
            </a:r>
          </a:p>
        </p:txBody>
      </p:sp>
    </p:spTree>
    <p:extLst>
      <p:ext uri="{BB962C8B-B14F-4D97-AF65-F5344CB8AC3E}">
        <p14:creationId xmlns:p14="http://schemas.microsoft.com/office/powerpoint/2010/main" val="3004448533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4095</TotalTime>
  <Words>295</Words>
  <Application>Microsoft Macintosh PowerPoint</Application>
  <PresentationFormat>Předvádění na obrazovce (16:9)</PresentationFormat>
  <Paragraphs>44</Paragraphs>
  <Slides>7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SLU</vt:lpstr>
      <vt:lpstr>Týmový projekt</vt:lpstr>
      <vt:lpstr>Postup</vt:lpstr>
      <vt:lpstr>Targeting</vt:lpstr>
      <vt:lpstr>Positioning</vt:lpstr>
      <vt:lpstr>Formulace positioningu – vymezení vůči konkurenci</vt:lpstr>
      <vt:lpstr>Formulace positioningu – zaměření na zákazníky</vt:lpstr>
      <vt:lpstr>Úkol – principy přesvědčování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Daniel Kvíčala</cp:lastModifiedBy>
  <cp:revision>120</cp:revision>
  <dcterms:created xsi:type="dcterms:W3CDTF">2016-07-06T15:42:34Z</dcterms:created>
  <dcterms:modified xsi:type="dcterms:W3CDTF">2022-11-21T10:29:12Z</dcterms:modified>
</cp:coreProperties>
</file>