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0" r:id="rId4"/>
    <p:sldId id="268" r:id="rId5"/>
    <p:sldId id="281" r:id="rId6"/>
    <p:sldId id="274" r:id="rId7"/>
    <p:sldId id="266" r:id="rId8"/>
    <p:sldId id="264" r:id="rId9"/>
    <p:sldId id="275" r:id="rId10"/>
    <p:sldId id="276" r:id="rId11"/>
    <p:sldId id="267" r:id="rId12"/>
    <p:sldId id="277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58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9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7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– potřeba a přání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5.10.2022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964" y="145659"/>
            <a:ext cx="6433275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Cvičení POTŘEBA – PŘÁNÍ </a:t>
            </a:r>
            <a:r>
              <a:rPr lang="cs-CZ" dirty="0">
                <a:solidFill>
                  <a:srgbClr val="FF0000"/>
                </a:solidFill>
              </a:rPr>
              <a:t>PODEPSAT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915566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</a:rPr>
              <a:t>Postup: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Vyplňte jednu potřebu a jedno přání na svou A4.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Prohoďte si své papíry s kolegou a vyplňte tři řešení a tři důvody pro to, co jste dostali od kolegy.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Jaká 3 přání plynou z potřeby?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Jaké 3 potřeby splním přáním?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Co budete poptávat pro daná přání?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339121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Příklad řešení: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FDEB9F-0695-4EC5-9A2D-7A71D19F381B}"/>
              </a:ext>
            </a:extLst>
          </p:cNvPr>
          <p:cNvSpPr/>
          <p:nvPr/>
        </p:nvSpPr>
        <p:spPr>
          <a:xfrm>
            <a:off x="4644008" y="2518495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Potřebuji se naučit německy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8C27C6-7552-4B3E-84AF-5213B7D920AD}"/>
              </a:ext>
            </a:extLst>
          </p:cNvPr>
          <p:cNvSpPr/>
          <p:nvPr/>
        </p:nvSpPr>
        <p:spPr>
          <a:xfrm>
            <a:off x="7136716" y="3402946"/>
            <a:ext cx="1656184" cy="824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Najdu si soukromého lektora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27EABF-C6C6-4099-9EB2-EE1EF45D8853}"/>
              </a:ext>
            </a:extLst>
          </p:cNvPr>
          <p:cNvSpPr/>
          <p:nvPr/>
        </p:nvSpPr>
        <p:spPr>
          <a:xfrm>
            <a:off x="7164288" y="2473199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Seženu si učebnici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C129FBA-E2D3-430C-AC5E-0578A1358D07}"/>
              </a:ext>
            </a:extLst>
          </p:cNvPr>
          <p:cNvSpPr/>
          <p:nvPr/>
        </p:nvSpPr>
        <p:spPr>
          <a:xfrm>
            <a:off x="7164288" y="1540731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Přihlásím se na kurz němčiny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7DB293D-B675-4602-9C11-4A6CAAF6D038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0"/>
            <a:ext cx="8365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C37DD88-83A0-46C2-8E01-1041ED75472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6300192" y="1864767"/>
            <a:ext cx="864096" cy="977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C8FAD98-41EB-4D56-80B5-F80147C41053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1"/>
            <a:ext cx="836524" cy="1097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1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3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Souhlasíte se svými kolegy?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265683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očka, vsedě, savci&#10;&#10;Popis byl vytvořen automaticky">
            <a:extLst>
              <a:ext uri="{FF2B5EF4-FFF2-40B4-BE49-F238E27FC236}">
                <a16:creationId xmlns:a16="http://schemas.microsoft.com/office/drawing/2014/main" id="{CB9FC58C-C0C7-494B-9F2A-586C31C9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320480" cy="57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řeší marketing?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pro zákazníka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X přání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2300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marL="0" indent="0" algn="ctr">
              <a:buNone/>
            </a:pPr>
            <a:endParaRPr lang="cs-CZ" alt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Doručení hodnoty zákazníkům za účelem zisku</a:t>
            </a: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4P?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je to marketing?</a:t>
            </a:r>
          </a:p>
        </p:txBody>
      </p:sp>
    </p:spTree>
    <p:extLst>
      <p:ext uri="{BB962C8B-B14F-4D97-AF65-F5344CB8AC3E}">
        <p14:creationId xmlns:p14="http://schemas.microsoft.com/office/powerpoint/2010/main" val="35728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2521" y="62753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pro zákazníka???</a:t>
            </a:r>
          </a:p>
          <a:p>
            <a:pPr marL="0" indent="0" algn="ctr">
              <a:buNone/>
            </a:pPr>
            <a:endParaRPr lang="cs-CZ" alt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pro zákazníka je rozdíl mezi přínosy, které zákazník získá užíváním produktu nebo služby a nákladů s nimi spojenými.</a:t>
            </a:r>
          </a:p>
          <a:p>
            <a:pPr algn="ct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přání, koupím produkt (cena), vnímám přínos, posoudím hodnotu</a:t>
            </a:r>
          </a:p>
          <a:p>
            <a:pPr algn="ct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 se ostříhat, zaplatím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barberovi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vypadám blbě, nízká hodnota, nespokojenost</a:t>
            </a:r>
          </a:p>
          <a:p>
            <a:pPr algn="ct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 jít na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párty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koupím lístek, udělám útratu, zabavím se + potkám životní lásku (nečekaný přínos), vysoká hodnota, spokojenost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Hodnota pro zákazníka</a:t>
            </a:r>
          </a:p>
        </p:txBody>
      </p:sp>
    </p:spTree>
    <p:extLst>
      <p:ext uri="{BB962C8B-B14F-4D97-AF65-F5344CB8AC3E}">
        <p14:creationId xmlns:p14="http://schemas.microsoft.com/office/powerpoint/2010/main" val="8095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rozdíl mezi potřebou a přáním?</a:t>
            </a:r>
          </a:p>
          <a:p>
            <a:pPr marL="0" indent="0" algn="ctr">
              <a:buNone/>
            </a:pPr>
            <a:endParaRPr lang="cs-CZ" alt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– stav pociťovaného nedostatku</a:t>
            </a:r>
          </a:p>
          <a:p>
            <a:pPr algn="ct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Přání – potřeby utvářené vnější kulturou a osobností jedince</a:t>
            </a:r>
          </a:p>
          <a:p>
            <a:pPr algn="ct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žízeň, chci pít</a:t>
            </a:r>
          </a:p>
          <a:p>
            <a:pPr algn="ct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Potřebuju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komunikovag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chci volat</a:t>
            </a:r>
          </a:p>
          <a:p>
            <a:pPr algn="ct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Cítím osamělost, chci společnost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Potřeba X přání I</a:t>
            </a:r>
          </a:p>
        </p:txBody>
      </p:sp>
    </p:spTree>
    <p:extLst>
      <p:ext uri="{BB962C8B-B14F-4D97-AF65-F5344CB8AC3E}">
        <p14:creationId xmlns:p14="http://schemas.microsoft.com/office/powerpoint/2010/main" val="39087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Pyramida potřeb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6CFA211-0864-4A8A-DE39-DA12B53D4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1"/>
          <a:stretch/>
        </p:blipFill>
        <p:spPr>
          <a:xfrm>
            <a:off x="2264048" y="843558"/>
            <a:ext cx="46159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68551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 poptávka?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je přání podpořené kupní silou.</a:t>
            </a:r>
          </a:p>
          <a:p>
            <a:pPr algn="ctr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žízeň, chci pít, koupím vodu</a:t>
            </a:r>
          </a:p>
          <a:p>
            <a:pPr algn="ctr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Potřebuju volat, chci mobil, koupím Samsung S9374</a:t>
            </a:r>
          </a:p>
          <a:p>
            <a:pPr algn="ctr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Cítím osamělost, chci společnost, koupím kočku</a:t>
            </a:r>
          </a:p>
          <a:p>
            <a:pPr algn="ctr"/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Poptávka</a:t>
            </a:r>
          </a:p>
        </p:txBody>
      </p:sp>
    </p:spTree>
    <p:extLst>
      <p:ext uri="{BB962C8B-B14F-4D97-AF65-F5344CB8AC3E}">
        <p14:creationId xmlns:p14="http://schemas.microsoft.com/office/powerpoint/2010/main" val="33125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69" y="3094523"/>
            <a:ext cx="34575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29" y="3347058"/>
            <a:ext cx="2521359" cy="168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131142" y="219891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zeleného čaje</a:t>
            </a:r>
            <a:endParaRPr lang="en-GB" sz="2400" dirty="0">
              <a:solidFill>
                <a:srgbClr val="30787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677277"/>
            <a:ext cx="1936254" cy="143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3" y="139932"/>
            <a:ext cx="1947274" cy="145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818068"/>
            <a:ext cx="14097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574" y="795853"/>
            <a:ext cx="1212355" cy="123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4" y="798804"/>
            <a:ext cx="1122561" cy="122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3200262"/>
            <a:ext cx="1800200" cy="184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103" y="54694"/>
            <a:ext cx="15240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ČAJ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2655" y="2080308"/>
            <a:ext cx="1150091" cy="101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9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757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kosmetiky</a:t>
            </a:r>
            <a:endParaRPr lang="en-GB" sz="2400" dirty="0">
              <a:solidFill>
                <a:srgbClr val="30787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kosmetika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5" name="Obrázek 4" descr="Obsah obrázku hygienické potřeby, interiér&#10;&#10;Popis byl vytvořen automaticky">
            <a:extLst>
              <a:ext uri="{FF2B5EF4-FFF2-40B4-BE49-F238E27FC236}">
                <a16:creationId xmlns:a16="http://schemas.microsoft.com/office/drawing/2014/main" id="{B6E37FDC-5979-7E41-B7BC-EFF467D5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2512774" cy="2355726"/>
          </a:xfrm>
          <a:prstGeom prst="rect">
            <a:avLst/>
          </a:prstGeom>
        </p:spPr>
      </p:pic>
      <p:pic>
        <p:nvPicPr>
          <p:cNvPr id="8" name="Obrázek 7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72E4FCA8-F1BE-3A4B-9A09-46E6AB0B3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83718"/>
            <a:ext cx="3140968" cy="2355726"/>
          </a:xfrm>
          <a:prstGeom prst="rect">
            <a:avLst/>
          </a:prstGeom>
        </p:spPr>
      </p:pic>
      <p:pic>
        <p:nvPicPr>
          <p:cNvPr id="10" name="Obrázek 9" descr="Obsah obrázku text, hygienické potřeby, kosmetické&#10;&#10;Popis byl vytvořen automaticky">
            <a:extLst>
              <a:ext uri="{FF2B5EF4-FFF2-40B4-BE49-F238E27FC236}">
                <a16:creationId xmlns:a16="http://schemas.microsoft.com/office/drawing/2014/main" id="{7DD6C782-FC84-1047-9BA1-14397D3E7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4" y="2189701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016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325</Words>
  <Application>Microsoft Office PowerPoint</Application>
  <PresentationFormat>Předvádění na obrazovce (16:9)</PresentationFormat>
  <Paragraphs>79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SLU</vt:lpstr>
      <vt:lpstr>Marketing – potřeba a přání</vt:lpstr>
      <vt:lpstr>Obsah</vt:lpstr>
      <vt:lpstr>Co je to marketing?</vt:lpstr>
      <vt:lpstr>Hodnota pro zákazníka</vt:lpstr>
      <vt:lpstr>Potřeba X přání I</vt:lpstr>
      <vt:lpstr>Maslowova Pyramida potřeb</vt:lpstr>
      <vt:lpstr>Poptávka</vt:lpstr>
      <vt:lpstr>PRAKTICKÝ PŘÍKLAD - ČAJ</vt:lpstr>
      <vt:lpstr>PRAKTICKÝ PŘÍKLAD - kosmetika</vt:lpstr>
      <vt:lpstr>Cvičení POTŘEBA – PŘÁNÍ PODEPSAT</vt:lpstr>
      <vt:lpstr>Diskuse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Lukon Mik</cp:lastModifiedBy>
  <cp:revision>49</cp:revision>
  <dcterms:created xsi:type="dcterms:W3CDTF">2016-07-06T15:42:34Z</dcterms:created>
  <dcterms:modified xsi:type="dcterms:W3CDTF">2022-10-05T10:09:06Z</dcterms:modified>
</cp:coreProperties>
</file>