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63" r:id="rId2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B610D-8EF9-46E3-9D06-D80C039F7BE2}" v="4" dt="2021-11-08T10:46:38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0"/>
    <p:restoredTop sz="95223"/>
  </p:normalViewPr>
  <p:slideViewPr>
    <p:cSldViewPr>
      <p:cViewPr varScale="1">
        <p:scale>
          <a:sx n="90" d="100"/>
          <a:sy n="90" d="100"/>
        </p:scale>
        <p:origin x="109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víčala" userId="S::kvi0003@ad.slu.cz::54e4cb12-aa5c-4e33-a470-42f09d9fbb3d" providerId="AD" clId="Web-{560B610D-8EF9-46E3-9D06-D80C039F7BE2}"/>
    <pc:docChg chg="modSld">
      <pc:chgData name="Daniel Kvíčala" userId="S::kvi0003@ad.slu.cz::54e4cb12-aa5c-4e33-a470-42f09d9fbb3d" providerId="AD" clId="Web-{560B610D-8EF9-46E3-9D06-D80C039F7BE2}" dt="2021-11-08T10:46:36.688" v="2" actId="20577"/>
      <pc:docMkLst>
        <pc:docMk/>
      </pc:docMkLst>
      <pc:sldChg chg="modSp">
        <pc:chgData name="Daniel Kvíčala" userId="S::kvi0003@ad.slu.cz::54e4cb12-aa5c-4e33-a470-42f09d9fbb3d" providerId="AD" clId="Web-{560B610D-8EF9-46E3-9D06-D80C039F7BE2}" dt="2021-11-08T10:46:36.688" v="2" actId="20577"/>
        <pc:sldMkLst>
          <pc:docMk/>
          <pc:sldMk cId="336449901" sldId="284"/>
        </pc:sldMkLst>
        <pc:spChg chg="mod">
          <ac:chgData name="Daniel Kvíčala" userId="S::kvi0003@ad.slu.cz::54e4cb12-aa5c-4e33-a470-42f09d9fbb3d" providerId="AD" clId="Web-{560B610D-8EF9-46E3-9D06-D80C039F7BE2}" dt="2021-11-08T10:46:36.688" v="2" actId="20577"/>
          <ac:spMkLst>
            <pc:docMk/>
            <pc:sldMk cId="336449901" sldId="28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90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je finální vybraný segment vlastně velký!!! Bohatí </a:t>
            </a:r>
            <a:r>
              <a:rPr lang="cs-CZ" dirty="0" err="1"/>
              <a:t>singles</a:t>
            </a:r>
            <a:r>
              <a:rPr lang="cs-CZ" dirty="0"/>
              <a:t> mohou tvořit jen 2% trhu. Je to dostatek?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4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7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72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55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05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3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70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04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4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43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82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6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03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6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dirty="0">
                <a:solidFill>
                  <a:schemeClr val="bg1"/>
                </a:solidFill>
              </a:rPr>
              <a:t>Segmentace, </a:t>
            </a:r>
            <a:r>
              <a:rPr lang="cs-CZ" sz="4000" dirty="0" err="1">
                <a:solidFill>
                  <a:schemeClr val="bg1"/>
                </a:solidFill>
              </a:rPr>
              <a:t>targeting</a:t>
            </a:r>
            <a:r>
              <a:rPr lang="cs-CZ" sz="4000" dirty="0">
                <a:solidFill>
                  <a:schemeClr val="bg1"/>
                </a:solidFill>
              </a:rPr>
              <a:t>, </a:t>
            </a:r>
            <a:r>
              <a:rPr lang="cs-CZ" sz="4000" dirty="0" err="1">
                <a:solidFill>
                  <a:schemeClr val="bg1"/>
                </a:solidFill>
              </a:rPr>
              <a:t>positioning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Ondřej Mikšík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9.11.2022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Dobrá segmentace přináší </a:t>
            </a:r>
            <a:r>
              <a:rPr lang="cs-CZ" sz="2000" b="1" dirty="0"/>
              <a:t>zacílení</a:t>
            </a:r>
            <a:r>
              <a:rPr lang="cs-CZ" sz="2000" dirty="0"/>
              <a:t> marketingových aktivit na uchopitelné a definovatelné části trhu.</a:t>
            </a:r>
          </a:p>
          <a:p>
            <a:r>
              <a:rPr lang="cs-CZ" sz="2000" dirty="0"/>
              <a:t>Znamená to mít produkt, cenu, komunikaci a distribuci relevantní pro skupinu zákazníků nebo celý trh.</a:t>
            </a:r>
          </a:p>
          <a:p>
            <a:r>
              <a:rPr lang="cs-CZ" sz="2000" dirty="0"/>
              <a:t>Tato skupina může žít podobné životy, řídit stejná auta, mít podobnou práci, číst stejné periodika, chovat se podobně na sociálních sítích.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Targeting</a:t>
            </a:r>
            <a:endParaRPr lang="cs-CZ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65" y="1831409"/>
            <a:ext cx="2053109" cy="14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Je nutné rozhodnout kolik segmentů a které konkrétně se bude firma snažit obsluhovat.</a:t>
            </a:r>
          </a:p>
          <a:p>
            <a:r>
              <a:rPr lang="cs-CZ" sz="2000" dirty="0"/>
              <a:t>Čím menší segment, tím menší šance realizovat úspory z rozsahu a tím také vyšší cena produktu.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Targeting</a:t>
            </a:r>
            <a:endParaRPr lang="cs-CZ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65" y="1831409"/>
            <a:ext cx="2053109" cy="1480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DC2AD-33A0-114E-AF5A-B6A27A19A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15766"/>
            <a:ext cx="5697107" cy="17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172893"/>
            <a:ext cx="1098307" cy="792088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B91C674-B9F8-9E40-BC5D-E299127B3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838604"/>
              </p:ext>
            </p:extLst>
          </p:nvPr>
        </p:nvGraphicFramePr>
        <p:xfrm>
          <a:off x="539552" y="987574"/>
          <a:ext cx="7399584" cy="3185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849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Životní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fáze</a:t>
                      </a:r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/příjem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Do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12 000</a:t>
                      </a:r>
                      <a:endParaRPr lang="cs-CZ" sz="1600" dirty="0">
                        <a:solidFill>
                          <a:srgbClr val="30787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12 001 – </a:t>
                      </a:r>
                    </a:p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25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</a:t>
                      </a:r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25 001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– </a:t>
                      </a:r>
                    </a:p>
                    <a:p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35 000</a:t>
                      </a:r>
                      <a:endParaRPr lang="cs-CZ" sz="1600" dirty="0">
                        <a:solidFill>
                          <a:srgbClr val="30787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35 001+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Singles</a:t>
                      </a:r>
                      <a:endParaRPr lang="cs-CZ" sz="1400" dirty="0">
                        <a:solidFill>
                          <a:srgbClr val="30787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307871"/>
                          </a:solidFill>
                          <a:latin typeface="+mj-lt"/>
                        </a:rPr>
                        <a:t>Mladé páry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307871"/>
                          </a:solidFill>
                          <a:latin typeface="+mj-lt"/>
                        </a:rPr>
                        <a:t>Rodina s jedním dítětem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307871"/>
                          </a:solidFill>
                          <a:latin typeface="+mj-lt"/>
                        </a:rPr>
                        <a:t>Rodina s 2+ dětmi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307871"/>
                          </a:solidFill>
                          <a:latin typeface="+mj-lt"/>
                        </a:rPr>
                        <a:t>Páry s dospělými dětmi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Nadpis 5">
            <a:extLst>
              <a:ext uri="{FF2B5EF4-FFF2-40B4-BE49-F238E27FC236}">
                <a16:creationId xmlns:a16="http://schemas.microsoft.com/office/drawing/2014/main" id="{970EB797-BF19-6E4D-9840-BD3B7047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Ekonomická racionalita zacílení</a:t>
            </a:r>
          </a:p>
        </p:txBody>
      </p:sp>
    </p:spTree>
    <p:extLst>
      <p:ext uri="{BB962C8B-B14F-4D97-AF65-F5344CB8AC3E}">
        <p14:creationId xmlns:p14="http://schemas.microsoft.com/office/powerpoint/2010/main" val="8585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266429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cs-CZ" sz="2000" dirty="0"/>
              <a:t>Způsob vnímání produktu/značky zákazníkem v porovnání s výrobky konkurence.</a:t>
            </a:r>
          </a:p>
          <a:p>
            <a:r>
              <a:rPr lang="cs-CZ" sz="2000" dirty="0"/>
              <a:t>Vytvoření unikátní prodejní pozice v hlavách spotřebitelů.</a:t>
            </a:r>
          </a:p>
          <a:p>
            <a:r>
              <a:rPr lang="cs-CZ" sz="2000" dirty="0"/>
              <a:t>Positioning musí být jasný a velmi konkrétní.</a:t>
            </a:r>
            <a:endParaRPr lang="cs-CZ" sz="2000" dirty="0">
              <a:cs typeface="Times New Roman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C47CDEA9-A003-BC4D-8B55-7286DA74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95" y="2067694"/>
            <a:ext cx="2084790" cy="16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Vnímání značky lze měřit v mapě vnímání</a:t>
            </a:r>
          </a:p>
          <a:p>
            <a:r>
              <a:rPr lang="cs-CZ" sz="2400" dirty="0"/>
              <a:t>Vnímání = percepce</a:t>
            </a:r>
          </a:p>
          <a:p>
            <a:r>
              <a:rPr lang="cs-CZ" sz="2400" dirty="0"/>
              <a:t>Na osy vynášíme různé veličiny například:</a:t>
            </a:r>
          </a:p>
          <a:p>
            <a:pPr lvl="1"/>
            <a:r>
              <a:rPr lang="cs-CZ" sz="1800" dirty="0"/>
              <a:t>Vnímanou cenu (kolik si respondent myslí, že značka stojí)</a:t>
            </a:r>
          </a:p>
          <a:p>
            <a:pPr lvl="1"/>
            <a:r>
              <a:rPr lang="cs-CZ" sz="1800" dirty="0"/>
              <a:t>Vnímanou kvalitu (body či známka vnímané kvalitě)</a:t>
            </a:r>
          </a:p>
          <a:p>
            <a:r>
              <a:rPr lang="cs-CZ" sz="2000" dirty="0"/>
              <a:t>Další atribut lze vložit k velikosti kruhů v mapě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C47CDEA9-A003-BC4D-8B55-7286DA74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95" y="2067694"/>
            <a:ext cx="2084790" cy="16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r>
              <a:rPr lang="cs-CZ" dirty="0"/>
              <a:t> – percepční mapa příklad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EC3F696A-B883-F24C-AF8A-975E674E6199}"/>
              </a:ext>
            </a:extLst>
          </p:cNvPr>
          <p:cNvGrpSpPr/>
          <p:nvPr/>
        </p:nvGrpSpPr>
        <p:grpSpPr>
          <a:xfrm>
            <a:off x="245357" y="996637"/>
            <a:ext cx="8349963" cy="3627920"/>
            <a:chOff x="-451925" y="932885"/>
            <a:chExt cx="12440724" cy="5898903"/>
          </a:xfrm>
        </p:grpSpPr>
        <p:cxnSp>
          <p:nvCxnSpPr>
            <p:cNvPr id="28" name="Straight Arrow Connector 4">
              <a:extLst>
                <a:ext uri="{FF2B5EF4-FFF2-40B4-BE49-F238E27FC236}">
                  <a16:creationId xmlns:a16="http://schemas.microsoft.com/office/drawing/2014/main" id="{1A79FC61-248E-3F42-A60B-D44339374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7526" y="1545879"/>
              <a:ext cx="0" cy="4682201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5">
              <a:extLst>
                <a:ext uri="{FF2B5EF4-FFF2-40B4-BE49-F238E27FC236}">
                  <a16:creationId xmlns:a16="http://schemas.microsoft.com/office/drawing/2014/main" id="{F8C5AAC9-E055-704B-8C94-1CEF605211FD}"/>
                </a:ext>
              </a:extLst>
            </p:cNvPr>
            <p:cNvCxnSpPr/>
            <p:nvPr/>
          </p:nvCxnSpPr>
          <p:spPr>
            <a:xfrm>
              <a:off x="1779027" y="3861026"/>
              <a:ext cx="8347295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16C30A3F-A017-7A4E-BB2C-7ADE21646E2E}"/>
                </a:ext>
              </a:extLst>
            </p:cNvPr>
            <p:cNvSpPr txBox="1"/>
            <p:nvPr/>
          </p:nvSpPr>
          <p:spPr>
            <a:xfrm>
              <a:off x="10274719" y="3599415"/>
              <a:ext cx="1714080" cy="60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Sportovní</a:t>
              </a:r>
            </a:p>
          </p:txBody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AEE03A0F-DD60-F446-9B5E-BBA065E3C2AC}"/>
                </a:ext>
              </a:extLst>
            </p:cNvPr>
            <p:cNvSpPr txBox="1"/>
            <p:nvPr/>
          </p:nvSpPr>
          <p:spPr>
            <a:xfrm>
              <a:off x="5103659" y="932885"/>
              <a:ext cx="1647731" cy="65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 err="1"/>
                <a:t>Nóbl</a:t>
              </a:r>
              <a:endParaRPr lang="cs-CZ" sz="2000" dirty="0"/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7BDAC40A-8113-6D49-B392-73C6D182ADE4}"/>
                </a:ext>
              </a:extLst>
            </p:cNvPr>
            <p:cNvSpPr txBox="1"/>
            <p:nvPr/>
          </p:nvSpPr>
          <p:spPr>
            <a:xfrm>
              <a:off x="5103660" y="6231264"/>
              <a:ext cx="1647731" cy="60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Praktické</a:t>
              </a: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C9FE937C-2E48-D549-970B-D358B41C5C27}"/>
                </a:ext>
              </a:extLst>
            </p:cNvPr>
            <p:cNvSpPr txBox="1"/>
            <p:nvPr/>
          </p:nvSpPr>
          <p:spPr>
            <a:xfrm>
              <a:off x="-451925" y="3583733"/>
              <a:ext cx="2020928" cy="5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Konzervativní</a:t>
              </a:r>
            </a:p>
          </p:txBody>
        </p:sp>
        <p:pic>
          <p:nvPicPr>
            <p:cNvPr id="34" name="Picture 4" descr="Image result for audi logo png">
              <a:extLst>
                <a:ext uri="{FF2B5EF4-FFF2-40B4-BE49-F238E27FC236}">
                  <a16:creationId xmlns:a16="http://schemas.microsoft.com/office/drawing/2014/main" id="{1608BDFB-43B5-3F4A-8A07-BD0AF23FF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339" y="2427238"/>
              <a:ext cx="759648" cy="569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Obrázek 34">
              <a:extLst>
                <a:ext uri="{FF2B5EF4-FFF2-40B4-BE49-F238E27FC236}">
                  <a16:creationId xmlns:a16="http://schemas.microsoft.com/office/drawing/2014/main" id="{8937D0E5-D554-914E-BF8F-D3D885BE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889" y="1566165"/>
              <a:ext cx="1107428" cy="648884"/>
            </a:xfrm>
            <a:prstGeom prst="rect">
              <a:avLst/>
            </a:prstGeom>
          </p:spPr>
        </p:pic>
        <p:cxnSp>
          <p:nvCxnSpPr>
            <p:cNvPr id="36" name="Straight Connector 16">
              <a:extLst>
                <a:ext uri="{FF2B5EF4-FFF2-40B4-BE49-F238E27FC236}">
                  <a16:creationId xmlns:a16="http://schemas.microsoft.com/office/drawing/2014/main" id="{BBD513BD-9489-3A4E-A769-E77A825995F3}"/>
                </a:ext>
              </a:extLst>
            </p:cNvPr>
            <p:cNvCxnSpPr/>
            <p:nvPr/>
          </p:nvCxnSpPr>
          <p:spPr>
            <a:xfrm flipV="1">
              <a:off x="1894207" y="2012067"/>
              <a:ext cx="8066638" cy="369381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12" descr="Image result for mercedes logo png">
              <a:extLst>
                <a:ext uri="{FF2B5EF4-FFF2-40B4-BE49-F238E27FC236}">
                  <a16:creationId xmlns:a16="http://schemas.microsoft.com/office/drawing/2014/main" id="{1A303AB1-F95F-624D-9433-12B9E9CE3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506" y="1835061"/>
              <a:ext cx="72136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Image result for volkswagen logo png">
              <a:extLst>
                <a:ext uri="{FF2B5EF4-FFF2-40B4-BE49-F238E27FC236}">
                  <a16:creationId xmlns:a16="http://schemas.microsoft.com/office/drawing/2014/main" id="{E8FD72A2-01C1-A846-9E59-AA5692AAF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413" y="3886979"/>
              <a:ext cx="746977" cy="746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6" descr="Image result for toyota logo png">
              <a:extLst>
                <a:ext uri="{FF2B5EF4-FFF2-40B4-BE49-F238E27FC236}">
                  <a16:creationId xmlns:a16="http://schemas.microsoft.com/office/drawing/2014/main" id="{D24CAF82-9871-0C43-A840-9ABD2B4BF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464" y="4642666"/>
              <a:ext cx="1009176" cy="717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Image result for kia logo png">
              <a:extLst>
                <a:ext uri="{FF2B5EF4-FFF2-40B4-BE49-F238E27FC236}">
                  <a16:creationId xmlns:a16="http://schemas.microsoft.com/office/drawing/2014/main" id="{4E14F9AE-99D4-B440-99C3-B4E21C189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701" y="5435506"/>
              <a:ext cx="1085825" cy="6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Image result for ford logo png">
              <a:extLst>
                <a:ext uri="{FF2B5EF4-FFF2-40B4-BE49-F238E27FC236}">
                  <a16:creationId xmlns:a16="http://schemas.microsoft.com/office/drawing/2014/main" id="{6AD61484-9D96-E543-9E5F-801AEC7C8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52" y="3821538"/>
              <a:ext cx="1307963" cy="81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Image result for renault logo png">
              <a:extLst>
                <a:ext uri="{FF2B5EF4-FFF2-40B4-BE49-F238E27FC236}">
                  <a16:creationId xmlns:a16="http://schemas.microsoft.com/office/drawing/2014/main" id="{42493D0D-F4DD-FC4E-A62B-1ED951897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668" y="5042425"/>
              <a:ext cx="713178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4" descr="Image result for citoren logo png">
              <a:extLst>
                <a:ext uri="{FF2B5EF4-FFF2-40B4-BE49-F238E27FC236}">
                  <a16:creationId xmlns:a16="http://schemas.microsoft.com/office/drawing/2014/main" id="{6D753A95-0AED-F045-960D-A2B4E96BF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549" y="4230277"/>
              <a:ext cx="771119" cy="77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Obrázek 43">
              <a:extLst>
                <a:ext uri="{FF2B5EF4-FFF2-40B4-BE49-F238E27FC236}">
                  <a16:creationId xmlns:a16="http://schemas.microsoft.com/office/drawing/2014/main" id="{7ECD5144-C382-A14A-83FB-0C3DF71B0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600" y="3052661"/>
              <a:ext cx="650849" cy="650849"/>
            </a:xfrm>
            <a:prstGeom prst="rect">
              <a:avLst/>
            </a:prstGeom>
          </p:spPr>
        </p:pic>
        <p:pic>
          <p:nvPicPr>
            <p:cNvPr id="45" name="Picture 26" descr="Image result for mini logo png">
              <a:extLst>
                <a:ext uri="{FF2B5EF4-FFF2-40B4-BE49-F238E27FC236}">
                  <a16:creationId xmlns:a16="http://schemas.microsoft.com/office/drawing/2014/main" id="{9D57BAA6-E16E-0E43-B8F0-B821B62B6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458" y="2503230"/>
              <a:ext cx="1134846" cy="113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483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r>
              <a:rPr lang="cs-CZ" dirty="0"/>
              <a:t> – percepční mapa příklad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BC7CFC68-D7D5-E34E-92E6-CFEE70CC7BE2}"/>
              </a:ext>
            </a:extLst>
          </p:cNvPr>
          <p:cNvGrpSpPr/>
          <p:nvPr/>
        </p:nvGrpSpPr>
        <p:grpSpPr>
          <a:xfrm>
            <a:off x="1907704" y="743585"/>
            <a:ext cx="7203612" cy="3656330"/>
            <a:chOff x="1779027" y="539866"/>
            <a:chExt cx="11414370" cy="5688214"/>
          </a:xfrm>
        </p:grpSpPr>
        <p:cxnSp>
          <p:nvCxnSpPr>
            <p:cNvPr id="23" name="Straight Arrow Connector 4">
              <a:extLst>
                <a:ext uri="{FF2B5EF4-FFF2-40B4-BE49-F238E27FC236}">
                  <a16:creationId xmlns:a16="http://schemas.microsoft.com/office/drawing/2014/main" id="{097DA9CD-55C9-E949-AC52-48471F1AB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7526" y="1545879"/>
              <a:ext cx="0" cy="4682201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5">
              <a:extLst>
                <a:ext uri="{FF2B5EF4-FFF2-40B4-BE49-F238E27FC236}">
                  <a16:creationId xmlns:a16="http://schemas.microsoft.com/office/drawing/2014/main" id="{2C26B15C-79BA-3D4E-8A0E-25042AF5B853}"/>
                </a:ext>
              </a:extLst>
            </p:cNvPr>
            <p:cNvCxnSpPr/>
            <p:nvPr/>
          </p:nvCxnSpPr>
          <p:spPr>
            <a:xfrm>
              <a:off x="1779027" y="3861026"/>
              <a:ext cx="8347295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4D8485C8-BD28-F74D-8141-D470FE5F95BF}"/>
                </a:ext>
              </a:extLst>
            </p:cNvPr>
            <p:cNvSpPr txBox="1"/>
            <p:nvPr/>
          </p:nvSpPr>
          <p:spPr>
            <a:xfrm>
              <a:off x="10531677" y="3122362"/>
              <a:ext cx="266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Zábava jíst</a:t>
              </a: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B17B35A5-C64D-E34C-88BB-9F4D6AB06952}"/>
                </a:ext>
              </a:extLst>
            </p:cNvPr>
            <p:cNvSpPr txBox="1"/>
            <p:nvPr/>
          </p:nvSpPr>
          <p:spPr>
            <a:xfrm>
              <a:off x="3148217" y="539866"/>
              <a:ext cx="5362655" cy="81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Nutriční hodnota</a:t>
              </a:r>
            </a:p>
          </p:txBody>
        </p:sp>
        <p:pic>
          <p:nvPicPr>
            <p:cNvPr id="46" name="Obrázek 45" descr="Obsah obrázku jídlo, talíř, dezert, svačina&#10;&#10;Popis byl vytvořen automaticky">
              <a:extLst>
                <a:ext uri="{FF2B5EF4-FFF2-40B4-BE49-F238E27FC236}">
                  <a16:creationId xmlns:a16="http://schemas.microsoft.com/office/drawing/2014/main" id="{273F615A-17B4-8D40-A82C-4C39B89D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900" y="4212411"/>
              <a:ext cx="2821936" cy="2015669"/>
            </a:xfrm>
            <a:prstGeom prst="rect">
              <a:avLst/>
            </a:prstGeom>
          </p:spPr>
        </p:pic>
        <p:pic>
          <p:nvPicPr>
            <p:cNvPr id="47" name="Picture 4" descr="Image result for sýr a křup png">
              <a:extLst>
                <a:ext uri="{FF2B5EF4-FFF2-40B4-BE49-F238E27FC236}">
                  <a16:creationId xmlns:a16="http://schemas.microsoft.com/office/drawing/2014/main" id="{959B8735-92CA-E145-968E-C6F8333B3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969" y="2113602"/>
              <a:ext cx="2085797" cy="132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Obrázek 47" descr="Obsah obrázku text, talíř&#10;&#10;Popis byl vytvořen automaticky">
              <a:extLst>
                <a:ext uri="{FF2B5EF4-FFF2-40B4-BE49-F238E27FC236}">
                  <a16:creationId xmlns:a16="http://schemas.microsoft.com/office/drawing/2014/main" id="{B9881302-58A5-1D46-BDFA-0AE51CDB5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625" y="1697798"/>
              <a:ext cx="1731202" cy="1731202"/>
            </a:xfrm>
            <a:prstGeom prst="rect">
              <a:avLst/>
            </a:prstGeom>
          </p:spPr>
        </p:pic>
        <p:pic>
          <p:nvPicPr>
            <p:cNvPr id="49" name="Picture 10" descr="Image result for chips png">
              <a:extLst>
                <a:ext uri="{FF2B5EF4-FFF2-40B4-BE49-F238E27FC236}">
                  <a16:creationId xmlns:a16="http://schemas.microsoft.com/office/drawing/2014/main" id="{80F9AF76-FFED-0A47-A911-28F191E5E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625" y="4347402"/>
              <a:ext cx="2173486" cy="162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023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6DB314EC-FCBE-C04B-8F8F-BD75458F8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" y="1504327"/>
            <a:ext cx="7768749" cy="24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8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r>
              <a:rPr lang="cs-CZ" dirty="0"/>
              <a:t> - rozpoznatelnost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28EC3B-8B66-C147-B867-DD1CB6B72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74295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3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ravo Abeille">
            <a:extLst>
              <a:ext uri="{FF2B5EF4-FFF2-40B4-BE49-F238E27FC236}">
                <a16:creationId xmlns:a16="http://schemas.microsoft.com/office/drawing/2014/main" id="{0004EC9B-714D-471B-B45D-0C37FFCFD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93" y="0"/>
            <a:ext cx="3147814" cy="31478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01BDD6E-BDFD-4A50-88E2-754502414766}"/>
              </a:ext>
            </a:extLst>
          </p:cNvPr>
          <p:cNvSpPr txBox="1"/>
          <p:nvPr/>
        </p:nvSpPr>
        <p:spPr>
          <a:xfrm>
            <a:off x="2998093" y="3579862"/>
            <a:ext cx="314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Trh v marketingovém pojetí a jeho metriky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Segmentace</a:t>
            </a:r>
          </a:p>
          <a:p>
            <a:pPr>
              <a:lnSpc>
                <a:spcPct val="150000"/>
              </a:lnSpc>
            </a:pP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Percepční mapy</a:t>
            </a:r>
          </a:p>
          <a:p>
            <a:pPr marL="0" indent="0">
              <a:lnSpc>
                <a:spcPct val="150000"/>
              </a:lnSpc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Trh je v marketingovém pojetí tvořen zákazníky</a:t>
            </a:r>
          </a:p>
          <a:p>
            <a:r>
              <a:rPr lang="cs-CZ" sz="2400" dirty="0"/>
              <a:t>Metrika je systém měření, který umožní kvantifikaci, porovnání a interpretaci</a:t>
            </a:r>
          </a:p>
          <a:p>
            <a:r>
              <a:rPr lang="cs-CZ" sz="2400" dirty="0"/>
              <a:t>Je nutné stanovit časový úsek, za který je pozorována</a:t>
            </a:r>
          </a:p>
          <a:p>
            <a:r>
              <a:rPr lang="cs-CZ" sz="2400" dirty="0"/>
              <a:t>Co si představíte, když se řekne zvýšený prodej?</a:t>
            </a:r>
          </a:p>
          <a:p>
            <a:pPr lvl="1"/>
            <a:r>
              <a:rPr lang="cs-CZ" sz="2000" dirty="0"/>
              <a:t>Příjmy z prodaných produktů vyjádřené v penězích</a:t>
            </a:r>
          </a:p>
          <a:p>
            <a:pPr lvl="1"/>
            <a:r>
              <a:rPr lang="cs-CZ" sz="2000" dirty="0"/>
              <a:t>Počty prodaných kusů</a:t>
            </a:r>
          </a:p>
          <a:p>
            <a:pPr lvl="1"/>
            <a:r>
              <a:rPr lang="cs-CZ" sz="2000" dirty="0"/>
              <a:t>Prodané množství v kilech nebo litrech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Trh v marketingovém pojetí a jeho metriky</a:t>
            </a:r>
          </a:p>
        </p:txBody>
      </p:sp>
    </p:spTree>
    <p:extLst>
      <p:ext uri="{BB962C8B-B14F-4D97-AF65-F5344CB8AC3E}">
        <p14:creationId xmlns:p14="http://schemas.microsoft.com/office/powerpoint/2010/main" val="41376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400" dirty="0"/>
              <a:t>Trh je v tomto případě definován produktem a jeho kategorií</a:t>
            </a:r>
          </a:p>
          <a:p>
            <a:pPr marL="228600" lvl="1">
              <a:spcBef>
                <a:spcPts val="1000"/>
              </a:spcBef>
            </a:pPr>
            <a:r>
              <a:rPr lang="cs-CZ" b="1" dirty="0"/>
              <a:t>Podíl na trhu dle_____ = _____společnosti/_____celkově v produktové kategorii</a:t>
            </a:r>
          </a:p>
          <a:p>
            <a:pPr marL="228600" lvl="1">
              <a:spcBef>
                <a:spcPts val="1000"/>
              </a:spcBef>
            </a:pPr>
            <a:r>
              <a:rPr lang="cs-CZ" dirty="0"/>
              <a:t>Možnosti tohoto poměrového ukazatele jsou jasné: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Obrat/příjem/tržby (finanční hodnota)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Prodané množství kila nebo litry (naturální hodnota)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Podíl na trhu</a:t>
            </a:r>
          </a:p>
        </p:txBody>
      </p:sp>
    </p:spTree>
    <p:extLst>
      <p:ext uri="{BB962C8B-B14F-4D97-AF65-F5344CB8AC3E}">
        <p14:creationId xmlns:p14="http://schemas.microsoft.com/office/powerpoint/2010/main" val="31284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479974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400" dirty="0"/>
              <a:t>Obrat společnosti Bohemia sekt byl v roce 2020 celkem 250 milionů korun.</a:t>
            </a:r>
          </a:p>
          <a:p>
            <a:pPr marL="228600" lvl="1">
              <a:spcBef>
                <a:spcPts val="1000"/>
              </a:spcBef>
            </a:pPr>
            <a:r>
              <a:rPr lang="cs-CZ" sz="2400" dirty="0"/>
              <a:t>Celkově za tento rok dosáhl trh s šumivými víny obrat 5 miliard.</a:t>
            </a:r>
          </a:p>
          <a:p>
            <a:pPr marL="228600" lvl="1">
              <a:spcBef>
                <a:spcPts val="1000"/>
              </a:spcBef>
            </a:pPr>
            <a:r>
              <a:rPr lang="cs-CZ" sz="2400" dirty="0"/>
              <a:t>Jaký je podíl na trhu?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Podíl na trhu - příklad</a:t>
            </a:r>
          </a:p>
        </p:txBody>
      </p:sp>
      <p:pic>
        <p:nvPicPr>
          <p:cNvPr id="4" name="Picture 2" descr="Výsledek obrázku pro bohemia sekt png">
            <a:extLst>
              <a:ext uri="{FF2B5EF4-FFF2-40B4-BE49-F238E27FC236}">
                <a16:creationId xmlns:a16="http://schemas.microsoft.com/office/drawing/2014/main" id="{8DD0A409-ED04-454F-92C2-1AD8D1CEE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r="26510"/>
          <a:stretch/>
        </p:blipFill>
        <p:spPr bwMode="auto">
          <a:xfrm>
            <a:off x="6229461" y="915566"/>
            <a:ext cx="120006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479974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/>
              <a:t>Lidské potřeby, zvyky a chování se různí.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Můžeme s klidem odmítnout představu, že existuje nějaký unifikovaný zákazník.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Pomocí </a:t>
            </a:r>
            <a:r>
              <a:rPr lang="cs-CZ" sz="2000" b="1" dirty="0"/>
              <a:t>marketingového výzkumu </a:t>
            </a:r>
            <a:r>
              <a:rPr lang="cs-CZ" sz="2000" dirty="0"/>
              <a:t>poznáváme komplexitu trhu.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Následně hledáme znaky homogenity v segmentu a heterogenity oproti dalším segmentům.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Proč vůbec segmentovat trh?</a:t>
            </a:r>
          </a:p>
        </p:txBody>
      </p:sp>
      <p:pic>
        <p:nvPicPr>
          <p:cNvPr id="5" name="Picture 2" descr="Our Scribble Faces wallpaper collection is the perfect way to feature the  minimalist line drawing trend in the h… in 2020 | Face line drawing,  Drawing wallpaper, Face lines">
            <a:extLst>
              <a:ext uri="{FF2B5EF4-FFF2-40B4-BE49-F238E27FC236}">
                <a16:creationId xmlns:a16="http://schemas.microsoft.com/office/drawing/2014/main" id="{CF2C7803-B176-7540-A158-258E8CF0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01" y="-1795"/>
            <a:ext cx="428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STP proces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20DA7E-BB25-614E-A4E4-21EBCB430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9622"/>
            <a:ext cx="2179770" cy="2179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D6E48-5FC7-8D4E-84E7-14A548D58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9" y="1432419"/>
            <a:ext cx="2950395" cy="2127794"/>
          </a:xfrm>
          <a:prstGeom prst="rect">
            <a:avLst/>
          </a:prstGeom>
        </p:spPr>
      </p:pic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49F00A0D-107A-4B42-A347-2EB52FF9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07675"/>
            <a:ext cx="2286038" cy="18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735852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Segmenty musí být uchopitelné</a:t>
            </a:r>
          </a:p>
          <a:p>
            <a:pPr lvl="1"/>
            <a:r>
              <a:rPr lang="cs-CZ" sz="2000" dirty="0"/>
              <a:t> </a:t>
            </a:r>
            <a:r>
              <a:rPr lang="cs-CZ" sz="2000" b="1" dirty="0"/>
              <a:t>Odlišné </a:t>
            </a:r>
            <a:r>
              <a:rPr lang="cs-CZ" sz="2000" dirty="0"/>
              <a:t>– různé reakce na marketingový mix</a:t>
            </a:r>
          </a:p>
          <a:p>
            <a:pPr lvl="1"/>
            <a:r>
              <a:rPr lang="cs-CZ" sz="2000" dirty="0"/>
              <a:t> </a:t>
            </a:r>
            <a:r>
              <a:rPr lang="cs-CZ" sz="2000" b="1" dirty="0"/>
              <a:t>Identita</a:t>
            </a:r>
            <a:r>
              <a:rPr lang="cs-CZ" sz="2000" dirty="0"/>
              <a:t> – možnost určit kdo spadá do konkrétního segmentu</a:t>
            </a:r>
          </a:p>
          <a:p>
            <a:pPr lvl="1"/>
            <a:r>
              <a:rPr lang="cs-CZ" sz="2000" dirty="0"/>
              <a:t> </a:t>
            </a:r>
            <a:r>
              <a:rPr lang="cs-CZ" sz="2000" b="1" dirty="0"/>
              <a:t>Přiměřená velikost </a:t>
            </a:r>
            <a:r>
              <a:rPr lang="cs-CZ" sz="2000" dirty="0"/>
              <a:t>– ekonomicky přijatelná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Pravidla segmentace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D5585-6304-0E42-B832-743AD001D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33997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Jedná se o rozdělení kupujících podle toho, při jaké příležitosti je napadne výrobek  nakupovat,  kdy  nákup  realizují  nebo  kdy  nakoupený  produkt  používají.  </a:t>
            </a:r>
          </a:p>
          <a:p>
            <a:r>
              <a:rPr lang="cs-CZ" sz="2000" dirty="0"/>
              <a:t>Cestování letadlem při příležitosti</a:t>
            </a:r>
          </a:p>
          <a:p>
            <a:pPr lvl="1"/>
            <a:r>
              <a:rPr lang="cs-CZ" sz="2000" dirty="0"/>
              <a:t>Služební cesta, dovolená nebo cesta za rodinou.</a:t>
            </a:r>
          </a:p>
          <a:p>
            <a:r>
              <a:rPr lang="cs-CZ" sz="2000" dirty="0"/>
              <a:t>Spotřebování džusu při příležitosti </a:t>
            </a:r>
          </a:p>
          <a:p>
            <a:pPr lvl="1"/>
            <a:r>
              <a:rPr lang="cs-CZ" sz="2000" dirty="0"/>
              <a:t>Snídaně, osvěžení v létě nebo zdroj vitamínů.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Příklad segmentace podle příležitosti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D5585-6304-0E42-B832-743AD001D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33997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623</Words>
  <Application>Microsoft Office PowerPoint</Application>
  <PresentationFormat>Předvádění na obrazovce (16:9)</PresentationFormat>
  <Paragraphs>129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SLU</vt:lpstr>
      <vt:lpstr>Segmentace, targeting, positioning</vt:lpstr>
      <vt:lpstr>Obsah</vt:lpstr>
      <vt:lpstr>Trh v marketingovém pojetí a jeho metriky</vt:lpstr>
      <vt:lpstr>Podíl na trhu</vt:lpstr>
      <vt:lpstr>Podíl na trhu - příklad</vt:lpstr>
      <vt:lpstr>Proč vůbec segmentovat trh?</vt:lpstr>
      <vt:lpstr>STP proces</vt:lpstr>
      <vt:lpstr>Pravidla segmentace</vt:lpstr>
      <vt:lpstr>Příklad segmentace podle příležitosti</vt:lpstr>
      <vt:lpstr>Targeting</vt:lpstr>
      <vt:lpstr>Targeting</vt:lpstr>
      <vt:lpstr>Ekonomická racionalita zacílení</vt:lpstr>
      <vt:lpstr>Positioning</vt:lpstr>
      <vt:lpstr>Positioning</vt:lpstr>
      <vt:lpstr>Positioning – percepční mapa příklad</vt:lpstr>
      <vt:lpstr>Positioning – percepční mapa příklad</vt:lpstr>
      <vt:lpstr>Positioning</vt:lpstr>
      <vt:lpstr>Positioning - rozpoznatelnost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Lukon Mik</cp:lastModifiedBy>
  <cp:revision>59</cp:revision>
  <dcterms:created xsi:type="dcterms:W3CDTF">2016-07-06T15:42:34Z</dcterms:created>
  <dcterms:modified xsi:type="dcterms:W3CDTF">2022-11-09T12:05:40Z</dcterms:modified>
</cp:coreProperties>
</file>