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71" r:id="rId3"/>
    <p:sldId id="257" r:id="rId4"/>
    <p:sldId id="274" r:id="rId5"/>
    <p:sldId id="276" r:id="rId6"/>
    <p:sldId id="277" r:id="rId7"/>
    <p:sldId id="275" r:id="rId8"/>
    <p:sldId id="278" r:id="rId9"/>
    <p:sldId id="279" r:id="rId10"/>
    <p:sldId id="280" r:id="rId11"/>
    <p:sldId id="282" r:id="rId12"/>
    <p:sldId id="283" r:id="rId13"/>
    <p:sldId id="284" r:id="rId14"/>
    <p:sldId id="285" r:id="rId15"/>
    <p:sldId id="286" r:id="rId16"/>
    <p:sldId id="288" r:id="rId17"/>
    <p:sldId id="287" r:id="rId18"/>
    <p:sldId id="289" r:id="rId19"/>
    <p:sldId id="290" r:id="rId20"/>
    <p:sldId id="292" r:id="rId21"/>
    <p:sldId id="293" r:id="rId22"/>
    <p:sldId id="261" r:id="rId23"/>
    <p:sldId id="294" r:id="rId24"/>
    <p:sldId id="295" r:id="rId25"/>
    <p:sldId id="296" r:id="rId26"/>
    <p:sldId id="297" r:id="rId27"/>
    <p:sldId id="269" r:id="rId28"/>
    <p:sldId id="291" r:id="rId29"/>
    <p:sldId id="281" r:id="rId30"/>
    <p:sldId id="263" r:id="rId3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0"/>
  </p:normalViewPr>
  <p:slideViewPr>
    <p:cSldViewPr>
      <p:cViewPr varScale="1">
        <p:scale>
          <a:sx n="160" d="100"/>
          <a:sy n="160" d="100"/>
        </p:scale>
        <p:origin x="24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547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zvuk, maskot.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1106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23607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63039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zvuk, symbol.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48116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7185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8635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92817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57047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90820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6888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4536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55c0d643c8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55c0d643c8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Barvy, tvary, logo, název, </a:t>
            </a:r>
            <a:r>
              <a:rPr lang="cs-CZ" dirty="0" err="1"/>
              <a:t>claim</a:t>
            </a:r>
            <a:r>
              <a:rPr lang="cs-CZ" dirty="0"/>
              <a:t>, zvuk.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0205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55c0d643c8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55c0d643c8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52271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55c0d643c8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55c0d643c8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46369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00415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00415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2686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907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Co vás přimělo si ji zapamatovat?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36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Jsou zákazníci věrní? Proč?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728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Asociace se značkou. Je to pravda?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072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 koho je to vhodné?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264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Způsoby distribuce – vyzvednutí, </a:t>
            </a:r>
            <a:r>
              <a:rPr lang="cs-CZ" dirty="0" err="1"/>
              <a:t>zásilkovna</a:t>
            </a:r>
            <a:r>
              <a:rPr lang="cs-CZ" dirty="0"/>
              <a:t>, doprava domů.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5661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Streaming</a:t>
            </a:r>
            <a:r>
              <a:rPr lang="cs-CZ" dirty="0"/>
              <a:t> – proč je trendy?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674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Jak se tvoří cena a co nám říká o produktu?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23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6583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vicala@opf.slu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9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eg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paLHwwYxE8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seminář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Daniel Kvíčala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19. 9.2022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85167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Která značka aut je podle vás nejdražší a proč?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Zahřívací kolo</a:t>
            </a:r>
          </a:p>
        </p:txBody>
      </p:sp>
    </p:spTree>
    <p:extLst>
      <p:ext uri="{BB962C8B-B14F-4D97-AF65-F5344CB8AC3E}">
        <p14:creationId xmlns:p14="http://schemas.microsoft.com/office/powerpoint/2010/main" val="2503738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85167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Jaké jsou prvky značky?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Značka a její rozpoznatelnost</a:t>
            </a:r>
          </a:p>
        </p:txBody>
      </p:sp>
    </p:spTree>
    <p:extLst>
      <p:ext uri="{BB962C8B-B14F-4D97-AF65-F5344CB8AC3E}">
        <p14:creationId xmlns:p14="http://schemas.microsoft.com/office/powerpoint/2010/main" val="1428353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Značka a její rozpoznatelnost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5E446D6-AD9F-E65C-7EB5-D4F8D01743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055" y="871174"/>
            <a:ext cx="6457364" cy="371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1354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Značka a její rozpoznatelnost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27BEB69-4D1E-DC26-B6C9-378CADC9F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848" y="1419622"/>
            <a:ext cx="7308304" cy="295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7684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Značka a její rozpoznatelnost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A7FA7E40-1A18-DEB7-38D7-6B8936652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851" y="915566"/>
            <a:ext cx="3640297" cy="366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335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Značka a její rozpoznatelnost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521BF1FA-BE13-9A4F-44DD-B97B2C301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839014"/>
            <a:ext cx="4424784" cy="410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393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Značka a její rozpoznatelnost</a:t>
            </a:r>
          </a:p>
        </p:txBody>
      </p:sp>
      <p:pic>
        <p:nvPicPr>
          <p:cNvPr id="3" name="Obrázek 2" descr="Obsah obrázku tmavé&#10;&#10;Popis byl vytvořen automaticky">
            <a:extLst>
              <a:ext uri="{FF2B5EF4-FFF2-40B4-BE49-F238E27FC236}">
                <a16:creationId xmlns:a16="http://schemas.microsoft.com/office/drawing/2014/main" id="{5CD9D52A-A393-BA74-066E-3CF8F4CD4D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820" y="987574"/>
            <a:ext cx="3240360" cy="3814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799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Značka a její rozpoznatelnost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E9AE60D-01B4-63F5-0A50-EEE4BFA113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059582"/>
            <a:ext cx="1997528" cy="3507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6514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Značka a její rozpoznatelnost</a:t>
            </a:r>
          </a:p>
        </p:txBody>
      </p: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0B6DA96E-00DA-DE75-F813-F5FFA2F7AD8F}"/>
              </a:ext>
            </a:extLst>
          </p:cNvPr>
          <p:cNvSpPr txBox="1">
            <a:spLocks/>
          </p:cNvSpPr>
          <p:nvPr/>
        </p:nvSpPr>
        <p:spPr>
          <a:xfrm>
            <a:off x="179512" y="185167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banku můžete mít rádi.</a:t>
            </a:r>
          </a:p>
        </p:txBody>
      </p:sp>
    </p:spTree>
    <p:extLst>
      <p:ext uri="{BB962C8B-B14F-4D97-AF65-F5344CB8AC3E}">
        <p14:creationId xmlns:p14="http://schemas.microsoft.com/office/powerpoint/2010/main" val="2006532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Značka a její rozpoznatelnost</a:t>
            </a:r>
          </a:p>
        </p:txBody>
      </p: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0B6DA96E-00DA-DE75-F813-F5FFA2F7AD8F}"/>
              </a:ext>
            </a:extLst>
          </p:cNvPr>
          <p:cNvSpPr txBox="1">
            <a:spLocks/>
          </p:cNvSpPr>
          <p:nvPr/>
        </p:nvSpPr>
        <p:spPr>
          <a:xfrm>
            <a:off x="179512" y="185167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 je hořký… </a:t>
            </a:r>
          </a:p>
        </p:txBody>
      </p:sp>
    </p:spTree>
    <p:extLst>
      <p:ext uri="{BB962C8B-B14F-4D97-AF65-F5344CB8AC3E}">
        <p14:creationId xmlns:p14="http://schemas.microsoft.com/office/powerpoint/2010/main" val="3570360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Daniel Kvíčala</a:t>
            </a:r>
          </a:p>
          <a:p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OPF, Business </a:t>
            </a:r>
            <a:r>
              <a:rPr 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Gate</a:t>
            </a:r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Dva Mluvčí</a:t>
            </a:r>
          </a:p>
          <a:p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marketing, e-</a:t>
            </a:r>
            <a:r>
              <a:rPr 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shopy</a:t>
            </a:r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nákupní chování</a:t>
            </a:r>
          </a:p>
          <a:p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kvicala@opf.slu.cz</a:t>
            </a:r>
            <a:endParaRPr 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Kancelář B201</a:t>
            </a:r>
          </a:p>
          <a:p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hodiny:</a:t>
            </a:r>
          </a:p>
          <a:p>
            <a:pPr lvl="1"/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Pondělí 13:00 – 15:00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Seznamte se</a:t>
            </a:r>
          </a:p>
        </p:txBody>
      </p:sp>
    </p:spTree>
    <p:extLst>
      <p:ext uri="{BB962C8B-B14F-4D97-AF65-F5344CB8AC3E}">
        <p14:creationId xmlns:p14="http://schemas.microsoft.com/office/powerpoint/2010/main" val="2742336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Vnímání značky - positioning</a:t>
            </a:r>
          </a:p>
        </p:txBody>
      </p:sp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0B6DA96E-00DA-DE75-F813-F5FFA2F7AD8F}"/>
              </a:ext>
            </a:extLst>
          </p:cNvPr>
          <p:cNvSpPr txBox="1">
            <a:spLocks/>
          </p:cNvSpPr>
          <p:nvPr/>
        </p:nvSpPr>
        <p:spPr>
          <a:xfrm>
            <a:off x="179512" y="185167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můžeme vnímat značku?</a:t>
            </a:r>
          </a:p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Drahá, kvalitní, prémiová, odvážná, mladá…</a:t>
            </a:r>
          </a:p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36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Vnímání značky - positioning</a:t>
            </a:r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2D0E465C-5428-BD62-5C97-71A799DE1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51670"/>
            <a:ext cx="2156073" cy="3216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>
            <a:extLst>
              <a:ext uri="{FF2B5EF4-FFF2-40B4-BE49-F238E27FC236}">
                <a16:creationId xmlns:a16="http://schemas.microsoft.com/office/drawing/2014/main" id="{546A910C-4179-6BD3-678E-E1DFFC228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895" y="845381"/>
            <a:ext cx="1539481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>
            <a:extLst>
              <a:ext uri="{FF2B5EF4-FFF2-40B4-BE49-F238E27FC236}">
                <a16:creationId xmlns:a16="http://schemas.microsoft.com/office/drawing/2014/main" id="{5CDD6373-B171-526A-C18D-D901235E5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923677"/>
            <a:ext cx="1809593" cy="2860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>
            <a:extLst>
              <a:ext uri="{FF2B5EF4-FFF2-40B4-BE49-F238E27FC236}">
                <a16:creationId xmlns:a16="http://schemas.microsoft.com/office/drawing/2014/main" id="{D1AE7833-250C-542E-2819-5411461E0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982967"/>
            <a:ext cx="1809593" cy="90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583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/>
          <p:nvPr/>
        </p:nvSpPr>
        <p:spPr>
          <a:xfrm>
            <a:off x="1712150" y="2837050"/>
            <a:ext cx="488100" cy="375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8"/>
          <p:cNvSpPr/>
          <p:nvPr/>
        </p:nvSpPr>
        <p:spPr>
          <a:xfrm>
            <a:off x="4327938" y="4298325"/>
            <a:ext cx="488100" cy="375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1272" y="197637"/>
            <a:ext cx="6595388" cy="4743743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8"/>
          <p:cNvSpPr txBox="1"/>
          <p:nvPr/>
        </p:nvSpPr>
        <p:spPr>
          <a:xfrm>
            <a:off x="4059018" y="843558"/>
            <a:ext cx="1335615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 err="1"/>
              <a:t>Vysoká</a:t>
            </a:r>
            <a:r>
              <a:rPr lang="en-GB" dirty="0"/>
              <a:t> </a:t>
            </a:r>
            <a:r>
              <a:rPr lang="en-GB" dirty="0" err="1"/>
              <a:t>cena</a:t>
            </a:r>
            <a:endParaRPr dirty="0" err="1"/>
          </a:p>
        </p:txBody>
      </p:sp>
      <p:sp>
        <p:nvSpPr>
          <p:cNvPr id="93" name="Google Shape;93;p18"/>
          <p:cNvSpPr txBox="1"/>
          <p:nvPr/>
        </p:nvSpPr>
        <p:spPr>
          <a:xfrm>
            <a:off x="7140269" y="2446159"/>
            <a:ext cx="1941378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/>
              <a:t>Na </a:t>
            </a:r>
            <a:r>
              <a:rPr lang="en-GB" dirty="0" err="1"/>
              <a:t>každém</a:t>
            </a:r>
            <a:r>
              <a:rPr lang="en-GB" dirty="0"/>
              <a:t> rohu</a:t>
            </a:r>
            <a:endParaRPr lang="cs-CZ" dirty="0"/>
          </a:p>
        </p:txBody>
      </p:sp>
      <p:sp>
        <p:nvSpPr>
          <p:cNvPr id="2" name="Google Shape;92;p18">
            <a:extLst>
              <a:ext uri="{FF2B5EF4-FFF2-40B4-BE49-F238E27FC236}">
                <a16:creationId xmlns:a16="http://schemas.microsoft.com/office/drawing/2014/main" id="{C1B042C0-09D8-789C-109C-967BAD303098}"/>
              </a:ext>
            </a:extLst>
          </p:cNvPr>
          <p:cNvSpPr txBox="1"/>
          <p:nvPr/>
        </p:nvSpPr>
        <p:spPr>
          <a:xfrm>
            <a:off x="4171814" y="4207234"/>
            <a:ext cx="122281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 err="1"/>
              <a:t>Nízká</a:t>
            </a:r>
            <a:r>
              <a:rPr lang="en-GB" dirty="0"/>
              <a:t> </a:t>
            </a:r>
            <a:r>
              <a:rPr lang="en-GB" dirty="0" err="1"/>
              <a:t>cena</a:t>
            </a:r>
            <a:endParaRPr lang="cs-CZ" dirty="0" err="1"/>
          </a:p>
        </p:txBody>
      </p:sp>
      <p:sp>
        <p:nvSpPr>
          <p:cNvPr id="3" name="Google Shape;93;p18">
            <a:extLst>
              <a:ext uri="{FF2B5EF4-FFF2-40B4-BE49-F238E27FC236}">
                <a16:creationId xmlns:a16="http://schemas.microsoft.com/office/drawing/2014/main" id="{2BD2C1EA-61DA-CA46-2661-9CD6C912AE55}"/>
              </a:ext>
            </a:extLst>
          </p:cNvPr>
          <p:cNvSpPr txBox="1"/>
          <p:nvPr/>
        </p:nvSpPr>
        <p:spPr>
          <a:xfrm>
            <a:off x="62353" y="2490485"/>
            <a:ext cx="2426171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/>
              <a:t>U </a:t>
            </a:r>
            <a:r>
              <a:rPr lang="en-GB" dirty="0" err="1"/>
              <a:t>vybraných</a:t>
            </a:r>
            <a:r>
              <a:rPr lang="en-GB" dirty="0"/>
              <a:t> </a:t>
            </a:r>
            <a:r>
              <a:rPr lang="en-GB" dirty="0" err="1"/>
              <a:t>prodejců</a:t>
            </a:r>
            <a:endParaRPr lang="cs-CZ" dirty="0" err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Vnímání značky - positioning</a:t>
            </a:r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2D0E465C-5428-BD62-5C97-71A799DE1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51670"/>
            <a:ext cx="2156073" cy="3216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>
            <a:extLst>
              <a:ext uri="{FF2B5EF4-FFF2-40B4-BE49-F238E27FC236}">
                <a16:creationId xmlns:a16="http://schemas.microsoft.com/office/drawing/2014/main" id="{546A910C-4179-6BD3-678E-E1DFFC228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895" y="845381"/>
            <a:ext cx="1539481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>
            <a:extLst>
              <a:ext uri="{FF2B5EF4-FFF2-40B4-BE49-F238E27FC236}">
                <a16:creationId xmlns:a16="http://schemas.microsoft.com/office/drawing/2014/main" id="{5CDD6373-B171-526A-C18D-D901235E5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923677"/>
            <a:ext cx="1809593" cy="2860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>
            <a:extLst>
              <a:ext uri="{FF2B5EF4-FFF2-40B4-BE49-F238E27FC236}">
                <a16:creationId xmlns:a16="http://schemas.microsoft.com/office/drawing/2014/main" id="{D1AE7833-250C-542E-2819-5411461E0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982967"/>
            <a:ext cx="1809593" cy="90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>
            <a:extLst>
              <a:ext uri="{FF2B5EF4-FFF2-40B4-BE49-F238E27FC236}">
                <a16:creationId xmlns:a16="http://schemas.microsoft.com/office/drawing/2014/main" id="{E0E9CF52-2BE3-9A5B-FCB4-5B35BE4CA2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633" y="1717337"/>
            <a:ext cx="1267533" cy="84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>
            <a:extLst>
              <a:ext uri="{FF2B5EF4-FFF2-40B4-BE49-F238E27FC236}">
                <a16:creationId xmlns:a16="http://schemas.microsoft.com/office/drawing/2014/main" id="{D6F9C46D-603C-6A25-2437-DDA569390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644" y="1950960"/>
            <a:ext cx="1761356" cy="880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46611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/>
          <p:nvPr/>
        </p:nvSpPr>
        <p:spPr>
          <a:xfrm>
            <a:off x="1712150" y="2837050"/>
            <a:ext cx="488100" cy="375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8"/>
          <p:cNvSpPr/>
          <p:nvPr/>
        </p:nvSpPr>
        <p:spPr>
          <a:xfrm>
            <a:off x="4327938" y="4298325"/>
            <a:ext cx="488100" cy="375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1272" y="197637"/>
            <a:ext cx="6595388" cy="4743743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8"/>
          <p:cNvSpPr txBox="1"/>
          <p:nvPr/>
        </p:nvSpPr>
        <p:spPr>
          <a:xfrm>
            <a:off x="4059018" y="843558"/>
            <a:ext cx="1335615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 err="1"/>
              <a:t>Vysoká</a:t>
            </a:r>
            <a:r>
              <a:rPr lang="en-GB" dirty="0"/>
              <a:t> </a:t>
            </a:r>
            <a:r>
              <a:rPr lang="en-GB" dirty="0" err="1"/>
              <a:t>cena</a:t>
            </a:r>
            <a:endParaRPr dirty="0" err="1"/>
          </a:p>
        </p:txBody>
      </p:sp>
      <p:sp>
        <p:nvSpPr>
          <p:cNvPr id="93" name="Google Shape;93;p18"/>
          <p:cNvSpPr txBox="1"/>
          <p:nvPr/>
        </p:nvSpPr>
        <p:spPr>
          <a:xfrm>
            <a:off x="7140269" y="2446159"/>
            <a:ext cx="1941378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/>
              <a:t>Na </a:t>
            </a:r>
            <a:r>
              <a:rPr lang="en-GB" dirty="0" err="1"/>
              <a:t>každém</a:t>
            </a:r>
            <a:r>
              <a:rPr lang="en-GB" dirty="0"/>
              <a:t> rohu</a:t>
            </a:r>
            <a:endParaRPr lang="cs-CZ" dirty="0"/>
          </a:p>
        </p:txBody>
      </p:sp>
      <p:sp>
        <p:nvSpPr>
          <p:cNvPr id="2" name="Google Shape;92;p18">
            <a:extLst>
              <a:ext uri="{FF2B5EF4-FFF2-40B4-BE49-F238E27FC236}">
                <a16:creationId xmlns:a16="http://schemas.microsoft.com/office/drawing/2014/main" id="{C1B042C0-09D8-789C-109C-967BAD303098}"/>
              </a:ext>
            </a:extLst>
          </p:cNvPr>
          <p:cNvSpPr txBox="1"/>
          <p:nvPr/>
        </p:nvSpPr>
        <p:spPr>
          <a:xfrm>
            <a:off x="4171814" y="4207234"/>
            <a:ext cx="122281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 err="1"/>
              <a:t>Nízká</a:t>
            </a:r>
            <a:r>
              <a:rPr lang="en-GB" dirty="0"/>
              <a:t> </a:t>
            </a:r>
            <a:r>
              <a:rPr lang="en-GB" dirty="0" err="1"/>
              <a:t>cena</a:t>
            </a:r>
            <a:endParaRPr lang="cs-CZ" dirty="0" err="1"/>
          </a:p>
        </p:txBody>
      </p:sp>
      <p:sp>
        <p:nvSpPr>
          <p:cNvPr id="3" name="Google Shape;93;p18">
            <a:extLst>
              <a:ext uri="{FF2B5EF4-FFF2-40B4-BE49-F238E27FC236}">
                <a16:creationId xmlns:a16="http://schemas.microsoft.com/office/drawing/2014/main" id="{2BD2C1EA-61DA-CA46-2661-9CD6C912AE55}"/>
              </a:ext>
            </a:extLst>
          </p:cNvPr>
          <p:cNvSpPr txBox="1"/>
          <p:nvPr/>
        </p:nvSpPr>
        <p:spPr>
          <a:xfrm>
            <a:off x="62353" y="2490485"/>
            <a:ext cx="2426171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/>
              <a:t>U </a:t>
            </a:r>
            <a:r>
              <a:rPr lang="en-GB" dirty="0" err="1"/>
              <a:t>vybraných</a:t>
            </a:r>
            <a:r>
              <a:rPr lang="en-GB" dirty="0"/>
              <a:t> </a:t>
            </a:r>
            <a:r>
              <a:rPr lang="en-GB" dirty="0" err="1"/>
              <a:t>prodejců</a:t>
            </a:r>
            <a:endParaRPr lang="cs-CZ" dirty="0" err="1"/>
          </a:p>
        </p:txBody>
      </p:sp>
    </p:spTree>
    <p:extLst>
      <p:ext uri="{BB962C8B-B14F-4D97-AF65-F5344CB8AC3E}">
        <p14:creationId xmlns:p14="http://schemas.microsoft.com/office/powerpoint/2010/main" val="4545992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/>
          <p:nvPr/>
        </p:nvSpPr>
        <p:spPr>
          <a:xfrm>
            <a:off x="1712150" y="2837050"/>
            <a:ext cx="488100" cy="375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8"/>
          <p:cNvSpPr/>
          <p:nvPr/>
        </p:nvSpPr>
        <p:spPr>
          <a:xfrm>
            <a:off x="4327938" y="4298325"/>
            <a:ext cx="488100" cy="375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1272" y="197637"/>
            <a:ext cx="6595388" cy="4743743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8"/>
          <p:cNvSpPr txBox="1"/>
          <p:nvPr/>
        </p:nvSpPr>
        <p:spPr>
          <a:xfrm>
            <a:off x="4059018" y="843558"/>
            <a:ext cx="1335615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 err="1"/>
              <a:t>Vysoká</a:t>
            </a:r>
            <a:r>
              <a:rPr lang="en-GB" dirty="0"/>
              <a:t> </a:t>
            </a:r>
            <a:r>
              <a:rPr lang="en-GB" dirty="0" err="1"/>
              <a:t>cena</a:t>
            </a:r>
            <a:endParaRPr dirty="0" err="1"/>
          </a:p>
        </p:txBody>
      </p:sp>
      <p:sp>
        <p:nvSpPr>
          <p:cNvPr id="93" name="Google Shape;93;p18"/>
          <p:cNvSpPr txBox="1"/>
          <p:nvPr/>
        </p:nvSpPr>
        <p:spPr>
          <a:xfrm>
            <a:off x="7140269" y="2446159"/>
            <a:ext cx="1941378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/>
              <a:t>Na </a:t>
            </a:r>
            <a:r>
              <a:rPr lang="en-GB" dirty="0" err="1"/>
              <a:t>každém</a:t>
            </a:r>
            <a:r>
              <a:rPr lang="en-GB" dirty="0"/>
              <a:t> rohu</a:t>
            </a:r>
            <a:endParaRPr lang="cs-CZ" dirty="0"/>
          </a:p>
        </p:txBody>
      </p:sp>
      <p:sp>
        <p:nvSpPr>
          <p:cNvPr id="2" name="Google Shape;92;p18">
            <a:extLst>
              <a:ext uri="{FF2B5EF4-FFF2-40B4-BE49-F238E27FC236}">
                <a16:creationId xmlns:a16="http://schemas.microsoft.com/office/drawing/2014/main" id="{C1B042C0-09D8-789C-109C-967BAD303098}"/>
              </a:ext>
            </a:extLst>
          </p:cNvPr>
          <p:cNvSpPr txBox="1"/>
          <p:nvPr/>
        </p:nvSpPr>
        <p:spPr>
          <a:xfrm>
            <a:off x="4171814" y="4207234"/>
            <a:ext cx="122281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 err="1"/>
              <a:t>Nízká</a:t>
            </a:r>
            <a:r>
              <a:rPr lang="en-GB" dirty="0"/>
              <a:t> </a:t>
            </a:r>
            <a:r>
              <a:rPr lang="en-GB" dirty="0" err="1"/>
              <a:t>cena</a:t>
            </a:r>
            <a:endParaRPr lang="cs-CZ" dirty="0" err="1"/>
          </a:p>
        </p:txBody>
      </p:sp>
      <p:sp>
        <p:nvSpPr>
          <p:cNvPr id="3" name="Google Shape;93;p18">
            <a:extLst>
              <a:ext uri="{FF2B5EF4-FFF2-40B4-BE49-F238E27FC236}">
                <a16:creationId xmlns:a16="http://schemas.microsoft.com/office/drawing/2014/main" id="{2BD2C1EA-61DA-CA46-2661-9CD6C912AE55}"/>
              </a:ext>
            </a:extLst>
          </p:cNvPr>
          <p:cNvSpPr txBox="1"/>
          <p:nvPr/>
        </p:nvSpPr>
        <p:spPr>
          <a:xfrm>
            <a:off x="62353" y="2490485"/>
            <a:ext cx="2426171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GB" dirty="0"/>
              <a:t>U </a:t>
            </a:r>
            <a:r>
              <a:rPr lang="en-GB" dirty="0" err="1"/>
              <a:t>vybraných</a:t>
            </a:r>
            <a:r>
              <a:rPr lang="en-GB" dirty="0"/>
              <a:t> </a:t>
            </a:r>
            <a:r>
              <a:rPr lang="en-GB" dirty="0" err="1"/>
              <a:t>prodejců</a:t>
            </a:r>
            <a:endParaRPr lang="cs-CZ" dirty="0" err="1"/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D4D4752A-FEC4-FABB-029F-1C0EBE126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924" y="1299383"/>
            <a:ext cx="917939" cy="51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>
            <a:extLst>
              <a:ext uri="{FF2B5EF4-FFF2-40B4-BE49-F238E27FC236}">
                <a16:creationId xmlns:a16="http://schemas.microsoft.com/office/drawing/2014/main" id="{68B54E9E-BF4E-CBBE-F7BD-BF4AEB7CF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606" y="3224373"/>
            <a:ext cx="1744882" cy="872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4341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374879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altLang="cs-CZ" sz="36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Tide</a:t>
            </a:r>
            <a:endParaRPr lang="cs-CZ" altLang="cs-CZ" sz="3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Superbowl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2018 – ocenění ohledně kreativity; nezvýšily se prodeje; snížil se tržní podíl</a:t>
            </a:r>
          </a:p>
          <a:p>
            <a:pPr algn="ctr"/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https://www.youtube.com/watch?v=zpaLHwwYxE8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Dopady reklamní kampaně</a:t>
            </a:r>
          </a:p>
        </p:txBody>
      </p:sp>
    </p:spTree>
    <p:extLst>
      <p:ext uri="{BB962C8B-B14F-4D97-AF65-F5344CB8AC3E}">
        <p14:creationId xmlns:p14="http://schemas.microsoft.com/office/powerpoint/2010/main" val="309580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3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</a:p>
          <a:p>
            <a:pPr marL="0" indent="0" algn="ctr">
              <a:buNone/>
            </a:pPr>
            <a:endParaRPr lang="cs-CZ" altLang="cs-CZ" sz="36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Doručení hodnoty zákazníkům za účelem zisku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Co je to marketing?</a:t>
            </a:r>
          </a:p>
        </p:txBody>
      </p:sp>
    </p:spTree>
    <p:extLst>
      <p:ext uri="{BB962C8B-B14F-4D97-AF65-F5344CB8AC3E}">
        <p14:creationId xmlns:p14="http://schemas.microsoft.com/office/powerpoint/2010/main" val="413764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Jaký produkt?</a:t>
            </a:r>
          </a:p>
          <a:p>
            <a:pPr marL="0" indent="0" algn="ctr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jakou cenu?</a:t>
            </a:r>
          </a:p>
          <a:p>
            <a:pPr marL="0" indent="0" algn="ctr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doručit?</a:t>
            </a:r>
          </a:p>
          <a:p>
            <a:pPr marL="0" indent="0" algn="ctr"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to celé sdělit…</a:t>
            </a:r>
          </a:p>
          <a:p>
            <a:pPr marL="0" indent="0" algn="ctr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alt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Abychom uspokojili potřeby zákazníka?</a:t>
            </a:r>
          </a:p>
          <a:p>
            <a:pPr marL="0" indent="0" algn="ctr">
              <a:buNone/>
            </a:pP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Co je to marketing?</a:t>
            </a:r>
          </a:p>
        </p:txBody>
      </p:sp>
    </p:spTree>
    <p:extLst>
      <p:ext uri="{BB962C8B-B14F-4D97-AF65-F5344CB8AC3E}">
        <p14:creationId xmlns:p14="http://schemas.microsoft.com/office/powerpoint/2010/main" val="34383633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714988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60 % aktivní účast na seminářích</a:t>
            </a:r>
          </a:p>
          <a:p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Průběžný test (29.11.2022) </a:t>
            </a:r>
            <a:r>
              <a:rPr lang="cs-CZ" alt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20b.</a:t>
            </a:r>
          </a:p>
          <a:p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Individuální a týmové úkoly na seminářích </a:t>
            </a:r>
            <a:r>
              <a:rPr lang="cs-CZ" alt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20b.</a:t>
            </a:r>
          </a:p>
          <a:p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Esej a rozprava </a:t>
            </a:r>
            <a:r>
              <a:rPr lang="cs-CZ" alt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max. 20b.</a:t>
            </a:r>
          </a:p>
          <a:p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Konspekt a rozprava </a:t>
            </a:r>
            <a:r>
              <a:rPr lang="cs-CZ" alt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max. 20b. (anglická kniha max. 30b.)</a:t>
            </a:r>
          </a:p>
          <a:p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Kombinovaná zkouška </a:t>
            </a:r>
            <a:r>
              <a:rPr lang="cs-CZ" alt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60b.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A (1)   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	100 a více bodů</a:t>
            </a:r>
            <a:b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</a:b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B (1,5)  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	99 – 90 </a:t>
            </a:r>
            <a:r>
              <a:rPr lang="en-GB" sz="1800" dirty="0" err="1">
                <a:solidFill>
                  <a:srgbClr val="000000"/>
                </a:solidFill>
                <a:highlight>
                  <a:srgbClr val="FFFF00"/>
                </a:highlight>
              </a:rPr>
              <a:t>bodů</a:t>
            </a:r>
            <a:b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</a:b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C (2)       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	89 – 80 </a:t>
            </a:r>
            <a:r>
              <a:rPr lang="en-GB" sz="1800" dirty="0" err="1">
                <a:solidFill>
                  <a:srgbClr val="000000"/>
                </a:solidFill>
                <a:highlight>
                  <a:srgbClr val="FFFF00"/>
                </a:highlight>
              </a:rPr>
              <a:t>bodů</a:t>
            </a:r>
            <a:b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</a:b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D (2,5)    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	79 – 70 </a:t>
            </a:r>
            <a:r>
              <a:rPr lang="en-GB" sz="1800" dirty="0" err="1">
                <a:solidFill>
                  <a:srgbClr val="000000"/>
                </a:solidFill>
                <a:highlight>
                  <a:srgbClr val="FFFF00"/>
                </a:highlight>
              </a:rPr>
              <a:t>bodů</a:t>
            </a:r>
            <a:b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</a:br>
            <a:r>
              <a:rPr lang="en-GB" sz="1800" b="1" dirty="0">
                <a:solidFill>
                  <a:srgbClr val="000000"/>
                </a:solidFill>
                <a:highlight>
                  <a:srgbClr val="FFFF00"/>
                </a:highlight>
              </a:rPr>
              <a:t>E (3)       </a:t>
            </a:r>
            <a:r>
              <a:rPr lang="cs-CZ" sz="1800" b="1" dirty="0">
                <a:solidFill>
                  <a:srgbClr val="000000"/>
                </a:solidFill>
                <a:highlight>
                  <a:srgbClr val="FFFF00"/>
                </a:highlight>
              </a:rPr>
              <a:t>	69 – 60 </a:t>
            </a:r>
            <a:r>
              <a:rPr lang="en-GB" sz="18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bodů</a:t>
            </a:r>
            <a:b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</a:br>
            <a:r>
              <a:rPr lang="en-GB" sz="1800" dirty="0">
                <a:solidFill>
                  <a:srgbClr val="FF0000"/>
                </a:solidFill>
                <a:highlight>
                  <a:srgbClr val="FFFF00"/>
                </a:highlight>
              </a:rPr>
              <a:t>F (4)        </a:t>
            </a:r>
            <a:r>
              <a:rPr lang="cs-CZ" sz="1800" dirty="0">
                <a:solidFill>
                  <a:srgbClr val="FF0000"/>
                </a:solidFill>
                <a:highlight>
                  <a:srgbClr val="FFFF00"/>
                </a:highlight>
              </a:rPr>
              <a:t>59 a méně </a:t>
            </a:r>
            <a:r>
              <a:rPr lang="en-GB" sz="1800" dirty="0" err="1">
                <a:solidFill>
                  <a:srgbClr val="FF0000"/>
                </a:solidFill>
                <a:highlight>
                  <a:srgbClr val="FFFF00"/>
                </a:highlight>
              </a:rPr>
              <a:t>bodů</a:t>
            </a:r>
            <a:endParaRPr lang="cs-CZ" altLang="cs-CZ" b="1" dirty="0">
              <a:solidFill>
                <a:srgbClr val="30787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cs-CZ" altLang="cs-CZ" sz="1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608512" cy="507703"/>
          </a:xfrm>
        </p:spPr>
        <p:txBody>
          <a:bodyPr/>
          <a:lstStyle/>
          <a:p>
            <a:r>
              <a:rPr lang="cs-CZ" dirty="0"/>
              <a:t>Podmínky absolvování předmětu</a:t>
            </a:r>
          </a:p>
        </p:txBody>
      </p:sp>
    </p:spTree>
    <p:extLst>
      <p:ext uri="{BB962C8B-B14F-4D97-AF65-F5344CB8AC3E}">
        <p14:creationId xmlns:p14="http://schemas.microsoft.com/office/powerpoint/2010/main" val="1512222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Zahřívací kolo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Značka a její rozpoznatelnost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Vnímání značky na základě ceny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Kreativa vs efektivita reklamy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Může se produkt prodávat bez reklamy?</a:t>
            </a:r>
          </a:p>
          <a:p>
            <a:pPr>
              <a:lnSpc>
                <a:spcPct val="150000"/>
              </a:lnSpc>
            </a:pP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je to marketing?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Podmínky absolvování předmětu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Program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00D80759-45F9-7245-B5A7-41EA7FEDF9DB}"/>
              </a:ext>
            </a:extLst>
          </p:cNvPr>
          <p:cNvSpPr/>
          <p:nvPr/>
        </p:nvSpPr>
        <p:spPr>
          <a:xfrm>
            <a:off x="-108520" y="-92546"/>
            <a:ext cx="9433048" cy="5328592"/>
          </a:xfrm>
          <a:prstGeom prst="rect">
            <a:avLst/>
          </a:prstGeom>
          <a:solidFill>
            <a:srgbClr val="0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52424E74-7DE3-7F4B-ABE6-A0DA10BC7B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815" y="-92546"/>
            <a:ext cx="7157171" cy="526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85167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Jaká byla poslední TV reklama, kterou jste viděli?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Zahřívací kolo</a:t>
            </a:r>
          </a:p>
        </p:txBody>
      </p:sp>
    </p:spTree>
    <p:extLst>
      <p:ext uri="{BB962C8B-B14F-4D97-AF65-F5344CB8AC3E}">
        <p14:creationId xmlns:p14="http://schemas.microsoft.com/office/powerpoint/2010/main" val="2691838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85167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kterém obchodě nakupujete nejčastěji?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Zahřívací kolo</a:t>
            </a:r>
          </a:p>
        </p:txBody>
      </p:sp>
    </p:spTree>
    <p:extLst>
      <p:ext uri="{BB962C8B-B14F-4D97-AF65-F5344CB8AC3E}">
        <p14:creationId xmlns:p14="http://schemas.microsoft.com/office/powerpoint/2010/main" val="4165258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85167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Jaký produkt si představíte, když se řekne „kvalita“?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Zahřívací kolo</a:t>
            </a:r>
          </a:p>
        </p:txBody>
      </p:sp>
    </p:spTree>
    <p:extLst>
      <p:ext uri="{BB962C8B-B14F-4D97-AF65-F5344CB8AC3E}">
        <p14:creationId xmlns:p14="http://schemas.microsoft.com/office/powerpoint/2010/main" val="3348625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85167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Která firmu jste viděli na sociálních sítích?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Zahřívací kolo</a:t>
            </a:r>
          </a:p>
        </p:txBody>
      </p:sp>
    </p:spTree>
    <p:extLst>
      <p:ext uri="{BB962C8B-B14F-4D97-AF65-F5344CB8AC3E}">
        <p14:creationId xmlns:p14="http://schemas.microsoft.com/office/powerpoint/2010/main" val="2151043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85167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Zkuste vyjmenovat co nejvíce možností dopravy z e-shopu.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Zahřívací kolo</a:t>
            </a:r>
          </a:p>
        </p:txBody>
      </p:sp>
    </p:spTree>
    <p:extLst>
      <p:ext uri="{BB962C8B-B14F-4D97-AF65-F5344CB8AC3E}">
        <p14:creationId xmlns:p14="http://schemas.microsoft.com/office/powerpoint/2010/main" val="1543095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1851670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Kde sledujete filmy/seriály?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Zahřívací kolo</a:t>
            </a:r>
          </a:p>
        </p:txBody>
      </p:sp>
    </p:spTree>
    <p:extLst>
      <p:ext uri="{BB962C8B-B14F-4D97-AF65-F5344CB8AC3E}">
        <p14:creationId xmlns:p14="http://schemas.microsoft.com/office/powerpoint/2010/main" val="204636120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2562</TotalTime>
  <Words>671</Words>
  <Application>Microsoft Macintosh PowerPoint</Application>
  <PresentationFormat>Předvádění na obrazovce (16:9)</PresentationFormat>
  <Paragraphs>138</Paragraphs>
  <Slides>30</Slides>
  <Notes>28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SLU</vt:lpstr>
      <vt:lpstr>Marketing</vt:lpstr>
      <vt:lpstr>Seznamte se</vt:lpstr>
      <vt:lpstr>Program</vt:lpstr>
      <vt:lpstr>Zahřívací kolo</vt:lpstr>
      <vt:lpstr>Zahřívací kolo</vt:lpstr>
      <vt:lpstr>Zahřívací kolo</vt:lpstr>
      <vt:lpstr>Zahřívací kolo</vt:lpstr>
      <vt:lpstr>Zahřívací kolo</vt:lpstr>
      <vt:lpstr>Zahřívací kolo</vt:lpstr>
      <vt:lpstr>Zahřívací kolo</vt:lpstr>
      <vt:lpstr>Značka a její rozpoznatelnost</vt:lpstr>
      <vt:lpstr>Značka a její rozpoznatelnost</vt:lpstr>
      <vt:lpstr>Značka a její rozpoznatelnost</vt:lpstr>
      <vt:lpstr>Značka a její rozpoznatelnost</vt:lpstr>
      <vt:lpstr>Značka a její rozpoznatelnost</vt:lpstr>
      <vt:lpstr>Značka a její rozpoznatelnost</vt:lpstr>
      <vt:lpstr>Značka a její rozpoznatelnost</vt:lpstr>
      <vt:lpstr>Značka a její rozpoznatelnost</vt:lpstr>
      <vt:lpstr>Značka a její rozpoznatelnost</vt:lpstr>
      <vt:lpstr>Vnímání značky - positioning</vt:lpstr>
      <vt:lpstr>Vnímání značky - positioning</vt:lpstr>
      <vt:lpstr>Prezentace aplikace PowerPoint</vt:lpstr>
      <vt:lpstr>Vnímání značky - positioning</vt:lpstr>
      <vt:lpstr>Prezentace aplikace PowerPoint</vt:lpstr>
      <vt:lpstr>Prezentace aplikace PowerPoint</vt:lpstr>
      <vt:lpstr>Dopady reklamní kampaně</vt:lpstr>
      <vt:lpstr>Co je to marketing?</vt:lpstr>
      <vt:lpstr>Co je to marketing?</vt:lpstr>
      <vt:lpstr>Podmínky absolvování předmětu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Daniel Kvíčala</cp:lastModifiedBy>
  <cp:revision>46</cp:revision>
  <dcterms:created xsi:type="dcterms:W3CDTF">2016-07-06T15:42:34Z</dcterms:created>
  <dcterms:modified xsi:type="dcterms:W3CDTF">2022-09-19T09:24:11Z</dcterms:modified>
</cp:coreProperties>
</file>