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1" r:id="rId3"/>
    <p:sldId id="257" r:id="rId4"/>
    <p:sldId id="274" r:id="rId5"/>
    <p:sldId id="276" r:id="rId6"/>
    <p:sldId id="277" r:id="rId7"/>
    <p:sldId id="275" r:id="rId8"/>
    <p:sldId id="278" r:id="rId9"/>
    <p:sldId id="279" r:id="rId10"/>
    <p:sldId id="280" r:id="rId11"/>
    <p:sldId id="282" r:id="rId12"/>
    <p:sldId id="283" r:id="rId13"/>
    <p:sldId id="284" r:id="rId14"/>
    <p:sldId id="285" r:id="rId15"/>
    <p:sldId id="286" r:id="rId16"/>
    <p:sldId id="288" r:id="rId17"/>
    <p:sldId id="287" r:id="rId18"/>
    <p:sldId id="289" r:id="rId19"/>
    <p:sldId id="290" r:id="rId20"/>
    <p:sldId id="292" r:id="rId21"/>
    <p:sldId id="293" r:id="rId22"/>
    <p:sldId id="261" r:id="rId23"/>
    <p:sldId id="294" r:id="rId24"/>
    <p:sldId id="295" r:id="rId25"/>
    <p:sldId id="296" r:id="rId26"/>
    <p:sldId id="297" r:id="rId27"/>
    <p:sldId id="269" r:id="rId28"/>
    <p:sldId id="291" r:id="rId29"/>
    <p:sldId id="281" r:id="rId30"/>
    <p:sldId id="263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>
      <p:cViewPr varScale="1">
        <p:scale>
          <a:sx n="160" d="100"/>
          <a:sy n="160" d="100"/>
        </p:scale>
        <p:origin x="24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zvuk, maskot.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110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360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03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zvuk, symbol.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11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18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35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281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04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082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8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5361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5c0d643c8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5c0d643c8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0205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5c0d643c8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5c0d643c8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5227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5c0d643c8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5c0d643c8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46369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2686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907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vás přimělo si ji zapamatovat?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3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Jsou zákazníci věrní? Proč?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284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Asociace se značkou. Je to pravda?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07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 koho je to vhodné?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264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Způsoby distribuce – vyzvednutí, </a:t>
            </a:r>
            <a:r>
              <a:rPr lang="cs-CZ" dirty="0" err="1"/>
              <a:t>zásilkovna</a:t>
            </a:r>
            <a:r>
              <a:rPr lang="cs-CZ" dirty="0"/>
              <a:t>, doprava domů.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61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Streaming</a:t>
            </a:r>
            <a:r>
              <a:rPr lang="cs-CZ" dirty="0"/>
              <a:t> – proč je trendy?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674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se tvoří cena a co nám říká o produktu?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658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vical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9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paLHwwYxE8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19. 9.2022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značka aut je podle vás nejdražší a proč?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50373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prvky značky?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</p:spTree>
    <p:extLst>
      <p:ext uri="{BB962C8B-B14F-4D97-AF65-F5344CB8AC3E}">
        <p14:creationId xmlns:p14="http://schemas.microsoft.com/office/powerpoint/2010/main" val="142835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5E446D6-AD9F-E65C-7EB5-D4F8D0174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55" y="871174"/>
            <a:ext cx="6457364" cy="371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354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27BEB69-4D1E-DC26-B6C9-378CADC9F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48" y="1419622"/>
            <a:ext cx="7308304" cy="295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68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7FA7E40-1A18-DEB7-38D7-6B8936652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851" y="915566"/>
            <a:ext cx="3640297" cy="366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335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521BF1FA-BE13-9A4F-44DD-B97B2C301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9014"/>
            <a:ext cx="4424784" cy="410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93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" name="Obrázek 2" descr="Obsah obrázku tmavé&#10;&#10;Popis byl vytvořen automaticky">
            <a:extLst>
              <a:ext uri="{FF2B5EF4-FFF2-40B4-BE49-F238E27FC236}">
                <a16:creationId xmlns:a16="http://schemas.microsoft.com/office/drawing/2014/main" id="{5CD9D52A-A393-BA74-066E-3CF8F4CD4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20" y="987574"/>
            <a:ext cx="3240360" cy="381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99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E9AE60D-01B4-63F5-0A50-EEE4BFA113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059582"/>
            <a:ext cx="1997528" cy="350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51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banku můžete mít rádi.</a:t>
            </a:r>
          </a:p>
        </p:txBody>
      </p:sp>
    </p:spTree>
    <p:extLst>
      <p:ext uri="{BB962C8B-B14F-4D97-AF65-F5344CB8AC3E}">
        <p14:creationId xmlns:p14="http://schemas.microsoft.com/office/powerpoint/2010/main" val="2006532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 je hořký… </a:t>
            </a:r>
          </a:p>
        </p:txBody>
      </p:sp>
    </p:spTree>
    <p:extLst>
      <p:ext uri="{BB962C8B-B14F-4D97-AF65-F5344CB8AC3E}">
        <p14:creationId xmlns:p14="http://schemas.microsoft.com/office/powerpoint/2010/main" val="357036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OPF, Business 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Gate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Dva Mluvčí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marketing, e-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shopy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nákupní chování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kvicala@opf.slu.cz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hodiny: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 13:00 – 15:00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2742336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Vnímání značky - positioning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můžeme vnímat značku?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Drahá, kvalitní, prémiová, odvážná, mladá…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3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Vnímání značky - positioning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2D0E465C-5428-BD62-5C97-71A799DE1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51670"/>
            <a:ext cx="2156073" cy="321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546A910C-4179-6BD3-678E-E1DFFC228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895" y="845381"/>
            <a:ext cx="153948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>
            <a:extLst>
              <a:ext uri="{FF2B5EF4-FFF2-40B4-BE49-F238E27FC236}">
                <a16:creationId xmlns:a16="http://schemas.microsoft.com/office/drawing/2014/main" id="{5CDD6373-B171-526A-C18D-D901235E5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23677"/>
            <a:ext cx="1809593" cy="286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>
            <a:extLst>
              <a:ext uri="{FF2B5EF4-FFF2-40B4-BE49-F238E27FC236}">
                <a16:creationId xmlns:a16="http://schemas.microsoft.com/office/drawing/2014/main" id="{D1AE7833-250C-542E-2819-5411461E0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82967"/>
            <a:ext cx="1809593" cy="9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583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1712150" y="2837050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4327938" y="4298325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272" y="197637"/>
            <a:ext cx="6595388" cy="474374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4059018" y="843558"/>
            <a:ext cx="1335615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Vysoká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dirty="0" err="1"/>
          </a:p>
        </p:txBody>
      </p:sp>
      <p:sp>
        <p:nvSpPr>
          <p:cNvPr id="93" name="Google Shape;93;p18"/>
          <p:cNvSpPr txBox="1"/>
          <p:nvPr/>
        </p:nvSpPr>
        <p:spPr>
          <a:xfrm>
            <a:off x="7140269" y="2446159"/>
            <a:ext cx="1941378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Na </a:t>
            </a:r>
            <a:r>
              <a:rPr lang="en-GB" dirty="0" err="1"/>
              <a:t>každém</a:t>
            </a:r>
            <a:r>
              <a:rPr lang="en-GB" dirty="0"/>
              <a:t> rohu</a:t>
            </a:r>
            <a:endParaRPr lang="cs-CZ" dirty="0"/>
          </a:p>
        </p:txBody>
      </p:sp>
      <p:sp>
        <p:nvSpPr>
          <p:cNvPr id="2" name="Google Shape;92;p18">
            <a:extLst>
              <a:ext uri="{FF2B5EF4-FFF2-40B4-BE49-F238E27FC236}">
                <a16:creationId xmlns:a16="http://schemas.microsoft.com/office/drawing/2014/main" id="{C1B042C0-09D8-789C-109C-967BAD303098}"/>
              </a:ext>
            </a:extLst>
          </p:cNvPr>
          <p:cNvSpPr txBox="1"/>
          <p:nvPr/>
        </p:nvSpPr>
        <p:spPr>
          <a:xfrm>
            <a:off x="4171814" y="4207234"/>
            <a:ext cx="1222819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lang="cs-CZ" dirty="0" err="1"/>
          </a:p>
        </p:txBody>
      </p:sp>
      <p:sp>
        <p:nvSpPr>
          <p:cNvPr id="3" name="Google Shape;93;p18">
            <a:extLst>
              <a:ext uri="{FF2B5EF4-FFF2-40B4-BE49-F238E27FC236}">
                <a16:creationId xmlns:a16="http://schemas.microsoft.com/office/drawing/2014/main" id="{2BD2C1EA-61DA-CA46-2661-9CD6C912AE55}"/>
              </a:ext>
            </a:extLst>
          </p:cNvPr>
          <p:cNvSpPr txBox="1"/>
          <p:nvPr/>
        </p:nvSpPr>
        <p:spPr>
          <a:xfrm>
            <a:off x="62353" y="2490485"/>
            <a:ext cx="242617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U </a:t>
            </a:r>
            <a:r>
              <a:rPr lang="en-GB" dirty="0" err="1"/>
              <a:t>vybraných</a:t>
            </a:r>
            <a:r>
              <a:rPr lang="en-GB" dirty="0"/>
              <a:t> </a:t>
            </a:r>
            <a:r>
              <a:rPr lang="en-GB" dirty="0" err="1"/>
              <a:t>prodejců</a:t>
            </a:r>
            <a:endParaRPr lang="cs-CZ" dirty="0" err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Vnímání značky - positioning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2D0E465C-5428-BD62-5C97-71A799DE1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51670"/>
            <a:ext cx="2156073" cy="321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546A910C-4179-6BD3-678E-E1DFFC228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895" y="845381"/>
            <a:ext cx="153948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>
            <a:extLst>
              <a:ext uri="{FF2B5EF4-FFF2-40B4-BE49-F238E27FC236}">
                <a16:creationId xmlns:a16="http://schemas.microsoft.com/office/drawing/2014/main" id="{5CDD6373-B171-526A-C18D-D901235E5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23677"/>
            <a:ext cx="1809593" cy="286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>
            <a:extLst>
              <a:ext uri="{FF2B5EF4-FFF2-40B4-BE49-F238E27FC236}">
                <a16:creationId xmlns:a16="http://schemas.microsoft.com/office/drawing/2014/main" id="{D1AE7833-250C-542E-2819-5411461E0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82967"/>
            <a:ext cx="1809593" cy="9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>
            <a:extLst>
              <a:ext uri="{FF2B5EF4-FFF2-40B4-BE49-F238E27FC236}">
                <a16:creationId xmlns:a16="http://schemas.microsoft.com/office/drawing/2014/main" id="{E0E9CF52-2BE3-9A5B-FCB4-5B35BE4CA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633" y="1717337"/>
            <a:ext cx="1267533" cy="84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>
            <a:extLst>
              <a:ext uri="{FF2B5EF4-FFF2-40B4-BE49-F238E27FC236}">
                <a16:creationId xmlns:a16="http://schemas.microsoft.com/office/drawing/2014/main" id="{D6F9C46D-603C-6A25-2437-DDA569390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644" y="1950960"/>
            <a:ext cx="1761356" cy="880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661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1712150" y="2837050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4327938" y="4298325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272" y="197637"/>
            <a:ext cx="6595388" cy="474374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4059018" y="843558"/>
            <a:ext cx="1335615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Vysoká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dirty="0" err="1"/>
          </a:p>
        </p:txBody>
      </p:sp>
      <p:sp>
        <p:nvSpPr>
          <p:cNvPr id="93" name="Google Shape;93;p18"/>
          <p:cNvSpPr txBox="1"/>
          <p:nvPr/>
        </p:nvSpPr>
        <p:spPr>
          <a:xfrm>
            <a:off x="7140269" y="2446159"/>
            <a:ext cx="1941378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Na </a:t>
            </a:r>
            <a:r>
              <a:rPr lang="en-GB" dirty="0" err="1"/>
              <a:t>každém</a:t>
            </a:r>
            <a:r>
              <a:rPr lang="en-GB" dirty="0"/>
              <a:t> rohu</a:t>
            </a:r>
            <a:endParaRPr lang="cs-CZ" dirty="0"/>
          </a:p>
        </p:txBody>
      </p:sp>
      <p:sp>
        <p:nvSpPr>
          <p:cNvPr id="2" name="Google Shape;92;p18">
            <a:extLst>
              <a:ext uri="{FF2B5EF4-FFF2-40B4-BE49-F238E27FC236}">
                <a16:creationId xmlns:a16="http://schemas.microsoft.com/office/drawing/2014/main" id="{C1B042C0-09D8-789C-109C-967BAD303098}"/>
              </a:ext>
            </a:extLst>
          </p:cNvPr>
          <p:cNvSpPr txBox="1"/>
          <p:nvPr/>
        </p:nvSpPr>
        <p:spPr>
          <a:xfrm>
            <a:off x="4171814" y="4207234"/>
            <a:ext cx="1222819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lang="cs-CZ" dirty="0" err="1"/>
          </a:p>
        </p:txBody>
      </p:sp>
      <p:sp>
        <p:nvSpPr>
          <p:cNvPr id="3" name="Google Shape;93;p18">
            <a:extLst>
              <a:ext uri="{FF2B5EF4-FFF2-40B4-BE49-F238E27FC236}">
                <a16:creationId xmlns:a16="http://schemas.microsoft.com/office/drawing/2014/main" id="{2BD2C1EA-61DA-CA46-2661-9CD6C912AE55}"/>
              </a:ext>
            </a:extLst>
          </p:cNvPr>
          <p:cNvSpPr txBox="1"/>
          <p:nvPr/>
        </p:nvSpPr>
        <p:spPr>
          <a:xfrm>
            <a:off x="62353" y="2490485"/>
            <a:ext cx="242617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U </a:t>
            </a:r>
            <a:r>
              <a:rPr lang="en-GB" dirty="0" err="1"/>
              <a:t>vybraných</a:t>
            </a:r>
            <a:r>
              <a:rPr lang="en-GB" dirty="0"/>
              <a:t> </a:t>
            </a:r>
            <a:r>
              <a:rPr lang="en-GB" dirty="0" err="1"/>
              <a:t>prodejců</a:t>
            </a:r>
            <a:endParaRPr lang="cs-CZ" dirty="0" err="1"/>
          </a:p>
        </p:txBody>
      </p:sp>
    </p:spTree>
    <p:extLst>
      <p:ext uri="{BB962C8B-B14F-4D97-AF65-F5344CB8AC3E}">
        <p14:creationId xmlns:p14="http://schemas.microsoft.com/office/powerpoint/2010/main" val="454599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1712150" y="2837050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4327938" y="4298325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272" y="197637"/>
            <a:ext cx="6595388" cy="474374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4059018" y="843558"/>
            <a:ext cx="1335615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Vysoká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dirty="0" err="1"/>
          </a:p>
        </p:txBody>
      </p:sp>
      <p:sp>
        <p:nvSpPr>
          <p:cNvPr id="93" name="Google Shape;93;p18"/>
          <p:cNvSpPr txBox="1"/>
          <p:nvPr/>
        </p:nvSpPr>
        <p:spPr>
          <a:xfrm>
            <a:off x="7140269" y="2446159"/>
            <a:ext cx="1941378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Na </a:t>
            </a:r>
            <a:r>
              <a:rPr lang="en-GB" dirty="0" err="1"/>
              <a:t>každém</a:t>
            </a:r>
            <a:r>
              <a:rPr lang="en-GB" dirty="0"/>
              <a:t> rohu</a:t>
            </a:r>
            <a:endParaRPr lang="cs-CZ" dirty="0"/>
          </a:p>
        </p:txBody>
      </p:sp>
      <p:sp>
        <p:nvSpPr>
          <p:cNvPr id="2" name="Google Shape;92;p18">
            <a:extLst>
              <a:ext uri="{FF2B5EF4-FFF2-40B4-BE49-F238E27FC236}">
                <a16:creationId xmlns:a16="http://schemas.microsoft.com/office/drawing/2014/main" id="{C1B042C0-09D8-789C-109C-967BAD303098}"/>
              </a:ext>
            </a:extLst>
          </p:cNvPr>
          <p:cNvSpPr txBox="1"/>
          <p:nvPr/>
        </p:nvSpPr>
        <p:spPr>
          <a:xfrm>
            <a:off x="4171814" y="4207234"/>
            <a:ext cx="1222819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lang="cs-CZ" dirty="0" err="1"/>
          </a:p>
        </p:txBody>
      </p:sp>
      <p:sp>
        <p:nvSpPr>
          <p:cNvPr id="3" name="Google Shape;93;p18">
            <a:extLst>
              <a:ext uri="{FF2B5EF4-FFF2-40B4-BE49-F238E27FC236}">
                <a16:creationId xmlns:a16="http://schemas.microsoft.com/office/drawing/2014/main" id="{2BD2C1EA-61DA-CA46-2661-9CD6C912AE55}"/>
              </a:ext>
            </a:extLst>
          </p:cNvPr>
          <p:cNvSpPr txBox="1"/>
          <p:nvPr/>
        </p:nvSpPr>
        <p:spPr>
          <a:xfrm>
            <a:off x="62353" y="2490485"/>
            <a:ext cx="242617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U </a:t>
            </a:r>
            <a:r>
              <a:rPr lang="en-GB" dirty="0" err="1"/>
              <a:t>vybraných</a:t>
            </a:r>
            <a:r>
              <a:rPr lang="en-GB" dirty="0"/>
              <a:t> </a:t>
            </a:r>
            <a:r>
              <a:rPr lang="en-GB" dirty="0" err="1"/>
              <a:t>prodejců</a:t>
            </a:r>
            <a:endParaRPr lang="cs-CZ" dirty="0" err="1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D4D4752A-FEC4-FABB-029F-1C0EBE126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24" y="1299383"/>
            <a:ext cx="917939" cy="51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>
            <a:extLst>
              <a:ext uri="{FF2B5EF4-FFF2-40B4-BE49-F238E27FC236}">
                <a16:creationId xmlns:a16="http://schemas.microsoft.com/office/drawing/2014/main" id="{68B54E9E-BF4E-CBBE-F7BD-BF4AEB7CF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606" y="3224373"/>
            <a:ext cx="1744882" cy="87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434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4879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3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Tide</a:t>
            </a: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Superbowl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 – ocenění ohledně kreativity; nezvýšily se prodeje; snížil se tržní podíl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https://www.youtube.com/watch?v=zpaLHwwYxE8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Dopady reklamní kampaně</a:t>
            </a:r>
          </a:p>
        </p:txBody>
      </p:sp>
    </p:spTree>
    <p:extLst>
      <p:ext uri="{BB962C8B-B14F-4D97-AF65-F5344CB8AC3E}">
        <p14:creationId xmlns:p14="http://schemas.microsoft.com/office/powerpoint/2010/main" val="309580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Doručení hodnoty zákazníkům za účelem zisku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jakou cenu?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doručit?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to celé sdělit…</a:t>
            </a: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Abychom uspokojili potřeby zákazníka?</a:t>
            </a:r>
          </a:p>
          <a:p>
            <a:pPr marL="0" indent="0" algn="ctr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3438363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14988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aktivní účast na seminářích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(29.11.2022)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a týmové úkoly na seminářích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Esej a rozprava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max. 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Konspekt a rozprava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max. 20b. (anglická kniha max. 30b.)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zkouška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A (1)   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100 a více 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B (1,5)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99 – 90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C (2)   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89 – 80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D (2,5)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79 – 70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E (3)       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	69 – 60 </a:t>
            </a:r>
            <a:r>
              <a:rPr lang="en-GB" sz="18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F (4)       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59 a méně </a:t>
            </a:r>
            <a:r>
              <a:rPr lang="en-GB" sz="1800" dirty="0" err="1">
                <a:solidFill>
                  <a:srgbClr val="FF0000"/>
                </a:solidFill>
                <a:highlight>
                  <a:srgbClr val="FFFF00"/>
                </a:highlight>
              </a:rPr>
              <a:t>bodů</a:t>
            </a:r>
            <a:endParaRPr lang="cs-CZ" altLang="cs-CZ" b="1" dirty="0">
              <a:solidFill>
                <a:srgbClr val="30787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</p:spTree>
    <p:extLst>
      <p:ext uri="{BB962C8B-B14F-4D97-AF65-F5344CB8AC3E}">
        <p14:creationId xmlns:p14="http://schemas.microsoft.com/office/powerpoint/2010/main" val="151222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Zahřívací kolo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Značka a její rozpoznatelnost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Vnímání značky na základě ceny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Kreativa vs efektivita reklamy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se produkt prodávat bez reklamy?</a:t>
            </a:r>
          </a:p>
          <a:p>
            <a:pPr>
              <a:lnSpc>
                <a:spcPct val="150000"/>
              </a:lnSpc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marketing?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byla poslední TV reklama, kterou jste viděli?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69183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kterém obchodě nakupujete nejčastěji?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416525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 si představíte, když se řekne „kvalita“?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334862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firmu jste viděli na sociálních sítích?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15104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Zkuste vyjmenovat co nejvíce možností dopravy z e-shopu.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1543095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 sledujete filmy/seriály?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0463612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671</Words>
  <Application>Microsoft Macintosh PowerPoint</Application>
  <PresentationFormat>Předvádění na obrazovce (16:9)</PresentationFormat>
  <Paragraphs>138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Marketing</vt:lpstr>
      <vt:lpstr>Seznamte se</vt:lpstr>
      <vt:lpstr>Program</vt:lpstr>
      <vt:lpstr>Zahřívací kolo</vt:lpstr>
      <vt:lpstr>Zahřívací kolo</vt:lpstr>
      <vt:lpstr>Zahřívací kolo</vt:lpstr>
      <vt:lpstr>Zahřívací kolo</vt:lpstr>
      <vt:lpstr>Zahřívací kolo</vt:lpstr>
      <vt:lpstr>Zahřívací kolo</vt:lpstr>
      <vt:lpstr>Zahřívací kolo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Vnímání značky - positioning</vt:lpstr>
      <vt:lpstr>Vnímání značky - positioning</vt:lpstr>
      <vt:lpstr>Prezentace aplikace PowerPoint</vt:lpstr>
      <vt:lpstr>Vnímání značky - positioning</vt:lpstr>
      <vt:lpstr>Prezentace aplikace PowerPoint</vt:lpstr>
      <vt:lpstr>Prezentace aplikace PowerPoint</vt:lpstr>
      <vt:lpstr>Dopady reklamní kampaně</vt:lpstr>
      <vt:lpstr>Co je to marketing?</vt:lpstr>
      <vt:lpstr>Co je to marketing?</vt:lpstr>
      <vt:lpstr>Podmínky absolvování předmětu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46</cp:revision>
  <dcterms:created xsi:type="dcterms:W3CDTF">2016-07-06T15:42:34Z</dcterms:created>
  <dcterms:modified xsi:type="dcterms:W3CDTF">2022-09-19T09:24:11Z</dcterms:modified>
</cp:coreProperties>
</file>