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76" r:id="rId4"/>
    <p:sldId id="277" r:id="rId5"/>
    <p:sldId id="281" r:id="rId6"/>
    <p:sldId id="269" r:id="rId7"/>
    <p:sldId id="280" r:id="rId8"/>
    <p:sldId id="278" r:id="rId9"/>
    <p:sldId id="279" r:id="rId10"/>
    <p:sldId id="283" r:id="rId11"/>
    <p:sldId id="267" r:id="rId12"/>
    <p:sldId id="282" r:id="rId1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87"/>
    <p:restoredTop sz="94684"/>
  </p:normalViewPr>
  <p:slideViewPr>
    <p:cSldViewPr>
      <p:cViewPr varScale="1">
        <p:scale>
          <a:sx n="95" d="100"/>
          <a:sy n="95" d="100"/>
        </p:scale>
        <p:origin x="708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10.10.2022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6879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20030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00415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19091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65891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3079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71792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9298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Analýza mikroprostředí a makroprostředí společnosti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seminář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Daniel Kvíčala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10.10.2022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SWOT analýza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F9F18DE-79A0-46F9-B3B3-4FEFDE61E01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987574"/>
            <a:ext cx="5310336" cy="3540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7672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Zkušení zaměstnanci</a:t>
            </a:r>
          </a:p>
          <a:p>
            <a:pPr algn="ctr"/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Nové stroje ve vlastní výrobě </a:t>
            </a:r>
          </a:p>
          <a:p>
            <a:pPr algn="ctr"/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Vysoká inflace</a:t>
            </a:r>
          </a:p>
          <a:p>
            <a:pPr algn="ctr"/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Dotace pro průmysl</a:t>
            </a:r>
          </a:p>
          <a:p>
            <a:pPr algn="ctr"/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Zvýšení kupní síly zákazníků</a:t>
            </a:r>
          </a:p>
          <a:p>
            <a:pPr algn="ctr"/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Vysoká cena energií</a:t>
            </a:r>
          </a:p>
          <a:p>
            <a:pPr algn="ctr"/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Spory mezi zaměstnanci</a:t>
            </a:r>
          </a:p>
          <a:p>
            <a:pPr algn="ctr"/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Příchod konkurentů ze zahraničí</a:t>
            </a:r>
          </a:p>
          <a:p>
            <a:pPr algn="ctr"/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Silně motivovaní manažeři</a:t>
            </a:r>
          </a:p>
          <a:p>
            <a:pPr algn="ctr"/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Snížení daní z příjmu</a:t>
            </a:r>
          </a:p>
          <a:p>
            <a:pPr algn="ctr"/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Praktický úkol </a:t>
            </a:r>
            <a:r>
              <a:rPr lang="cs-CZ" dirty="0">
                <a:solidFill>
                  <a:srgbClr val="FF0000"/>
                </a:solidFill>
              </a:rPr>
              <a:t>za 3 body</a:t>
            </a:r>
          </a:p>
        </p:txBody>
      </p:sp>
    </p:spTree>
    <p:extLst>
      <p:ext uri="{BB962C8B-B14F-4D97-AF65-F5344CB8AC3E}">
        <p14:creationId xmlns:p14="http://schemas.microsoft.com/office/powerpoint/2010/main" val="2656833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Obsah obrázku text, osoba, muž, interiér&#10;&#10;Popis byl vytvořen automaticky">
            <a:extLst>
              <a:ext uri="{FF2B5EF4-FFF2-40B4-BE49-F238E27FC236}">
                <a16:creationId xmlns:a16="http://schemas.microsoft.com/office/drawing/2014/main" id="{BE5F06FB-60FB-2F42-B783-99106E4FC8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807"/>
          <a:stretch/>
        </p:blipFill>
        <p:spPr>
          <a:xfrm>
            <a:off x="2284175" y="-16669"/>
            <a:ext cx="4575650" cy="5180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153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Warm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-up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Makroprostředí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Mikroprostředí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Praktický úkol</a:t>
            </a:r>
          </a:p>
          <a:p>
            <a:pPr marL="0" indent="0">
              <a:lnSpc>
                <a:spcPct val="150000"/>
              </a:lnSpc>
              <a:buNone/>
            </a:pP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 numCol="1">
            <a:noAutofit/>
          </a:bodyPr>
          <a:lstStyle/>
          <a:p>
            <a:pPr algn="ct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Utvořte dvojice potřeba - přání</a:t>
            </a:r>
          </a:p>
          <a:p>
            <a:pPr algn="ct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minut na zpracování</a:t>
            </a:r>
          </a:p>
          <a:p>
            <a:pPr algn="ctr"/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Získat praktické zkušenosti z marketingu, naučit se řídit auto, zapojit se do BGA, zapadnout mezi ostatní, učebnice japonštiny, koupit si iPhone 13, naučit se něco nového, pravidelný pohyb, kurz autoškoly, permanentka do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fitka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potkat nové lidi, koupit lístky na hudební festival</a:t>
            </a:r>
          </a:p>
          <a:p>
            <a:pPr algn="ctr"/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Warm</a:t>
            </a:r>
            <a:r>
              <a:rPr lang="cs-CZ" dirty="0"/>
              <a:t>-up</a:t>
            </a:r>
          </a:p>
        </p:txBody>
      </p:sp>
    </p:spTree>
    <p:extLst>
      <p:ext uri="{BB962C8B-B14F-4D97-AF65-F5344CB8AC3E}">
        <p14:creationId xmlns:p14="http://schemas.microsoft.com/office/powerpoint/2010/main" val="553850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06D79F0D-A7EE-40D9-89E7-366120F58738}"/>
              </a:ext>
            </a:extLst>
          </p:cNvPr>
          <p:cNvSpPr/>
          <p:nvPr/>
        </p:nvSpPr>
        <p:spPr>
          <a:xfrm>
            <a:off x="4475204" y="915566"/>
            <a:ext cx="4129244" cy="374441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390CB73A-9E28-4D8E-B03E-DFCA776E0E74}"/>
              </a:ext>
            </a:extLst>
          </p:cNvPr>
          <p:cNvSpPr/>
          <p:nvPr/>
        </p:nvSpPr>
        <p:spPr>
          <a:xfrm>
            <a:off x="323528" y="915566"/>
            <a:ext cx="3888432" cy="374441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2088232"/>
          </a:xfrm>
          <a:prstGeom prst="rect">
            <a:avLst/>
          </a:prstGeom>
        </p:spPr>
        <p:txBody>
          <a:bodyPr numCol="2">
            <a:noAutofit/>
          </a:bodyPr>
          <a:lstStyle/>
          <a:p>
            <a:pPr algn="ctr"/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Potřeba</a:t>
            </a:r>
          </a:p>
          <a:p>
            <a:pPr algn="ctr"/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Získat praktické zkušenosti z marketingu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Naučit se řídit auto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Zapadnout mezi ostatní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Naučit se něco nového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Pravidelný pohyb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Potkat nové lidi</a:t>
            </a:r>
          </a:p>
          <a:p>
            <a:pPr algn="ctr">
              <a:buFont typeface="Wingdings" panose="05000000000000000000" pitchFamily="2" charset="2"/>
              <a:buChar char="Ø"/>
            </a:pP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Přání</a:t>
            </a:r>
          </a:p>
          <a:p>
            <a:pPr marL="0" indent="0" algn="ctr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Zapojit se do BGA</a:t>
            </a:r>
          </a:p>
          <a:p>
            <a:pPr algn="ctr">
              <a:buFont typeface="Wingdings" panose="05000000000000000000" pitchFamily="2" charset="2"/>
              <a:buChar char="Ø"/>
            </a:pP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Kurz autoškoly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Koupit si iPhone 13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Učebnice japonštiny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Permanentka do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fitka</a:t>
            </a: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Koupit lístky na hudební festival</a:t>
            </a:r>
          </a:p>
          <a:p>
            <a:pPr algn="ctr"/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Warm</a:t>
            </a:r>
            <a:r>
              <a:rPr lang="cs-CZ" dirty="0"/>
              <a:t>-up</a:t>
            </a:r>
          </a:p>
        </p:txBody>
      </p:sp>
    </p:spTree>
    <p:extLst>
      <p:ext uri="{BB962C8B-B14F-4D97-AF65-F5344CB8AC3E}">
        <p14:creationId xmlns:p14="http://schemas.microsoft.com/office/powerpoint/2010/main" val="3092781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Obsah obrázku text&#10;&#10;Popis byl vytvořen automaticky">
            <a:extLst>
              <a:ext uri="{FF2B5EF4-FFF2-40B4-BE49-F238E27FC236}">
                <a16:creationId xmlns:a16="http://schemas.microsoft.com/office/drawing/2014/main" id="{6108ED58-6E79-4D6F-964D-E4766F3D8B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2" y="0"/>
            <a:ext cx="9142407" cy="5144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866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ývojový diagram: spojnice 1">
            <a:extLst>
              <a:ext uri="{FF2B5EF4-FFF2-40B4-BE49-F238E27FC236}">
                <a16:creationId xmlns:a16="http://schemas.microsoft.com/office/drawing/2014/main" id="{148AFB6C-C439-4E89-9C94-8CDDFA3D3EE2}"/>
              </a:ext>
            </a:extLst>
          </p:cNvPr>
          <p:cNvSpPr/>
          <p:nvPr/>
        </p:nvSpPr>
        <p:spPr>
          <a:xfrm>
            <a:off x="4211960" y="693058"/>
            <a:ext cx="4536504" cy="4104457"/>
          </a:xfrm>
          <a:prstGeom prst="flowChartConnector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Vývojový diagram: spojnice 3">
            <a:extLst>
              <a:ext uri="{FF2B5EF4-FFF2-40B4-BE49-F238E27FC236}">
                <a16:creationId xmlns:a16="http://schemas.microsoft.com/office/drawing/2014/main" id="{10FBA850-0C95-4ED6-9967-6604F7A9DFF5}"/>
              </a:ext>
            </a:extLst>
          </p:cNvPr>
          <p:cNvSpPr/>
          <p:nvPr/>
        </p:nvSpPr>
        <p:spPr>
          <a:xfrm>
            <a:off x="4788024" y="1162934"/>
            <a:ext cx="3384376" cy="3164704"/>
          </a:xfrm>
          <a:prstGeom prst="flowChartConnector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Prostředí kolem podniku</a:t>
            </a:r>
          </a:p>
        </p:txBody>
      </p:sp>
      <p:sp>
        <p:nvSpPr>
          <p:cNvPr id="5" name="Vývojový diagram: spojnice 4">
            <a:extLst>
              <a:ext uri="{FF2B5EF4-FFF2-40B4-BE49-F238E27FC236}">
                <a16:creationId xmlns:a16="http://schemas.microsoft.com/office/drawing/2014/main" id="{2403857F-85FF-41C6-8821-0C3B0D7CFB17}"/>
              </a:ext>
            </a:extLst>
          </p:cNvPr>
          <p:cNvSpPr/>
          <p:nvPr/>
        </p:nvSpPr>
        <p:spPr>
          <a:xfrm>
            <a:off x="5364088" y="1665166"/>
            <a:ext cx="2232248" cy="2160240"/>
          </a:xfrm>
          <a:prstGeom prst="flowChartConnector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Vývojový diagram: spojnice 6">
            <a:extLst>
              <a:ext uri="{FF2B5EF4-FFF2-40B4-BE49-F238E27FC236}">
                <a16:creationId xmlns:a16="http://schemas.microsoft.com/office/drawing/2014/main" id="{0D305CE9-3097-4C0D-B8DB-54F61F1BEA4C}"/>
              </a:ext>
            </a:extLst>
          </p:cNvPr>
          <p:cNvSpPr/>
          <p:nvPr/>
        </p:nvSpPr>
        <p:spPr>
          <a:xfrm>
            <a:off x="5863154" y="2185383"/>
            <a:ext cx="1224136" cy="1119805"/>
          </a:xfrm>
          <a:prstGeom prst="flowChartConnector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		</a:t>
            </a:r>
            <a:r>
              <a:rPr lang="cs-CZ" altLang="cs-CZ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  <a:p>
            <a:pPr marL="0" indent="0" algn="ctr">
              <a:buNone/>
            </a:pPr>
            <a:r>
              <a:rPr lang="cs-CZ" altLang="cs-CZ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3</a:t>
            </a:r>
          </a:p>
          <a:p>
            <a:pPr marL="0" indent="0" algn="ctr">
              <a:buNone/>
            </a:pPr>
            <a:r>
              <a:rPr lang="cs-CZ" altLang="cs-CZ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2</a:t>
            </a:r>
          </a:p>
          <a:p>
            <a:pPr marL="0" indent="0" algn="ctr">
              <a:buNone/>
            </a:pPr>
            <a:r>
              <a:rPr lang="cs-CZ" altLang="cs-CZ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1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2063B3EB-30EC-4C4F-A418-B2473557B89C}"/>
              </a:ext>
            </a:extLst>
          </p:cNvPr>
          <p:cNvSpPr txBox="1"/>
          <p:nvPr/>
        </p:nvSpPr>
        <p:spPr>
          <a:xfrm>
            <a:off x="323528" y="2571750"/>
            <a:ext cx="35756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Podnik - 1</a:t>
            </a:r>
          </a:p>
          <a:p>
            <a:endParaRPr lang="cs-CZ" dirty="0"/>
          </a:p>
          <a:p>
            <a:r>
              <a:rPr lang="cs-CZ" dirty="0"/>
              <a:t>Interní prostředí - 2</a:t>
            </a:r>
          </a:p>
          <a:p>
            <a:endParaRPr lang="cs-CZ" dirty="0"/>
          </a:p>
          <a:p>
            <a:r>
              <a:rPr lang="cs-CZ" dirty="0"/>
              <a:t>Mikroprostředí - 3</a:t>
            </a:r>
          </a:p>
          <a:p>
            <a:endParaRPr lang="cs-CZ" dirty="0"/>
          </a:p>
          <a:p>
            <a:r>
              <a:rPr lang="cs-CZ" dirty="0"/>
              <a:t>Makroprostředí - 4</a:t>
            </a:r>
          </a:p>
        </p:txBody>
      </p:sp>
    </p:spTree>
    <p:extLst>
      <p:ext uri="{BB962C8B-B14F-4D97-AF65-F5344CB8AC3E}">
        <p14:creationId xmlns:p14="http://schemas.microsoft.com/office/powerpoint/2010/main" val="4137646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PESTLE analýza</a:t>
            </a:r>
          </a:p>
          <a:p>
            <a:pPr algn="ctr"/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čeho se skládá?</a:t>
            </a:r>
          </a:p>
          <a:p>
            <a:pPr algn="ctr"/>
            <a:endParaRPr lang="cs-CZ" altLang="cs-CZ" sz="2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PESTLE – </a:t>
            </a:r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olitické, </a:t>
            </a:r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konomické, </a:t>
            </a:r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ocio-kulturní, </a:t>
            </a:r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echnologické, </a:t>
            </a:r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egislativní, </a:t>
            </a:r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kologické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Makroprostředí</a:t>
            </a:r>
          </a:p>
        </p:txBody>
      </p:sp>
    </p:spTree>
    <p:extLst>
      <p:ext uri="{BB962C8B-B14F-4D97-AF65-F5344CB8AC3E}">
        <p14:creationId xmlns:p14="http://schemas.microsoft.com/office/powerpoint/2010/main" val="3365496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3C analýza</a:t>
            </a:r>
          </a:p>
          <a:p>
            <a:pPr algn="ctr"/>
            <a:r>
              <a:rPr lang="cs-CZ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zkoumá?</a:t>
            </a:r>
          </a:p>
          <a:p>
            <a:pPr algn="ctr"/>
            <a:endParaRPr lang="cs-CZ" altLang="cs-CZ" sz="2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3C – </a:t>
            </a:r>
            <a:r>
              <a:rPr lang="en-GB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ustomers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(zákazníci), </a:t>
            </a:r>
            <a:r>
              <a:rPr lang="en-GB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ompetition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(konkurence), </a:t>
            </a:r>
            <a:r>
              <a:rPr lang="en-GB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ollaborators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(spolupracovníci)</a:t>
            </a:r>
          </a:p>
          <a:p>
            <a:pPr lvl="1" algn="ctr"/>
            <a:r>
              <a:rPr lang="en-GB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Collaborators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dodavatelé a odběratelé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Mikroprostředí</a:t>
            </a:r>
          </a:p>
        </p:txBody>
      </p:sp>
    </p:spTree>
    <p:extLst>
      <p:ext uri="{BB962C8B-B14F-4D97-AF65-F5344CB8AC3E}">
        <p14:creationId xmlns:p14="http://schemas.microsoft.com/office/powerpoint/2010/main" val="1977638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Sestavena na základě předchozích analýz makro a mikroprostředí</a:t>
            </a: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Upozorňuje na klíčové silné a slabé stránky organice a také na příležitosti a hrozby, kterým firma čelí</a:t>
            </a:r>
          </a:p>
          <a:p>
            <a:pPr algn="ctr"/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SWOT – </a:t>
            </a:r>
            <a:r>
              <a:rPr lang="en-GB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trengths, </a:t>
            </a:r>
            <a:r>
              <a:rPr lang="en-GB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GB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eaknesses, </a:t>
            </a:r>
            <a:r>
              <a:rPr lang="en-GB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GB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pportunities, </a:t>
            </a:r>
            <a:r>
              <a:rPr lang="en-GB" altLang="cs-CZ" sz="2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hreats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SWOT analýza</a:t>
            </a:r>
          </a:p>
        </p:txBody>
      </p:sp>
    </p:spTree>
    <p:extLst>
      <p:ext uri="{BB962C8B-B14F-4D97-AF65-F5344CB8AC3E}">
        <p14:creationId xmlns:p14="http://schemas.microsoft.com/office/powerpoint/2010/main" val="3110417194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2681</TotalTime>
  <Words>299</Words>
  <Application>Microsoft Office PowerPoint</Application>
  <PresentationFormat>Předvádění na obrazovce (16:9)</PresentationFormat>
  <Paragraphs>92</Paragraphs>
  <Slides>12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SLU</vt:lpstr>
      <vt:lpstr>Analýza mikroprostředí a makroprostředí společnosti</vt:lpstr>
      <vt:lpstr>Obsah</vt:lpstr>
      <vt:lpstr>Warm-up</vt:lpstr>
      <vt:lpstr>Warm-up</vt:lpstr>
      <vt:lpstr>Prezentace aplikace PowerPoint</vt:lpstr>
      <vt:lpstr>Prostředí kolem podniku</vt:lpstr>
      <vt:lpstr>Makroprostředí</vt:lpstr>
      <vt:lpstr>Mikroprostředí</vt:lpstr>
      <vt:lpstr>SWOT analýza</vt:lpstr>
      <vt:lpstr>SWOT analýza</vt:lpstr>
      <vt:lpstr>Praktický úkol za 3 body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student</cp:lastModifiedBy>
  <cp:revision>57</cp:revision>
  <dcterms:created xsi:type="dcterms:W3CDTF">2016-07-06T15:42:34Z</dcterms:created>
  <dcterms:modified xsi:type="dcterms:W3CDTF">2022-10-10T11:00:03Z</dcterms:modified>
</cp:coreProperties>
</file>