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  <p:sldId id="263" r:id="rId19"/>
    <p:sldId id="261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8DB1-2C0B-4323-8B8B-AF51309B53D7}" type="datetimeFigureOut">
              <a:rPr lang="cs-CZ" smtClean="0"/>
              <a:pPr/>
              <a:t>23.09.2022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134B-E1EE-45ED-9768-BF95CD57D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53348" cy="20689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Management sociálních služeb a Management v sociálních službách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3042" y="4214818"/>
            <a:ext cx="6696744" cy="1752600"/>
          </a:xfrm>
        </p:spPr>
        <p:txBody>
          <a:bodyPr/>
          <a:lstStyle/>
          <a:p>
            <a:pPr algn="r"/>
            <a:r>
              <a:rPr lang="cs-CZ" dirty="0" smtClean="0"/>
              <a:t>Petra Krejčí</a:t>
            </a:r>
            <a:endParaRPr lang="cs-CZ" dirty="0"/>
          </a:p>
        </p:txBody>
      </p:sp>
      <p:pic>
        <p:nvPicPr>
          <p:cNvPr id="1026" name="Picture 2" descr="D:\Práce\OPF\Vedené předměty\Zimní semestr\Soc. management\2022_2023\Sociální služ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4533366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Kumkumbatia</a:t>
            </a:r>
            <a:r>
              <a:rPr lang="cs-CZ" dirty="0"/>
              <a:t> </a:t>
            </a:r>
            <a:r>
              <a:rPr lang="cs-CZ" dirty="0" err="1"/>
              <a:t>Exhibition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335847"/>
            <a:ext cx="7632847" cy="34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89524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Halloweenská</a:t>
            </a:r>
            <a:r>
              <a:rPr lang="cs-CZ" dirty="0"/>
              <a:t> </a:t>
            </a:r>
            <a:r>
              <a:rPr lang="cs-CZ" dirty="0" err="1"/>
              <a:t>párty</a:t>
            </a:r>
            <a:r>
              <a:rPr lang="cs-CZ" dirty="0"/>
              <a:t> pro mladé hasiče</a:t>
            </a:r>
          </a:p>
        </p:txBody>
      </p:sp>
      <p:pic>
        <p:nvPicPr>
          <p:cNvPr id="5" name="Obrázek 4" descr="https://scontent-ams3-1.xx.fbcdn.net/hphotos-xfl1/v/t1.0-9/12066017_956121941101305_1150515017469841044_n.jpg?oh=4770def07678d536a52c94430375f424&amp;oe=5744AA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3724"/>
            <a:ext cx="6840760" cy="379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9776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Útulek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 err="1"/>
              <a:t>havířov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06178" y="2538438"/>
            <a:ext cx="5059636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897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5280"/>
            <a:ext cx="7290054" cy="1499616"/>
          </a:xfrm>
        </p:spPr>
        <p:txBody>
          <a:bodyPr/>
          <a:lstStyle/>
          <a:p>
            <a:r>
              <a:rPr lang="cs-CZ" dirty="0"/>
              <a:t>Dostali jsme se do deníku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889" r="35720"/>
          <a:stretch/>
        </p:blipFill>
        <p:spPr>
          <a:xfrm>
            <a:off x="1691680" y="1196752"/>
            <a:ext cx="604867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58917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Psí Vánoce</a:t>
            </a:r>
            <a:endParaRPr lang="cs-CZ" dirty="0"/>
          </a:p>
        </p:txBody>
      </p:sp>
      <p:pic>
        <p:nvPicPr>
          <p:cNvPr id="4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929090" cy="55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46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8DAEE19-526B-45F6-8444-0819A6E5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9" b="3"/>
          <a:stretch/>
        </p:blipFill>
        <p:spPr>
          <a:xfrm>
            <a:off x="4572000" y="640080"/>
            <a:ext cx="4091940" cy="557784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cs-CZ" sz="3700">
                <a:solidFill>
                  <a:srgbClr val="FFFFFF"/>
                </a:solidFill>
              </a:rPr>
              <a:t>Navštívili jsme psí útulek v karviné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Vyvenčení psů</a:t>
            </a:r>
          </a:p>
          <a:p>
            <a:r>
              <a:rPr lang="cs-CZ">
                <a:solidFill>
                  <a:srgbClr val="FFFFFF"/>
                </a:solidFill>
              </a:rPr>
              <a:t>Nákup granulí</a:t>
            </a:r>
          </a:p>
          <a:p>
            <a:r>
              <a:rPr lang="cs-CZ">
                <a:solidFill>
                  <a:srgbClr val="FFFFFF"/>
                </a:solidFill>
              </a:rPr>
              <a:t>Již třetí ročník ročník!!!!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81198E0-E4C9-416D-AB2D-205335418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75" y="3973056"/>
            <a:ext cx="38473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968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94" r="24027" b="4"/>
          <a:stretch/>
        </p:blipFill>
        <p:spPr>
          <a:xfrm>
            <a:off x="4211960" y="186798"/>
            <a:ext cx="4659405" cy="3315748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973783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6806176-0371-4A14-B7A6-F43203DF0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0" r="1048" b="-3"/>
          <a:stretch/>
        </p:blipFill>
        <p:spPr>
          <a:xfrm>
            <a:off x="1331640" y="3505200"/>
            <a:ext cx="4570789" cy="3381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FB8581D-EFFC-4F0E-9241-B34BA8785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8" r="24908" b="4"/>
          <a:stretch/>
        </p:blipFill>
        <p:spPr>
          <a:xfrm>
            <a:off x="1073970" y="186798"/>
            <a:ext cx="2200834" cy="33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71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Obhajoba semestrálního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5643570" cy="4383087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Obsahovat všechny doposud zpracované části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Prezentují všichni členové projektu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Každý člen musí mít v prezentaci slovo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Nepřítomnost na obhajobě se neakceptuje (jen v případě včasného omluvení ze závažných důvodů)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Prezentuje se bez pomocných papírků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5" descr="D:\Práce\OPF\Vedené předměty\Zimní semestr\Soc. management\2022_2023\prezent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3436939" cy="2577705"/>
          </a:xfrm>
          <a:prstGeom prst="rect">
            <a:avLst/>
          </a:prstGeom>
          <a:noFill/>
        </p:spPr>
      </p:pic>
      <p:pic>
        <p:nvPicPr>
          <p:cNvPr id="21506" name="Picture 2" descr="D:\Práce\OPF\Vedené předměty\Zimní semestr\Soc. management\2022_2023\prezenta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1"/>
            <a:ext cx="2744385" cy="3740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3143240" cy="86834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Seminář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214422"/>
            <a:ext cx="7786742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Získávání plusových a minusových znamének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Znaménka se získávají za aktivní nebo negativní reakci na téma řešené v semináři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Podklady pro připravování na seminář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Vždy ve čtvrtek nebo pátek v interaktivní osnově</a:t>
            </a:r>
          </a:p>
          <a:p>
            <a:pPr lvl="1"/>
            <a:endParaRPr lang="cs-CZ" dirty="0" smtClean="0"/>
          </a:p>
        </p:txBody>
      </p:sp>
      <p:pic>
        <p:nvPicPr>
          <p:cNvPr id="20481" name="Picture 1" descr="D:\Práce\OPF\Vedené předměty\Zimní semestr\Soc. management\2022_2023\příp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5136918" cy="2624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Harmonogram 2022/2023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1604" y="928668"/>
          <a:ext cx="5587340" cy="5389591"/>
        </p:xfrm>
        <a:graphic>
          <a:graphicData uri="http://schemas.openxmlformats.org/drawingml/2006/table">
            <a:tbl>
              <a:tblPr/>
              <a:tblGrid>
                <a:gridCol w="581084"/>
                <a:gridCol w="2468487"/>
                <a:gridCol w="2537769"/>
              </a:tblGrid>
              <a:tr h="19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i="1" dirty="0">
                          <a:latin typeface="Times New Roman"/>
                          <a:ea typeface="Calibri"/>
                          <a:cs typeface="Times New Roman"/>
                        </a:rPr>
                        <a:t>Datum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i="1">
                          <a:latin typeface="Times New Roman"/>
                          <a:ea typeface="Calibri"/>
                          <a:cs typeface="Times New Roman"/>
                        </a:rPr>
                        <a:t>Téma přednášky 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i="1">
                          <a:latin typeface="Times New Roman"/>
                          <a:ea typeface="Calibri"/>
                          <a:cs typeface="Times New Roman"/>
                        </a:rPr>
                        <a:t>Seminář 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Times New Roman"/>
                          <a:ea typeface="Calibri"/>
                          <a:cs typeface="Times New Roman"/>
                        </a:rPr>
                        <a:t>21.9.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Podmínky absolvování. </a:t>
                      </a:r>
                      <a:r>
                        <a:rPr lang="cs-CZ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Náplně projektů.  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Calibri"/>
                          <a:cs typeface="Times New Roman"/>
                        </a:rPr>
                        <a:t>Instrukce k seminární práci (projektu), zadání, rozdělení do skupin, diskuse nad tématy.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28.9.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8245" algn="r"/>
                        </a:tabLs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Svátek – přednáška není	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Svátek – seminář není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Times New Roman"/>
                          <a:ea typeface="Calibri"/>
                          <a:cs typeface="Times New Roman"/>
                        </a:rPr>
                        <a:t>5.10.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Sociální služby a jejich charakteristika. 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Práce na projektu (diskuse nad plánovanými tématy). Zhodnocení myšlenky pro projekty, tvorba cíle.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Times New Roman"/>
                          <a:ea typeface="Calibri"/>
                          <a:cs typeface="Times New Roman"/>
                        </a:rPr>
                        <a:t>12.10.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Calibri"/>
                          <a:cs typeface="Times New Roman"/>
                        </a:rPr>
                        <a:t>Základní manažerské funkce v podnicích soc. služeb. Manažerské kompetence.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Analýzy prostředí, zvolení segmentu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Times New Roman"/>
                          <a:ea typeface="Calibri"/>
                          <a:cs typeface="Times New Roman"/>
                        </a:rPr>
                        <a:t>19.10.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Strategické řízení v podnicích soc. služeb.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Organizační plán (harmonogram) klíčové dovednosti pro projekt v sociální oblasti, organizační struktura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26.10.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Marketing v sociálních službách. (Ing. Beck)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Plán aktivit, </a:t>
                      </a:r>
                      <a:r>
                        <a:rPr lang="cs-CZ" sz="1000" dirty="0" err="1"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 management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2.11.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Sociální podnikání. (Ing. Pálová)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Nastavení strategie Marketingový plán projektu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9.11.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Řízení kvality. Standardy služeb. (Mgr. Starzyczný)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latin typeface="Times New Roman"/>
                          <a:ea typeface="Calibri"/>
                          <a:cs typeface="Times New Roman"/>
                        </a:rPr>
                        <a:t>Fundraisingový</a:t>
                      </a: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 plán, Finanční plán projektu 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16.11.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Etika a kultura organizace. (Mgr. Starzyczný)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Způsoby vyhodnocování proveditelnosti 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23.11.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Calibri"/>
                          <a:cs typeface="Times New Roman"/>
                        </a:rPr>
                        <a:t>Manažerské přístupy a metody k rozvoji organizace.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Diskuze (povinná) 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Times New Roman"/>
                          <a:ea typeface="Calibri"/>
                          <a:cs typeface="Times New Roman"/>
                        </a:rPr>
                        <a:t>30.11.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latin typeface="Times New Roman"/>
                          <a:ea typeface="Calibri"/>
                          <a:cs typeface="Times New Roman"/>
                        </a:rPr>
                        <a:t>Financování sociálních služeb.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Times New Roman"/>
                          <a:ea typeface="Calibri"/>
                          <a:cs typeface="Times New Roman"/>
                        </a:rPr>
                        <a:t>Analýza rizik v projektu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7.12.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Využití business modelů v neziskové sféře.</a:t>
                      </a:r>
                      <a:r>
                        <a:rPr lang="cs-CZ" sz="100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000">
                          <a:latin typeface="Times New Roman"/>
                          <a:ea typeface="Calibri"/>
                          <a:cs typeface="Times New Roman"/>
                        </a:rPr>
                        <a:t>Podnikání v sociálních službách. Odlišnosti tvorby podnikatelských záměrů v sociálních službách</a:t>
                      </a:r>
                      <a:r>
                        <a:rPr lang="cs-CZ" sz="100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(Ing. Beck)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Prezentace dokončených/rozpracovaných projektů (povinná)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Times New Roman"/>
                          <a:ea typeface="Calibri"/>
                          <a:cs typeface="Times New Roman"/>
                        </a:rPr>
                        <a:t>14.12.</a:t>
                      </a:r>
                      <a:endParaRPr lang="cs-CZ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Krizové řízení.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Prezentace dokončených/rozpracovaných projektů (povinná)</a:t>
                      </a:r>
                      <a:endParaRPr lang="cs-CZ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/>
          <a:lstStyle/>
          <a:p>
            <a:pPr algn="l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Petra Krejčí</a:t>
            </a:r>
          </a:p>
          <a:p>
            <a:r>
              <a:rPr lang="cs-CZ" dirty="0" smtClean="0"/>
              <a:t>Kancelář: B301</a:t>
            </a:r>
          </a:p>
          <a:p>
            <a:r>
              <a:rPr lang="cs-CZ" dirty="0" smtClean="0"/>
              <a:t>Konzultační hodiny: </a:t>
            </a:r>
          </a:p>
          <a:p>
            <a:pPr lvl="1">
              <a:buFont typeface="Wingdings" pitchFamily="2" charset="2"/>
              <a:buChar char="Ø"/>
            </a:pPr>
            <a:r>
              <a:rPr lang="cs-CZ" smtClean="0"/>
              <a:t>Po 18:00 </a:t>
            </a:r>
            <a:r>
              <a:rPr lang="cs-CZ" smtClean="0"/>
              <a:t>– </a:t>
            </a:r>
            <a:r>
              <a:rPr lang="cs-CZ" smtClean="0"/>
              <a:t>19:30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St 9:00 – 10:30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Jinak dle dohody</a:t>
            </a:r>
          </a:p>
          <a:p>
            <a:r>
              <a:rPr lang="cs-CZ" dirty="0" smtClean="0"/>
              <a:t>E-mail: </a:t>
            </a:r>
            <a:r>
              <a:rPr lang="cs-CZ" dirty="0" err="1" smtClean="0"/>
              <a:t>krejci</a:t>
            </a:r>
            <a:r>
              <a:rPr lang="cs-CZ" dirty="0" smtClean="0"/>
              <a:t>@</a:t>
            </a:r>
            <a:r>
              <a:rPr lang="cs-CZ" dirty="0" err="1" smtClean="0"/>
              <a:t>opf.slu.cz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2050" name="Picture 2" descr="D:\Práce\OPF\Vedené předměty\Zimní semestr\Soc. management\2022_2023\krejčí řemes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857622" cy="2571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Práce\OPF\Vedené předměty\Zimní semestr\Soc. management\2022_2023\Konec+Děkuji+za+pozor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/>
          <a:lstStyle/>
          <a:p>
            <a:pPr algn="l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Požadavky na splnění předmětu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Účast na semináři min. 50% (6 účastí)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Týmový semestrální projekt (0 – 25 bodů)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Obhajoba semestrálního projektu v týmu (0 – 15 bodů)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v týmu max. 3 - 4 členové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Kombinovaná zkouška (0 – 60 bodů)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zkouška formou písemnou nebo ústní s případným využitím online nástrojů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Docházka a aktivita na diskuzi (23. 11.)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Získat minimálně 60% z celkového počtu bodů (60 bodů)</a:t>
            </a:r>
            <a:endParaRPr lang="cs-CZ" dirty="0"/>
          </a:p>
        </p:txBody>
      </p:sp>
      <p:pic>
        <p:nvPicPr>
          <p:cNvPr id="3074" name="Picture 2" descr="D:\Práce\OPF\Vedené předměty\Zimní semestr\Soc. management\2022_2023\inform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489162" cy="1866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Týmový semestrální projekt</a:t>
            </a:r>
          </a:p>
        </p:txBody>
      </p:sp>
      <p:pic>
        <p:nvPicPr>
          <p:cNvPr id="4102" name="Picture 6" descr="D:\Práce\OPF\Vedené předměty\Zimní semestr\Soc. management\2022_2023\tý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461042" cy="1947413"/>
          </a:xfrm>
          <a:prstGeom prst="rect">
            <a:avLst/>
          </a:prstGeom>
          <a:noFill/>
        </p:spPr>
      </p:pic>
      <p:pic>
        <p:nvPicPr>
          <p:cNvPr id="4103" name="Picture 7" descr="D:\Práce\OPF\Vedené předměty\Zimní semestr\Soc. management\2022_2023\Tý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495032"/>
            <a:ext cx="4643470" cy="2231761"/>
          </a:xfrm>
          <a:prstGeom prst="rect">
            <a:avLst/>
          </a:prstGeom>
          <a:noFill/>
        </p:spPr>
      </p:pic>
      <p:pic>
        <p:nvPicPr>
          <p:cNvPr id="4104" name="Picture 8" descr="D:\Práce\OPF\Vedené předměty\Zimní semestr\Soc. management\2022_2023\Projek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2"/>
            <a:ext cx="2544241" cy="1697035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6043626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Vytvořit a uskutečnit dobrovolnickou akci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Ve spolupráci s neziskovou organizací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Do 12.10. nahlášení skupiny a zpracováním abstraktu</a:t>
            </a:r>
          </a:p>
          <a:p>
            <a:pPr lvl="2"/>
            <a:r>
              <a:rPr lang="cs-CZ" dirty="0" smtClean="0"/>
              <a:t>na mail </a:t>
            </a:r>
            <a:r>
              <a:rPr lang="cs-CZ" dirty="0" err="1" smtClean="0"/>
              <a:t>krejci</a:t>
            </a:r>
            <a:r>
              <a:rPr lang="cs-CZ" dirty="0" smtClean="0"/>
              <a:t>@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Finální práce se odevzdává do </a:t>
            </a:r>
            <a:r>
              <a:rPr lang="cs-CZ" dirty="0" err="1" smtClean="0"/>
              <a:t>Odevzdávárny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1857364"/>
            <a:ext cx="5857916" cy="150019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/>
              <a:t>Realizovali jsme tyto projekty</a:t>
            </a:r>
            <a:endParaRPr lang="cs-CZ" sz="4400" dirty="0"/>
          </a:p>
        </p:txBody>
      </p:sp>
      <p:pic>
        <p:nvPicPr>
          <p:cNvPr id="18433" name="Picture 1" descr="248340117_702876090686378_15275468423261018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1547938" cy="2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43636" y="142852"/>
            <a:ext cx="2808922" cy="171451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4143380"/>
            <a:ext cx="1968457" cy="2390989"/>
          </a:xfrm>
          <a:prstGeom prst="rect">
            <a:avLst/>
          </a:prstGeom>
        </p:spPr>
      </p:pic>
      <p:pic>
        <p:nvPicPr>
          <p:cNvPr id="7" name="Obrázok 8" descr="C:\Users\Maťka\Desktop\leta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786058"/>
            <a:ext cx="1730743" cy="216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1" descr="C:\Users\Guest\Desktop\10849772_953296971365504_1630841105149820977_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500330" cy="175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8992" y="214290"/>
            <a:ext cx="2176200" cy="1420072"/>
          </a:xfrm>
          <a:prstGeom prst="rect">
            <a:avLst/>
          </a:prstGeom>
        </p:spPr>
      </p:pic>
      <p:pic>
        <p:nvPicPr>
          <p:cNvPr id="10" name="Obrázek 9" descr="https://scontent-ams3-1.xx.fbcdn.net/hphotos-xfl1/v/t1.0-9/12066017_956121941101305_1150515017469841044_n.jpg?oh=4770def07678d536a52c94430375f424&amp;oe=5744AA9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11570"/>
            <a:ext cx="2598558" cy="144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CFCD558-0E65-4EA6-B014-32CF031B1F6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571876"/>
            <a:ext cx="3101474" cy="16196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víček 3 akce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142984"/>
            <a:ext cx="4286280" cy="485778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857364"/>
            <a:ext cx="3857652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37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572132" y="357166"/>
            <a:ext cx="2979440" cy="4724400"/>
          </a:xfrm>
        </p:spPr>
        <p:txBody>
          <a:bodyPr/>
          <a:lstStyle/>
          <a:p>
            <a:pPr>
              <a:buNone/>
            </a:pPr>
            <a:r>
              <a:rPr lang="cs-CZ" dirty="0"/>
              <a:t>Domov pro seniory Petřvald-Březiny</a:t>
            </a:r>
          </a:p>
        </p:txBody>
      </p:sp>
      <p:pic>
        <p:nvPicPr>
          <p:cNvPr id="10" name="Zástupný symbol pro obsah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429132"/>
            <a:ext cx="3429024" cy="2095330"/>
          </a:xfrm>
          <a:prstGeom prst="rect">
            <a:avLst/>
          </a:prstGeom>
        </p:spPr>
      </p:pic>
      <p:pic>
        <p:nvPicPr>
          <p:cNvPr id="4" name="Obrázok 8" descr="C:\Users\Maťka\Desktop\leta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643337" cy="43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428736"/>
            <a:ext cx="3240360" cy="2664296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3500438"/>
            <a:ext cx="2571768" cy="3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0378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Podpořili jsme </a:t>
            </a:r>
            <a:r>
              <a:rPr lang="cs-CZ" dirty="0" err="1"/>
              <a:t>KysuCkou</a:t>
            </a:r>
            <a:r>
              <a:rPr lang="cs-CZ" dirty="0"/>
              <a:t> nemocnici</a:t>
            </a:r>
          </a:p>
        </p:txBody>
      </p:sp>
      <p:pic>
        <p:nvPicPr>
          <p:cNvPr id="5" name="Obrázok 1" descr="C:\Users\Guest\Desktop\10849772_953296971365504_163084110514982097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5648325" cy="35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3" descr="C:\Users\Guest\Desktop\10805734_955169827844885_1804576640318074114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847975" cy="243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00238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Kočky Bohumín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508104" y="1600200"/>
            <a:ext cx="3483496" cy="4724400"/>
          </a:xfrm>
        </p:spPr>
        <p:txBody>
          <a:bodyPr/>
          <a:lstStyle/>
          <a:p>
            <a:r>
              <a:rPr lang="cs-CZ" dirty="0"/>
              <a:t>Dopad: Kočičí kavárna 9životů Opava pomáhá prodejem výrobků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951730" cy="32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1840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458</Words>
  <Application>Microsoft Office PowerPoint</Application>
  <PresentationFormat>Předvádění na obrazovce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Management sociálních služeb a Management v sociálních službách</vt:lpstr>
      <vt:lpstr>Základní informace</vt:lpstr>
      <vt:lpstr>Základní informace</vt:lpstr>
      <vt:lpstr>Týmový semestrální projekt</vt:lpstr>
      <vt:lpstr>Realizovali jsme tyto projekty</vt:lpstr>
      <vt:lpstr>Sběr víček 3 akce</vt:lpstr>
      <vt:lpstr>Snímek 7</vt:lpstr>
      <vt:lpstr>Podpořili jsme KysuCkou nemocnici</vt:lpstr>
      <vt:lpstr>Kočky Bohumín</vt:lpstr>
      <vt:lpstr>Kumkumbatia Exhibition</vt:lpstr>
      <vt:lpstr>Halloweenská párty pro mladé hasiče</vt:lpstr>
      <vt:lpstr>Útulek max havířov</vt:lpstr>
      <vt:lpstr>Dostali jsme se do deníku</vt:lpstr>
      <vt:lpstr>Psí Vánoce</vt:lpstr>
      <vt:lpstr>Navštívili jsme psí útulek v karviné</vt:lpstr>
      <vt:lpstr>Snímek 16</vt:lpstr>
      <vt:lpstr>Obhajoba semestrálního projektu</vt:lpstr>
      <vt:lpstr>Seminář</vt:lpstr>
      <vt:lpstr>Harmonogram 2022/2023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petra.krejci@centrum.cz</cp:lastModifiedBy>
  <cp:revision>45</cp:revision>
  <dcterms:created xsi:type="dcterms:W3CDTF">2018-09-25T10:07:03Z</dcterms:created>
  <dcterms:modified xsi:type="dcterms:W3CDTF">2022-09-23T10:44:16Z</dcterms:modified>
</cp:coreProperties>
</file>