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sldIdLst>
    <p:sldId id="256" r:id="rId2"/>
    <p:sldId id="257" r:id="rId3"/>
    <p:sldId id="267" r:id="rId4"/>
    <p:sldId id="268" r:id="rId5"/>
    <p:sldId id="269" r:id="rId6"/>
    <p:sldId id="270" r:id="rId7"/>
    <p:sldId id="263" r:id="rId8"/>
    <p:sldId id="265" r:id="rId9"/>
    <p:sldId id="266"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88" d="100"/>
          <a:sy n="88" d="100"/>
        </p:scale>
        <p:origin x="-466"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cs-CZ"/>
              <a:t>Kliknutím lze upravit styl.</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8D7FE722-786F-41A1-A282-6DA34D7FD891}" type="datetimeFigureOut">
              <a:rPr lang="cs-CZ" smtClean="0"/>
              <a:pPr/>
              <a:t>07.11.2022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57D327EB-049A-4DD7-AD85-6794C8CB8262}" type="slidenum">
              <a:rPr lang="cs-CZ" smtClean="0"/>
              <a:pPr/>
              <a:t>‹#›</a:t>
            </a:fld>
            <a:endParaRPr lang="cs-CZ"/>
          </a:p>
        </p:txBody>
      </p:sp>
    </p:spTree>
    <p:extLst>
      <p:ext uri="{BB962C8B-B14F-4D97-AF65-F5344CB8AC3E}">
        <p14:creationId xmlns:p14="http://schemas.microsoft.com/office/powerpoint/2010/main" xmlns="" val="954652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D7FE722-786F-41A1-A282-6DA34D7FD891}" type="datetimeFigureOut">
              <a:rPr lang="cs-CZ" smtClean="0"/>
              <a:pPr/>
              <a:t>07.11.2022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7D327EB-049A-4DD7-AD85-6794C8CB8262}" type="slidenum">
              <a:rPr lang="cs-CZ" smtClean="0"/>
              <a:pPr/>
              <a:t>‹#›</a:t>
            </a:fld>
            <a:endParaRPr lang="cs-CZ"/>
          </a:p>
        </p:txBody>
      </p:sp>
    </p:spTree>
    <p:extLst>
      <p:ext uri="{BB962C8B-B14F-4D97-AF65-F5344CB8AC3E}">
        <p14:creationId xmlns:p14="http://schemas.microsoft.com/office/powerpoint/2010/main" xmlns="" val="4209039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D7FE722-786F-41A1-A282-6DA34D7FD891}" type="datetimeFigureOut">
              <a:rPr lang="cs-CZ" smtClean="0"/>
              <a:pPr/>
              <a:t>07.11.2022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7D327EB-049A-4DD7-AD85-6794C8CB8262}" type="slidenum">
              <a:rPr lang="cs-CZ" smtClean="0"/>
              <a:pPr/>
              <a:t>‹#›</a:t>
            </a:fld>
            <a:endParaRPr lang="cs-CZ"/>
          </a:p>
        </p:txBody>
      </p:sp>
    </p:spTree>
    <p:extLst>
      <p:ext uri="{BB962C8B-B14F-4D97-AF65-F5344CB8AC3E}">
        <p14:creationId xmlns:p14="http://schemas.microsoft.com/office/powerpoint/2010/main" xmlns="" val="3917600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D7FE722-786F-41A1-A282-6DA34D7FD891}" type="datetimeFigureOut">
              <a:rPr lang="cs-CZ" smtClean="0"/>
              <a:pPr/>
              <a:t>07.11.2022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7D327EB-049A-4DD7-AD85-6794C8CB8262}" type="slidenum">
              <a:rPr lang="cs-CZ" smtClean="0"/>
              <a:pPr/>
              <a:t>‹#›</a:t>
            </a:fld>
            <a:endParaRPr lang="cs-CZ"/>
          </a:p>
        </p:txBody>
      </p:sp>
    </p:spTree>
    <p:extLst>
      <p:ext uri="{BB962C8B-B14F-4D97-AF65-F5344CB8AC3E}">
        <p14:creationId xmlns:p14="http://schemas.microsoft.com/office/powerpoint/2010/main" xmlns="" val="513010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cs-CZ"/>
              <a:t>Kliknutím lze upravit styl.</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a:xfrm>
            <a:off x="8593667" y="6272784"/>
            <a:ext cx="2644309" cy="365125"/>
          </a:xfrm>
        </p:spPr>
        <p:txBody>
          <a:bodyPr/>
          <a:lstStyle/>
          <a:p>
            <a:fld id="{8D7FE722-786F-41A1-A282-6DA34D7FD891}" type="datetimeFigureOut">
              <a:rPr lang="cs-CZ" smtClean="0"/>
              <a:pPr/>
              <a:t>07.11.2022</a:t>
            </a:fld>
            <a:endParaRPr lang="cs-CZ"/>
          </a:p>
        </p:txBody>
      </p:sp>
      <p:sp>
        <p:nvSpPr>
          <p:cNvPr id="5" name="Footer Placeholder 4"/>
          <p:cNvSpPr>
            <a:spLocks noGrp="1"/>
          </p:cNvSpPr>
          <p:nvPr>
            <p:ph type="ftr" sz="quarter" idx="11"/>
          </p:nvPr>
        </p:nvSpPr>
        <p:spPr>
          <a:xfrm>
            <a:off x="2182708" y="6272784"/>
            <a:ext cx="6327648" cy="365125"/>
          </a:xfrm>
        </p:spPr>
        <p:txBody>
          <a:bodyPr/>
          <a:lstStyle/>
          <a:p>
            <a:endParaRPr lang="cs-CZ"/>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57D327EB-049A-4DD7-AD85-6794C8CB8262}" type="slidenum">
              <a:rPr lang="cs-CZ" smtClean="0"/>
              <a:pPr/>
              <a:t>‹#›</a:t>
            </a:fld>
            <a:endParaRPr lang="cs-CZ"/>
          </a:p>
        </p:txBody>
      </p:sp>
    </p:spTree>
    <p:extLst>
      <p:ext uri="{BB962C8B-B14F-4D97-AF65-F5344CB8AC3E}">
        <p14:creationId xmlns:p14="http://schemas.microsoft.com/office/powerpoint/2010/main" xmlns="" val="745214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8D7FE722-786F-41A1-A282-6DA34D7FD891}" type="datetimeFigureOut">
              <a:rPr lang="cs-CZ" smtClean="0"/>
              <a:pPr/>
              <a:t>07.11.2022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57D327EB-049A-4DD7-AD85-6794C8CB8262}" type="slidenum">
              <a:rPr lang="cs-CZ" smtClean="0"/>
              <a:pPr/>
              <a:t>‹#›</a:t>
            </a:fld>
            <a:endParaRPr lang="cs-CZ"/>
          </a:p>
        </p:txBody>
      </p:sp>
    </p:spTree>
    <p:extLst>
      <p:ext uri="{BB962C8B-B14F-4D97-AF65-F5344CB8AC3E}">
        <p14:creationId xmlns:p14="http://schemas.microsoft.com/office/powerpoint/2010/main" xmlns="" val="1856163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8D7FE722-786F-41A1-A282-6DA34D7FD891}" type="datetimeFigureOut">
              <a:rPr lang="cs-CZ" smtClean="0"/>
              <a:pPr/>
              <a:t>07.11.2022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57D327EB-049A-4DD7-AD85-6794C8CB8262}" type="slidenum">
              <a:rPr lang="cs-CZ" smtClean="0"/>
              <a:pPr/>
              <a:t>‹#›</a:t>
            </a:fld>
            <a:endParaRPr lang="cs-CZ"/>
          </a:p>
        </p:txBody>
      </p:sp>
    </p:spTree>
    <p:extLst>
      <p:ext uri="{BB962C8B-B14F-4D97-AF65-F5344CB8AC3E}">
        <p14:creationId xmlns:p14="http://schemas.microsoft.com/office/powerpoint/2010/main" xmlns="" val="2822580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8D7FE722-786F-41A1-A282-6DA34D7FD891}" type="datetimeFigureOut">
              <a:rPr lang="cs-CZ" smtClean="0"/>
              <a:pPr/>
              <a:t>07.11.2022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57D327EB-049A-4DD7-AD85-6794C8CB8262}" type="slidenum">
              <a:rPr lang="cs-CZ" smtClean="0"/>
              <a:pPr/>
              <a:t>‹#›</a:t>
            </a:fld>
            <a:endParaRPr lang="cs-CZ"/>
          </a:p>
        </p:txBody>
      </p:sp>
    </p:spTree>
    <p:extLst>
      <p:ext uri="{BB962C8B-B14F-4D97-AF65-F5344CB8AC3E}">
        <p14:creationId xmlns:p14="http://schemas.microsoft.com/office/powerpoint/2010/main" xmlns="" val="1734157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7FE722-786F-41A1-A282-6DA34D7FD891}" type="datetimeFigureOut">
              <a:rPr lang="cs-CZ" smtClean="0"/>
              <a:pPr/>
              <a:t>07.11.2022</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57D327EB-049A-4DD7-AD85-6794C8CB8262}" type="slidenum">
              <a:rPr lang="cs-CZ" smtClean="0"/>
              <a:pPr/>
              <a:t>‹#›</a:t>
            </a:fld>
            <a:endParaRPr lang="cs-CZ"/>
          </a:p>
        </p:txBody>
      </p:sp>
    </p:spTree>
    <p:extLst>
      <p:ext uri="{BB962C8B-B14F-4D97-AF65-F5344CB8AC3E}">
        <p14:creationId xmlns:p14="http://schemas.microsoft.com/office/powerpoint/2010/main" xmlns="" val="2868670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cs-CZ"/>
              <a:t>Kliknutím lze upravit styl.</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8D7FE722-786F-41A1-A282-6DA34D7FD891}" type="datetimeFigureOut">
              <a:rPr lang="cs-CZ" smtClean="0"/>
              <a:pPr/>
              <a:t>07.11.2022</a:t>
            </a:fld>
            <a:endParaRPr lang="cs-CZ"/>
          </a:p>
        </p:txBody>
      </p:sp>
      <p:sp>
        <p:nvSpPr>
          <p:cNvPr id="6" name="Footer Placeholder 5"/>
          <p:cNvSpPr>
            <a:spLocks noGrp="1"/>
          </p:cNvSpPr>
          <p:nvPr>
            <p:ph type="ftr" sz="quarter" idx="11"/>
          </p:nvPr>
        </p:nvSpPr>
        <p:spPr/>
        <p:txBody>
          <a:bodyPr/>
          <a:lstStyle/>
          <a:p>
            <a:endParaRPr lang="cs-CZ"/>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7D327EB-049A-4DD7-AD85-6794C8CB8262}" type="slidenum">
              <a:rPr lang="cs-CZ" smtClean="0"/>
              <a:pPr/>
              <a:t>‹#›</a:t>
            </a:fld>
            <a:endParaRPr lang="cs-CZ"/>
          </a:p>
        </p:txBody>
      </p:sp>
    </p:spTree>
    <p:extLst>
      <p:ext uri="{BB962C8B-B14F-4D97-AF65-F5344CB8AC3E}">
        <p14:creationId xmlns:p14="http://schemas.microsoft.com/office/powerpoint/2010/main" xmlns="" val="4069073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cs-CZ"/>
              <a:t>Kliknutím lze upravit styl.</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8D7FE722-786F-41A1-A282-6DA34D7FD891}" type="datetimeFigureOut">
              <a:rPr lang="cs-CZ" smtClean="0"/>
              <a:pPr/>
              <a:t>07.11.2022</a:t>
            </a:fld>
            <a:endParaRPr lang="cs-CZ"/>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7D327EB-049A-4DD7-AD85-6794C8CB8262}" type="slidenum">
              <a:rPr lang="cs-CZ" smtClean="0"/>
              <a:pPr/>
              <a:t>‹#›</a:t>
            </a:fld>
            <a:endParaRPr lang="cs-CZ"/>
          </a:p>
        </p:txBody>
      </p:sp>
    </p:spTree>
    <p:extLst>
      <p:ext uri="{BB962C8B-B14F-4D97-AF65-F5344CB8AC3E}">
        <p14:creationId xmlns:p14="http://schemas.microsoft.com/office/powerpoint/2010/main" xmlns="" val="1393680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D7FE722-786F-41A1-A282-6DA34D7FD891}" type="datetimeFigureOut">
              <a:rPr lang="cs-CZ" smtClean="0"/>
              <a:pPr/>
              <a:t>07.11.2022</a:t>
            </a:fld>
            <a:endParaRPr lang="cs-CZ"/>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cs-CZ"/>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xmlns="">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57D327EB-049A-4DD7-AD85-6794C8CB8262}" type="slidenum">
              <a:rPr lang="cs-CZ" smtClean="0"/>
              <a:pPr/>
              <a:t>‹#›</a:t>
            </a:fld>
            <a:endParaRPr lang="cs-CZ"/>
          </a:p>
        </p:txBody>
      </p:sp>
    </p:spTree>
    <p:extLst>
      <p:ext uri="{BB962C8B-B14F-4D97-AF65-F5344CB8AC3E}">
        <p14:creationId xmlns:p14="http://schemas.microsoft.com/office/powerpoint/2010/main" xmlns="" val="340655844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xmlns=""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ceske-socialni-podnikani.cz/financovani"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jQmpabveXlAhULnxQKHTsDDQEQjRx6BAgBEAQ&amp;url=https://www.facebook.com/usite.michaela/&amp;psig=AOvVaw1Kz4kQcGVYrXsniiZEHKmW&amp;ust=1573675766376449" TargetMode="Externa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0E04385-1454-475D-879A-0F43BABDD96F}"/>
              </a:ext>
            </a:extLst>
          </p:cNvPr>
          <p:cNvSpPr>
            <a:spLocks noGrp="1"/>
          </p:cNvSpPr>
          <p:nvPr>
            <p:ph type="ctrTitle"/>
          </p:nvPr>
        </p:nvSpPr>
        <p:spPr/>
        <p:txBody>
          <a:bodyPr/>
          <a:lstStyle/>
          <a:p>
            <a:r>
              <a:rPr lang="cs-CZ" dirty="0"/>
              <a:t>Jak se rodí sociální podnik </a:t>
            </a:r>
          </a:p>
        </p:txBody>
      </p:sp>
      <p:sp>
        <p:nvSpPr>
          <p:cNvPr id="3" name="Podnadpis 2">
            <a:extLst>
              <a:ext uri="{FF2B5EF4-FFF2-40B4-BE49-F238E27FC236}">
                <a16:creationId xmlns:a16="http://schemas.microsoft.com/office/drawing/2014/main" xmlns="" id="{020AFD6B-E07A-4B39-AA6B-C9D8414D7845}"/>
              </a:ext>
            </a:extLst>
          </p:cNvPr>
          <p:cNvSpPr>
            <a:spLocks noGrp="1"/>
          </p:cNvSpPr>
          <p:nvPr>
            <p:ph type="subTitle" idx="1"/>
          </p:nvPr>
        </p:nvSpPr>
        <p:spPr/>
        <p:txBody>
          <a:bodyPr>
            <a:normAutofit/>
          </a:bodyPr>
          <a:lstStyle/>
          <a:p>
            <a:r>
              <a:rPr lang="cs-CZ" sz="3600" dirty="0"/>
              <a:t>Zuzana Palová</a:t>
            </a:r>
          </a:p>
        </p:txBody>
      </p:sp>
      <p:pic>
        <p:nvPicPr>
          <p:cNvPr id="5" name="Obrázek 4">
            <a:extLst>
              <a:ext uri="{FF2B5EF4-FFF2-40B4-BE49-F238E27FC236}">
                <a16:creationId xmlns:a16="http://schemas.microsoft.com/office/drawing/2014/main" xmlns="" id="{CCC858D1-0834-488A-8F3E-BF61B8CF991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56591" y="4924044"/>
            <a:ext cx="3034748" cy="2163318"/>
          </a:xfrm>
          <a:prstGeom prst="rect">
            <a:avLst/>
          </a:prstGeom>
        </p:spPr>
      </p:pic>
    </p:spTree>
    <p:extLst>
      <p:ext uri="{BB962C8B-B14F-4D97-AF65-F5344CB8AC3E}">
        <p14:creationId xmlns:p14="http://schemas.microsoft.com/office/powerpoint/2010/main" xmlns="" val="423378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F3AF35CD-DA30-4E34-B0F3-32C27766DA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xmlns="" id="{EADCCD8A-C3C6-40EC-B8CE-874373039B0A}"/>
              </a:ext>
            </a:extLst>
          </p:cNvPr>
          <p:cNvSpPr>
            <a:spLocks noGrp="1"/>
          </p:cNvSpPr>
          <p:nvPr>
            <p:ph type="title"/>
          </p:nvPr>
        </p:nvSpPr>
        <p:spPr>
          <a:xfrm>
            <a:off x="8156350" y="484632"/>
            <a:ext cx="3544035" cy="1609344"/>
          </a:xfrm>
          <a:ln>
            <a:noFill/>
          </a:ln>
        </p:spPr>
        <p:txBody>
          <a:bodyPr>
            <a:normAutofit/>
          </a:bodyPr>
          <a:lstStyle/>
          <a:p>
            <a:r>
              <a:rPr lang="cs-CZ" sz="3200" dirty="0"/>
              <a:t>Co je to Sociální podnik?</a:t>
            </a:r>
          </a:p>
        </p:txBody>
      </p:sp>
      <p:sp>
        <p:nvSpPr>
          <p:cNvPr id="9" name="Content Placeholder 8">
            <a:extLst>
              <a:ext uri="{FF2B5EF4-FFF2-40B4-BE49-F238E27FC236}">
                <a16:creationId xmlns:a16="http://schemas.microsoft.com/office/drawing/2014/main" xmlns="" id="{06DE0B29-0910-4A84-A384-BC0FBB26707D}"/>
              </a:ext>
            </a:extLst>
          </p:cNvPr>
          <p:cNvSpPr>
            <a:spLocks noGrp="1"/>
          </p:cNvSpPr>
          <p:nvPr>
            <p:ph idx="1"/>
          </p:nvPr>
        </p:nvSpPr>
        <p:spPr>
          <a:xfrm>
            <a:off x="8156351" y="2121408"/>
            <a:ext cx="3544034" cy="4050792"/>
          </a:xfrm>
        </p:spPr>
        <p:txBody>
          <a:bodyPr>
            <a:normAutofit/>
          </a:bodyPr>
          <a:lstStyle/>
          <a:p>
            <a:endParaRPr lang="cs-CZ" sz="1600" dirty="0"/>
          </a:p>
          <a:p>
            <a:endParaRPr lang="en-US" sz="1600" dirty="0"/>
          </a:p>
        </p:txBody>
      </p:sp>
      <p:grpSp>
        <p:nvGrpSpPr>
          <p:cNvPr id="14" name="Group 13">
            <a:extLst>
              <a:ext uri="{FF2B5EF4-FFF2-40B4-BE49-F238E27FC236}">
                <a16:creationId xmlns:a16="http://schemas.microsoft.com/office/drawing/2014/main" xmlns="" id="{BCFC42DC-2C46-47C4-BC61-530557385DB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15" name="Oval 14">
              <a:extLst>
                <a:ext uri="{FF2B5EF4-FFF2-40B4-BE49-F238E27FC236}">
                  <a16:creationId xmlns:a16="http://schemas.microsoft.com/office/drawing/2014/main" xmlns="" id="{54B91A37-AA1F-4966-8ACF-93023547DA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xmlns="" id="{17B17AC5-0931-432F-9A4A-DDCFAA010A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1026" name="Picture 2" descr="Výsledek obrázku pro podnikání">
            <a:extLst>
              <a:ext uri="{FF2B5EF4-FFF2-40B4-BE49-F238E27FC236}">
                <a16:creationId xmlns:a16="http://schemas.microsoft.com/office/drawing/2014/main" xmlns="" id="{ACB5CCD8-4AB7-44E8-97A4-B925C270E545}"/>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836311" y="2098899"/>
            <a:ext cx="4355690" cy="2665125"/>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Obrázek 2">
            <a:extLst>
              <a:ext uri="{FF2B5EF4-FFF2-40B4-BE49-F238E27FC236}">
                <a16:creationId xmlns:a16="http://schemas.microsoft.com/office/drawing/2014/main" xmlns="" id="{EBD80222-3A64-43F5-9544-66936E262620}"/>
              </a:ext>
            </a:extLst>
          </p:cNvPr>
          <p:cNvPicPr>
            <a:picLocks noChangeAspect="1"/>
          </p:cNvPicPr>
          <p:nvPr/>
        </p:nvPicPr>
        <p:blipFill>
          <a:blip r:embed="rId6"/>
          <a:stretch>
            <a:fillRect/>
          </a:stretch>
        </p:blipFill>
        <p:spPr>
          <a:xfrm>
            <a:off x="1033669" y="1630018"/>
            <a:ext cx="6096000" cy="3810000"/>
          </a:xfrm>
          <a:prstGeom prst="rect">
            <a:avLst/>
          </a:prstGeom>
        </p:spPr>
      </p:pic>
    </p:spTree>
    <p:extLst>
      <p:ext uri="{BB962C8B-B14F-4D97-AF65-F5344CB8AC3E}">
        <p14:creationId xmlns:p14="http://schemas.microsoft.com/office/powerpoint/2010/main" xmlns="" val="1373416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xmlns="" id="{661BE6D0-A09B-4D0A-9498-E462FDBB9991}"/>
              </a:ext>
            </a:extLst>
          </p:cNvPr>
          <p:cNvPicPr>
            <a:picLocks noChangeAspect="1"/>
          </p:cNvPicPr>
          <p:nvPr/>
        </p:nvPicPr>
        <p:blipFill rotWithShape="1">
          <a:blip r:embed="rId2">
            <a:extLst>
              <a:ext uri="{28A0092B-C50C-407E-A947-70E740481C1C}">
                <a14:useLocalDpi xmlns:a14="http://schemas.microsoft.com/office/drawing/2010/main" xmlns="" val="0"/>
              </a:ext>
            </a:extLst>
          </a:blip>
          <a:srcRect r="1334" b="1"/>
          <a:stretch/>
        </p:blipFill>
        <p:spPr>
          <a:xfrm>
            <a:off x="20" y="10"/>
            <a:ext cx="12191980" cy="6857989"/>
          </a:xfrm>
          <a:prstGeom prst="rect">
            <a:avLst/>
          </a:prstGeom>
        </p:spPr>
      </p:pic>
      <p:sp>
        <p:nvSpPr>
          <p:cNvPr id="12" name="Rectangle 11">
            <a:extLst>
              <a:ext uri="{FF2B5EF4-FFF2-40B4-BE49-F238E27FC236}">
                <a16:creationId xmlns:a16="http://schemas.microsoft.com/office/drawing/2014/main" xmlns="" id="{F79FF99C-BAA9-404F-9C96-6DD456B4F7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9C44AFD-C72D-4D9C-84C6-73E615CED8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xmlns="">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xmlns="" id="{B7240F9E-50E4-428F-96F4-50E5E7119F8F}"/>
              </a:ext>
            </a:extLst>
          </p:cNvPr>
          <p:cNvSpPr>
            <a:spLocks noGrp="1"/>
          </p:cNvSpPr>
          <p:nvPr>
            <p:ph type="title"/>
          </p:nvPr>
        </p:nvSpPr>
        <p:spPr>
          <a:xfrm>
            <a:off x="1069848" y="484632"/>
            <a:ext cx="10058400" cy="1609344"/>
          </a:xfrm>
        </p:spPr>
        <p:txBody>
          <a:bodyPr anchor="ctr">
            <a:normAutofit/>
          </a:bodyPr>
          <a:lstStyle/>
          <a:p>
            <a:r>
              <a:rPr lang="cs-CZ">
                <a:solidFill>
                  <a:schemeClr val="tx1"/>
                </a:solidFill>
              </a:rPr>
              <a:t>pilíře</a:t>
            </a:r>
          </a:p>
        </p:txBody>
      </p:sp>
      <p:grpSp>
        <p:nvGrpSpPr>
          <p:cNvPr id="16" name="Group 15">
            <a:extLst>
              <a:ext uri="{FF2B5EF4-FFF2-40B4-BE49-F238E27FC236}">
                <a16:creationId xmlns:a16="http://schemas.microsoft.com/office/drawing/2014/main" xmlns="" id="{1D25B14F-36E0-41E8-956F-CABEF1ADD65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17" name="Oval 16">
              <a:extLst>
                <a:ext uri="{FF2B5EF4-FFF2-40B4-BE49-F238E27FC236}">
                  <a16:creationId xmlns:a16="http://schemas.microsoft.com/office/drawing/2014/main" xmlns="" id="{4AFB9EA5-DE4D-4E6B-A302-F55174E4B1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xmlns="" id="{E44092F4-4D9B-4D0A-8832-C29E786F8F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xmlns="" val="14964423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A1C2C35-FF11-40D7-B0CE-7F818CEEB08A}"/>
              </a:ext>
            </a:extLst>
          </p:cNvPr>
          <p:cNvSpPr>
            <a:spLocks noGrp="1"/>
          </p:cNvSpPr>
          <p:nvPr>
            <p:ph type="title"/>
          </p:nvPr>
        </p:nvSpPr>
        <p:spPr/>
        <p:txBody>
          <a:bodyPr/>
          <a:lstStyle/>
          <a:p>
            <a:r>
              <a:rPr lang="cs-CZ"/>
              <a:t>Principy a definice</a:t>
            </a:r>
          </a:p>
        </p:txBody>
      </p:sp>
      <p:sp>
        <p:nvSpPr>
          <p:cNvPr id="3" name="Zástupný obsah 2">
            <a:extLst>
              <a:ext uri="{FF2B5EF4-FFF2-40B4-BE49-F238E27FC236}">
                <a16:creationId xmlns:a16="http://schemas.microsoft.com/office/drawing/2014/main" xmlns="" id="{33CA9821-434A-4A6B-9C36-5A1BB858E9C7}"/>
              </a:ext>
            </a:extLst>
          </p:cNvPr>
          <p:cNvSpPr>
            <a:spLocks noGrp="1"/>
          </p:cNvSpPr>
          <p:nvPr>
            <p:ph idx="1"/>
          </p:nvPr>
        </p:nvSpPr>
        <p:spPr/>
        <p:txBody>
          <a:bodyPr>
            <a:normAutofit/>
          </a:bodyPr>
          <a:lstStyle/>
          <a:p>
            <a:r>
              <a:rPr lang="cs-CZ" b="1" dirty="0"/>
              <a:t>Sociální ekonomika</a:t>
            </a:r>
          </a:p>
          <a:p>
            <a:pPr lvl="1"/>
            <a:r>
              <a:rPr lang="cs-CZ" dirty="0"/>
              <a:t>Jedná se o souhrn aktivit uskutečňovaných subjekty sociální ekonomiky, jejichž cílem je zvýšit zaměstnanost v místních podmínkách anebo uspokojit další potřeby a cíle komunity v oblasti ekonomického, sociálního, kulturního a environmentálního rozvoje.</a:t>
            </a:r>
          </a:p>
          <a:p>
            <a:r>
              <a:rPr lang="cs-CZ" b="1" dirty="0"/>
              <a:t>Subjekt sociální ekonomiky</a:t>
            </a:r>
          </a:p>
          <a:p>
            <a:pPr lvl="1"/>
            <a:r>
              <a:rPr lang="cs-CZ" dirty="0"/>
              <a:t>Subjekty sociální ekonomiky jsou sociální podniky, podpůrné finanční, poradenské a vzdělávací instituce pro sociální podnikání a nestátní neziskové organizace, které vykonávají ekonomické aktivity za účelem pracovního uplatnění svých klientů nebo pro dofinancování svého poslání.</a:t>
            </a:r>
          </a:p>
          <a:p>
            <a:pPr lvl="1"/>
            <a:r>
              <a:rPr lang="cs-CZ" dirty="0"/>
              <a:t>Subjekty sociální ekonomiky sdílí společné rysy, kterými jsou naplňování veřejně prospěšného cíle, demokratické rozhodování, podpora iniciativy občanů, nezávislost na veřejných či soukromých institucích, jiný způsob zacházení se ziskem, zohledňování environmentálních aspektů, uspokojování přednostně místních potřeb a využívání přednostně místních zdrojů.</a:t>
            </a:r>
          </a:p>
          <a:p>
            <a:endParaRPr lang="cs-CZ" dirty="0"/>
          </a:p>
        </p:txBody>
      </p:sp>
    </p:spTree>
    <p:extLst>
      <p:ext uri="{BB962C8B-B14F-4D97-AF65-F5344CB8AC3E}">
        <p14:creationId xmlns:p14="http://schemas.microsoft.com/office/powerpoint/2010/main" xmlns="" val="2814903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38476F2-0811-402D-857E-111280186366}"/>
              </a:ext>
            </a:extLst>
          </p:cNvPr>
          <p:cNvSpPr>
            <a:spLocks noGrp="1"/>
          </p:cNvSpPr>
          <p:nvPr>
            <p:ph type="title"/>
          </p:nvPr>
        </p:nvSpPr>
        <p:spPr/>
        <p:txBody>
          <a:bodyPr/>
          <a:lstStyle/>
          <a:p>
            <a:r>
              <a:rPr lang="cs-CZ" dirty="0"/>
              <a:t>PRINCIPY SOCIÁLNÍHO PODNIKU </a:t>
            </a:r>
          </a:p>
        </p:txBody>
      </p:sp>
      <p:sp>
        <p:nvSpPr>
          <p:cNvPr id="3" name="Zástupný obsah 2">
            <a:extLst>
              <a:ext uri="{FF2B5EF4-FFF2-40B4-BE49-F238E27FC236}">
                <a16:creationId xmlns:a16="http://schemas.microsoft.com/office/drawing/2014/main" xmlns="" id="{26C1854A-BEDD-4DBA-B86E-DFD65989A37E}"/>
              </a:ext>
            </a:extLst>
          </p:cNvPr>
          <p:cNvSpPr>
            <a:spLocks noGrp="1"/>
          </p:cNvSpPr>
          <p:nvPr>
            <p:ph idx="1"/>
          </p:nvPr>
        </p:nvSpPr>
        <p:spPr/>
        <p:txBody>
          <a:bodyPr/>
          <a:lstStyle/>
          <a:p>
            <a:endParaRPr lang="cs-CZ" dirty="0"/>
          </a:p>
        </p:txBody>
      </p:sp>
      <p:pic>
        <p:nvPicPr>
          <p:cNvPr id="4" name="Obrázek 3">
            <a:extLst>
              <a:ext uri="{FF2B5EF4-FFF2-40B4-BE49-F238E27FC236}">
                <a16:creationId xmlns:a16="http://schemas.microsoft.com/office/drawing/2014/main" xmlns="" id="{9EED62B8-D6FE-4DDB-A313-CFAADDE51653}"/>
              </a:ext>
            </a:extLst>
          </p:cNvPr>
          <p:cNvPicPr>
            <a:picLocks noChangeAspect="1"/>
          </p:cNvPicPr>
          <p:nvPr/>
        </p:nvPicPr>
        <p:blipFill>
          <a:blip r:embed="rId2"/>
          <a:stretch>
            <a:fillRect/>
          </a:stretch>
        </p:blipFill>
        <p:spPr>
          <a:xfrm>
            <a:off x="1591503" y="1674055"/>
            <a:ext cx="8654902" cy="4886185"/>
          </a:xfrm>
          <a:prstGeom prst="rect">
            <a:avLst/>
          </a:prstGeom>
        </p:spPr>
      </p:pic>
    </p:spTree>
    <p:extLst>
      <p:ext uri="{BB962C8B-B14F-4D97-AF65-F5344CB8AC3E}">
        <p14:creationId xmlns:p14="http://schemas.microsoft.com/office/powerpoint/2010/main" xmlns="" val="1343139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5F6A7E59-E4CE-4F75-9B48-9210728A7A35}"/>
              </a:ext>
            </a:extLst>
          </p:cNvPr>
          <p:cNvSpPr>
            <a:spLocks noGrp="1"/>
          </p:cNvSpPr>
          <p:nvPr>
            <p:ph type="title"/>
          </p:nvPr>
        </p:nvSpPr>
        <p:spPr/>
        <p:txBody>
          <a:bodyPr/>
          <a:lstStyle/>
          <a:p>
            <a:r>
              <a:rPr lang="cs-CZ" dirty="0"/>
              <a:t>Financování</a:t>
            </a:r>
          </a:p>
        </p:txBody>
      </p:sp>
      <p:sp>
        <p:nvSpPr>
          <p:cNvPr id="3" name="Zástupný obsah 2">
            <a:extLst>
              <a:ext uri="{FF2B5EF4-FFF2-40B4-BE49-F238E27FC236}">
                <a16:creationId xmlns:a16="http://schemas.microsoft.com/office/drawing/2014/main" xmlns="" id="{9D29D4A9-1626-4C0C-90D6-7221AD432F0F}"/>
              </a:ext>
            </a:extLst>
          </p:cNvPr>
          <p:cNvSpPr>
            <a:spLocks noGrp="1"/>
          </p:cNvSpPr>
          <p:nvPr>
            <p:ph idx="1"/>
          </p:nvPr>
        </p:nvSpPr>
        <p:spPr/>
        <p:txBody>
          <a:bodyPr/>
          <a:lstStyle/>
          <a:p>
            <a:r>
              <a:rPr lang="cs-CZ" dirty="0">
                <a:hlinkClick r:id="rId2"/>
              </a:rPr>
              <a:t>https://ceske-socialni-podnikani.cz/financovani</a:t>
            </a:r>
            <a:endParaRPr lang="cs-CZ" dirty="0"/>
          </a:p>
          <a:p>
            <a:endParaRPr lang="cs-CZ" dirty="0"/>
          </a:p>
        </p:txBody>
      </p:sp>
    </p:spTree>
    <p:extLst>
      <p:ext uri="{BB962C8B-B14F-4D97-AF65-F5344CB8AC3E}">
        <p14:creationId xmlns:p14="http://schemas.microsoft.com/office/powerpoint/2010/main" xmlns="" val="246934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A3E99E1-A850-41A7-B1CB-8EC9D0B4301F}"/>
              </a:ext>
            </a:extLst>
          </p:cNvPr>
          <p:cNvSpPr>
            <a:spLocks noGrp="1"/>
          </p:cNvSpPr>
          <p:nvPr>
            <p:ph type="title"/>
          </p:nvPr>
        </p:nvSpPr>
        <p:spPr/>
        <p:txBody>
          <a:bodyPr/>
          <a:lstStyle/>
          <a:p>
            <a:r>
              <a:rPr lang="cs-CZ" dirty="0"/>
              <a:t>Inkubátor neziskových projektů</a:t>
            </a:r>
          </a:p>
        </p:txBody>
      </p:sp>
      <p:sp>
        <p:nvSpPr>
          <p:cNvPr id="3" name="Zástupný obsah 2">
            <a:extLst>
              <a:ext uri="{FF2B5EF4-FFF2-40B4-BE49-F238E27FC236}">
                <a16:creationId xmlns:a16="http://schemas.microsoft.com/office/drawing/2014/main" xmlns="" id="{B2BD55AB-2A34-48F1-946D-15BD0B492DE1}"/>
              </a:ext>
            </a:extLst>
          </p:cNvPr>
          <p:cNvSpPr>
            <a:spLocks noGrp="1"/>
          </p:cNvSpPr>
          <p:nvPr>
            <p:ph idx="1"/>
          </p:nvPr>
        </p:nvSpPr>
        <p:spPr/>
        <p:txBody>
          <a:bodyPr/>
          <a:lstStyle/>
          <a:p>
            <a:r>
              <a:rPr lang="cs-CZ" dirty="0"/>
              <a:t>Projekty na zlepšení Vašeho okolí – finanční podporovatelé Statutární město Karviná, Mládež kraji, Evropský sbor solidarity – solidární projekty</a:t>
            </a:r>
          </a:p>
          <a:p>
            <a:endParaRPr lang="cs-CZ" dirty="0"/>
          </a:p>
        </p:txBody>
      </p:sp>
      <p:pic>
        <p:nvPicPr>
          <p:cNvPr id="4" name="Obrázek 3">
            <a:extLst>
              <a:ext uri="{FF2B5EF4-FFF2-40B4-BE49-F238E27FC236}">
                <a16:creationId xmlns:a16="http://schemas.microsoft.com/office/drawing/2014/main" xmlns="" id="{1A4BD115-D126-4247-869B-FB64E8124518}"/>
              </a:ext>
            </a:extLst>
          </p:cNvPr>
          <p:cNvPicPr>
            <a:picLocks noChangeAspect="1"/>
          </p:cNvPicPr>
          <p:nvPr/>
        </p:nvPicPr>
        <p:blipFill>
          <a:blip r:embed="rId2"/>
          <a:stretch>
            <a:fillRect/>
          </a:stretch>
        </p:blipFill>
        <p:spPr>
          <a:xfrm>
            <a:off x="1855304" y="2978425"/>
            <a:ext cx="6520070" cy="3667539"/>
          </a:xfrm>
          <a:prstGeom prst="rect">
            <a:avLst/>
          </a:prstGeom>
        </p:spPr>
      </p:pic>
    </p:spTree>
    <p:extLst>
      <p:ext uri="{BB962C8B-B14F-4D97-AF65-F5344CB8AC3E}">
        <p14:creationId xmlns:p14="http://schemas.microsoft.com/office/powerpoint/2010/main" xmlns="" val="4078576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CAE066AD-16F8-4C59-9C7F-49017B234102}"/>
              </a:ext>
            </a:extLst>
          </p:cNvPr>
          <p:cNvSpPr>
            <a:spLocks noGrp="1"/>
          </p:cNvSpPr>
          <p:nvPr>
            <p:ph type="title"/>
          </p:nvPr>
        </p:nvSpPr>
        <p:spPr/>
        <p:txBody>
          <a:bodyPr/>
          <a:lstStyle/>
          <a:p>
            <a:r>
              <a:rPr lang="cs-CZ" dirty="0"/>
              <a:t>Jak se zrodil MISTKA SEWING?</a:t>
            </a:r>
          </a:p>
        </p:txBody>
      </p:sp>
      <p:pic>
        <p:nvPicPr>
          <p:cNvPr id="8" name="Zástupný obsah 7">
            <a:extLst>
              <a:ext uri="{FF2B5EF4-FFF2-40B4-BE49-F238E27FC236}">
                <a16:creationId xmlns:a16="http://schemas.microsoft.com/office/drawing/2014/main" xmlns="" id="{094B3050-31D5-4754-96C2-BC1E7DB6E676}"/>
              </a:ext>
            </a:extLst>
          </p:cNvPr>
          <p:cNvPicPr>
            <a:picLocks noGrp="1" noChangeAspect="1"/>
          </p:cNvPicPr>
          <p:nvPr>
            <p:ph idx="1"/>
          </p:nvPr>
        </p:nvPicPr>
        <p:blipFill rotWithShape="1">
          <a:blip r:embed="rId2"/>
          <a:srcRect l="3923" r="24049" b="2"/>
          <a:stretch/>
        </p:blipFill>
        <p:spPr>
          <a:xfrm>
            <a:off x="7825964" y="2545544"/>
            <a:ext cx="3363244" cy="3827824"/>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pic>
        <p:nvPicPr>
          <p:cNvPr id="4098" name="Picture 2" descr="Výsledek obrázku pro ušité">
            <a:hlinkClick r:id="rId3"/>
            <a:extLst>
              <a:ext uri="{FF2B5EF4-FFF2-40B4-BE49-F238E27FC236}">
                <a16:creationId xmlns:a16="http://schemas.microsoft.com/office/drawing/2014/main" xmlns="" id="{A1C15C69-E73B-45AA-A9B6-030DC71C0D56}"/>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65626" y="2093976"/>
            <a:ext cx="2820109" cy="2820109"/>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Obrázek 9" descr="Obsah obrázku kreslení&#10;&#10;Popis byl vytvořen automaticky">
            <a:extLst>
              <a:ext uri="{FF2B5EF4-FFF2-40B4-BE49-F238E27FC236}">
                <a16:creationId xmlns:a16="http://schemas.microsoft.com/office/drawing/2014/main" xmlns="" id="{E5F96C25-59CD-474A-A526-96C857C7FBD9}"/>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003103" y="2867875"/>
            <a:ext cx="3505493" cy="3505493"/>
          </a:xfrm>
          <a:prstGeom prst="rect">
            <a:avLst/>
          </a:prstGeom>
        </p:spPr>
      </p:pic>
    </p:spTree>
    <p:extLst>
      <p:ext uri="{BB962C8B-B14F-4D97-AF65-F5344CB8AC3E}">
        <p14:creationId xmlns:p14="http://schemas.microsoft.com/office/powerpoint/2010/main" xmlns="" val="538545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xmlns="" id="{2ED59532-5920-4FA1-BC99-D6C180972DF2}"/>
              </a:ext>
            </a:extLst>
          </p:cNvPr>
          <p:cNvSpPr>
            <a:spLocks noGrp="1"/>
          </p:cNvSpPr>
          <p:nvPr>
            <p:ph type="title"/>
          </p:nvPr>
        </p:nvSpPr>
        <p:spPr/>
        <p:txBody>
          <a:bodyPr/>
          <a:lstStyle/>
          <a:p>
            <a:r>
              <a:rPr lang="cs-CZ" dirty="0"/>
              <a:t>Děkujeme za pozornost</a:t>
            </a:r>
          </a:p>
        </p:txBody>
      </p:sp>
      <p:sp>
        <p:nvSpPr>
          <p:cNvPr id="5" name="Zástupný text 4">
            <a:extLst>
              <a:ext uri="{FF2B5EF4-FFF2-40B4-BE49-F238E27FC236}">
                <a16:creationId xmlns:a16="http://schemas.microsoft.com/office/drawing/2014/main" xmlns="" id="{DE8F4637-552C-44E6-9805-B06BA0B4ABF1}"/>
              </a:ext>
            </a:extLst>
          </p:cNvPr>
          <p:cNvSpPr>
            <a:spLocks noGrp="1"/>
          </p:cNvSpPr>
          <p:nvPr>
            <p:ph type="body" idx="1"/>
          </p:nvPr>
        </p:nvSpPr>
        <p:spPr/>
        <p:txBody>
          <a:bodyPr/>
          <a:lstStyle/>
          <a:p>
            <a:endParaRPr lang="cs-CZ"/>
          </a:p>
        </p:txBody>
      </p:sp>
    </p:spTree>
    <p:extLst>
      <p:ext uri="{BB962C8B-B14F-4D97-AF65-F5344CB8AC3E}">
        <p14:creationId xmlns:p14="http://schemas.microsoft.com/office/powerpoint/2010/main" xmlns="" val="34993410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řevo">
  <a:themeElements>
    <a:clrScheme name="Dřev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Dřevo">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řevo">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otalTime>39</TotalTime>
  <Words>184</Words>
  <Application>Microsoft Office PowerPoint</Application>
  <PresentationFormat>Vlastní</PresentationFormat>
  <Paragraphs>17</Paragraphs>
  <Slides>9</Slides>
  <Notes>0</Notes>
  <HiddenSlides>0</HiddenSlides>
  <MMClips>0</MMClips>
  <ScaleCrop>false</ScaleCrop>
  <HeadingPairs>
    <vt:vector size="4" baseType="variant">
      <vt:variant>
        <vt:lpstr>Motiv</vt:lpstr>
      </vt:variant>
      <vt:variant>
        <vt:i4>1</vt:i4>
      </vt:variant>
      <vt:variant>
        <vt:lpstr>Nadpisy snímků</vt:lpstr>
      </vt:variant>
      <vt:variant>
        <vt:i4>9</vt:i4>
      </vt:variant>
    </vt:vector>
  </HeadingPairs>
  <TitlesOfParts>
    <vt:vector size="10" baseType="lpstr">
      <vt:lpstr>Dřevo</vt:lpstr>
      <vt:lpstr>Jak se rodí sociální podnik </vt:lpstr>
      <vt:lpstr>Co je to Sociální podnik?</vt:lpstr>
      <vt:lpstr>pilíře</vt:lpstr>
      <vt:lpstr>Principy a definice</vt:lpstr>
      <vt:lpstr>PRINCIPY SOCIÁLNÍHO PODNIKU </vt:lpstr>
      <vt:lpstr>Financování</vt:lpstr>
      <vt:lpstr>Inkubátor neziskových projektů</vt:lpstr>
      <vt:lpstr>Jak se zrodil MISTKA SEWING?</vt:lpstr>
      <vt:lpstr>Děkujeme za pozornost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Jak se rodí sociální podnik</dc:title>
  <dc:creator>Zuzana Palová</dc:creator>
  <cp:lastModifiedBy>petra.krejci@centrum.cz</cp:lastModifiedBy>
  <cp:revision>6</cp:revision>
  <dcterms:created xsi:type="dcterms:W3CDTF">2019-11-26T12:09:04Z</dcterms:created>
  <dcterms:modified xsi:type="dcterms:W3CDTF">2022-11-07T08:47:24Z</dcterms:modified>
</cp:coreProperties>
</file>