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29"/>
  </p:notesMasterIdLst>
  <p:sldIdLst>
    <p:sldId id="258" r:id="rId2"/>
    <p:sldId id="263" r:id="rId3"/>
    <p:sldId id="338" r:id="rId4"/>
    <p:sldId id="315" r:id="rId5"/>
    <p:sldId id="337" r:id="rId6"/>
    <p:sldId id="336" r:id="rId7"/>
    <p:sldId id="335" r:id="rId8"/>
    <p:sldId id="339" r:id="rId9"/>
    <p:sldId id="340" r:id="rId10"/>
    <p:sldId id="334" r:id="rId11"/>
    <p:sldId id="333" r:id="rId12"/>
    <p:sldId id="332" r:id="rId13"/>
    <p:sldId id="331" r:id="rId14"/>
    <p:sldId id="330" r:id="rId15"/>
    <p:sldId id="329" r:id="rId16"/>
    <p:sldId id="341" r:id="rId17"/>
    <p:sldId id="328" r:id="rId18"/>
    <p:sldId id="326" r:id="rId19"/>
    <p:sldId id="325" r:id="rId20"/>
    <p:sldId id="327" r:id="rId21"/>
    <p:sldId id="324" r:id="rId22"/>
    <p:sldId id="321" r:id="rId23"/>
    <p:sldId id="323" r:id="rId24"/>
    <p:sldId id="322" r:id="rId25"/>
    <p:sldId id="342" r:id="rId26"/>
    <p:sldId id="320" r:id="rId27"/>
    <p:sldId id="287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Výrobní proces a jeho kapacita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výrobním procesem a s faktory ovlivňujícími jeho kapacitu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1898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Hromadná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označována také jako velkosériová produkce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založena na týdenním (měsíčním) plánu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výrobků pro masovou spotřebu, kdy výrobek není během výroby spojen s konkrétním zákazníkem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toaletní papír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7EA2DA24-6D5C-4350-8461-7B88B2062FD8}"/>
              </a:ext>
            </a:extLst>
          </p:cNvPr>
          <p:cNvSpPr/>
          <p:nvPr/>
        </p:nvSpPr>
        <p:spPr>
          <a:xfrm>
            <a:off x="556260" y="527392"/>
            <a:ext cx="7530100" cy="3042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Plánování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centrálně plánované hospodářství vs. tržní hospodářství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výroby odvozen z údajů a analýz, které zpracovává a vyhotovuje odbytový útvar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oblasti plánování: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sortimentní skladby produkce na příslušné plánovací období (měsíc, kvartál, pololetí)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technické stránky výrobního procesu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 spotřeby výrobních faktorů a jejich zajištění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3A56E5C3-AC52-4C75-B2E0-7B03D6220470}"/>
              </a:ext>
            </a:extLst>
          </p:cNvPr>
          <p:cNvSpPr/>
          <p:nvPr/>
        </p:nvSpPr>
        <p:spPr>
          <a:xfrm>
            <a:off x="312420" y="527392"/>
            <a:ext cx="75682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Plán sortimentní skladby produkce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 z výrobního programu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není nutné vyrábět celou paletu výrobků obsažených ve výrobním program – požadavek zákazníka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o co největší využití stavebnicové konstrukce a univerzálních dílů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847CF64-9BB8-41D8-AFF4-71DD189A1FED}"/>
              </a:ext>
            </a:extLst>
          </p:cNvPr>
          <p:cNvSpPr/>
          <p:nvPr/>
        </p:nvSpPr>
        <p:spPr>
          <a:xfrm>
            <a:off x="390160" y="527392"/>
            <a:ext cx="7490460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Technická stránka výrobního procesu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péče o výrobní zařízení a nářadí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technická úroveň výrobního zařízení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velké výrobní dávky vs. flexibilita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uspořádání výrobních zařízení: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sériově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(za sebou)  - výrobek musí být opracován na každém výrobním zařízení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paralelně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(vedle sebe) - výrobek se opracovává pouze na jednom z těchto zařízení</a:t>
            </a: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="" xmlns:a16="http://schemas.microsoft.com/office/drawing/2014/main" id="{976FBA51-4198-479E-9181-6AAA80E3E782}"/>
              </a:ext>
            </a:extLst>
          </p:cNvPr>
          <p:cNvSpPr/>
          <p:nvPr/>
        </p:nvSpPr>
        <p:spPr>
          <a:xfrm>
            <a:off x="3528010" y="3524420"/>
            <a:ext cx="965215" cy="30407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6" name="Přímá spojnice 25">
            <a:extLst>
              <a:ext uri="{FF2B5EF4-FFF2-40B4-BE49-F238E27FC236}">
                <a16:creationId xmlns="" xmlns:a16="http://schemas.microsoft.com/office/drawing/2014/main" id="{4DEC9F18-6102-4396-98AF-52ED25C96FD6}"/>
              </a:ext>
            </a:extLst>
          </p:cNvPr>
          <p:cNvCxnSpPr>
            <a:cxnSpLocks/>
          </p:cNvCxnSpPr>
          <p:nvPr/>
        </p:nvCxnSpPr>
        <p:spPr>
          <a:xfrm flipH="1">
            <a:off x="4514151" y="4297633"/>
            <a:ext cx="3447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Skupina 46">
            <a:extLst>
              <a:ext uri="{FF2B5EF4-FFF2-40B4-BE49-F238E27FC236}">
                <a16:creationId xmlns="" xmlns:a16="http://schemas.microsoft.com/office/drawing/2014/main" id="{011CA4E2-D5C9-48BB-BE51-24345C0D0AAD}"/>
              </a:ext>
            </a:extLst>
          </p:cNvPr>
          <p:cNvGrpSpPr/>
          <p:nvPr/>
        </p:nvGrpSpPr>
        <p:grpSpPr>
          <a:xfrm>
            <a:off x="3155950" y="3014879"/>
            <a:ext cx="1713421" cy="1417416"/>
            <a:chOff x="4002615" y="3014879"/>
            <a:chExt cx="866756" cy="928369"/>
          </a:xfrm>
          <a:solidFill>
            <a:schemeClr val="accent2"/>
          </a:solidFill>
        </p:grpSpPr>
        <p:sp>
          <p:nvSpPr>
            <p:cNvPr id="20" name="Obdélník 19">
              <a:extLst>
                <a:ext uri="{FF2B5EF4-FFF2-40B4-BE49-F238E27FC236}">
                  <a16:creationId xmlns="" xmlns:a16="http://schemas.microsoft.com/office/drawing/2014/main" id="{14513F85-3C61-455F-B520-5803D64570CC}"/>
                </a:ext>
              </a:extLst>
            </p:cNvPr>
            <p:cNvSpPr/>
            <p:nvPr/>
          </p:nvSpPr>
          <p:spPr>
            <a:xfrm>
              <a:off x="4192879" y="3014879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2" name="Přímá spojnice 21">
              <a:extLst>
                <a:ext uri="{FF2B5EF4-FFF2-40B4-BE49-F238E27FC236}">
                  <a16:creationId xmlns="" xmlns:a16="http://schemas.microsoft.com/office/drawing/2014/main" id="{04CD4213-5366-4AB8-9D07-549B495027BB}"/>
                </a:ext>
              </a:extLst>
            </p:cNvPr>
            <p:cNvCxnSpPr/>
            <p:nvPr/>
          </p:nvCxnSpPr>
          <p:spPr>
            <a:xfrm flipH="1" flipV="1">
              <a:off x="4864085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="" xmlns:a16="http://schemas.microsoft.com/office/drawing/2014/main" id="{6FCF3042-1BDB-4634-8995-6F775E63EA44}"/>
                </a:ext>
              </a:extLst>
            </p:cNvPr>
            <p:cNvCxnSpPr/>
            <p:nvPr/>
          </p:nvCxnSpPr>
          <p:spPr>
            <a:xfrm flipH="1">
              <a:off x="4684392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>
              <a:extLst>
                <a:ext uri="{FF2B5EF4-FFF2-40B4-BE49-F238E27FC236}">
                  <a16:creationId xmlns="" xmlns:a16="http://schemas.microsoft.com/office/drawing/2014/main" id="{987654BA-C37D-4E0A-9525-5B22C633AD23}"/>
                </a:ext>
              </a:extLst>
            </p:cNvPr>
            <p:cNvSpPr/>
            <p:nvPr/>
          </p:nvSpPr>
          <p:spPr>
            <a:xfrm>
              <a:off x="4192879" y="3744082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="" xmlns:a16="http://schemas.microsoft.com/office/drawing/2014/main" id="{56F2CF1B-FC21-4836-98BC-98C8FDAF459F}"/>
                </a:ext>
              </a:extLst>
            </p:cNvPr>
            <p:cNvCxnSpPr/>
            <p:nvPr/>
          </p:nvCxnSpPr>
          <p:spPr>
            <a:xfrm flipH="1">
              <a:off x="4689678" y="3495730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="" xmlns:a16="http://schemas.microsoft.com/office/drawing/2014/main" id="{CD4F81EB-AB8B-4751-B093-614A04DDE00B}"/>
                </a:ext>
              </a:extLst>
            </p:cNvPr>
            <p:cNvCxnSpPr/>
            <p:nvPr/>
          </p:nvCxnSpPr>
          <p:spPr>
            <a:xfrm flipH="1">
              <a:off x="4002615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="" xmlns:a16="http://schemas.microsoft.com/office/drawing/2014/main" id="{30E14D01-6BBC-47D2-86E2-2C02205D8E39}"/>
                </a:ext>
              </a:extLst>
            </p:cNvPr>
            <p:cNvCxnSpPr/>
            <p:nvPr/>
          </p:nvCxnSpPr>
          <p:spPr>
            <a:xfrm flipH="1">
              <a:off x="4002615" y="3855048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>
              <a:extLst>
                <a:ext uri="{FF2B5EF4-FFF2-40B4-BE49-F238E27FC236}">
                  <a16:creationId xmlns="" xmlns:a16="http://schemas.microsoft.com/office/drawing/2014/main" id="{3A4957E4-1074-4D06-9AD1-75053668CD7B}"/>
                </a:ext>
              </a:extLst>
            </p:cNvPr>
            <p:cNvCxnSpPr/>
            <p:nvPr/>
          </p:nvCxnSpPr>
          <p:spPr>
            <a:xfrm flipH="1">
              <a:off x="4007901" y="347459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>
              <a:extLst>
                <a:ext uri="{FF2B5EF4-FFF2-40B4-BE49-F238E27FC236}">
                  <a16:creationId xmlns="" xmlns:a16="http://schemas.microsoft.com/office/drawing/2014/main" id="{40CB86C6-938B-4774-9721-3B4D127DAD4B}"/>
                </a:ext>
              </a:extLst>
            </p:cNvPr>
            <p:cNvCxnSpPr/>
            <p:nvPr/>
          </p:nvCxnSpPr>
          <p:spPr>
            <a:xfrm flipH="1" flipV="1">
              <a:off x="4007901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bdélník 34">
            <a:extLst>
              <a:ext uri="{FF2B5EF4-FFF2-40B4-BE49-F238E27FC236}">
                <a16:creationId xmlns="" xmlns:a16="http://schemas.microsoft.com/office/drawing/2014/main" id="{B42BFCBA-63F9-4B99-92A1-8702992593B2}"/>
              </a:ext>
            </a:extLst>
          </p:cNvPr>
          <p:cNvSpPr/>
          <p:nvPr/>
        </p:nvSpPr>
        <p:spPr>
          <a:xfrm>
            <a:off x="416542" y="787259"/>
            <a:ext cx="2816156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Sériové uspořádání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="" xmlns:a16="http://schemas.microsoft.com/office/drawing/2014/main" id="{08AC61A7-D5EF-4912-9FBF-6346AFF62196}"/>
              </a:ext>
            </a:extLst>
          </p:cNvPr>
          <p:cNvSpPr/>
          <p:nvPr/>
        </p:nvSpPr>
        <p:spPr>
          <a:xfrm>
            <a:off x="1059180" y="1440180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>
            <a:extLst>
              <a:ext uri="{FF2B5EF4-FFF2-40B4-BE49-F238E27FC236}">
                <a16:creationId xmlns="" xmlns:a16="http://schemas.microsoft.com/office/drawing/2014/main" id="{728FC493-B8BC-4171-80CD-7732E8CDA789}"/>
              </a:ext>
            </a:extLst>
          </p:cNvPr>
          <p:cNvSpPr/>
          <p:nvPr/>
        </p:nvSpPr>
        <p:spPr>
          <a:xfrm>
            <a:off x="251413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>
            <a:extLst>
              <a:ext uri="{FF2B5EF4-FFF2-40B4-BE49-F238E27FC236}">
                <a16:creationId xmlns="" xmlns:a16="http://schemas.microsoft.com/office/drawing/2014/main" id="{637870BB-6FAA-4518-AC4A-A970B6B98125}"/>
              </a:ext>
            </a:extLst>
          </p:cNvPr>
          <p:cNvSpPr/>
          <p:nvPr/>
        </p:nvSpPr>
        <p:spPr>
          <a:xfrm>
            <a:off x="393907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="" xmlns:a16="http://schemas.microsoft.com/office/drawing/2014/main" id="{C0619D2E-B7E1-4C5C-99DD-9E4D8664EB5B}"/>
              </a:ext>
            </a:extLst>
          </p:cNvPr>
          <p:cNvSpPr/>
          <p:nvPr/>
        </p:nvSpPr>
        <p:spPr>
          <a:xfrm>
            <a:off x="5346793" y="1440178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="" xmlns:a16="http://schemas.microsoft.com/office/drawing/2014/main" id="{0AB75185-5843-42FE-B3CB-D1610FED6883}"/>
              </a:ext>
            </a:extLst>
          </p:cNvPr>
          <p:cNvCxnSpPr>
            <a:cxnSpLocks/>
          </p:cNvCxnSpPr>
          <p:nvPr/>
        </p:nvCxnSpPr>
        <p:spPr>
          <a:xfrm>
            <a:off x="525780" y="166443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="" xmlns:a16="http://schemas.microsoft.com/office/drawing/2014/main" id="{72ECEECA-129D-4BB2-8922-B815FCF14D16}"/>
              </a:ext>
            </a:extLst>
          </p:cNvPr>
          <p:cNvCxnSpPr>
            <a:cxnSpLocks/>
          </p:cNvCxnSpPr>
          <p:nvPr/>
        </p:nvCxnSpPr>
        <p:spPr>
          <a:xfrm>
            <a:off x="1950720" y="166771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="" xmlns:a16="http://schemas.microsoft.com/office/drawing/2014/main" id="{48863092-21E1-42BD-86FD-1D04B8FB2AB5}"/>
              </a:ext>
            </a:extLst>
          </p:cNvPr>
          <p:cNvCxnSpPr>
            <a:cxnSpLocks/>
          </p:cNvCxnSpPr>
          <p:nvPr/>
        </p:nvCxnSpPr>
        <p:spPr>
          <a:xfrm>
            <a:off x="3405672" y="1667320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="" xmlns:a16="http://schemas.microsoft.com/office/drawing/2014/main" id="{6836570A-DDB7-419B-B927-EA0CB76565A2}"/>
              </a:ext>
            </a:extLst>
          </p:cNvPr>
          <p:cNvCxnSpPr>
            <a:cxnSpLocks/>
          </p:cNvCxnSpPr>
          <p:nvPr/>
        </p:nvCxnSpPr>
        <p:spPr>
          <a:xfrm>
            <a:off x="6221114" y="1664437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="" xmlns:a16="http://schemas.microsoft.com/office/drawing/2014/main" id="{6FF41F15-0654-469B-B5A3-209F9696B9B9}"/>
              </a:ext>
            </a:extLst>
          </p:cNvPr>
          <p:cNvCxnSpPr>
            <a:cxnSpLocks/>
          </p:cNvCxnSpPr>
          <p:nvPr/>
        </p:nvCxnSpPr>
        <p:spPr>
          <a:xfrm>
            <a:off x="4822003" y="1664436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>
            <a:extLst>
              <a:ext uri="{FF2B5EF4-FFF2-40B4-BE49-F238E27FC236}">
                <a16:creationId xmlns="" xmlns:a16="http://schemas.microsoft.com/office/drawing/2014/main" id="{58F63EBF-5CFE-421B-BE12-A06F3FFB2ECA}"/>
              </a:ext>
            </a:extLst>
          </p:cNvPr>
          <p:cNvSpPr/>
          <p:nvPr/>
        </p:nvSpPr>
        <p:spPr>
          <a:xfrm>
            <a:off x="539750" y="2375739"/>
            <a:ext cx="2973250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Paralelní uspořádání</a:t>
            </a:r>
          </a:p>
        </p:txBody>
      </p:sp>
      <p:cxnSp>
        <p:nvCxnSpPr>
          <p:cNvPr id="49" name="Přímá spojnice se šipkou 48">
            <a:extLst>
              <a:ext uri="{FF2B5EF4-FFF2-40B4-BE49-F238E27FC236}">
                <a16:creationId xmlns="" xmlns:a16="http://schemas.microsoft.com/office/drawing/2014/main" id="{1C8FE95D-1A4B-4EFC-A140-A929598F3697}"/>
              </a:ext>
            </a:extLst>
          </p:cNvPr>
          <p:cNvCxnSpPr>
            <a:cxnSpLocks/>
          </p:cNvCxnSpPr>
          <p:nvPr/>
        </p:nvCxnSpPr>
        <p:spPr>
          <a:xfrm>
            <a:off x="2627775" y="371676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="" xmlns:a16="http://schemas.microsoft.com/office/drawing/2014/main" id="{921CF6A3-15C2-4AC8-BB0B-07F6A6215810}"/>
              </a:ext>
            </a:extLst>
          </p:cNvPr>
          <p:cNvCxnSpPr>
            <a:cxnSpLocks/>
          </p:cNvCxnSpPr>
          <p:nvPr/>
        </p:nvCxnSpPr>
        <p:spPr>
          <a:xfrm>
            <a:off x="4854835" y="374903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71878C38-2D31-47B0-A5FE-5DD4418F7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72368"/>
            <a:ext cx="7461520" cy="3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304704" rIns="9144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V</a:t>
            </a:r>
            <a:r>
              <a:rPr lang="cs-CZ" altLang="cs-CZ" sz="2600" b="1" cap="all" dirty="0" bmk="">
                <a:solidFill>
                  <a:srgbClr val="307871"/>
                </a:solidFill>
                <a:latin typeface="+mj-lt"/>
              </a:rPr>
              <a:t>ýrobní kapacita</a:t>
            </a:r>
            <a:endParaRPr lang="cs-CZ" alt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množství produkce, které je příslušná výrobní jednotka schopna vyprodukovat za sledované časové období (rok, kvartál, měsíc, den). </a:t>
            </a:r>
            <a:endParaRPr lang="cs-CZ" altLang="cs-CZ" sz="2200" dirty="0"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primárně se stanovuje pro výrobní agregát, respektive jeho dílčí technologický uzel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lze stanovit 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vyšší organizační celky (dílna, provoz, závod či celý podnik)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výrobní kapacitu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technické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vybavení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(poruchovost, výkon)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časový fond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směnnost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kvalifikace a dovednostní znaky pracovníků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materiál a jeho zabezpečení </a:t>
            </a:r>
          </a:p>
        </p:txBody>
      </p:sp>
    </p:spTree>
    <p:extLst>
      <p:ext uri="{BB962C8B-B14F-4D97-AF65-F5344CB8AC3E}">
        <p14:creationId xmlns:p14="http://schemas.microsoft.com/office/powerpoint/2010/main" val="3874767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4333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výrobního zařízení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výše produkce, kterou je výrobní zařízení schopno vyprodukovat za jednotku času bez přerušení výrobního procesu, např. 5 ks/hod.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sériové výrobě označován jako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taktovací čas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linky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Pracnost  výroby výrobku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časová náročnost výroby 1 měrné jednotky výrobku, např. 12 minut/ks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převrácená hodnota výkonu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0A6B35B3-9B11-4F26-BF16-5A0BBECBF642}"/>
                  </a:ext>
                </a:extLst>
              </p:cNvPr>
              <p:cNvSpPr/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Časové fondy výroby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Kalendářní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 dní v uvažovaném plánovacím období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např. 365 (popř. 366) dní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Nominální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kalendářního časového fondu po odečtení dnů pracovního klidu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(soboty, neděle, státní svátky, celozávodní dovolená, plánované opravy)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A6B35B3-9B11-4F26-BF16-5A0BBECBF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  <a:blipFill>
                <a:blip r:embed="rId3"/>
                <a:stretch>
                  <a:fillRect l="-1092" t="-1347" r="-10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551D38F1-ADF8-4542-B371-A3ABCEBFBF79}"/>
                  </a:ext>
                </a:extLst>
              </p:cNvPr>
              <p:cNvSpPr/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Produktivní (efektivní)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čas, během kterého se skutečně na výrobním zařízení mohou vyrábět produkty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nominálního časového fondu po odečtení </a:t>
                </a:r>
                <a:r>
                  <a:rPr lang="cs-CZ" sz="2200" dirty="0" smtClean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prostojů: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nečekané poruchy na výrobním zařízení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pracovníka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nedostatek materiálu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energetického zdroje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přenastavení výrobního zařízení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𝑃𝑅𝑂𝑆𝑇𝑂𝐽</m:t>
                          </m:r>
                        </m:sub>
                      </m:sSub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1D38F1-ADF8-4542-B371-A3ABCEBFB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  <a:blipFill rotWithShape="0">
                <a:blip r:embed="rId3"/>
                <a:stretch>
                  <a:fillRect l="-1051" t="-1318" r="-970" b="-1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Výroba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376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Výrobní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proces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Plánování 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výroby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Pracnost a výkon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Časové fondy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Využití výrobní kapacity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="" xmlns:a16="http://schemas.microsoft.com/office/drawing/2014/main" id="{B0FDBC2E-46BE-4554-BEBA-0EEDFBBF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89378"/>
              </p:ext>
            </p:extLst>
          </p:nvPr>
        </p:nvGraphicFramePr>
        <p:xfrm>
          <a:off x="579119" y="1491094"/>
          <a:ext cx="7985761" cy="1314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="" xmlns:a16="http://schemas.microsoft.com/office/drawing/2014/main" val="378204646"/>
                    </a:ext>
                  </a:extLst>
                </a:gridCol>
                <a:gridCol w="2072640">
                  <a:extLst>
                    <a:ext uri="{9D8B030D-6E8A-4147-A177-3AD203B41FA5}">
                      <a16:colId xmlns="" xmlns:a16="http://schemas.microsoft.com/office/drawing/2014/main" val="17473475"/>
                    </a:ext>
                  </a:extLst>
                </a:gridCol>
                <a:gridCol w="2209801">
                  <a:extLst>
                    <a:ext uri="{9D8B030D-6E8A-4147-A177-3AD203B41FA5}">
                      <a16:colId xmlns="" xmlns:a16="http://schemas.microsoft.com/office/drawing/2014/main" val="2712846429"/>
                    </a:ext>
                  </a:extLst>
                </a:gridCol>
              </a:tblGrid>
              <a:tr h="4675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KALENDÁŘNÍ ČASOVÝ FOND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2507885"/>
                  </a:ext>
                </a:extLst>
              </a:tr>
              <a:tr h="4587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NOMINÁLNÍ ČASOVÝ FOND   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N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Nepracovní dny: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KLIDU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="" xmlns:a16="http://schemas.microsoft.com/office/drawing/2014/main" val="2845561852"/>
                  </a:ext>
                </a:extLst>
              </a:tr>
              <a:tr h="388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PRODUKTIVNÍ ČASOVÝ FOND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Prostoje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PROSTOJ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="" xmlns:a16="http://schemas.microsoft.com/office/drawing/2014/main" val="256399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="" xmlns:a16="http://schemas.microsoft.com/office/drawing/2014/main" id="{AEB8BE5E-3A66-4DB4-A0C7-81F0563B2886}"/>
                  </a:ext>
                </a:extLst>
              </p:cNvPr>
              <p:cNvSpPr/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cs typeface="Times New Roman" panose="02020603050405020304" pitchFamily="18" charset="0"/>
                  </a:rPr>
                  <a:t>Výpočet výrobní kapacity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výrobní zařízení vyrábí pouze jeden druh výrobku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při vícepoložkové výrobě převod jedinou reprezentativní položku</a:t>
                </a: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:endParaRPr lang="cs-CZ" sz="2200" i="1" dirty="0">
                  <a:latin typeface="Cambria Math" panose="02040503050406030204" pitchFamily="18" charset="0"/>
                </a:endParaRP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/>
                  <a:t> 	… pl</a:t>
                </a:r>
                <a:r>
                  <a:rPr lang="cs-CZ" sz="2200" dirty="0">
                    <a:effectLst/>
                  </a:rPr>
                  <a:t>ánovaná výrobní kapacita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natur</a:t>
                </a:r>
                <a:r>
                  <a:rPr lang="en-US" sz="2200" dirty="0">
                    <a:effectLst/>
                  </a:rPr>
                  <a:t>. j</a:t>
                </a:r>
                <a:r>
                  <a:rPr lang="cs-CZ" sz="2200" dirty="0" err="1">
                    <a:effectLst/>
                  </a:rPr>
                  <a:t>edn</a:t>
                </a:r>
                <a:r>
                  <a:rPr lang="en-US" sz="2200" dirty="0">
                    <a:effectLst/>
                  </a:rPr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 	… produktivní časový fond v plánované výši</a:t>
                </a:r>
                <a:r>
                  <a:rPr lang="en-US" sz="2200" dirty="0"/>
                  <a:t> [</a:t>
                </a:r>
                <a:r>
                  <a:rPr lang="cs-CZ" sz="2200" dirty="0"/>
                  <a:t>č</a:t>
                </a:r>
                <a:r>
                  <a:rPr lang="en-US" sz="2200" dirty="0"/>
                  <a:t>as. j</a:t>
                </a:r>
                <a:r>
                  <a:rPr lang="cs-CZ" sz="2200" dirty="0" err="1"/>
                  <a:t>edn</a:t>
                </a:r>
                <a:r>
                  <a:rPr lang="en-US" sz="2200" dirty="0"/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	… plánovaný výkon výrobní jednotky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</a:t>
                </a:r>
                <a:r>
                  <a:rPr lang="cs-CZ" sz="2200" dirty="0">
                    <a:effectLst/>
                  </a:rPr>
                  <a:t>.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./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 času</a:t>
                </a:r>
                <a:r>
                  <a:rPr lang="en-US" sz="2200" dirty="0">
                    <a:effectLst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EB8BE5E-3A66-4DB4-A0C7-81F0563B2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  <a:blipFill>
                <a:blip r:embed="rId3"/>
                <a:stretch>
                  <a:fillRect l="-1105" t="-1141" r="-1105" b="-19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4F7BEBBF-2C24-4358-8982-3468BF1AC9C0}"/>
                  </a:ext>
                </a:extLst>
              </p:cNvPr>
              <p:cNvSpPr/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sub>
                          </m:sSub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cs-CZ" sz="2200" dirty="0">
                    <a:effectLst/>
                    <a:latin typeface="+mj-lt"/>
                  </a:rPr>
                  <a:t>	… celková plocha dílny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 část plochy dílny vymezena pro přístupové cesty a příruční sklady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200" dirty="0">
                    <a:latin typeface="+mj-lt"/>
                  </a:rPr>
                  <a:t>	… plocha jednoho pracoviště [m</a:t>
                </a:r>
                <a:r>
                  <a:rPr lang="cs-CZ" sz="2200" baseline="30000" dirty="0">
                    <a:latin typeface="+mj-lt"/>
                  </a:rPr>
                  <a:t>2</a:t>
                </a:r>
                <a:r>
                  <a:rPr lang="cs-CZ" sz="2200" dirty="0">
                    <a:latin typeface="+mj-lt"/>
                  </a:rPr>
                  <a:t>]</a:t>
                </a:r>
              </a:p>
              <a:p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F7BEBBF-2C24-4358-8982-3468BF1AC9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  <a:blipFill>
                <a:blip r:embed="rId3"/>
                <a:stretch>
                  <a:fillRect l="-11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6541346F-8CBF-4406-A16B-792DAB1D965C}"/>
              </a:ext>
            </a:extLst>
          </p:cNvPr>
          <p:cNvSpPr/>
          <p:nvPr/>
        </p:nvSpPr>
        <p:spPr>
          <a:xfrm>
            <a:off x="446400" y="563753"/>
            <a:ext cx="72648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plnící linky v pivovaru Chmel, a. s. je 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4 000 láhví o obsahu 0,5 l za jednu hodinu produktivního časového fondu. V běžném kalendářním roce připadne 125 dnů na dny pracovního klidu a svátky. Produktivní čas tvoří 50 % nominálního času. Linka pracuje ve třísměnném provozu. Jaká je plánovaná výrobní kapacita linky v litrech za jeden rok?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A8740A8-4B15-45CE-9451-A06C32C670B1}"/>
              </a:ext>
            </a:extLst>
          </p:cNvPr>
          <p:cNvSpPr/>
          <p:nvPr/>
        </p:nvSpPr>
        <p:spPr>
          <a:xfrm>
            <a:off x="604800" y="767005"/>
            <a:ext cx="70488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tabLst>
                <a:tab pos="800100" algn="l"/>
              </a:tabLs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– 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NEPRAC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365 – 125 = 240 dnů</a:t>
            </a: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240 / 2 = 120 dnů = 2 880 hodin</a:t>
            </a:r>
          </a:p>
          <a:p>
            <a:pPr algn="just">
              <a:lnSpc>
                <a:spcPct val="105000"/>
              </a:lnSpc>
            </a:pP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 = 4 000 · 2880 = 11 520 000 láhví za rok = 5 760 000 litrů/rok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2801416A-9442-4F92-8352-68BE57F04E8B}"/>
              </a:ext>
            </a:extLst>
          </p:cNvPr>
          <p:cNvSpPr/>
          <p:nvPr/>
        </p:nvSpPr>
        <p:spPr>
          <a:xfrm>
            <a:off x="500620" y="527392"/>
            <a:ext cx="7380000" cy="252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Využití výrobní kapacity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realita se nikdy přesně nerovná plánu: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malých rozdílů prodlužování či zkracování nominálního časového fondu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výrazných rozdílů: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převis nabídky kapacity - snižování směnnosti 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nedostatečná nabídka kapacity - kooperace s ostatními výrobci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5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="" xmlns:a16="http://schemas.microsoft.com/office/drawing/2014/main" id="{2801416A-9442-4F92-8352-68BE57F04E8B}"/>
                  </a:ext>
                </a:extLst>
              </p:cNvPr>
              <p:cNvSpPr/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…koeficient využití výrobní kapacity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</a:rPr>
                  <a:t>	… skutečně vykázaná produkce 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801416A-9442-4F92-8352-68BE57F04E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  <a:blipFill>
                <a:blip r:embed="rId3"/>
                <a:stretch>
                  <a:fillRect l="-4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výrobní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Klasifikovat výrobu podle různých kritérií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Provézt typologii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faktory ovlivňující plánování 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pojmy pracnost a výkon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časové fondy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Vypočítat výrobní kapacitu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Stanovit využití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výrobní kapacity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91A1265-8DA3-4DAE-B3FC-632F1E56F9E3}"/>
              </a:ext>
            </a:extLst>
          </p:cNvPr>
          <p:cNvSpPr/>
          <p:nvPr/>
        </p:nvSpPr>
        <p:spPr>
          <a:xfrm>
            <a:off x="612000" y="527392"/>
            <a:ext cx="7164000" cy="347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Výrobní proces 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postupná přeměna vstupů (surovin, základních materiálů, pomocných materiálů, provozních látek a řadí se sem rovněž energie) na hotové výrobky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skládá se z řady dílčích pracovních procesů, které </a:t>
            </a:r>
            <a:r>
              <a:rPr lang="cs-CZ" sz="2200" dirty="0" smtClean="0">
                <a:latin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</a:rPr>
              <a:t>v </a:t>
            </a:r>
            <a:r>
              <a:rPr lang="cs-CZ" sz="2200" dirty="0">
                <a:latin typeface="Arial" panose="020B0604020202020204" pitchFamily="34" charset="0"/>
              </a:rPr>
              <a:t>souhrnu prezentují použitou technologii při výrobě daného produktu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8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D91A1265-8DA3-4DAE-B3FC-632F1E56F9E3}"/>
              </a:ext>
            </a:extLst>
          </p:cNvPr>
          <p:cNvSpPr/>
          <p:nvPr/>
        </p:nvSpPr>
        <p:spPr>
          <a:xfrm>
            <a:off x="612000" y="527392"/>
            <a:ext cx="7164000" cy="370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Klasifikace výrobních procesů </a:t>
            </a:r>
          </a:p>
          <a:p>
            <a:pPr lv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Podle role člověka: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b="1" dirty="0">
                <a:latin typeface="Arial" panose="020B0604020202020204" pitchFamily="34" charset="0"/>
              </a:rPr>
              <a:t>pracovní</a:t>
            </a:r>
            <a:r>
              <a:rPr lang="cs-CZ" sz="2200" dirty="0">
                <a:latin typeface="Arial" panose="020B0604020202020204" pitchFamily="34" charset="0"/>
              </a:rPr>
              <a:t> - člověk se procesu účastní aktivně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b="1" dirty="0">
                <a:latin typeface="Arial" panose="020B0604020202020204" pitchFamily="34" charset="0"/>
              </a:rPr>
              <a:t>s využitím prvků automatizace - </a:t>
            </a:r>
            <a:r>
              <a:rPr lang="cs-CZ" sz="2200" dirty="0">
                <a:latin typeface="Arial" panose="020B0604020202020204" pitchFamily="34" charset="0"/>
              </a:rPr>
              <a:t>člověk se aktivně neúčastní, pouze vykonává funkci odborného dozoru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200" b="1" dirty="0">
                <a:latin typeface="Arial" panose="020B0604020202020204" pitchFamily="34" charset="0"/>
              </a:rPr>
              <a:t>přírodní</a:t>
            </a:r>
            <a:r>
              <a:rPr lang="cs-CZ" sz="2200" dirty="0">
                <a:latin typeface="Arial" panose="020B0604020202020204" pitchFamily="34" charset="0"/>
              </a:rPr>
              <a:t> - odehrává se v podmínkách působení přírodních sil, člověk je nezúčastněným pozorovatelem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AC5FC96A-083C-4CCA-BA4F-36E855E1FFB2}"/>
              </a:ext>
            </a:extLst>
          </p:cNvPr>
          <p:cNvSpPr/>
          <p:nvPr/>
        </p:nvSpPr>
        <p:spPr>
          <a:xfrm>
            <a:off x="525600" y="527392"/>
            <a:ext cx="7355020" cy="387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Podle uplatňované technologie: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Arial" panose="020B0604020202020204" pitchFamily="34" charset="0"/>
              </a:rPr>
              <a:t>fyzikální</a:t>
            </a:r>
            <a:r>
              <a:rPr lang="cs-CZ" sz="2200" dirty="0">
                <a:latin typeface="Arial" panose="020B0604020202020204" pitchFamily="34" charset="0"/>
              </a:rPr>
              <a:t> - látková podstata vstupů se během procesu nemění (např. lisování ocelových nádob, šití oděvů)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Arial" panose="020B0604020202020204" pitchFamily="34" charset="0"/>
              </a:rPr>
              <a:t>chemické </a:t>
            </a:r>
            <a:r>
              <a:rPr lang="cs-CZ" sz="2200" dirty="0">
                <a:latin typeface="Arial" panose="020B0604020202020204" pitchFamily="34" charset="0"/>
              </a:rPr>
              <a:t>- dochází ke změně látkové podstaty vstupu chemickou reakcí (např. výroba surového železa z rud, využití malty jako pojiva při zdění)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Arial" panose="020B0604020202020204" pitchFamily="34" charset="0"/>
              </a:rPr>
              <a:t>biologické</a:t>
            </a:r>
            <a:r>
              <a:rPr lang="cs-CZ" sz="2200" dirty="0">
                <a:latin typeface="Arial" panose="020B0604020202020204" pitchFamily="34" charset="0"/>
              </a:rPr>
              <a:t> - vstupy mění svou látkovou podstatu vlivem působení přírodních vlivů (např. kvašení vína, sušení ovoce, výroba některých léků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73D3B499-6C07-4E3C-8297-EC5FE2384307}"/>
              </a:ext>
            </a:extLst>
          </p:cNvPr>
          <p:cNvSpPr/>
          <p:nvPr/>
        </p:nvSpPr>
        <p:spPr>
          <a:xfrm>
            <a:off x="576000" y="527392"/>
            <a:ext cx="7304620" cy="421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Typologie výroby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začleňování jednotlivých okruhů výrob do stejnorodých skupin dle charakteristických znaků</a:t>
            </a:r>
          </a:p>
          <a:p>
            <a:pPr algn="just">
              <a:lnSpc>
                <a:spcPct val="114000"/>
              </a:lnSpc>
            </a:pPr>
            <a:endParaRPr lang="cs-CZ" sz="1400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Vnitropodnikové členění výroby: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vedlejší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doplňková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(např. využití a zpracování odpadu)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přidružená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 (např. sezonní výpomoc místním orgánům samosprávy)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85794674-71B8-4A5E-BD5D-D02179470A3D}"/>
              </a:ext>
            </a:extLst>
          </p:cNvPr>
          <p:cNvSpPr/>
          <p:nvPr/>
        </p:nvSpPr>
        <p:spPr>
          <a:xfrm>
            <a:off x="405400" y="681941"/>
            <a:ext cx="747522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realizaci dalších typů výroby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maximálně využít potenciál zaměstnanců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možnost flexibilně využívat pracovníky v případech, kdy některá činnost vykazuje výpadek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sezonní povaha hlavní činnosti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nárazové využití podpůrných zaměstnanců (např. elektrikářů, zámečníků)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691980" cy="3138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6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Členění výroby dle rozsahu sortimentní struktury:</a:t>
            </a:r>
          </a:p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Kusová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jeden výrobek (popř. několik kusů) současně  prezentuje samostatnou sortimentní položku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obdobného výrobku je už výrobou v rámci nové sortimentní položky (odchylky v některých specifických parametrech)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zalomené lodní hřídele, mostní konstrukce, technologické celky, lodě pro osobní i nákladní přepravu, zařízení pro energetické komplexy, šití oděvů na zakázku, stavby</a:t>
            </a:r>
          </a:p>
        </p:txBody>
      </p:sp>
    </p:spTree>
    <p:extLst>
      <p:ext uri="{BB962C8B-B14F-4D97-AF65-F5344CB8AC3E}">
        <p14:creationId xmlns:p14="http://schemas.microsoft.com/office/powerpoint/2010/main" val="150983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Sériová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většího počtu jednoho druhu výrobku je po určité době nahrazena výrobou jiného druhu výrobku, aby se po čase zařadila do výroby již dříve realizována výroba daného druhu výrobku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často vysoký podíl automatizace a robotizace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 hlediska pružnosti mají jednotlivé série </a:t>
            </a:r>
            <a:r>
              <a:rPr lang="cs-CZ" dirty="0" smtClean="0">
                <a:latin typeface="+mj-lt"/>
                <a:cs typeface="Times New Roman" panose="02020603050405020304" pitchFamily="18" charset="0"/>
              </a:rPr>
              <a:t>minimální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počet výrobků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východiskem pro tvorbu sérií je denní plán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význam logistiky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výroba konfekčního zboží, </a:t>
            </a:r>
            <a:r>
              <a:rPr lang="cs-CZ" dirty="0" smtClean="0">
                <a:latin typeface="+mj-lt"/>
                <a:cs typeface="Times New Roman" panose="02020603050405020304" pitchFamily="18" charset="0"/>
              </a:rPr>
              <a:t>pásová výroba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řady výrobků z oblasti spotřebního zboží, knihtisk</a:t>
            </a:r>
          </a:p>
        </p:txBody>
      </p:sp>
    </p:spTree>
    <p:extLst>
      <p:ext uri="{BB962C8B-B14F-4D97-AF65-F5344CB8AC3E}">
        <p14:creationId xmlns:p14="http://schemas.microsoft.com/office/powerpoint/2010/main" val="315525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868</Words>
  <Application>Microsoft Office PowerPoint</Application>
  <PresentationFormat>Předvádění na obrazovce (16:9)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357</cp:revision>
  <dcterms:created xsi:type="dcterms:W3CDTF">2016-07-06T15:42:34Z</dcterms:created>
  <dcterms:modified xsi:type="dcterms:W3CDTF">2021-10-18T08:45:08Z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