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310" r:id="rId2"/>
    <p:sldId id="258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94" r:id="rId19"/>
    <p:sldId id="295" r:id="rId20"/>
    <p:sldId id="296" r:id="rId21"/>
    <p:sldId id="297" r:id="rId22"/>
    <p:sldId id="298" r:id="rId23"/>
    <p:sldId id="299" r:id="rId24"/>
    <p:sldId id="300" r:id="rId25"/>
    <p:sldId id="301" r:id="rId26"/>
    <p:sldId id="302" r:id="rId27"/>
    <p:sldId id="304" r:id="rId28"/>
    <p:sldId id="305" r:id="rId29"/>
    <p:sldId id="306" r:id="rId30"/>
    <p:sldId id="307" r:id="rId31"/>
    <p:sldId id="308" r:id="rId32"/>
    <p:sldId id="309" r:id="rId33"/>
    <p:sldId id="281" r:id="rId34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957" autoAdjust="0"/>
  </p:normalViewPr>
  <p:slideViewPr>
    <p:cSldViewPr>
      <p:cViewPr varScale="1">
        <p:scale>
          <a:sx n="92" d="100"/>
          <a:sy n="92" d="100"/>
        </p:scale>
        <p:origin x="75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29. 12. 2020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58937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E1B6C7-8DA3-4AB4-B7B3-B6344BA02B09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65117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t>29. 12. 2020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lIns="68580" tIns="34290" rIns="68580" bIns="34290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lIns="68580" tIns="34290" rIns="68580" bIns="3429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3E9BAEC6-A37A-4403-B919-4854A6448652}" type="datetimeFigureOut">
              <a:rPr lang="cs-CZ" smtClean="0"/>
              <a:pPr/>
              <a:t>29. 12. 2020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5671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342900"/>
            <a:ext cx="8686800" cy="630936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841B8-E67D-47BE-BAC5-45126D1244BC}" type="datetimeFigureOut">
              <a:rPr lang="cs-CZ" smtClean="0"/>
              <a:pPr/>
              <a:t>29. 12. 2020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A646D-7B38-4AB1-AAE1-1FBB7C2249D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5236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4" r:id="rId5"/>
    <p:sldLayoutId id="2147483657" r:id="rId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pl-PL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Podnikatel</a:t>
            </a:r>
            <a:r>
              <a:rPr lang="pl-PL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podnikání a výklad základních pojmů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04173" y="3003798"/>
            <a:ext cx="3888432" cy="7200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sk-SK" sz="1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r>
              <a:rPr lang="sk-SK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č. 1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 Ing</a:t>
            </a:r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Jarmila </a:t>
            </a:r>
            <a:r>
              <a:rPr lang="cs-CZ" altLang="cs-CZ" sz="9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Duháček</a:t>
            </a:r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Šebestová</a:t>
            </a:r>
            <a:endParaRPr lang="cs-CZ" altLang="cs-CZ" sz="9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Podnikání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05848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1863 Všeobecný obchodní zákoník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940594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200" dirty="0"/>
              <a:t>V.o.s., k.s., a.s., s.r.o. neexistovalo</a:t>
            </a:r>
          </a:p>
          <a:p>
            <a:r>
              <a:rPr lang="cs-CZ" sz="2200" dirty="0"/>
              <a:t>Průmyslová revoluce, výzkum, parní stroje</a:t>
            </a:r>
          </a:p>
          <a:p>
            <a:r>
              <a:rPr lang="cs-CZ" sz="2200" dirty="0"/>
              <a:t>Otázka ochrany duševního vlastnictví –patenty</a:t>
            </a:r>
          </a:p>
          <a:p>
            <a:r>
              <a:rPr lang="cs-CZ" sz="2200" dirty="0"/>
              <a:t>Systémy exportních domů sdružujících malé podniky</a:t>
            </a:r>
          </a:p>
          <a:p>
            <a:r>
              <a:rPr lang="cs-CZ" sz="2200" dirty="0"/>
              <a:t>společenstva</a:t>
            </a:r>
          </a:p>
        </p:txBody>
      </p:sp>
    </p:spTree>
    <p:extLst>
      <p:ext uri="{BB962C8B-B14F-4D97-AF65-F5344CB8AC3E}">
        <p14:creationId xmlns:p14="http://schemas.microsoft.com/office/powerpoint/2010/main" val="1798115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Samostatné ČSR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200" dirty="0"/>
              <a:t>Novely dosavadních předpisů, </a:t>
            </a:r>
            <a:endParaRPr lang="cs-CZ" sz="2200" dirty="0" smtClean="0"/>
          </a:p>
          <a:p>
            <a:r>
              <a:rPr lang="cs-CZ" sz="2200" dirty="0" smtClean="0"/>
              <a:t>nedůslednost </a:t>
            </a:r>
            <a:r>
              <a:rPr lang="cs-CZ" sz="2200" dirty="0"/>
              <a:t>při vydávání koncesí</a:t>
            </a:r>
          </a:p>
          <a:p>
            <a:r>
              <a:rPr lang="cs-CZ" sz="2200" dirty="0"/>
              <a:t>Přehlcení ekonomiky drobnými podnikateli</a:t>
            </a:r>
          </a:p>
        </p:txBody>
      </p:sp>
    </p:spTree>
    <p:extLst>
      <p:ext uri="{BB962C8B-B14F-4D97-AF65-F5344CB8AC3E}">
        <p14:creationId xmlns:p14="http://schemas.microsoft.com/office/powerpoint/2010/main" val="2741364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480720" cy="507703"/>
          </a:xfrm>
        </p:spPr>
        <p:txBody>
          <a:bodyPr>
            <a:normAutofit/>
          </a:bodyPr>
          <a:lstStyle/>
          <a:p>
            <a:r>
              <a:rPr lang="cs-CZ" dirty="0"/>
              <a:t>Živnosti a jejich členění za první republiky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611560" y="1131590"/>
            <a:ext cx="7886700" cy="3262312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r>
              <a:rPr lang="cs-CZ" dirty="0"/>
              <a:t>1930 – 603 000 živnostníků do 10 zaměstnanců, z toho 378 000 bez zaměstnanců</a:t>
            </a:r>
          </a:p>
          <a:p>
            <a:r>
              <a:rPr lang="cs-CZ" dirty="0"/>
              <a:t>Převládaly výrobní živnosti</a:t>
            </a:r>
          </a:p>
          <a:p>
            <a:r>
              <a:rPr lang="cs-CZ" dirty="0"/>
              <a:t>1918 novelizován živnostenský řád – vyjmuto zemědělské podnikání, lékárnictví, lékařství , domácké práce</a:t>
            </a:r>
          </a:p>
          <a:p>
            <a:r>
              <a:rPr lang="cs-CZ" dirty="0"/>
              <a:t>Druhy živností: „živnostník musel být občansky zachovalý“</a:t>
            </a:r>
          </a:p>
          <a:p>
            <a:r>
              <a:rPr lang="cs-CZ" dirty="0"/>
              <a:t>Svobodné – „stačila </a:t>
            </a:r>
            <a:r>
              <a:rPr lang="cs-CZ" dirty="0" err="1"/>
              <a:t>opověď</a:t>
            </a:r>
            <a:r>
              <a:rPr lang="cs-CZ" dirty="0"/>
              <a:t>“</a:t>
            </a:r>
          </a:p>
          <a:p>
            <a:r>
              <a:rPr lang="cs-CZ" dirty="0"/>
              <a:t>Řemeslné – praxe + tovaryšský list</a:t>
            </a:r>
          </a:p>
          <a:p>
            <a:r>
              <a:rPr lang="cs-CZ" dirty="0"/>
              <a:t>Koncesované – schvalovací řízení</a:t>
            </a:r>
          </a:p>
        </p:txBody>
      </p:sp>
    </p:spTree>
    <p:extLst>
      <p:ext uri="{BB962C8B-B14F-4D97-AF65-F5344CB8AC3E}">
        <p14:creationId xmlns:p14="http://schemas.microsoft.com/office/powerpoint/2010/main" val="23868029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Sdružení MSP za první republiky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200" dirty="0"/>
              <a:t>Živnostenská společenstva</a:t>
            </a:r>
          </a:p>
          <a:p>
            <a:pPr lvl="1"/>
            <a:r>
              <a:rPr lang="cs-CZ" sz="2200" dirty="0"/>
              <a:t>Účast byla povinná</a:t>
            </a:r>
          </a:p>
          <a:p>
            <a:pPr lvl="2"/>
            <a:r>
              <a:rPr lang="cs-CZ" sz="2200" dirty="0"/>
              <a:t>Odborná nebo smíšená</a:t>
            </a:r>
          </a:p>
          <a:p>
            <a:r>
              <a:rPr lang="cs-CZ" sz="2200" dirty="0"/>
              <a:t>Ústřední rada obchodnictva v Praze</a:t>
            </a:r>
          </a:p>
        </p:txBody>
      </p:sp>
    </p:spTree>
    <p:extLst>
      <p:ext uri="{BB962C8B-B14F-4D97-AF65-F5344CB8AC3E}">
        <p14:creationId xmlns:p14="http://schemas.microsoft.com/office/powerpoint/2010/main" val="39729502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Meziválečné období do 1945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55576" y="1131590"/>
            <a:ext cx="7886700" cy="326231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cs-CZ" sz="2200" dirty="0"/>
              <a:t>Industrializace</a:t>
            </a:r>
          </a:p>
          <a:p>
            <a:r>
              <a:rPr lang="cs-CZ" sz="2200" dirty="0"/>
              <a:t>Orientace na průmysl</a:t>
            </a:r>
          </a:p>
          <a:p>
            <a:r>
              <a:rPr lang="cs-CZ" sz="2200" dirty="0"/>
              <a:t>1919-1921 státní podniky, nostrifikace, elektrifikace</a:t>
            </a:r>
          </a:p>
          <a:p>
            <a:r>
              <a:rPr lang="cs-CZ" sz="2200" dirty="0"/>
              <a:t>1924-1929 – zlatá léta podnikání elektrotechnika</a:t>
            </a:r>
          </a:p>
          <a:p>
            <a:r>
              <a:rPr lang="cs-CZ" sz="2200" dirty="0"/>
              <a:t>1930-1938 krize, státní zásahy do ekonomiky</a:t>
            </a:r>
          </a:p>
          <a:p>
            <a:r>
              <a:rPr lang="cs-CZ" sz="2200" dirty="0"/>
              <a:t>Přípravy na válku</a:t>
            </a:r>
          </a:p>
          <a:p>
            <a:r>
              <a:rPr lang="cs-CZ" sz="2200" dirty="0"/>
              <a:t>Závislost na Německu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5701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1948-1989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628650" y="940594"/>
            <a:ext cx="7886700" cy="3262312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r>
              <a:rPr lang="cs-CZ" sz="2100" dirty="0"/>
              <a:t>Kolektivizace</a:t>
            </a:r>
          </a:p>
          <a:p>
            <a:r>
              <a:rPr lang="cs-CZ" sz="2100" dirty="0"/>
              <a:t>Budování velkých celků</a:t>
            </a:r>
          </a:p>
          <a:p>
            <a:r>
              <a:rPr lang="cs-CZ" sz="2100" dirty="0"/>
              <a:t>Byla zahájena kolektivizace zemědělství, zahájená v roce 1949 vydáním zákona o jednotných zemědělských družstvech, následovala vlna násilného združstevňování. Na jaře 1948 bylo dokončeno znárodnění podniků nad 50 zaměstnanců. Podniky se slučovaly, což mělo za následek zánik malých živností, soukromého řemesla a maloobchodu</a:t>
            </a:r>
          </a:p>
          <a:p>
            <a:r>
              <a:rPr lang="cs-CZ" sz="2100" b="1" dirty="0"/>
              <a:t>1965 – živnostenský řád formálně zrušen </a:t>
            </a:r>
            <a:r>
              <a:rPr lang="cs-CZ" sz="2100" dirty="0"/>
              <a:t>– ve skutečnosti se dávno nepoužíval a byl nahrazen usnesením vlády </a:t>
            </a:r>
          </a:p>
          <a:p>
            <a:r>
              <a:rPr lang="cs-CZ" sz="2100" b="1" dirty="0"/>
              <a:t>v r</a:t>
            </a:r>
            <a:r>
              <a:rPr lang="cs-CZ" sz="2100" dirty="0"/>
              <a:t>. </a:t>
            </a:r>
            <a:r>
              <a:rPr lang="cs-CZ" sz="2100" b="1" dirty="0"/>
              <a:t>1982 – </a:t>
            </a:r>
            <a:r>
              <a:rPr lang="cs-CZ" sz="2100" dirty="0"/>
              <a:t>doplnění občanského zákoníku rámcovými ustanoveními, zmocňujícími vlády republik k úpravě podrobností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64322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Změny po roce 1989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275606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200" dirty="0"/>
              <a:t>Přechod k tržní ekonomice</a:t>
            </a:r>
          </a:p>
          <a:p>
            <a:r>
              <a:rPr lang="cs-CZ" sz="2200" dirty="0"/>
              <a:t>Růst MSP</a:t>
            </a:r>
          </a:p>
        </p:txBody>
      </p:sp>
    </p:spTree>
    <p:extLst>
      <p:ext uri="{BB962C8B-B14F-4D97-AF65-F5344CB8AC3E}">
        <p14:creationId xmlns:p14="http://schemas.microsoft.com/office/powerpoint/2010/main" val="18203734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xmlns="" id="{4BCFC24F-4A5E-4EB9-A2D4-A3752951CB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11812" t="16242" r="13179" b="22482"/>
          <a:stretch>
            <a:fillRect/>
          </a:stretch>
        </p:blipFill>
        <p:spPr bwMode="auto">
          <a:xfrm>
            <a:off x="1187624" y="203620"/>
            <a:ext cx="5832648" cy="3811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1439652" y="4137924"/>
            <a:ext cx="6264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/>
              <a:t>Monika Hodinková, Pavel </a:t>
            </a:r>
            <a:r>
              <a:rPr lang="cs-CZ" sz="900" dirty="0" err="1"/>
              <a:t>Svirák</a:t>
            </a:r>
            <a:r>
              <a:rPr lang="cs-CZ" sz="900" dirty="0"/>
              <a:t>  (2013) </a:t>
            </a:r>
            <a:r>
              <a:rPr lang="cs-CZ" sz="900" b="1" dirty="0"/>
              <a:t>Bariéry rozvoje malých a středních podniků .Trendy ekonomiky a managementu , </a:t>
            </a:r>
            <a:r>
              <a:rPr lang="cs-CZ" sz="900" i="1" dirty="0"/>
              <a:t>Ročník VII – Speciální číslo 17</a:t>
            </a:r>
            <a:endParaRPr lang="cs-CZ" sz="900" dirty="0"/>
          </a:p>
        </p:txBody>
      </p:sp>
    </p:spTree>
    <p:extLst>
      <p:ext uri="{BB962C8B-B14F-4D97-AF65-F5344CB8AC3E}">
        <p14:creationId xmlns:p14="http://schemas.microsoft.com/office/powerpoint/2010/main" val="33231406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300" dirty="0"/>
              <a:t>Podnikatel jako osobnost, mýty o podnikání</a:t>
            </a:r>
            <a:endParaRPr lang="cs-CZ" dirty="0"/>
          </a:p>
        </p:txBody>
      </p:sp>
      <p:sp>
        <p:nvSpPr>
          <p:cNvPr id="2" name="Podnadpis 1">
            <a:extLst>
              <a:ext uri="{FF2B5EF4-FFF2-40B4-BE49-F238E27FC236}">
                <a16:creationId xmlns:a16="http://schemas.microsoft.com/office/drawing/2014/main" xmlns="" id="{289746C8-2CBA-444F-850B-80AB0B81A19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86888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xmlns="" id="{11A976FF-C78F-47D9-A4B6-C6AC1D128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539552" y="987574"/>
            <a:ext cx="8280920" cy="3262312"/>
          </a:xfrm>
          <a:prstGeom prst="rect">
            <a:avLst/>
          </a:prstGeom>
        </p:spPr>
        <p:txBody>
          <a:bodyPr/>
          <a:lstStyle/>
          <a:p>
            <a:pPr>
              <a:buNone/>
            </a:pPr>
            <a:r>
              <a:rPr lang="cs-CZ" i="1" dirty="0"/>
              <a:t>„</a:t>
            </a:r>
            <a:r>
              <a:rPr lang="cs-CZ" sz="2200" i="1" dirty="0"/>
              <a:t>Máte-li skupinu zájemců, ale nemáte co prodávat, nemáte podnikání. Máte-li něco, co byste chtěli prodávat, ale nikdo není ochoten to koupit, opět nemáte podnikání. V obou případech platí, že bez jasné a jednoduché možnosti, jak by zákazníci mohli platit za to, co nabízíte, nemáte podnikání.“</a:t>
            </a:r>
            <a:endParaRPr lang="cs-CZ" sz="2200" dirty="0"/>
          </a:p>
          <a:p>
            <a:pPr>
              <a:buNone/>
            </a:pPr>
            <a:r>
              <a:rPr lang="cs-CZ" sz="2200" dirty="0" err="1"/>
              <a:t>Chris</a:t>
            </a:r>
            <a:r>
              <a:rPr lang="cs-CZ" sz="2200" dirty="0"/>
              <a:t> </a:t>
            </a:r>
            <a:r>
              <a:rPr lang="cs-CZ" sz="2200" dirty="0" err="1"/>
              <a:t>Guillebeau</a:t>
            </a:r>
            <a:r>
              <a:rPr lang="cs-CZ" sz="2200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4554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pl-PL" sz="3200" b="1" dirty="0">
                <a:solidFill>
                  <a:schemeClr val="bg1"/>
                </a:solidFill>
              </a:rPr>
              <a:t>PODNIKATEL, PODNIKÁNÍ A VÝKLAD ZÁKLADNÍCH POJMŮ</a:t>
            </a:r>
            <a:endParaRPr lang="cs-CZ" sz="3200" b="1" dirty="0">
              <a:solidFill>
                <a:schemeClr val="bg1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196045"/>
            <a:ext cx="3890486" cy="262709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je:</a:t>
            </a:r>
          </a:p>
          <a:p>
            <a:r>
              <a:rPr lang="cs-CZ" sz="1400" dirty="0">
                <a:solidFill>
                  <a:srgbClr val="002060"/>
                </a:solidFill>
                <a:cs typeface="Times New Roman" panose="02020603050405020304" pitchFamily="18" charset="0"/>
              </a:rPr>
              <a:t>Cílem přednášky je seznámit studenty se základními pojmy z podnikání.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63021" y="3908399"/>
            <a:ext cx="2016224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1162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i="1" dirty="0"/>
              <a:t>Pojetí podnikatele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203598"/>
            <a:ext cx="7886700" cy="3262312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lvl="0"/>
            <a:r>
              <a:rPr lang="cs-CZ" sz="2800" b="1" dirty="0"/>
              <a:t>Ekonomové</a:t>
            </a:r>
            <a:r>
              <a:rPr lang="cs-CZ" sz="2800" dirty="0"/>
              <a:t> : přináší zdroje, práce, suroviny a další aktiva do kombinací, které zvyšují jejich hodnotu. </a:t>
            </a:r>
          </a:p>
          <a:p>
            <a:pPr lvl="0"/>
            <a:r>
              <a:rPr lang="cs-CZ" sz="2800" b="1" dirty="0"/>
              <a:t>Psychologové</a:t>
            </a:r>
            <a:r>
              <a:rPr lang="cs-CZ" sz="2800" dirty="0"/>
              <a:t> : poháněn několika vnitřními silami, které vytvářejí touhu něco získat nebo dosáhnout něčeho. </a:t>
            </a:r>
          </a:p>
          <a:p>
            <a:pPr lvl="0"/>
            <a:r>
              <a:rPr lang="cs-CZ" sz="2800" b="1" dirty="0"/>
              <a:t>Sociologové</a:t>
            </a:r>
            <a:r>
              <a:rPr lang="cs-CZ" sz="2800" dirty="0"/>
              <a:t> : její činnost určuje její sociální postavení a kteří přispívají k rozvoji společnosti. </a:t>
            </a:r>
          </a:p>
          <a:p>
            <a:pPr lvl="0"/>
            <a:r>
              <a:rPr lang="cs-CZ" sz="2800" b="1" dirty="0"/>
              <a:t>Manažeři</a:t>
            </a:r>
            <a:r>
              <a:rPr lang="cs-CZ" sz="2800" dirty="0"/>
              <a:t> : člověka, který má vizi a vytváří akční plán k jeho dosažení. </a:t>
            </a:r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75903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 podnikatele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7886700" cy="3262312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r>
              <a:rPr lang="cs-CZ" b="1" dirty="0"/>
              <a:t>Nový občanský zákoník </a:t>
            </a:r>
            <a:r>
              <a:rPr lang="cs-CZ" dirty="0"/>
              <a:t>(NOZ), § 420: </a:t>
            </a:r>
          </a:p>
          <a:p>
            <a:r>
              <a:rPr lang="cs-CZ" dirty="0"/>
              <a:t>,,(1) Kdo samostatně vykonává na vlastní účet a odpovědnost výdělečnou činnost živnostenským nebo obdobným způsobem se záměrem činit tak soustavně za účelem dosažení zisku, je považován se zřetelem k této činnosti za podnikatele.</a:t>
            </a:r>
          </a:p>
          <a:p>
            <a:r>
              <a:rPr lang="cs-CZ" dirty="0"/>
              <a:t>(2) Pro účely ochrany spotřebitele a pro účely § 1963 se za podnikatele považuje také každá osoba, která uzavírá smlouvy související s vlastní obchodní, výrobní nebo obdobnou činností či při samostatném výkonu svého povolání, popřípadě osoba, která jedná jménem nebo na účet podnikatele.“</a:t>
            </a:r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44920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Definice nezletilého podnikatele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347614"/>
            <a:ext cx="8496944" cy="2741613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r>
              <a:rPr lang="cs-CZ" dirty="0"/>
              <a:t>1) Nezletilá osoba, které zákonný zástupce s přivolením soudu udělil souhlas k samostatnému provozování obchodního závodu nebo jiné podobné výdělečné činnosti. (§ 33 NOZ) – je podnikatelem podle vymezení v § 420 odst. 1 NOZ, ale jeho schopnost samostatně vykonávat činnost podle § 420 vyplývá ze zvláštního postupu podle § 33.</a:t>
            </a:r>
          </a:p>
          <a:p>
            <a:r>
              <a:rPr lang="cs-CZ" dirty="0"/>
              <a:t>2) Nezletilá osoba, které soud přiznal svéprávnost (prokázala schopnost se samostatně živit) - § 37 NOZ. Opět by šlo o podnikatele ve smyslu § 420 odst. 1 NOZ, ale opět tuto schopnost vykonávat činnost podle § 420 získává zvláštním postupem podle § 37 NOZ.</a:t>
            </a:r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1691680" y="3902655"/>
            <a:ext cx="52925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rgbClr val="FF0000"/>
                </a:solidFill>
              </a:rPr>
              <a:t>Věk min. 15 let, dokončení povinné školní docházky!</a:t>
            </a:r>
          </a:p>
        </p:txBody>
      </p:sp>
    </p:spTree>
    <p:extLst>
      <p:ext uri="{BB962C8B-B14F-4D97-AF65-F5344CB8AC3E}">
        <p14:creationId xmlns:p14="http://schemas.microsoft.com/office/powerpoint/2010/main" val="1498896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Prvky podnikatele</a:t>
            </a:r>
          </a:p>
        </p:txBody>
      </p:sp>
      <p:pic>
        <p:nvPicPr>
          <p:cNvPr id="4" name="Zástupný symbol pro obsah 3"/>
          <p:cNvPicPr>
            <a:picLocks noGrp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203598"/>
            <a:ext cx="5616624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xmlns="" id="{553E8C25-2F20-4F83-BF17-80D8536A120F}"/>
              </a:ext>
            </a:extLst>
          </p:cNvPr>
          <p:cNvSpPr/>
          <p:nvPr/>
        </p:nvSpPr>
        <p:spPr>
          <a:xfrm>
            <a:off x="6387783" y="4160899"/>
            <a:ext cx="24561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i="1" spc="-20" dirty="0" err="1">
                <a:latin typeface="Times New Roman" panose="02020603050405020304" pitchFamily="18" charset="0"/>
                <a:ea typeface="Calibri" panose="020F0502020204030204" pitchFamily="34" charset="0"/>
              </a:rPr>
              <a:t>Zdroj</a:t>
            </a:r>
            <a:r>
              <a:rPr lang="en-GB" i="1" spc="-20" dirty="0"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en-GB" i="1" spc="-20" dirty="0" err="1">
                <a:latin typeface="Times New Roman" panose="02020603050405020304" pitchFamily="18" charset="0"/>
                <a:ea typeface="Calibri" panose="020F0502020204030204" pitchFamily="34" charset="0"/>
              </a:rPr>
              <a:t>Fillion</a:t>
            </a:r>
            <a:r>
              <a:rPr lang="en-GB" i="1" spc="-20" dirty="0">
                <a:latin typeface="Times New Roman" panose="02020603050405020304" pitchFamily="18" charset="0"/>
                <a:ea typeface="Calibri" panose="020F0502020204030204" pitchFamily="34" charset="0"/>
              </a:rPr>
              <a:t>, 20</a:t>
            </a:r>
            <a:r>
              <a:rPr lang="cs-CZ" i="1" spc="-20" dirty="0">
                <a:latin typeface="Times New Roman" panose="02020603050405020304" pitchFamily="18" charset="0"/>
                <a:ea typeface="Calibri" panose="020F0502020204030204" pitchFamily="34" charset="0"/>
              </a:rPr>
              <a:t>0</a:t>
            </a:r>
            <a:r>
              <a:rPr lang="en-GB" i="1" spc="-20" dirty="0">
                <a:latin typeface="Times New Roman" panose="02020603050405020304" pitchFamily="18" charset="0"/>
                <a:ea typeface="Calibri" panose="020F0502020204030204" pitchFamily="34" charset="0"/>
              </a:rPr>
              <a:t>1, s.49</a:t>
            </a:r>
            <a:endParaRPr lang="cs-CZ" i="1" spc="-2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64510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cap="all" dirty="0"/>
              <a:t>Role podnikatele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67544" y="925512"/>
            <a:ext cx="7488832" cy="3292475"/>
          </a:xfrm>
          <a:prstGeom prst="rect">
            <a:avLst/>
          </a:prstGeom>
        </p:spPr>
        <p:txBody>
          <a:bodyPr/>
          <a:lstStyle/>
          <a:p>
            <a:pPr>
              <a:buNone/>
            </a:pPr>
            <a:r>
              <a:rPr lang="cs-CZ" sz="2200" i="1" dirty="0"/>
              <a:t>určitý souhrn vzorců chování (s charakterem popisným, normativním), které vyjadřují potřebu nebo očekávání</a:t>
            </a:r>
            <a:r>
              <a:rPr lang="cs-CZ" sz="2200" dirty="0"/>
              <a:t>.</a:t>
            </a:r>
          </a:p>
          <a:p>
            <a:r>
              <a:rPr lang="cs-CZ" sz="2200" dirty="0"/>
              <a:t>role vlastnická</a:t>
            </a:r>
          </a:p>
          <a:p>
            <a:r>
              <a:rPr lang="cs-CZ" sz="2200" dirty="0"/>
              <a:t>role správce</a:t>
            </a:r>
          </a:p>
          <a:p>
            <a:r>
              <a:rPr lang="cs-CZ" sz="2200" dirty="0"/>
              <a:t>role manažera</a:t>
            </a:r>
          </a:p>
          <a:p>
            <a:r>
              <a:rPr lang="cs-CZ" sz="2200" dirty="0"/>
              <a:t>role prodejce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48064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Charakteristiky podnikatele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67544" y="771550"/>
            <a:ext cx="8534772" cy="3694360"/>
          </a:xfrm>
          <a:prstGeom prst="rect">
            <a:avLst/>
          </a:prstGeo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cs-CZ" sz="4200" dirty="0"/>
              <a:t>1. Učení </a:t>
            </a:r>
          </a:p>
          <a:p>
            <a:pPr>
              <a:buNone/>
            </a:pPr>
            <a:r>
              <a:rPr lang="cs-CZ" sz="4200" dirty="0"/>
              <a:t>2. Volba oboru </a:t>
            </a:r>
          </a:p>
          <a:p>
            <a:pPr>
              <a:buNone/>
            </a:pPr>
            <a:r>
              <a:rPr lang="cs-CZ" sz="4200" dirty="0"/>
              <a:t>3. Identifikace výklenku. </a:t>
            </a:r>
          </a:p>
          <a:p>
            <a:pPr>
              <a:buNone/>
            </a:pPr>
            <a:r>
              <a:rPr lang="cs-CZ" sz="4200" dirty="0"/>
              <a:t>4. Nalézt a rozvíjet podnikatelské příležitosti </a:t>
            </a:r>
          </a:p>
          <a:p>
            <a:pPr>
              <a:buNone/>
            </a:pPr>
            <a:r>
              <a:rPr lang="cs-CZ" sz="4200" dirty="0"/>
              <a:t>5. Vizualizace cílů</a:t>
            </a:r>
          </a:p>
          <a:p>
            <a:pPr>
              <a:buNone/>
            </a:pPr>
            <a:r>
              <a:rPr lang="cs-CZ" sz="4200" dirty="0"/>
              <a:t>6. Řízení rizik </a:t>
            </a:r>
          </a:p>
          <a:p>
            <a:pPr>
              <a:buNone/>
            </a:pPr>
            <a:r>
              <a:rPr lang="cs-CZ" sz="4200" dirty="0"/>
              <a:t>7. Projektování (produkty, služby, organizace) </a:t>
            </a:r>
          </a:p>
          <a:p>
            <a:pPr>
              <a:buNone/>
            </a:pPr>
            <a:r>
              <a:rPr lang="cs-CZ" sz="4200" dirty="0"/>
              <a:t>8. Závazek k akci </a:t>
            </a:r>
          </a:p>
          <a:p>
            <a:pPr>
              <a:buNone/>
            </a:pPr>
            <a:r>
              <a:rPr lang="cs-CZ" sz="4200" dirty="0"/>
              <a:t>9. Využívání zdrojů</a:t>
            </a:r>
          </a:p>
          <a:p>
            <a:pPr>
              <a:buNone/>
            </a:pPr>
            <a:r>
              <a:rPr lang="cs-CZ" sz="4200" dirty="0"/>
              <a:t>10. Budování vztahů</a:t>
            </a:r>
          </a:p>
          <a:p>
            <a:pPr>
              <a:buNone/>
            </a:pPr>
            <a:r>
              <a:rPr lang="cs-CZ" sz="4200" dirty="0"/>
              <a:t>11. Řízení</a:t>
            </a:r>
          </a:p>
          <a:p>
            <a:pPr>
              <a:buNone/>
            </a:pPr>
            <a:r>
              <a:rPr lang="cs-CZ" sz="4200" dirty="0"/>
              <a:t>12. Rozvoj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61710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Desatero úspěšného podnikatele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628650" y="915566"/>
            <a:ext cx="7886700" cy="3716759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dirty="0"/>
              <a:t>1.	vytrvalost</a:t>
            </a:r>
          </a:p>
          <a:p>
            <a:pPr>
              <a:buNone/>
            </a:pPr>
            <a:r>
              <a:rPr lang="cs-CZ" dirty="0"/>
              <a:t>2.	sebedůvěra</a:t>
            </a:r>
          </a:p>
          <a:p>
            <a:pPr>
              <a:buNone/>
            </a:pPr>
            <a:r>
              <a:rPr lang="cs-CZ" dirty="0"/>
              <a:t>3.	odpovědnost</a:t>
            </a:r>
          </a:p>
          <a:p>
            <a:pPr>
              <a:buNone/>
            </a:pPr>
            <a:r>
              <a:rPr lang="cs-CZ" dirty="0"/>
              <a:t>4.	informovanost</a:t>
            </a:r>
          </a:p>
          <a:p>
            <a:pPr>
              <a:buNone/>
            </a:pPr>
            <a:r>
              <a:rPr lang="cs-CZ" dirty="0"/>
              <a:t>5.	iniciativa</a:t>
            </a:r>
          </a:p>
          <a:p>
            <a:pPr>
              <a:buNone/>
            </a:pPr>
            <a:r>
              <a:rPr lang="cs-CZ" dirty="0"/>
              <a:t>6.	monitoring a využití příležitostí a svých silných stránek</a:t>
            </a:r>
          </a:p>
          <a:p>
            <a:pPr>
              <a:buNone/>
            </a:pPr>
            <a:r>
              <a:rPr lang="cs-CZ" dirty="0"/>
              <a:t>7.	koncepce cena/kvalita/flexibilita</a:t>
            </a:r>
          </a:p>
          <a:p>
            <a:pPr>
              <a:buNone/>
            </a:pPr>
            <a:r>
              <a:rPr lang="cs-CZ" dirty="0"/>
              <a:t>8.	úsilí o úspěch</a:t>
            </a:r>
          </a:p>
          <a:p>
            <a:pPr>
              <a:buNone/>
            </a:pPr>
            <a:r>
              <a:rPr lang="cs-CZ" dirty="0"/>
              <a:t>9.	racionální chování</a:t>
            </a:r>
          </a:p>
          <a:p>
            <a:pPr>
              <a:buNone/>
            </a:pPr>
            <a:r>
              <a:rPr lang="cs-CZ" dirty="0"/>
              <a:t>10.respektování okolní reality</a:t>
            </a:r>
          </a:p>
        </p:txBody>
      </p:sp>
    </p:spTree>
    <p:extLst>
      <p:ext uri="{BB962C8B-B14F-4D97-AF65-F5344CB8AC3E}">
        <p14:creationId xmlns:p14="http://schemas.microsoft.com/office/powerpoint/2010/main" val="36629434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cap="small" dirty="0"/>
              <a:t>Typy podnikání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4294967295"/>
          </p:nvPr>
        </p:nvSpPr>
        <p:spPr>
          <a:xfrm>
            <a:off x="628650" y="940594"/>
            <a:ext cx="7886700" cy="3262312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cs-CZ" sz="2800" dirty="0"/>
              <a:t>Jako životní styl.</a:t>
            </a:r>
          </a:p>
          <a:p>
            <a:pPr lvl="0"/>
            <a:r>
              <a:rPr lang="cs-CZ" sz="2800" dirty="0"/>
              <a:t>Zdrženlivé. </a:t>
            </a:r>
          </a:p>
          <a:p>
            <a:pPr lvl="0"/>
            <a:r>
              <a:rPr lang="cs-CZ" sz="2800" dirty="0"/>
              <a:t>Nadějné. </a:t>
            </a:r>
          </a:p>
          <a:p>
            <a:pPr lvl="0"/>
            <a:r>
              <a:rPr lang="cs-CZ" sz="2800" dirty="0"/>
              <a:t>S potenciálem vysokého růstu.</a:t>
            </a:r>
          </a:p>
          <a:p>
            <a:r>
              <a:rPr lang="cs-CZ" sz="2800" dirty="0"/>
              <a:t>Revoluční</a:t>
            </a:r>
          </a:p>
        </p:txBody>
      </p:sp>
    </p:spTree>
    <p:extLst>
      <p:ext uri="{BB962C8B-B14F-4D97-AF65-F5344CB8AC3E}">
        <p14:creationId xmlns:p14="http://schemas.microsoft.com/office/powerpoint/2010/main" val="38717313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cap="small" dirty="0"/>
              <a:t>Motivace k podnikání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7886700" cy="326231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cs-CZ" sz="2100" b="1" dirty="0"/>
              <a:t>tlak (</a:t>
            </a:r>
            <a:r>
              <a:rPr lang="cs-CZ" sz="2100" b="1" dirty="0" err="1"/>
              <a:t>push</a:t>
            </a:r>
            <a:r>
              <a:rPr lang="cs-CZ" sz="2100" b="1" dirty="0"/>
              <a:t>) </a:t>
            </a:r>
            <a:r>
              <a:rPr lang="cs-CZ" sz="2100" dirty="0"/>
              <a:t>– člověk musí svojí situaci řešit, důvody jsou silnější, ale o to rychleji vyhasínají, většinou nevedou k mimořádným výsledkům</a:t>
            </a:r>
            <a:endParaRPr lang="cs-CZ" dirty="0"/>
          </a:p>
          <a:p>
            <a:r>
              <a:rPr lang="cs-CZ" sz="2100" b="1" dirty="0"/>
              <a:t>tah (</a:t>
            </a:r>
            <a:r>
              <a:rPr lang="cs-CZ" sz="2100" b="1" dirty="0" err="1"/>
              <a:t>pull</a:t>
            </a:r>
            <a:r>
              <a:rPr lang="cs-CZ" sz="2100" b="1" dirty="0"/>
              <a:t>) </a:t>
            </a:r>
            <a:r>
              <a:rPr lang="cs-CZ" sz="2100" dirty="0"/>
              <a:t>– využití příležitosti je významným prostředkem k uspokojení podnikatelových potřeb, důvody jsou trvalejší a málokdy vyhasínají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190334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Podnikání jako proces</a:t>
            </a:r>
          </a:p>
        </p:txBody>
      </p:sp>
      <p:pic>
        <p:nvPicPr>
          <p:cNvPr id="4" name="Zástupný symbol pro obsah 3"/>
          <p:cNvPicPr>
            <a:picLocks noGrp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925512"/>
            <a:ext cx="5426075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xmlns="" id="{00198C2A-9FE2-4CA5-A596-F3E41874E0E2}"/>
              </a:ext>
            </a:extLst>
          </p:cNvPr>
          <p:cNvSpPr/>
          <p:nvPr/>
        </p:nvSpPr>
        <p:spPr>
          <a:xfrm>
            <a:off x="5580112" y="4217987"/>
            <a:ext cx="28947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i="1" spc="-20" dirty="0">
                <a:latin typeface="Times New Roman" panose="02020603050405020304" pitchFamily="18" charset="0"/>
                <a:ea typeface="Calibri" panose="020F0502020204030204" pitchFamily="34" charset="0"/>
              </a:rPr>
              <a:t>Zdroj: </a:t>
            </a:r>
            <a:r>
              <a:rPr lang="cs-CZ" i="1" spc="-2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Hisrich</a:t>
            </a:r>
            <a:r>
              <a:rPr lang="cs-CZ" i="1" spc="-20" dirty="0">
                <a:latin typeface="Times New Roman" panose="02020603050405020304" pitchFamily="18" charset="0"/>
                <a:ea typeface="Calibri" panose="020F0502020204030204" pitchFamily="34" charset="0"/>
              </a:rPr>
              <a:t> a </a:t>
            </a:r>
            <a:r>
              <a:rPr lang="cs-CZ" i="1" spc="-2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Peters</a:t>
            </a:r>
            <a:r>
              <a:rPr lang="cs-CZ" i="1" spc="-20" dirty="0">
                <a:latin typeface="Times New Roman" panose="02020603050405020304" pitchFamily="18" charset="0"/>
                <a:ea typeface="Calibri" panose="020F0502020204030204" pitchFamily="34" charset="0"/>
              </a:rPr>
              <a:t>, 2002 </a:t>
            </a:r>
          </a:p>
        </p:txBody>
      </p:sp>
    </p:spTree>
    <p:extLst>
      <p:ext uri="{BB962C8B-B14F-4D97-AF65-F5344CB8AC3E}">
        <p14:creationId xmlns:p14="http://schemas.microsoft.com/office/powerpoint/2010/main" val="366583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xmlns="" id="{B930CB30-270B-4777-9AE2-F321FA275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 podnikání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844674" y="1203598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200" dirty="0"/>
              <a:t>Rozvoji bránila uzavřenost společnosti, počátky podnikání lze datovat do 13.st.</a:t>
            </a:r>
          </a:p>
          <a:p>
            <a:r>
              <a:rPr lang="cs-CZ" sz="2200" dirty="0"/>
              <a:t>Historický základ jsou řemesla</a:t>
            </a:r>
          </a:p>
          <a:p>
            <a:r>
              <a:rPr lang="cs-CZ" sz="2200" dirty="0"/>
              <a:t>Vázanost na šlechtu až do 18.st.</a:t>
            </a:r>
          </a:p>
          <a:p>
            <a:r>
              <a:rPr lang="cs-CZ" sz="2200" dirty="0"/>
              <a:t>Ovlivněno „bariérami byrokracie“</a:t>
            </a:r>
          </a:p>
        </p:txBody>
      </p:sp>
    </p:spTree>
    <p:extLst>
      <p:ext uri="{BB962C8B-B14F-4D97-AF65-F5344CB8AC3E}">
        <p14:creationId xmlns:p14="http://schemas.microsoft.com/office/powerpoint/2010/main" val="29939835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Podnikatelský proces 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/>
          </p:cNvPicPr>
          <p:nvPr>
            <p:ph idx="4294967295"/>
          </p:nvPr>
        </p:nvPicPr>
        <p:blipFill>
          <a:blip r:embed="rId2" cstate="print"/>
          <a:srcRect l="15204" t="48906" r="12008" b="17620"/>
          <a:stretch>
            <a:fillRect/>
          </a:stretch>
        </p:blipFill>
        <p:spPr bwMode="auto">
          <a:xfrm>
            <a:off x="539552" y="897731"/>
            <a:ext cx="6172200" cy="3348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xmlns="" id="{5F07C65D-A735-44F0-A353-67D05A8D2A61}"/>
              </a:ext>
            </a:extLst>
          </p:cNvPr>
          <p:cNvSpPr/>
          <p:nvPr/>
        </p:nvSpPr>
        <p:spPr>
          <a:xfrm>
            <a:off x="4932040" y="4279927"/>
            <a:ext cx="33731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i="1" spc="-20" dirty="0">
                <a:latin typeface="Times New Roman" panose="02020603050405020304" pitchFamily="18" charset="0"/>
                <a:ea typeface="Calibri" panose="020F0502020204030204" pitchFamily="34" charset="0"/>
              </a:rPr>
              <a:t>Zdroj: </a:t>
            </a:r>
            <a:r>
              <a:rPr lang="cs-CZ" i="1" spc="-2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Hisrich</a:t>
            </a:r>
            <a:r>
              <a:rPr lang="cs-CZ" i="1" spc="-20" dirty="0">
                <a:latin typeface="Times New Roman" panose="02020603050405020304" pitchFamily="18" charset="0"/>
                <a:ea typeface="Calibri" panose="020F0502020204030204" pitchFamily="34" charset="0"/>
              </a:rPr>
              <a:t> a </a:t>
            </a:r>
            <a:r>
              <a:rPr lang="cs-CZ" i="1" spc="-2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Peters</a:t>
            </a:r>
            <a:r>
              <a:rPr lang="cs-CZ" i="1" spc="-20" dirty="0">
                <a:latin typeface="Times New Roman" panose="02020603050405020304" pitchFamily="18" charset="0"/>
                <a:ea typeface="Calibri" panose="020F0502020204030204" pitchFamily="34" charset="0"/>
              </a:rPr>
              <a:t>, 2002, s.48 </a:t>
            </a:r>
          </a:p>
        </p:txBody>
      </p:sp>
    </p:spTree>
    <p:extLst>
      <p:ext uri="{BB962C8B-B14F-4D97-AF65-F5344CB8AC3E}">
        <p14:creationId xmlns:p14="http://schemas.microsoft.com/office/powerpoint/2010/main" val="392273085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38CF372-60E4-476E-93E4-7089C346A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tedy zahrnuje podnikání?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xmlns="" id="{794562ED-D91F-423C-86CF-5FC4E740D428}"/>
              </a:ext>
            </a:extLst>
          </p:cNvPr>
          <p:cNvSpPr/>
          <p:nvPr/>
        </p:nvSpPr>
        <p:spPr>
          <a:xfrm>
            <a:off x="683568" y="1279088"/>
            <a:ext cx="741682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Podnikání zahrnuje 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</a:rPr>
              <a:t>tvůrčí proces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 s cílem vytvořit nové hodnoty. Výsledek musí mít hodnotu pro podnikatele a zákazníka, na nichž je proces založen. 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Podnikání 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</a:rPr>
              <a:t>vyžaduje vynaložení potřebného času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 s úsilím vytvořit něco nového a zajistit jeho provoz. 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Podnikáme za předpokladu, že 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</a:rPr>
              <a:t>přijmeme potřebné riziko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. Tato rizika se soustřeďují na oblasti finanční, psychické a sociální. </a:t>
            </a:r>
          </a:p>
          <a:p>
            <a:pPr marL="342900" lvl="0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</a:rPr>
              <a:t>Odměnou je být podnikatelem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. Nejdůležitějšími prioritami je nezávislost, osobní spokojenost a peněžní odměny.</a:t>
            </a:r>
          </a:p>
        </p:txBody>
      </p:sp>
    </p:spTree>
    <p:extLst>
      <p:ext uri="{BB962C8B-B14F-4D97-AF65-F5344CB8AC3E}">
        <p14:creationId xmlns:p14="http://schemas.microsoft.com/office/powerpoint/2010/main" val="375379517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EAF5042-5256-4993-B859-3D94BB362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6264696" cy="507703"/>
          </a:xfrm>
        </p:spPr>
        <p:txBody>
          <a:bodyPr/>
          <a:lstStyle/>
          <a:p>
            <a:r>
              <a:rPr lang="cs-CZ" dirty="0"/>
              <a:t>Tři charakteristiky podnikatelské činnosti 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xmlns="" id="{F383296A-70BB-4F30-9970-9BA61243914E}"/>
              </a:ext>
            </a:extLst>
          </p:cNvPr>
          <p:cNvSpPr/>
          <p:nvPr/>
        </p:nvSpPr>
        <p:spPr>
          <a:xfrm>
            <a:off x="611560" y="1419622"/>
            <a:ext cx="770485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</a:rPr>
              <a:t>Inovace.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 Podnikání obecně znamená nabízet nový produkt, použití nové techniky nebo technologie, otevření nového trhu, nebo vývoj nové formy organizace za účelem výroby nebo zlepšení výrobku. 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</a:rPr>
              <a:t>Provozování podniku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. kombinace zdrojů pro výrobu nebo služby. Podnikáním se rozumí zakládání podniků, aby přinášely zisk. </a:t>
            </a:r>
          </a:p>
          <a:p>
            <a:pPr marL="342900" lvl="0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</a:rPr>
              <a:t>Snášení rizika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. Pojem riziko znamená, že výsledek podnikatelského podniku není znám. Podnikatelé proto se vždy pracují pod určitou mírou nejistoty a nemohou znát výsledky mnoha rozhodnutí, které musí učinit. </a:t>
            </a:r>
          </a:p>
        </p:txBody>
      </p:sp>
    </p:spTree>
    <p:extLst>
      <p:ext uri="{BB962C8B-B14F-4D97-AF65-F5344CB8AC3E}">
        <p14:creationId xmlns:p14="http://schemas.microsoft.com/office/powerpoint/2010/main" val="238914485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39769" y="432392"/>
            <a:ext cx="2365070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23528" y="1148238"/>
            <a:ext cx="8560342" cy="200824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Etapy uvedené v této přednášce jsou čtyři hlavní cihly, které musíte pochopit, aby se úspěšně začít podnikatelský život.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1. Invence a inovace - vytváření nápad, identifikaci příležitostí na trhu, vyhledávání informačních zdrojů, rozvoj energie pro zboží nebo služby.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2. Spouštěcí událost - motivace k zahájení podnikání, analýzu.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3. Implementace - zřízení dobrodružství, nastavení obchodní model a strategii.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4. Růst - dospívání podnikatelské jednotky, maximalizace zisku, různé druhy podnikání.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611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normy – lenní zřízení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1074737"/>
            <a:ext cx="7776864" cy="2994025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r>
              <a:rPr lang="cs-CZ" dirty="0"/>
              <a:t>Připoutanost k půdě formou roboty nebo rentou, platné normy:</a:t>
            </a:r>
          </a:p>
          <a:p>
            <a:pPr lvl="1"/>
            <a:r>
              <a:rPr lang="cs-CZ" dirty="0"/>
              <a:t>NEDÍL – za majetek ručili všichni, včetně dluhů, zaniklo 1627</a:t>
            </a:r>
          </a:p>
          <a:p>
            <a:pPr lvl="1"/>
            <a:r>
              <a:rPr lang="cs-CZ" dirty="0"/>
              <a:t>SVOBODNÁ A NESVOBODNÁ DRŽBA- pravé a svobodné dědictví</a:t>
            </a:r>
          </a:p>
          <a:p>
            <a:pPr lvl="1"/>
            <a:r>
              <a:rPr lang="cs-CZ" dirty="0"/>
              <a:t>Majetek ve vlastnictví církve – nezcizitelný</a:t>
            </a:r>
          </a:p>
          <a:p>
            <a:pPr lvl="1"/>
            <a:r>
              <a:rPr lang="cs-CZ" dirty="0"/>
              <a:t>Právo závazkové – ručení za vady – formou osobní svobody, ctí, zástavou či ručitelem</a:t>
            </a:r>
          </a:p>
          <a:p>
            <a:pPr lvl="1"/>
            <a:r>
              <a:rPr lang="cs-CZ" dirty="0"/>
              <a:t>Právo dědické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07842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Vliv na podnikání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203598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200" dirty="0"/>
              <a:t>Mistři -zkoušky</a:t>
            </a:r>
          </a:p>
          <a:p>
            <a:r>
              <a:rPr lang="cs-CZ" sz="2200" dirty="0"/>
              <a:t>Cechy, - schvalování obchodu a řemesel</a:t>
            </a:r>
          </a:p>
          <a:p>
            <a:r>
              <a:rPr lang="cs-CZ" sz="2200" dirty="0"/>
              <a:t>„nucený odběr“ zboží u vrchnostenských podniků</a:t>
            </a:r>
          </a:p>
          <a:p>
            <a:r>
              <a:rPr lang="cs-CZ" sz="2200" dirty="0"/>
              <a:t>Výjimky hutě, sklárny, pekárny, pivo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72217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40196" y="940594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200" dirty="0"/>
              <a:t>Robotní patenty 1680,1717,1738,1775</a:t>
            </a:r>
          </a:p>
          <a:p>
            <a:r>
              <a:rPr lang="cs-CZ" sz="2200" dirty="0"/>
              <a:t>1775 rozdělení poddaných do 11 tříd, včetně daní</a:t>
            </a:r>
          </a:p>
          <a:p>
            <a:r>
              <a:rPr lang="cs-CZ" sz="2200" dirty="0"/>
              <a:t>Zrušení nevolnictví 1781</a:t>
            </a:r>
          </a:p>
          <a:p>
            <a:r>
              <a:rPr lang="cs-CZ" sz="2200" dirty="0"/>
              <a:t>1791 generální cechovní patent – rozdělení živností na výrobní (cechovní, necechovní) a obchodní (volné, koncesní)</a:t>
            </a:r>
          </a:p>
        </p:txBody>
      </p:sp>
    </p:spTree>
    <p:extLst>
      <p:ext uri="{BB962C8B-B14F-4D97-AF65-F5344CB8AC3E}">
        <p14:creationId xmlns:p14="http://schemas.microsoft.com/office/powerpoint/2010/main" val="16600965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1811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200" dirty="0"/>
              <a:t>Obecný zákoník občanský</a:t>
            </a:r>
          </a:p>
          <a:p>
            <a:r>
              <a:rPr lang="cs-CZ" sz="2200" dirty="0"/>
              <a:t>1836 koncesní živnostenský zákon – omezení cechů</a:t>
            </a:r>
          </a:p>
          <a:p>
            <a:r>
              <a:rPr lang="cs-CZ" sz="2200" dirty="0"/>
              <a:t>1848 vznik obchodní a živnostenské komory, působily až do 1948</a:t>
            </a:r>
          </a:p>
        </p:txBody>
      </p:sp>
    </p:spTree>
    <p:extLst>
      <p:ext uri="{BB962C8B-B14F-4D97-AF65-F5344CB8AC3E}">
        <p14:creationId xmlns:p14="http://schemas.microsoft.com/office/powerpoint/2010/main" val="39088758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Živnostenský řád 1859-1965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>
            <a:normAutofit fontScale="47500" lnSpcReduction="20000"/>
          </a:bodyPr>
          <a:lstStyle/>
          <a:p>
            <a:r>
              <a:rPr lang="cs-CZ" i="1" dirty="0"/>
              <a:t>My, František Josef První, z Boží milosti císař rakouský, král Uherský a Český... vedeni jsouce úmyslem živnostenskou přičinlivost v Naší říši rovnoměrně </a:t>
            </a:r>
            <a:r>
              <a:rPr lang="cs-CZ" i="1" dirty="0" err="1"/>
              <a:t>upraviti</a:t>
            </a:r>
            <a:r>
              <a:rPr lang="cs-CZ" i="1" dirty="0"/>
              <a:t> a co možná </a:t>
            </a:r>
            <a:r>
              <a:rPr lang="cs-CZ" i="1" dirty="0" err="1"/>
              <a:t>usnadniti</a:t>
            </a:r>
            <a:r>
              <a:rPr lang="cs-CZ" i="1" dirty="0"/>
              <a:t>, dali jsme následující schválení a nařizujeme takto..." </a:t>
            </a:r>
          </a:p>
          <a:p>
            <a:r>
              <a:rPr lang="cs-CZ" dirty="0"/>
              <a:t>To jsou úvodní slova Císařského patentu č. 227/1859 Zákoníku říšského, kterým byl vydán řád živnostenský pro celý rozsah říše. Pozoruhodné na něm bylo, že po několika novelách - které svým počtem nepřesáhly zdaleka počet novel současného živnostenského zákona vydaného po listopadu 1989 - byl tento císařský patent platný až do vydání Zákoníku práce v roce 1965! </a:t>
            </a:r>
          </a:p>
          <a:p>
            <a:r>
              <a:rPr lang="cs-CZ" b="1" dirty="0"/>
              <a:t>20. prosince 1859</a:t>
            </a:r>
            <a:endParaRPr lang="cs-CZ" dirty="0"/>
          </a:p>
          <a:p>
            <a:r>
              <a:rPr lang="cs-CZ" dirty="0"/>
              <a:t>Patentem č. 227 </a:t>
            </a:r>
            <a:r>
              <a:rPr lang="cs-CZ" dirty="0" err="1"/>
              <a:t>ř</a:t>
            </a:r>
            <a:r>
              <a:rPr lang="cs-CZ" dirty="0"/>
              <a:t>. z. byl uzákoněn (s působností od 1. května 1860) nový </a:t>
            </a:r>
            <a:r>
              <a:rPr lang="cs-CZ" b="1" dirty="0"/>
              <a:t>živnostenský řád </a:t>
            </a:r>
            <a:r>
              <a:rPr lang="cs-CZ" dirty="0"/>
              <a:t>(osnova zákona byla přepracována podle návrhů ministra financí K. </a:t>
            </a:r>
            <a:r>
              <a:rPr lang="cs-CZ" dirty="0" err="1"/>
              <a:t>von</a:t>
            </a:r>
            <a:r>
              <a:rPr lang="cs-CZ" dirty="0"/>
              <a:t> </a:t>
            </a:r>
            <a:r>
              <a:rPr lang="cs-CZ" dirty="0" err="1"/>
              <a:t>Brucka</a:t>
            </a:r>
            <a:r>
              <a:rPr lang="cs-CZ" dirty="0"/>
              <a:t>). Tímto zákonem byly v Rakousku odstraněny poslední zbytky cechů a byl zaveden důsledný </a:t>
            </a:r>
            <a:r>
              <a:rPr lang="cs-CZ" b="1" dirty="0"/>
              <a:t>liberalismus</a:t>
            </a:r>
            <a:r>
              <a:rPr lang="cs-CZ" dirty="0"/>
              <a:t>, což znamenalo, že každý občan měl volný přístup ke všem živnostem (kromě tzv. koncesních - knihtiskařství, knihkupectví, zastavárny, doprava osob). Zásady volné konkurence legalizoval obchodní zákoník ze 17. prosince 1862.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26746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xmlns="" id="{1CE89FF9-808D-49E3-8EA3-D7946F24A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cs-CZ" sz="2200" dirty="0"/>
              <a:t>Živnosti byly v tomto zákoně rozděleny na:</a:t>
            </a:r>
          </a:p>
          <a:p>
            <a:r>
              <a:rPr lang="cs-CZ" sz="2200" dirty="0"/>
              <a:t> svobodné, </a:t>
            </a:r>
          </a:p>
          <a:p>
            <a:r>
              <a:rPr lang="cs-CZ" sz="2200" dirty="0"/>
              <a:t>řemeslné a </a:t>
            </a:r>
          </a:p>
          <a:p>
            <a:r>
              <a:rPr lang="cs-CZ" sz="2200" dirty="0"/>
              <a:t>koncesované, přičemž mezi řemeslnými bylo uvedeno padesát čtyři živností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5937941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2433</TotalTime>
  <Words>1402</Words>
  <Application>Microsoft Office PowerPoint</Application>
  <PresentationFormat>Předvádění na obrazovce (16:9)</PresentationFormat>
  <Paragraphs>169</Paragraphs>
  <Slides>33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8" baseType="lpstr">
      <vt:lpstr>Arial</vt:lpstr>
      <vt:lpstr>Calibri</vt:lpstr>
      <vt:lpstr>Symbol</vt:lpstr>
      <vt:lpstr>Times New Roman</vt:lpstr>
      <vt:lpstr>SLU</vt:lpstr>
      <vt:lpstr>Podnikatel, podnikání a výklad základních pojmů</vt:lpstr>
      <vt:lpstr>Prezentace aplikace PowerPoint</vt:lpstr>
      <vt:lpstr>Historie podnikání</vt:lpstr>
      <vt:lpstr>Základní normy – lenní zřízení</vt:lpstr>
      <vt:lpstr>Vliv na podnikání</vt:lpstr>
      <vt:lpstr>Změny </vt:lpstr>
      <vt:lpstr>1811</vt:lpstr>
      <vt:lpstr>Živnostenský řád 1859-1965</vt:lpstr>
      <vt:lpstr>Prezentace aplikace PowerPoint</vt:lpstr>
      <vt:lpstr>1863 Všeobecný obchodní zákoník</vt:lpstr>
      <vt:lpstr>Samostatné ČSR</vt:lpstr>
      <vt:lpstr>Živnosti a jejich členění za první republiky</vt:lpstr>
      <vt:lpstr>Sdružení MSP za první republiky</vt:lpstr>
      <vt:lpstr>Meziválečné období do 1945</vt:lpstr>
      <vt:lpstr>1948-1989</vt:lpstr>
      <vt:lpstr>Změny po roce 1989</vt:lpstr>
      <vt:lpstr>Prezentace aplikace PowerPoint</vt:lpstr>
      <vt:lpstr>Podnikatel jako osobnost, mýty o podnikání</vt:lpstr>
      <vt:lpstr>Prezentace aplikace PowerPoint</vt:lpstr>
      <vt:lpstr>Pojetí podnikatele</vt:lpstr>
      <vt:lpstr>Definice podnikatele</vt:lpstr>
      <vt:lpstr>Definice nezletilého podnikatele</vt:lpstr>
      <vt:lpstr>Prvky podnikatele</vt:lpstr>
      <vt:lpstr>Role podnikatele </vt:lpstr>
      <vt:lpstr>Charakteristiky podnikatele</vt:lpstr>
      <vt:lpstr>Desatero úspěšného podnikatele</vt:lpstr>
      <vt:lpstr>Typy podnikání</vt:lpstr>
      <vt:lpstr>Motivace k podnikání</vt:lpstr>
      <vt:lpstr>Podnikání jako proces</vt:lpstr>
      <vt:lpstr>Podnikatelský proces </vt:lpstr>
      <vt:lpstr>Co tedy zahrnuje podnikání?</vt:lpstr>
      <vt:lpstr>Tři charakteristiky podnikatelské činnosti 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uzivatel</cp:lastModifiedBy>
  <cp:revision>61</cp:revision>
  <cp:lastPrinted>2018-03-27T09:30:31Z</cp:lastPrinted>
  <dcterms:created xsi:type="dcterms:W3CDTF">2016-07-06T15:42:34Z</dcterms:created>
  <dcterms:modified xsi:type="dcterms:W3CDTF">2020-12-29T10:56:43Z</dcterms:modified>
</cp:coreProperties>
</file>