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05" r:id="rId2"/>
    <p:sldId id="258" r:id="rId3"/>
    <p:sldId id="283" r:id="rId4"/>
    <p:sldId id="311" r:id="rId5"/>
    <p:sldId id="306" r:id="rId6"/>
    <p:sldId id="284" r:id="rId7"/>
    <p:sldId id="285" r:id="rId8"/>
    <p:sldId id="286" r:id="rId9"/>
    <p:sldId id="287" r:id="rId10"/>
    <p:sldId id="288" r:id="rId11"/>
    <p:sldId id="289" r:id="rId12"/>
    <p:sldId id="291" r:id="rId13"/>
    <p:sldId id="299" r:id="rId14"/>
    <p:sldId id="298" r:id="rId15"/>
    <p:sldId id="300" r:id="rId16"/>
    <p:sldId id="301" r:id="rId17"/>
    <p:sldId id="302" r:id="rId18"/>
    <p:sldId id="303" r:id="rId19"/>
    <p:sldId id="304" r:id="rId20"/>
    <p:sldId id="265" r:id="rId21"/>
    <p:sldId id="268" r:id="rId22"/>
    <p:sldId id="269" r:id="rId23"/>
    <p:sldId id="264" r:id="rId24"/>
    <p:sldId id="266" r:id="rId25"/>
    <p:sldId id="270" r:id="rId26"/>
    <p:sldId id="271" r:id="rId27"/>
    <p:sldId id="282" r:id="rId28"/>
    <p:sldId id="261" r:id="rId29"/>
    <p:sldId id="260" r:id="rId30"/>
    <p:sldId id="307" r:id="rId31"/>
    <p:sldId id="312" r:id="rId32"/>
    <p:sldId id="313" r:id="rId33"/>
    <p:sldId id="314" r:id="rId34"/>
    <p:sldId id="315" r:id="rId35"/>
    <p:sldId id="316" r:id="rId36"/>
    <p:sldId id="317" r:id="rId37"/>
    <p:sldId id="318" r:id="rId38"/>
    <p:sldId id="319" r:id="rId39"/>
    <p:sldId id="320" r:id="rId40"/>
    <p:sldId id="321" r:id="rId41"/>
    <p:sldId id="322" r:id="rId42"/>
    <p:sldId id="262" r:id="rId43"/>
    <p:sldId id="310" r:id="rId44"/>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73AB75-8573-432D-95CF-7F67A877986B}" v="25" dt="2022-11-16T12:02:20.277"/>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varScale="1">
        <p:scale>
          <a:sx n="137" d="100"/>
          <a:sy n="137" d="100"/>
        </p:scale>
        <p:origin x="25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19.11.2022</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19.11.2022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19.11.2022</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3000" b="1" cap="all"/>
            </a:lvl1pPr>
          </a:lstStyle>
          <a:p>
            <a:r>
              <a:rPr lang="cs-CZ"/>
              <a:t>Klepnutím lze upravit styl předlohy nadpisů.</a:t>
            </a:r>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B67790DD-68E3-452C-9AFE-33AEBE217297}" type="datetimeFigureOut">
              <a:rPr lang="cs-CZ" smtClean="0"/>
              <a:t>19.11.2022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331885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67790DD-68E3-452C-9AFE-33AEBE217297}" type="datetimeFigureOut">
              <a:rPr lang="cs-CZ" smtClean="0"/>
              <a:t>19.11.2022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85968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67790DD-68E3-452C-9AFE-33AEBE217297}" type="datetimeFigureOut">
              <a:rPr lang="cs-CZ" smtClean="0"/>
              <a:t>19.11.2022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D78011A-7948-4664-9CDA-5B7F06D08994}" type="slidenum">
              <a:rPr lang="cs-CZ" smtClean="0"/>
              <a:t>‹#›</a:t>
            </a:fld>
            <a:endParaRPr lang="cs-CZ"/>
          </a:p>
        </p:txBody>
      </p:sp>
    </p:spTree>
    <p:extLst>
      <p:ext uri="{BB962C8B-B14F-4D97-AF65-F5344CB8AC3E}">
        <p14:creationId xmlns:p14="http://schemas.microsoft.com/office/powerpoint/2010/main" val="172000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503548" y="1995686"/>
            <a:ext cx="5112568" cy="2160240"/>
          </a:xfrm>
          <a:prstGeom prst="rect">
            <a:avLst/>
          </a:prstGeom>
        </p:spPr>
        <p:txBody>
          <a:bodyPr anchor="t">
            <a:normAutofit/>
          </a:bodyPr>
          <a:lstStyle/>
          <a:p>
            <a:r>
              <a:rPr lang="cs-CZ" sz="4000" b="1" dirty="0">
                <a:solidFill>
                  <a:schemeClr val="bg1"/>
                </a:solidFill>
                <a:latin typeface="Times New Roman" panose="02020603050405020304" pitchFamily="18" charset="0"/>
                <a:cs typeface="Times New Roman" panose="02020603050405020304" pitchFamily="18" charset="0"/>
              </a:rPr>
              <a:t>Mezinárodní obchodní aktivity</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Dominik Salat</a:t>
            </a:r>
          </a:p>
          <a:p>
            <a:pPr algn="r"/>
            <a:r>
              <a:rPr lang="cs-CZ" altLang="cs-CZ" sz="900" dirty="0">
                <a:solidFill>
                  <a:srgbClr val="307871"/>
                </a:solidFill>
                <a:latin typeface="Times New Roman" panose="02020603050405020304" pitchFamily="18" charset="0"/>
                <a:cs typeface="Times New Roman" panose="02020603050405020304" pitchFamily="18" charset="0"/>
              </a:rPr>
              <a:t>Podnikání</a:t>
            </a:r>
          </a:p>
        </p:txBody>
      </p:sp>
    </p:spTree>
    <p:extLst>
      <p:ext uri="{BB962C8B-B14F-4D97-AF65-F5344CB8AC3E}">
        <p14:creationId xmlns:p14="http://schemas.microsoft.com/office/powerpoint/2010/main" val="3330747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72F8FF1-70C1-4FEA-AA65-E975281744B4}"/>
              </a:ext>
            </a:extLst>
          </p:cNvPr>
          <p:cNvSpPr>
            <a:spLocks noGrp="1"/>
          </p:cNvSpPr>
          <p:nvPr>
            <p:ph type="title"/>
          </p:nvPr>
        </p:nvSpPr>
        <p:spPr>
          <a:xfrm>
            <a:off x="251520" y="195486"/>
            <a:ext cx="6984776" cy="507703"/>
          </a:xfrm>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Srovnání účinnosti domácí ekonomiky se světovou</a:t>
            </a:r>
            <a:br>
              <a:rPr lang="cs-CZ" dirty="0">
                <a:latin typeface="Times New Roman" panose="02020603050405020304" pitchFamily="18" charset="0"/>
                <a:ea typeface="Calibri" panose="020F0502020204030204" pitchFamily="34" charset="0"/>
                <a:cs typeface="Times New Roman" panose="02020603050405020304" pitchFamily="18" charset="0"/>
              </a:rPr>
            </a:br>
            <a:br>
              <a:rPr lang="cs-CZ" b="1" dirty="0"/>
            </a:br>
            <a:endParaRPr lang="cs-CZ" dirty="0"/>
          </a:p>
        </p:txBody>
      </p:sp>
      <p:sp>
        <p:nvSpPr>
          <p:cNvPr id="5" name="Obdélník 4">
            <a:extLst>
              <a:ext uri="{FF2B5EF4-FFF2-40B4-BE49-F238E27FC236}">
                <a16:creationId xmlns:a16="http://schemas.microsoft.com/office/drawing/2014/main" id="{49B084DD-DB13-4CC2-BF76-6C378A36AB63}"/>
              </a:ext>
            </a:extLst>
          </p:cNvPr>
          <p:cNvSpPr/>
          <p:nvPr/>
        </p:nvSpPr>
        <p:spPr>
          <a:xfrm>
            <a:off x="251520" y="1851670"/>
            <a:ext cx="3528392" cy="1754326"/>
          </a:xfrm>
          <a:prstGeom prst="rect">
            <a:avLst/>
          </a:prstGeom>
        </p:spPr>
        <p:txBody>
          <a:bodyPr wrap="square">
            <a:spAutoFit/>
          </a:bodyPr>
          <a:lstStyle/>
          <a:p>
            <a:pPr algn="just"/>
            <a:r>
              <a:rPr lang="cs-CZ" dirty="0"/>
              <a:t>Střetávání české ekonomiky na mezinárodním trhu umožňuje objektivní srovnání vyspělosti české ekonomiky, jako např.: úroveň produktivity práce, cenové úrovně, růstu HDP, kupní síly atd.</a:t>
            </a:r>
          </a:p>
        </p:txBody>
      </p:sp>
      <p:pic>
        <p:nvPicPr>
          <p:cNvPr id="3" name="Obrázek 2">
            <a:extLst>
              <a:ext uri="{FF2B5EF4-FFF2-40B4-BE49-F238E27FC236}">
                <a16:creationId xmlns:a16="http://schemas.microsoft.com/office/drawing/2014/main" id="{6ED92BC1-6E1C-4DD0-8976-932DBE9C04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7330" y="1347614"/>
            <a:ext cx="4945150" cy="2952328"/>
          </a:xfrm>
          <a:prstGeom prst="rect">
            <a:avLst/>
          </a:prstGeom>
        </p:spPr>
      </p:pic>
    </p:spTree>
    <p:extLst>
      <p:ext uri="{BB962C8B-B14F-4D97-AF65-F5344CB8AC3E}">
        <p14:creationId xmlns:p14="http://schemas.microsoft.com/office/powerpoint/2010/main" val="379971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F7C8E6-879A-45B9-B492-3F99C0BC4409}"/>
              </a:ext>
            </a:extLst>
          </p:cNvPr>
          <p:cNvSpPr>
            <a:spLocks noGrp="1"/>
          </p:cNvSpPr>
          <p:nvPr>
            <p:ph type="title"/>
          </p:nvPr>
        </p:nvSpPr>
        <p:spPr>
          <a:xfrm>
            <a:off x="251520" y="195486"/>
            <a:ext cx="6408712" cy="507703"/>
          </a:xfrm>
        </p:spPr>
        <p:txBody>
          <a:bodyPr/>
          <a:lstStyle/>
          <a:p>
            <a:r>
              <a:rPr lang="cs-CZ" b="1" dirty="0"/>
              <a:t>Podněty k mezinárodnímu podnikání</a:t>
            </a:r>
          </a:p>
        </p:txBody>
      </p:sp>
      <p:sp>
        <p:nvSpPr>
          <p:cNvPr id="4" name="TextovéPole 3">
            <a:extLst>
              <a:ext uri="{FF2B5EF4-FFF2-40B4-BE49-F238E27FC236}">
                <a16:creationId xmlns:a16="http://schemas.microsoft.com/office/drawing/2014/main" id="{BAE17684-B343-4388-99C4-8ABE5F92F8A3}"/>
              </a:ext>
            </a:extLst>
          </p:cNvPr>
          <p:cNvSpPr txBox="1"/>
          <p:nvPr/>
        </p:nvSpPr>
        <p:spPr>
          <a:xfrm>
            <a:off x="683568" y="1279088"/>
            <a:ext cx="7344816" cy="2862322"/>
          </a:xfrm>
          <a:prstGeom prst="rect">
            <a:avLst/>
          </a:prstGeom>
          <a:noFill/>
        </p:spPr>
        <p:txBody>
          <a:bodyPr wrap="square" rtlCol="0">
            <a:spAutoFit/>
          </a:bodyPr>
          <a:lstStyle/>
          <a:p>
            <a:pPr marL="285750" indent="-285750" algn="just">
              <a:buFont typeface="Wingdings" panose="05000000000000000000" pitchFamily="2" charset="2"/>
              <a:buChar char="§"/>
            </a:pPr>
            <a:r>
              <a:rPr lang="cs-CZ" dirty="0"/>
              <a:t>Podněty lze rozdělit do dvou základních skupin</a:t>
            </a:r>
          </a:p>
          <a:p>
            <a:pPr algn="just"/>
            <a:r>
              <a:rPr lang="cs-CZ" dirty="0"/>
              <a:t>     - podněty výnosové a podněty nákladové</a:t>
            </a:r>
          </a:p>
          <a:p>
            <a:pPr algn="just"/>
            <a:endParaRPr lang="cs-CZ" dirty="0"/>
          </a:p>
          <a:p>
            <a:pPr marL="285750" indent="-285750" algn="just">
              <a:buFont typeface="Wingdings" panose="05000000000000000000" pitchFamily="2" charset="2"/>
              <a:buChar char="§"/>
            </a:pPr>
            <a:r>
              <a:rPr lang="cs-CZ" dirty="0"/>
              <a:t>hledání nových zdrojů </a:t>
            </a:r>
          </a:p>
          <a:p>
            <a:pPr marL="285750" indent="-285750" algn="just">
              <a:buFont typeface="Wingdings" panose="05000000000000000000" pitchFamily="2" charset="2"/>
              <a:buChar char="§"/>
            </a:pPr>
            <a:r>
              <a:rPr lang="cs-CZ" dirty="0"/>
              <a:t>hledání nových trhů </a:t>
            </a:r>
          </a:p>
          <a:p>
            <a:pPr marL="285750" indent="-285750" algn="just">
              <a:buFont typeface="Wingdings" panose="05000000000000000000" pitchFamily="2" charset="2"/>
              <a:buChar char="§"/>
            </a:pPr>
            <a:r>
              <a:rPr lang="cs-CZ" dirty="0"/>
              <a:t>mezinárodní diverzifikace vedoucí ke snížení rizika</a:t>
            </a:r>
          </a:p>
          <a:p>
            <a:pPr marL="285750" indent="-285750" algn="just">
              <a:buFont typeface="Wingdings" panose="05000000000000000000" pitchFamily="2" charset="2"/>
              <a:buChar char="§"/>
            </a:pPr>
            <a:r>
              <a:rPr lang="cs-CZ" dirty="0"/>
              <a:t>multinacionalita vedoucí ke zvýšení rentability</a:t>
            </a:r>
          </a:p>
          <a:p>
            <a:pPr marL="285750" indent="-285750" algn="just">
              <a:buFont typeface="Wingdings" panose="05000000000000000000" pitchFamily="2" charset="2"/>
              <a:buChar char="§"/>
            </a:pPr>
            <a:r>
              <a:rPr lang="cs-CZ" dirty="0"/>
              <a:t>úspory z rozsahu</a:t>
            </a:r>
          </a:p>
          <a:p>
            <a:pPr marL="285750" indent="-285750" algn="just">
              <a:buFont typeface="Wingdings" panose="05000000000000000000" pitchFamily="2" charset="2"/>
              <a:buChar char="§"/>
            </a:pPr>
            <a:r>
              <a:rPr lang="cs-CZ" dirty="0"/>
              <a:t>flexibilita</a:t>
            </a:r>
          </a:p>
          <a:p>
            <a:pPr marL="285750" indent="-285750" algn="just">
              <a:buFont typeface="Wingdings" panose="05000000000000000000" pitchFamily="2" charset="2"/>
              <a:buChar char="§"/>
            </a:pPr>
            <a:r>
              <a:rPr lang="cs-CZ" dirty="0"/>
              <a:t>efekt učení a získávání specifických aktiv</a:t>
            </a:r>
          </a:p>
        </p:txBody>
      </p:sp>
    </p:spTree>
    <p:extLst>
      <p:ext uri="{BB962C8B-B14F-4D97-AF65-F5344CB8AC3E}">
        <p14:creationId xmlns:p14="http://schemas.microsoft.com/office/powerpoint/2010/main" val="1221482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08BEF3-096E-4DA3-8D45-3A679553C6C2}"/>
              </a:ext>
            </a:extLst>
          </p:cNvPr>
          <p:cNvSpPr>
            <a:spLocks noGrp="1"/>
          </p:cNvSpPr>
          <p:nvPr>
            <p:ph type="title"/>
          </p:nvPr>
        </p:nvSpPr>
        <p:spPr>
          <a:xfrm>
            <a:off x="251520" y="195486"/>
            <a:ext cx="6048672" cy="507703"/>
          </a:xfrm>
        </p:spPr>
        <p:txBody>
          <a:bodyPr/>
          <a:lstStyle/>
          <a:p>
            <a:r>
              <a:rPr lang="cs-CZ" b="1" dirty="0"/>
              <a:t>Příklady pobídek ze strany hostitelské vlády</a:t>
            </a:r>
          </a:p>
        </p:txBody>
      </p:sp>
      <p:sp>
        <p:nvSpPr>
          <p:cNvPr id="3" name="Obdélník 2">
            <a:extLst>
              <a:ext uri="{FF2B5EF4-FFF2-40B4-BE49-F238E27FC236}">
                <a16:creationId xmlns:a16="http://schemas.microsoft.com/office/drawing/2014/main" id="{EC697D36-B605-4AFB-BEF4-C3F842F70947}"/>
              </a:ext>
            </a:extLst>
          </p:cNvPr>
          <p:cNvSpPr/>
          <p:nvPr/>
        </p:nvSpPr>
        <p:spPr>
          <a:xfrm>
            <a:off x="467544" y="1707654"/>
            <a:ext cx="8208912" cy="1477328"/>
          </a:xfrm>
          <a:prstGeom prst="rect">
            <a:avLst/>
          </a:prstGeom>
        </p:spPr>
        <p:txBody>
          <a:bodyPr wrap="square">
            <a:spAutoFit/>
          </a:bodyPr>
          <a:lstStyle/>
          <a:p>
            <a:pPr marL="285750" indent="-285750" algn="just">
              <a:buFont typeface="Wingdings" panose="05000000000000000000" pitchFamily="2" charset="2"/>
              <a:buChar char="§"/>
            </a:pPr>
            <a:r>
              <a:rPr lang="cs-CZ" dirty="0"/>
              <a:t>daňové úlevy na příjmech z nich získaných</a:t>
            </a:r>
          </a:p>
          <a:p>
            <a:pPr marL="285750" indent="-285750" algn="just">
              <a:buFont typeface="Wingdings" panose="05000000000000000000" pitchFamily="2" charset="2"/>
              <a:buChar char="§"/>
            </a:pPr>
            <a:r>
              <a:rPr lang="cs-CZ" dirty="0"/>
              <a:t>zdarma poskytnutá půdu, nemovitosti a budovy</a:t>
            </a:r>
          </a:p>
          <a:p>
            <a:pPr marL="285750" indent="-285750" algn="just">
              <a:buFont typeface="Wingdings" panose="05000000000000000000" pitchFamily="2" charset="2"/>
              <a:buChar char="§"/>
            </a:pPr>
            <a:r>
              <a:rPr lang="cs-CZ" dirty="0"/>
              <a:t>půjčky s nízkými úroky</a:t>
            </a:r>
          </a:p>
          <a:p>
            <a:pPr marL="285750" indent="-285750" algn="just">
              <a:buFont typeface="Wingdings" panose="05000000000000000000" pitchFamily="2" charset="2"/>
              <a:buChar char="§"/>
            </a:pPr>
            <a:r>
              <a:rPr lang="cs-CZ" dirty="0"/>
              <a:t>dotované energie</a:t>
            </a:r>
          </a:p>
          <a:p>
            <a:pPr marL="285750" indent="-285750" algn="just">
              <a:buFont typeface="Wingdings" panose="05000000000000000000" pitchFamily="2" charset="2"/>
              <a:buChar char="§"/>
            </a:pPr>
            <a:r>
              <a:rPr lang="cs-CZ" dirty="0"/>
              <a:t>snížené ekologické předpisy</a:t>
            </a:r>
          </a:p>
        </p:txBody>
      </p:sp>
      <p:pic>
        <p:nvPicPr>
          <p:cNvPr id="1026" name="Picture 2" descr="No money Images | Free Vectors, Stock Photos &amp; PSD">
            <a:extLst>
              <a:ext uri="{FF2B5EF4-FFF2-40B4-BE49-F238E27FC236}">
                <a16:creationId xmlns:a16="http://schemas.microsoft.com/office/drawing/2014/main" id="{687351ED-A58D-4952-9001-BDAA94FF507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64088" y="1131590"/>
            <a:ext cx="3435846" cy="34358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136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D8C3D-B089-488B-AAA4-0AFC533EAE1F}"/>
              </a:ext>
            </a:extLst>
          </p:cNvPr>
          <p:cNvSpPr>
            <a:spLocks noGrp="1"/>
          </p:cNvSpPr>
          <p:nvPr>
            <p:ph type="title"/>
          </p:nvPr>
        </p:nvSpPr>
        <p:spPr>
          <a:xfrm>
            <a:off x="251520" y="195486"/>
            <a:ext cx="6552728" cy="507703"/>
          </a:xfrm>
        </p:spPr>
        <p:txBody>
          <a:bodyPr/>
          <a:lstStyle/>
          <a:p>
            <a:r>
              <a:rPr lang="cs-CZ" b="1" dirty="0"/>
              <a:t>Příklady bariér ze strany hostitelské země</a:t>
            </a:r>
          </a:p>
        </p:txBody>
      </p:sp>
      <p:sp>
        <p:nvSpPr>
          <p:cNvPr id="3" name="TextovéPole 2">
            <a:extLst>
              <a:ext uri="{FF2B5EF4-FFF2-40B4-BE49-F238E27FC236}">
                <a16:creationId xmlns:a16="http://schemas.microsoft.com/office/drawing/2014/main" id="{9CC0BD20-7157-488B-89AD-8BD6FE23569F}"/>
              </a:ext>
            </a:extLst>
          </p:cNvPr>
          <p:cNvSpPr txBox="1"/>
          <p:nvPr/>
        </p:nvSpPr>
        <p:spPr>
          <a:xfrm>
            <a:off x="611560" y="1419622"/>
            <a:ext cx="7488832" cy="2031325"/>
          </a:xfrm>
          <a:prstGeom prst="rect">
            <a:avLst/>
          </a:prstGeom>
          <a:noFill/>
        </p:spPr>
        <p:txBody>
          <a:bodyPr wrap="square" rtlCol="0">
            <a:spAutoFit/>
          </a:bodyPr>
          <a:lstStyle/>
          <a:p>
            <a:pPr marL="285750" indent="-285750" algn="just">
              <a:buFont typeface="Wingdings" panose="05000000000000000000" pitchFamily="2" charset="2"/>
              <a:buChar char="§"/>
            </a:pPr>
            <a:r>
              <a:rPr lang="cs-CZ" dirty="0"/>
              <a:t>ochranné bariéry</a:t>
            </a:r>
          </a:p>
          <a:p>
            <a:pPr marL="285750" indent="-285750" algn="just">
              <a:buFont typeface="Wingdings" panose="05000000000000000000" pitchFamily="2" charset="2"/>
              <a:buChar char="§"/>
            </a:pPr>
            <a:r>
              <a:rPr lang="cs-CZ" dirty="0"/>
              <a:t>administrativní bariéry</a:t>
            </a:r>
          </a:p>
          <a:p>
            <a:pPr marL="285750" indent="-285750" algn="just">
              <a:buFont typeface="Wingdings" panose="05000000000000000000" pitchFamily="2" charset="2"/>
              <a:buChar char="§"/>
            </a:pPr>
            <a:r>
              <a:rPr lang="cs-CZ" dirty="0"/>
              <a:t>bariéry v odvětví</a:t>
            </a:r>
          </a:p>
          <a:p>
            <a:pPr marL="285750" indent="-285750" algn="just">
              <a:buFont typeface="Wingdings" panose="05000000000000000000" pitchFamily="2" charset="2"/>
              <a:buChar char="§"/>
            </a:pPr>
            <a:r>
              <a:rPr lang="cs-CZ" dirty="0"/>
              <a:t>environmentální bariéry</a:t>
            </a:r>
          </a:p>
          <a:p>
            <a:pPr marL="285750" indent="-285750" algn="just">
              <a:buFont typeface="Wingdings" panose="05000000000000000000" pitchFamily="2" charset="2"/>
              <a:buChar char="§"/>
            </a:pPr>
            <a:r>
              <a:rPr lang="cs-CZ" dirty="0"/>
              <a:t>sociální bariéry</a:t>
            </a:r>
          </a:p>
          <a:p>
            <a:pPr marL="285750" indent="-285750" algn="just">
              <a:buFont typeface="Wingdings" panose="05000000000000000000" pitchFamily="2" charset="2"/>
              <a:buChar char="§"/>
            </a:pPr>
            <a:r>
              <a:rPr lang="cs-CZ" dirty="0"/>
              <a:t>kulturní bariéry</a:t>
            </a:r>
          </a:p>
          <a:p>
            <a:pPr marL="285750" indent="-285750" algn="just">
              <a:buFont typeface="Wingdings" panose="05000000000000000000" pitchFamily="2" charset="2"/>
              <a:buChar char="§"/>
            </a:pPr>
            <a:r>
              <a:rPr lang="cs-CZ" dirty="0"/>
              <a:t>jazykové bariéry</a:t>
            </a:r>
          </a:p>
        </p:txBody>
      </p:sp>
      <p:pic>
        <p:nvPicPr>
          <p:cNvPr id="2050" name="Picture 2" descr="Strategies for Overcoming Language Barriers with Customers">
            <a:extLst>
              <a:ext uri="{FF2B5EF4-FFF2-40B4-BE49-F238E27FC236}">
                <a16:creationId xmlns:a16="http://schemas.microsoft.com/office/drawing/2014/main" id="{F2FBABAC-9265-43FE-9F63-673AF9DEF6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915566"/>
            <a:ext cx="4464496" cy="3709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9456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a:extLst>
              <a:ext uri="{FF2B5EF4-FFF2-40B4-BE49-F238E27FC236}">
                <a16:creationId xmlns:a16="http://schemas.microsoft.com/office/drawing/2014/main" id="{14677D88-C53A-E784-C90D-E517AC79ACFE}"/>
              </a:ext>
            </a:extLst>
          </p:cNvPr>
          <p:cNvSpPr/>
          <p:nvPr/>
        </p:nvSpPr>
        <p:spPr>
          <a:xfrm>
            <a:off x="323528" y="339502"/>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5" name="TextovéPole 4">
            <a:extLst>
              <a:ext uri="{FF2B5EF4-FFF2-40B4-BE49-F238E27FC236}">
                <a16:creationId xmlns:a16="http://schemas.microsoft.com/office/drawing/2014/main" id="{D7BB56FF-27A3-4703-DF42-537F16881532}"/>
              </a:ext>
            </a:extLst>
          </p:cNvPr>
          <p:cNvSpPr txBox="1"/>
          <p:nvPr/>
        </p:nvSpPr>
        <p:spPr>
          <a:xfrm>
            <a:off x="971600" y="1851670"/>
            <a:ext cx="4824536" cy="646331"/>
          </a:xfrm>
          <a:prstGeom prst="rect">
            <a:avLst/>
          </a:prstGeom>
          <a:noFill/>
        </p:spPr>
        <p:txBody>
          <a:bodyPr wrap="square" rtlCol="0">
            <a:spAutoFit/>
          </a:bodyPr>
          <a:lstStyle/>
          <a:p>
            <a:r>
              <a:rPr lang="cs-CZ" sz="3600" b="1" dirty="0">
                <a:solidFill>
                  <a:schemeClr val="bg1"/>
                </a:solidFill>
              </a:rPr>
              <a:t>Analýza rizika země</a:t>
            </a:r>
          </a:p>
        </p:txBody>
      </p:sp>
      <p:sp>
        <p:nvSpPr>
          <p:cNvPr id="2" name="TextovéPole 1">
            <a:extLst>
              <a:ext uri="{FF2B5EF4-FFF2-40B4-BE49-F238E27FC236}">
                <a16:creationId xmlns:a16="http://schemas.microsoft.com/office/drawing/2014/main" id="{52E77167-9F3E-4E2F-B448-DCF3C49E115F}"/>
              </a:ext>
            </a:extLst>
          </p:cNvPr>
          <p:cNvSpPr txBox="1"/>
          <p:nvPr/>
        </p:nvSpPr>
        <p:spPr>
          <a:xfrm>
            <a:off x="7164288" y="4824903"/>
            <a:ext cx="1905179" cy="246221"/>
          </a:xfrm>
          <a:prstGeom prst="rect">
            <a:avLst/>
          </a:prstGeom>
          <a:noFill/>
        </p:spPr>
        <p:txBody>
          <a:bodyPr wrap="square" rtlCol="0">
            <a:spAutoFit/>
          </a:bodyPr>
          <a:lstStyle/>
          <a:p>
            <a:r>
              <a:rPr lang="cs-CZ" sz="1000" dirty="0"/>
              <a:t>Zdroj: Ing. Jana Šimáková, Ph.D.</a:t>
            </a:r>
          </a:p>
        </p:txBody>
      </p:sp>
    </p:spTree>
    <p:extLst>
      <p:ext uri="{BB962C8B-B14F-4D97-AF65-F5344CB8AC3E}">
        <p14:creationId xmlns:p14="http://schemas.microsoft.com/office/powerpoint/2010/main" val="126758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b="1" dirty="0"/>
              <a:t>Riziko země</a:t>
            </a:r>
          </a:p>
        </p:txBody>
      </p:sp>
      <p:sp>
        <p:nvSpPr>
          <p:cNvPr id="3" name="TextovéPole 2">
            <a:extLst>
              <a:ext uri="{FF2B5EF4-FFF2-40B4-BE49-F238E27FC236}">
                <a16:creationId xmlns:a16="http://schemas.microsoft.com/office/drawing/2014/main" id="{21C7D501-0471-3705-3924-C306CF8A7071}"/>
              </a:ext>
            </a:extLst>
          </p:cNvPr>
          <p:cNvSpPr txBox="1"/>
          <p:nvPr/>
        </p:nvSpPr>
        <p:spPr>
          <a:xfrm>
            <a:off x="683568" y="1707654"/>
            <a:ext cx="7632848" cy="1477328"/>
          </a:xfrm>
          <a:prstGeom prst="rect">
            <a:avLst/>
          </a:prstGeom>
          <a:noFill/>
        </p:spPr>
        <p:txBody>
          <a:bodyPr wrap="square" rtlCol="0">
            <a:spAutoFit/>
          </a:bodyPr>
          <a:lstStyle/>
          <a:p>
            <a:pPr algn="just"/>
            <a:r>
              <a:rPr lang="cs-CZ" dirty="0"/>
              <a:t>Riziko země představuje pro podnik potenciálně nepříznivý dopad prostředí země, ve které jsou realizovány ekonomické aktivity, na její cash </a:t>
            </a:r>
            <a:r>
              <a:rPr lang="cs-CZ" dirty="0" err="1"/>
              <a:t>flow</a:t>
            </a:r>
            <a:r>
              <a:rPr lang="cs-CZ" dirty="0"/>
              <a:t> a tedy i hodnotu celé společnosti. Analýza rizika země může být použita k monitorování zemí, ve kterých podnik již má umístěné své ekonomické aktivity, nebo ve kterých uvažuje o rozšiřování své působnosti.</a:t>
            </a:r>
          </a:p>
        </p:txBody>
      </p:sp>
    </p:spTree>
    <p:extLst>
      <p:ext uri="{BB962C8B-B14F-4D97-AF65-F5344CB8AC3E}">
        <p14:creationId xmlns:p14="http://schemas.microsoft.com/office/powerpoint/2010/main" val="2614807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b="1" dirty="0"/>
              <a:t>Politické riziko země</a:t>
            </a:r>
          </a:p>
        </p:txBody>
      </p:sp>
      <p:sp>
        <p:nvSpPr>
          <p:cNvPr id="3" name="Obdélník 2">
            <a:extLst>
              <a:ext uri="{FF2B5EF4-FFF2-40B4-BE49-F238E27FC236}">
                <a16:creationId xmlns:a16="http://schemas.microsoft.com/office/drawing/2014/main" id="{51264CC5-9C94-4379-ADBA-ED68E2BA43B1}"/>
              </a:ext>
            </a:extLst>
          </p:cNvPr>
          <p:cNvSpPr/>
          <p:nvPr/>
        </p:nvSpPr>
        <p:spPr>
          <a:xfrm>
            <a:off x="503548" y="1347614"/>
            <a:ext cx="8136904" cy="2031325"/>
          </a:xfrm>
          <a:prstGeom prst="rect">
            <a:avLst/>
          </a:prstGeom>
        </p:spPr>
        <p:txBody>
          <a:bodyPr wrap="square">
            <a:spAutoFit/>
          </a:bodyPr>
          <a:lstStyle/>
          <a:p>
            <a:pPr algn="just"/>
            <a:r>
              <a:rPr lang="cs-CZ" dirty="0"/>
              <a:t>Politická rizika země mohou vést k nečekané nutnosti omezení nebo i přerušení hospodářských vztahů s danou oblastí a k následným škodám</a:t>
            </a:r>
          </a:p>
          <a:p>
            <a:pPr algn="just"/>
            <a:r>
              <a:rPr lang="cs-CZ" dirty="0"/>
              <a:t>– na zboží či na nezaplacených pohledávkách, ztráty nákladů vynaložených na zpracování trhu, odnětí možnosti disponovat majetkem apod. </a:t>
            </a:r>
          </a:p>
          <a:p>
            <a:pPr algn="just"/>
            <a:endParaRPr lang="cs-CZ" dirty="0"/>
          </a:p>
          <a:p>
            <a:pPr algn="just"/>
            <a:r>
              <a:rPr lang="cs-CZ" dirty="0"/>
              <a:t>Toto riziko vystupuje intenzivně v hospodářských vztazích zejména se zeměmi s politickou nestabilitou.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088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b="1" dirty="0"/>
              <a:t>Formy politického rizika</a:t>
            </a:r>
          </a:p>
        </p:txBody>
      </p:sp>
      <p:sp>
        <p:nvSpPr>
          <p:cNvPr id="3" name="Obdélník 2">
            <a:extLst>
              <a:ext uri="{FF2B5EF4-FFF2-40B4-BE49-F238E27FC236}">
                <a16:creationId xmlns:a16="http://schemas.microsoft.com/office/drawing/2014/main" id="{74294C03-2C68-4E12-A9E8-DFE79612EBD0}"/>
              </a:ext>
            </a:extLst>
          </p:cNvPr>
          <p:cNvSpPr/>
          <p:nvPr/>
        </p:nvSpPr>
        <p:spPr>
          <a:xfrm>
            <a:off x="237836" y="1417588"/>
            <a:ext cx="8208912" cy="2308324"/>
          </a:xfrm>
          <a:prstGeom prst="rect">
            <a:avLst/>
          </a:prstGeom>
        </p:spPr>
        <p:txBody>
          <a:bodyPr wrap="square">
            <a:spAutoFit/>
          </a:bodyPr>
          <a:lstStyle/>
          <a:p>
            <a:pPr marL="285750" indent="-285750" algn="just">
              <a:buFont typeface="Wingdings" panose="05000000000000000000" pitchFamily="2" charset="2"/>
              <a:buChar char="§"/>
            </a:pPr>
            <a:r>
              <a:rPr lang="cs-CZ" dirty="0"/>
              <a:t>postoj spotřebitelů v hostitelské zemi</a:t>
            </a:r>
          </a:p>
          <a:p>
            <a:pPr marL="285750" indent="-285750" algn="just">
              <a:buFont typeface="Wingdings" panose="05000000000000000000" pitchFamily="2" charset="2"/>
              <a:buChar char="§"/>
            </a:pPr>
            <a:r>
              <a:rPr lang="cs-CZ" dirty="0"/>
              <a:t>opatření hostitelské vlády</a:t>
            </a:r>
          </a:p>
          <a:p>
            <a:pPr marL="285750" indent="-285750" algn="just">
              <a:buFont typeface="Wingdings" panose="05000000000000000000" pitchFamily="2" charset="2"/>
              <a:buChar char="§"/>
            </a:pPr>
            <a:r>
              <a:rPr lang="cs-CZ" dirty="0"/>
              <a:t>blokování převodů finančních prostředků</a:t>
            </a:r>
          </a:p>
          <a:p>
            <a:pPr marL="285750" indent="-285750" algn="just">
              <a:buFont typeface="Wingdings" panose="05000000000000000000" pitchFamily="2" charset="2"/>
              <a:buChar char="§"/>
            </a:pPr>
            <a:r>
              <a:rPr lang="cs-CZ" dirty="0"/>
              <a:t>měnová konvertibilita</a:t>
            </a:r>
          </a:p>
          <a:p>
            <a:pPr marL="285750" indent="-285750" algn="just">
              <a:buFont typeface="Wingdings" panose="05000000000000000000" pitchFamily="2" charset="2"/>
              <a:buChar char="§"/>
            </a:pPr>
            <a:r>
              <a:rPr lang="cs-CZ" dirty="0"/>
              <a:t>neefektivní byrokracie</a:t>
            </a:r>
          </a:p>
          <a:p>
            <a:pPr marL="285750" indent="-285750" algn="just">
              <a:buFont typeface="Wingdings" panose="05000000000000000000" pitchFamily="2" charset="2"/>
              <a:buChar char="§"/>
            </a:pPr>
            <a:r>
              <a:rPr lang="cs-CZ" dirty="0"/>
              <a:t>Korupce</a:t>
            </a:r>
          </a:p>
          <a:p>
            <a:pPr marL="285750" indent="-285750" algn="just">
              <a:buFont typeface="Wingdings" panose="05000000000000000000" pitchFamily="2" charset="2"/>
              <a:buChar char="§"/>
            </a:pPr>
            <a:r>
              <a:rPr lang="cs-CZ" dirty="0"/>
              <a:t>válka, vnitřní nepokoje a teroristické útoky</a:t>
            </a:r>
          </a:p>
          <a:p>
            <a:pPr marL="285750" indent="-285750" algn="just">
              <a:buFont typeface="Wingdings" panose="05000000000000000000" pitchFamily="2" charset="2"/>
              <a:buChar char="§"/>
            </a:pPr>
            <a:r>
              <a:rPr lang="cs-CZ" dirty="0"/>
              <a:t>vyvlastnění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076" name="Picture 4" descr="Building political integrity to stamp out… - Transparency.org">
            <a:extLst>
              <a:ext uri="{FF2B5EF4-FFF2-40B4-BE49-F238E27FC236}">
                <a16:creationId xmlns:a16="http://schemas.microsoft.com/office/drawing/2014/main" id="{9BFB3229-3630-486C-B995-97CDBE4FB46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38220" y="1590241"/>
            <a:ext cx="4067944" cy="2135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125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olitical risk coverage for US may be live issue after riots shake country  | S&amp;P Global Market Intelligence">
            <a:extLst>
              <a:ext uri="{FF2B5EF4-FFF2-40B4-BE49-F238E27FC236}">
                <a16:creationId xmlns:a16="http://schemas.microsoft.com/office/drawing/2014/main" id="{667EE237-AE14-4D6A-863D-4615235A22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0"/>
            <a:ext cx="7645742"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698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35021-E44B-47D1-97A4-46F4446A090A}"/>
              </a:ext>
            </a:extLst>
          </p:cNvPr>
          <p:cNvSpPr>
            <a:spLocks noGrp="1"/>
          </p:cNvSpPr>
          <p:nvPr>
            <p:ph type="title"/>
          </p:nvPr>
        </p:nvSpPr>
        <p:spPr/>
        <p:txBody>
          <a:bodyPr/>
          <a:lstStyle/>
          <a:p>
            <a:r>
              <a:rPr lang="cs-CZ" b="1" dirty="0"/>
              <a:t>Ekonomické a finanční riziko</a:t>
            </a:r>
          </a:p>
        </p:txBody>
      </p:sp>
      <p:sp>
        <p:nvSpPr>
          <p:cNvPr id="3" name="TextovéPole 2">
            <a:extLst>
              <a:ext uri="{FF2B5EF4-FFF2-40B4-BE49-F238E27FC236}">
                <a16:creationId xmlns:a16="http://schemas.microsoft.com/office/drawing/2014/main" id="{E632D5D0-5279-40DF-AE61-E121568841ED}"/>
              </a:ext>
            </a:extLst>
          </p:cNvPr>
          <p:cNvSpPr txBox="1"/>
          <p:nvPr/>
        </p:nvSpPr>
        <p:spPr>
          <a:xfrm>
            <a:off x="245261" y="1047849"/>
            <a:ext cx="6120680" cy="2308324"/>
          </a:xfrm>
          <a:prstGeom prst="rect">
            <a:avLst/>
          </a:prstGeom>
          <a:noFill/>
        </p:spPr>
        <p:txBody>
          <a:bodyPr wrap="square" rtlCol="0">
            <a:spAutoFit/>
          </a:bodyPr>
          <a:lstStyle/>
          <a:p>
            <a:pPr algn="just"/>
            <a:r>
              <a:rPr lang="cs-CZ" dirty="0"/>
              <a:t>Skupina ekonomických a finančních rizik zahrnuje rizika ekonomiky, finančního systému nebo obchodních partnerů v hostitelské zemi. Z makroekonomického prostředí jsou to především: </a:t>
            </a:r>
          </a:p>
          <a:p>
            <a:pPr algn="just"/>
            <a:r>
              <a:rPr lang="cs-CZ" dirty="0"/>
              <a:t>– současný a potenciální stav ekonomiky země,</a:t>
            </a:r>
          </a:p>
          <a:p>
            <a:pPr algn="just"/>
            <a:r>
              <a:rPr lang="cs-CZ" dirty="0"/>
              <a:t>– úrokové sazby,</a:t>
            </a:r>
          </a:p>
          <a:p>
            <a:pPr algn="just"/>
            <a:r>
              <a:rPr lang="cs-CZ" dirty="0"/>
              <a:t>– inflace,</a:t>
            </a:r>
          </a:p>
          <a:p>
            <a:pPr algn="just"/>
            <a:r>
              <a:rPr lang="cs-CZ" dirty="0"/>
              <a:t>– devizové kurzy.</a:t>
            </a:r>
          </a:p>
        </p:txBody>
      </p:sp>
      <p:pic>
        <p:nvPicPr>
          <p:cNvPr id="5122" name="Picture 2" descr="Economic risk Stock Illustrations. 13,467 Economic risk clip art images and  royalty free illustrations available to search from thousands of EPS vector  clipart and stock art producers.">
            <a:extLst>
              <a:ext uri="{FF2B5EF4-FFF2-40B4-BE49-F238E27FC236}">
                <a16:creationId xmlns:a16="http://schemas.microsoft.com/office/drawing/2014/main" id="{D1FF655A-D608-4587-82C6-66B7B0AD22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586" b="13541"/>
          <a:stretch/>
        </p:blipFill>
        <p:spPr bwMode="auto">
          <a:xfrm>
            <a:off x="5148064" y="1995686"/>
            <a:ext cx="3096344" cy="2099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668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287279" y="1131590"/>
            <a:ext cx="8522840" cy="3199888"/>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solidFill>
                  <a:srgbClr val="002060"/>
                </a:solidFill>
              </a:rPr>
              <a:t>Cílem přednášky je:</a:t>
            </a:r>
          </a:p>
          <a:p>
            <a:pPr marL="0" indent="0" algn="ctr">
              <a:buNone/>
            </a:pPr>
            <a:endParaRPr lang="cs-CZ" sz="2400" b="1" i="1" dirty="0">
              <a:solidFill>
                <a:srgbClr val="002060"/>
              </a:solidFill>
            </a:endParaRPr>
          </a:p>
          <a:p>
            <a:r>
              <a:rPr lang="cs-CZ" sz="2400" dirty="0">
                <a:solidFill>
                  <a:srgbClr val="002060"/>
                </a:solidFill>
                <a:cs typeface="Times New Roman" panose="02020603050405020304" pitchFamily="18" charset="0"/>
              </a:rPr>
              <a:t>Cílem přednášky je seznámit studenty mezinárodními obchodními aktivitami, možnostmi vstupu do této sféry, možnými riziky a mezinárodními institucemi v mezinárodním obchodě</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8B951D3-93F6-4535-8BF8-B6FE7F5103D5}"/>
              </a:ext>
            </a:extLst>
          </p:cNvPr>
          <p:cNvSpPr txBox="1"/>
          <p:nvPr/>
        </p:nvSpPr>
        <p:spPr>
          <a:xfrm>
            <a:off x="795569" y="1563638"/>
            <a:ext cx="4680520" cy="1938992"/>
          </a:xfrm>
          <a:prstGeom prst="rect">
            <a:avLst/>
          </a:prstGeom>
          <a:noFill/>
        </p:spPr>
        <p:txBody>
          <a:bodyPr wrap="square" rtlCol="0">
            <a:spAutoFit/>
          </a:bodyPr>
          <a:lstStyle/>
          <a:p>
            <a:r>
              <a:rPr lang="cs-CZ" sz="4000" dirty="0">
                <a:solidFill>
                  <a:schemeClr val="bg1"/>
                </a:solidFill>
              </a:rPr>
              <a:t>Praktický příklad informačních zdrojů v praxi</a:t>
            </a:r>
            <a:endParaRPr lang="sk-SK" sz="4000" dirty="0">
              <a:solidFill>
                <a:schemeClr val="bg1"/>
              </a:solidFill>
            </a:endParaRPr>
          </a:p>
        </p:txBody>
      </p:sp>
      <p:sp>
        <p:nvSpPr>
          <p:cNvPr id="4" name="Nadpis 3">
            <a:extLst>
              <a:ext uri="{FF2B5EF4-FFF2-40B4-BE49-F238E27FC236}">
                <a16:creationId xmlns:a16="http://schemas.microsoft.com/office/drawing/2014/main" id="{193B563A-6232-288B-F8E5-CC547505DB94}"/>
              </a:ext>
            </a:extLst>
          </p:cNvPr>
          <p:cNvSpPr>
            <a:spLocks noGrp="1"/>
          </p:cNvSpPr>
          <p:nvPr>
            <p:ph type="title"/>
          </p:nvPr>
        </p:nvSpPr>
        <p:spPr/>
        <p:txBody>
          <a:bodyPr/>
          <a:lstStyle/>
          <a:p>
            <a:r>
              <a:rPr lang="cs-CZ" b="1" dirty="0"/>
              <a:t>Měření rizika země</a:t>
            </a:r>
          </a:p>
        </p:txBody>
      </p:sp>
      <p:sp>
        <p:nvSpPr>
          <p:cNvPr id="5" name="TextovéPole 4">
            <a:extLst>
              <a:ext uri="{FF2B5EF4-FFF2-40B4-BE49-F238E27FC236}">
                <a16:creationId xmlns:a16="http://schemas.microsoft.com/office/drawing/2014/main" id="{0EE8D4A7-DB4F-8161-AEDA-BC9CF3A056F4}"/>
              </a:ext>
            </a:extLst>
          </p:cNvPr>
          <p:cNvSpPr txBox="1"/>
          <p:nvPr/>
        </p:nvSpPr>
        <p:spPr>
          <a:xfrm>
            <a:off x="251520" y="1240472"/>
            <a:ext cx="8424936" cy="2585323"/>
          </a:xfrm>
          <a:prstGeom prst="rect">
            <a:avLst/>
          </a:prstGeom>
          <a:noFill/>
        </p:spPr>
        <p:txBody>
          <a:bodyPr wrap="square" rtlCol="0">
            <a:spAutoFit/>
          </a:bodyPr>
          <a:lstStyle/>
          <a:p>
            <a:pPr algn="just"/>
            <a:r>
              <a:rPr lang="cs-CZ" dirty="0"/>
              <a:t>Makroekonomický odhad rizika země představuje celkové posouzení rizika země a zahrnuje posouzení všech proměnných, které ovlivňují riziko země, s výjimkou těch, které jsou jedinečné pro konkrétní firmu nebo průmysl. </a:t>
            </a:r>
          </a:p>
          <a:p>
            <a:pPr algn="just"/>
            <a:r>
              <a:rPr lang="cs-CZ" dirty="0"/>
              <a:t>– Tento typ posouzení je vhodný v tom smyslu, že zůstává stejný pro danou zemi, bez ohledu na firmu nebo průmysl, který se týká. </a:t>
            </a:r>
          </a:p>
          <a:p>
            <a:pPr algn="just"/>
            <a:endParaRPr lang="sk-SK" dirty="0"/>
          </a:p>
          <a:p>
            <a:pPr algn="just"/>
            <a:r>
              <a:rPr lang="cs-CZ" dirty="0"/>
              <a:t>Mikroekonomický odhad rizika země zahrnuje posouzení země z pohledu konkrétního typu podnikání MNC. Konkrétní forma rizika země může ovlivnit MNC různými způsoby, a proto je zapotřebí mikroposouzení rizika země.</a:t>
            </a:r>
          </a:p>
        </p:txBody>
      </p:sp>
    </p:spTree>
    <p:extLst>
      <p:ext uri="{BB962C8B-B14F-4D97-AF65-F5344CB8AC3E}">
        <p14:creationId xmlns:p14="http://schemas.microsoft.com/office/powerpoint/2010/main" val="1864240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5976664" cy="507703"/>
          </a:xfrm>
        </p:spPr>
        <p:txBody>
          <a:bodyPr/>
          <a:lstStyle/>
          <a:p>
            <a:r>
              <a:rPr lang="cs-CZ" b="1" dirty="0"/>
              <a:t>Informace pro analýzu rizika země</a:t>
            </a:r>
          </a:p>
        </p:txBody>
      </p:sp>
      <p:sp>
        <p:nvSpPr>
          <p:cNvPr id="5" name="Podnadpis 4"/>
          <p:cNvSpPr>
            <a:spLocks noGrp="1"/>
          </p:cNvSpPr>
          <p:nvPr>
            <p:ph type="body" idx="4294967295"/>
          </p:nvPr>
        </p:nvSpPr>
        <p:spPr>
          <a:xfrm>
            <a:off x="611560" y="1275606"/>
            <a:ext cx="7488832" cy="2736304"/>
          </a:xfrm>
        </p:spPr>
        <p:txBody>
          <a:bodyPr>
            <a:noAutofit/>
          </a:bodyPr>
          <a:lstStyle/>
          <a:p>
            <a:pPr algn="just">
              <a:buFont typeface="Wingdings" panose="05000000000000000000" pitchFamily="2" charset="2"/>
              <a:buChar char="§"/>
            </a:pPr>
            <a:r>
              <a:rPr lang="cs-CZ" sz="1800" dirty="0"/>
              <a:t>statistické podklady</a:t>
            </a:r>
          </a:p>
          <a:p>
            <a:pPr algn="just">
              <a:buFont typeface="Wingdings" panose="05000000000000000000" pitchFamily="2" charset="2"/>
              <a:buChar char="§"/>
            </a:pPr>
            <a:r>
              <a:rPr lang="cs-CZ" sz="1800" dirty="0"/>
              <a:t>zprávy mezinárodních organizací</a:t>
            </a:r>
          </a:p>
          <a:p>
            <a:pPr algn="just">
              <a:buFont typeface="Wingdings" panose="05000000000000000000" pitchFamily="2" charset="2"/>
              <a:buChar char="§"/>
            </a:pPr>
            <a:r>
              <a:rPr lang="cs-CZ" sz="1800" dirty="0"/>
              <a:t>informace ze zastupitelských úřadů</a:t>
            </a:r>
          </a:p>
          <a:p>
            <a:pPr algn="just">
              <a:buFont typeface="Wingdings" panose="05000000000000000000" pitchFamily="2" charset="2"/>
              <a:buChar char="§"/>
            </a:pPr>
            <a:r>
              <a:rPr lang="cs-CZ" sz="1800" dirty="0"/>
              <a:t>informace ze specializovaných informačních agentur</a:t>
            </a:r>
          </a:p>
          <a:p>
            <a:pPr algn="just">
              <a:buFont typeface="Wingdings" panose="05000000000000000000" pitchFamily="2" charset="2"/>
              <a:buChar char="§"/>
            </a:pPr>
            <a:r>
              <a:rPr lang="cs-CZ" sz="1800" dirty="0"/>
              <a:t>informace od podniků angažovaných v mezinárodních ekonomických aktivitách</a:t>
            </a:r>
          </a:p>
          <a:p>
            <a:pPr algn="just">
              <a:buFont typeface="Wingdings" panose="05000000000000000000" pitchFamily="2" charset="2"/>
              <a:buChar char="§"/>
            </a:pPr>
            <a:r>
              <a:rPr lang="cs-CZ" sz="1800" dirty="0"/>
              <a:t>informace od bank, pojišťoven a dalších subjektů poskytujících financování a pojišťování rizik</a:t>
            </a:r>
          </a:p>
        </p:txBody>
      </p:sp>
    </p:spTree>
    <p:extLst>
      <p:ext uri="{BB962C8B-B14F-4D97-AF65-F5344CB8AC3E}">
        <p14:creationId xmlns:p14="http://schemas.microsoft.com/office/powerpoint/2010/main" val="3672591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EA91A2-ABAA-4924-BD77-4C2CE098E39B}"/>
              </a:ext>
            </a:extLst>
          </p:cNvPr>
          <p:cNvSpPr>
            <a:spLocks noGrp="1"/>
          </p:cNvSpPr>
          <p:nvPr>
            <p:ph type="title"/>
          </p:nvPr>
        </p:nvSpPr>
        <p:spPr/>
        <p:txBody>
          <a:bodyPr/>
          <a:lstStyle/>
          <a:p>
            <a:r>
              <a:rPr lang="cs-CZ" b="1" dirty="0"/>
              <a:t>Rating země</a:t>
            </a:r>
            <a:br>
              <a:rPr lang="cs-CZ" dirty="0"/>
            </a:br>
            <a:endParaRPr lang="cs-CZ" dirty="0"/>
          </a:p>
        </p:txBody>
      </p:sp>
      <p:sp>
        <p:nvSpPr>
          <p:cNvPr id="3" name="TextovéPole 2">
            <a:extLst>
              <a:ext uri="{FF2B5EF4-FFF2-40B4-BE49-F238E27FC236}">
                <a16:creationId xmlns:a16="http://schemas.microsoft.com/office/drawing/2014/main" id="{BE6F6D14-4104-4B7C-8892-7B531863F7FE}"/>
              </a:ext>
            </a:extLst>
          </p:cNvPr>
          <p:cNvSpPr txBox="1"/>
          <p:nvPr/>
        </p:nvSpPr>
        <p:spPr>
          <a:xfrm>
            <a:off x="467544" y="915566"/>
            <a:ext cx="7416824" cy="3139321"/>
          </a:xfrm>
          <a:prstGeom prst="rect">
            <a:avLst/>
          </a:prstGeom>
          <a:noFill/>
        </p:spPr>
        <p:txBody>
          <a:bodyPr wrap="square" rtlCol="0">
            <a:spAutoFit/>
          </a:bodyPr>
          <a:lstStyle/>
          <a:p>
            <a:pPr algn="just"/>
            <a:r>
              <a:rPr lang="cs-CZ" dirty="0"/>
              <a:t>Globalizace a potřeba analýz rizikovosti země vedly také k rozvoji informačních služeb a specializovaných institucí, které poskytují ratingové služby. </a:t>
            </a:r>
          </a:p>
          <a:p>
            <a:pPr algn="just"/>
            <a:r>
              <a:rPr lang="cs-CZ" dirty="0"/>
              <a:t>Ratingové agentury pravidelně analyzují faktory ovlivňující politickou a ekonomickou situaci zemí i některých jejich podnikatelských i nepodnikatelských subjektů a hodnotí jejich bonitu. </a:t>
            </a:r>
          </a:p>
          <a:p>
            <a:pPr algn="just"/>
            <a:endParaRPr lang="cs-CZ" dirty="0"/>
          </a:p>
          <a:p>
            <a:pPr algn="just"/>
            <a:r>
              <a:rPr lang="cs-CZ" dirty="0"/>
              <a:t>Nejvýznamnější ratingové agentury jsou: </a:t>
            </a:r>
          </a:p>
          <a:p>
            <a:pPr algn="just"/>
            <a:r>
              <a:rPr lang="cs-CZ" dirty="0"/>
              <a:t>– </a:t>
            </a:r>
            <a:r>
              <a:rPr lang="cs-CZ" dirty="0" err="1"/>
              <a:t>Moody's</a:t>
            </a:r>
            <a:r>
              <a:rPr lang="cs-CZ" dirty="0"/>
              <a:t> (www.moodys.com)</a:t>
            </a:r>
          </a:p>
          <a:p>
            <a:pPr algn="just"/>
            <a:r>
              <a:rPr lang="cs-CZ" dirty="0"/>
              <a:t>– Standard &amp; </a:t>
            </a:r>
            <a:r>
              <a:rPr lang="cs-CZ" dirty="0" err="1"/>
              <a:t>Poor's</a:t>
            </a:r>
            <a:r>
              <a:rPr lang="cs-CZ" dirty="0"/>
              <a:t> (www.standardandpoors.com)</a:t>
            </a:r>
          </a:p>
          <a:p>
            <a:pPr algn="just"/>
            <a:r>
              <a:rPr lang="cs-CZ" dirty="0"/>
              <a:t>– </a:t>
            </a:r>
            <a:r>
              <a:rPr lang="cs-CZ" dirty="0" err="1"/>
              <a:t>Fitch</a:t>
            </a:r>
            <a:r>
              <a:rPr lang="cs-CZ" dirty="0"/>
              <a:t> (www.fitchratings.com)</a:t>
            </a:r>
          </a:p>
        </p:txBody>
      </p:sp>
    </p:spTree>
    <p:extLst>
      <p:ext uri="{BB962C8B-B14F-4D97-AF65-F5344CB8AC3E}">
        <p14:creationId xmlns:p14="http://schemas.microsoft.com/office/powerpoint/2010/main" val="2517513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délník 5">
            <a:extLst>
              <a:ext uri="{FF2B5EF4-FFF2-40B4-BE49-F238E27FC236}">
                <a16:creationId xmlns:a16="http://schemas.microsoft.com/office/drawing/2014/main" id="{AE4ED308-A141-40B1-C13C-DCF759223105}"/>
              </a:ext>
            </a:extLst>
          </p:cNvPr>
          <p:cNvSpPr/>
          <p:nvPr/>
        </p:nvSpPr>
        <p:spPr>
          <a:xfrm>
            <a:off x="323528"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7" name="TextovéPole 6">
            <a:extLst>
              <a:ext uri="{FF2B5EF4-FFF2-40B4-BE49-F238E27FC236}">
                <a16:creationId xmlns:a16="http://schemas.microsoft.com/office/drawing/2014/main" id="{7CEB3EF4-50DA-C398-17CD-820705AE20BC}"/>
              </a:ext>
            </a:extLst>
          </p:cNvPr>
          <p:cNvSpPr txBox="1"/>
          <p:nvPr/>
        </p:nvSpPr>
        <p:spPr>
          <a:xfrm>
            <a:off x="899592" y="1923678"/>
            <a:ext cx="4752528" cy="1200329"/>
          </a:xfrm>
          <a:prstGeom prst="rect">
            <a:avLst/>
          </a:prstGeom>
          <a:noFill/>
        </p:spPr>
        <p:txBody>
          <a:bodyPr wrap="square" rtlCol="0">
            <a:spAutoFit/>
          </a:bodyPr>
          <a:lstStyle/>
          <a:p>
            <a:r>
              <a:rPr lang="cs-CZ" sz="3600" b="1" dirty="0">
                <a:solidFill>
                  <a:schemeClr val="bg1"/>
                </a:solidFill>
              </a:rPr>
              <a:t>Formy vstupu na mezinárodní trhy</a:t>
            </a:r>
          </a:p>
        </p:txBody>
      </p:sp>
    </p:spTree>
    <p:extLst>
      <p:ext uri="{BB962C8B-B14F-4D97-AF65-F5344CB8AC3E}">
        <p14:creationId xmlns:p14="http://schemas.microsoft.com/office/powerpoint/2010/main" val="3756667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E73B631A-0BB1-4946-B40D-90957F7D366F}"/>
              </a:ext>
            </a:extLst>
          </p:cNvPr>
          <p:cNvSpPr>
            <a:spLocks noGrp="1"/>
          </p:cNvSpPr>
          <p:nvPr>
            <p:ph type="title"/>
          </p:nvPr>
        </p:nvSpPr>
        <p:spPr/>
        <p:txBody>
          <a:bodyPr/>
          <a:lstStyle/>
          <a:p>
            <a:r>
              <a:rPr lang="cs-CZ" b="1" dirty="0"/>
              <a:t>Formy vstupu</a:t>
            </a:r>
            <a:endParaRPr lang="sk-SK" b="1" dirty="0"/>
          </a:p>
        </p:txBody>
      </p:sp>
      <p:sp>
        <p:nvSpPr>
          <p:cNvPr id="5" name="TextovéPole 4">
            <a:extLst>
              <a:ext uri="{FF2B5EF4-FFF2-40B4-BE49-F238E27FC236}">
                <a16:creationId xmlns:a16="http://schemas.microsoft.com/office/drawing/2014/main" id="{2706397D-7AE6-44BC-B336-DDB1D4A0E989}"/>
              </a:ext>
            </a:extLst>
          </p:cNvPr>
          <p:cNvSpPr txBox="1"/>
          <p:nvPr/>
        </p:nvSpPr>
        <p:spPr>
          <a:xfrm>
            <a:off x="467544" y="1694587"/>
            <a:ext cx="7488832" cy="1754326"/>
          </a:xfrm>
          <a:prstGeom prst="rect">
            <a:avLst/>
          </a:prstGeom>
          <a:noFill/>
        </p:spPr>
        <p:txBody>
          <a:bodyPr wrap="square" rtlCol="0">
            <a:spAutoFit/>
          </a:bodyPr>
          <a:lstStyle/>
          <a:p>
            <a:pPr algn="just"/>
            <a:r>
              <a:rPr lang="cs-CZ" dirty="0"/>
              <a:t>Formy vstupů podniku na zahraniční trhy je možné členit do tří velkých skupin na:</a:t>
            </a:r>
          </a:p>
          <a:p>
            <a:pPr algn="just"/>
            <a:endParaRPr lang="cs-CZ" dirty="0"/>
          </a:p>
          <a:p>
            <a:pPr marL="342900" indent="-342900" algn="just">
              <a:buFont typeface="+mj-lt"/>
              <a:buAutoNum type="arabicParenR"/>
            </a:pPr>
            <a:r>
              <a:rPr lang="cs-CZ" dirty="0"/>
              <a:t>Vývozní a dovozní operace</a:t>
            </a:r>
          </a:p>
          <a:p>
            <a:pPr marL="342900" indent="-342900" algn="just">
              <a:buFont typeface="+mj-lt"/>
              <a:buAutoNum type="arabicParenR"/>
            </a:pPr>
            <a:r>
              <a:rPr lang="cs-CZ" dirty="0"/>
              <a:t>Formy nenáročné na kapitálové investice</a:t>
            </a:r>
          </a:p>
          <a:p>
            <a:pPr marL="342900" indent="-342900" algn="just">
              <a:buFont typeface="+mj-lt"/>
              <a:buAutoNum type="arabicParenR"/>
            </a:pPr>
            <a:r>
              <a:rPr lang="cs-CZ" dirty="0"/>
              <a:t>Kapitálové vstupy na zahraniční trhy</a:t>
            </a:r>
          </a:p>
        </p:txBody>
      </p:sp>
    </p:spTree>
    <p:extLst>
      <p:ext uri="{BB962C8B-B14F-4D97-AF65-F5344CB8AC3E}">
        <p14:creationId xmlns:p14="http://schemas.microsoft.com/office/powerpoint/2010/main" val="921427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1) Vývozní a dovozní operace</a:t>
            </a:r>
          </a:p>
        </p:txBody>
      </p:sp>
      <p:sp>
        <p:nvSpPr>
          <p:cNvPr id="3" name="Zástupný symbol pro obsah 2"/>
          <p:cNvSpPr>
            <a:spLocks noGrp="1"/>
          </p:cNvSpPr>
          <p:nvPr>
            <p:ph idx="4294967295"/>
          </p:nvPr>
        </p:nvSpPr>
        <p:spPr>
          <a:xfrm>
            <a:off x="395536" y="1059582"/>
            <a:ext cx="8208912" cy="3384376"/>
          </a:xfrm>
          <a:prstGeom prst="rect">
            <a:avLst/>
          </a:prstGeom>
        </p:spPr>
        <p:txBody>
          <a:bodyPr>
            <a:normAutofit/>
          </a:bodyPr>
          <a:lstStyle/>
          <a:p>
            <a:pPr marL="0" indent="0" algn="just">
              <a:spcBef>
                <a:spcPts val="0"/>
              </a:spcBef>
              <a:buNone/>
            </a:pPr>
            <a:r>
              <a:rPr lang="cs-CZ" sz="1800" dirty="0"/>
              <a:t>Vývozní a dovozní operace jsou tradiční a pravděpodobně nejjednodušší formou vstupu firem na zahraniční trhy. Často je vývoz chápán jako forma vstupu na zahraniční trh, která nevyžaduje žádné investice. Pokud však chce podnik na zahraničním trhu uspět a získat na něm významnější podíl, musí investovat značné zdroje do mezinárodního marketingu. Podnik musí financovat výzkum zahraničního trhu a přizpůsobit podmínkám zahraničního trhu marketingovou strategii.</a:t>
            </a:r>
          </a:p>
          <a:p>
            <a:pPr marL="0" indent="0" algn="just">
              <a:spcBef>
                <a:spcPts val="0"/>
              </a:spcBef>
              <a:buNone/>
            </a:pPr>
            <a:endParaRPr lang="cs-CZ" sz="1800" dirty="0"/>
          </a:p>
          <a:p>
            <a:pPr marL="0" indent="0" algn="just">
              <a:lnSpc>
                <a:spcPct val="120000"/>
              </a:lnSpc>
              <a:spcBef>
                <a:spcPts val="0"/>
              </a:spcBef>
              <a:buNone/>
            </a:pPr>
            <a:r>
              <a:rPr lang="cs-CZ" sz="1800" dirty="0"/>
              <a:t>Obchodní metody jsou realizovány na základě smluvních vztahů s následujícími obchodními partnery: prostředníky, výhradními prodejci, obchodními zástupci, komisionáři, mandatáři a dalšími subjekty.</a:t>
            </a:r>
          </a:p>
        </p:txBody>
      </p:sp>
    </p:spTree>
    <p:extLst>
      <p:ext uri="{BB962C8B-B14F-4D97-AF65-F5344CB8AC3E}">
        <p14:creationId xmlns:p14="http://schemas.microsoft.com/office/powerpoint/2010/main" val="341343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B00FAAE-EA2B-4531-9862-A51F749F2614}"/>
              </a:ext>
            </a:extLst>
          </p:cNvPr>
          <p:cNvSpPr>
            <a:spLocks noGrp="1"/>
          </p:cNvSpPr>
          <p:nvPr>
            <p:ph type="title"/>
          </p:nvPr>
        </p:nvSpPr>
        <p:spPr/>
        <p:txBody>
          <a:bodyPr/>
          <a:lstStyle/>
          <a:p>
            <a:r>
              <a:rPr lang="cs-CZ" b="1" dirty="0"/>
              <a:t>Prostřednické vztahy</a:t>
            </a:r>
          </a:p>
        </p:txBody>
      </p:sp>
      <p:sp>
        <p:nvSpPr>
          <p:cNvPr id="3" name="TextovéPole 2">
            <a:extLst>
              <a:ext uri="{FF2B5EF4-FFF2-40B4-BE49-F238E27FC236}">
                <a16:creationId xmlns:a16="http://schemas.microsoft.com/office/drawing/2014/main" id="{63851608-77A3-47A4-8B1C-3FC2DF37E400}"/>
              </a:ext>
            </a:extLst>
          </p:cNvPr>
          <p:cNvSpPr txBox="1"/>
          <p:nvPr/>
        </p:nvSpPr>
        <p:spPr>
          <a:xfrm>
            <a:off x="467544" y="843558"/>
            <a:ext cx="7416824" cy="3970318"/>
          </a:xfrm>
          <a:prstGeom prst="rect">
            <a:avLst/>
          </a:prstGeom>
          <a:noFill/>
        </p:spPr>
        <p:txBody>
          <a:bodyPr wrap="square" rtlCol="0">
            <a:spAutoFit/>
          </a:bodyPr>
          <a:lstStyle/>
          <a:p>
            <a:pPr algn="just"/>
            <a:r>
              <a:rPr lang="cs-CZ" dirty="0"/>
              <a:t>V mezinárodním obchodě se můžeme setkat s celou řadou prostředníků, tj. subjektů, které obchodují vlastním jménem, na vlastní účet a podnikají na vlastní riziko. Prostředníci prodávají nakoupené zboží dalším odběratelům a jejich odměnou je rozdíl mezi nákupní a prodejní cenou, tzv. cenová marže.</a:t>
            </a:r>
          </a:p>
          <a:p>
            <a:pPr algn="just"/>
            <a:r>
              <a:rPr lang="cs-CZ" dirty="0"/>
              <a:t>Použití služeb prostředníka může být výhodné pro malé a střední podniky, pro které je vývoz či dovoz okrajovou záležitostí a zřizování vlastního specializovaného oddělení by bylo příliš nákladné, popř. pro podniky, které se záměrně specializují na výrobu a přenechávají obchodní činnost specializovaným obchodním firmám.</a:t>
            </a:r>
          </a:p>
          <a:p>
            <a:pPr algn="just"/>
            <a:r>
              <a:rPr lang="cs-CZ" dirty="0"/>
              <a:t>Výhodou použití prostřednických firem jsou nižší náklady oběhu a eliminace rizik vyplývajících z mezinárodního obchodu a dále možnost vývozu na trhy, které by bylo příliš nákladné zpracovávat přímo. Hlavní nevýhodou může být ztráta bezprostředního kontaktu se zákazníkem, a tudíž ztráta kontroly nad mezinárodní marketingovou strategií.</a:t>
            </a:r>
          </a:p>
        </p:txBody>
      </p:sp>
    </p:spTree>
    <p:extLst>
      <p:ext uri="{BB962C8B-B14F-4D97-AF65-F5344CB8AC3E}">
        <p14:creationId xmlns:p14="http://schemas.microsoft.com/office/powerpoint/2010/main" val="1473736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6984776" cy="507703"/>
          </a:xfrm>
        </p:spPr>
        <p:txBody>
          <a:bodyPr/>
          <a:lstStyle/>
          <a:p>
            <a:r>
              <a:rPr lang="cs-CZ" b="1" dirty="0"/>
              <a:t>Smlouvy o výhradním prodeji – výhradní distribuce</a:t>
            </a:r>
          </a:p>
        </p:txBody>
      </p:sp>
      <p:sp>
        <p:nvSpPr>
          <p:cNvPr id="2" name="TextovéPole 1">
            <a:extLst>
              <a:ext uri="{FF2B5EF4-FFF2-40B4-BE49-F238E27FC236}">
                <a16:creationId xmlns:a16="http://schemas.microsoft.com/office/drawing/2014/main" id="{07382659-B3A6-61F8-416C-8F6B94DFF39B}"/>
              </a:ext>
            </a:extLst>
          </p:cNvPr>
          <p:cNvSpPr txBox="1"/>
          <p:nvPr/>
        </p:nvSpPr>
        <p:spPr>
          <a:xfrm>
            <a:off x="179512" y="987574"/>
            <a:ext cx="7920880" cy="3539430"/>
          </a:xfrm>
          <a:prstGeom prst="rect">
            <a:avLst/>
          </a:prstGeom>
          <a:noFill/>
        </p:spPr>
        <p:txBody>
          <a:bodyPr wrap="square" rtlCol="0">
            <a:spAutoFit/>
          </a:bodyPr>
          <a:lstStyle/>
          <a:p>
            <a:pPr algn="just"/>
            <a:r>
              <a:rPr lang="cs-CZ" sz="1600" dirty="0"/>
              <a:t>V některých případech může podnik vstoupit na zahraniční trh díky uzavření smlouvy o výhradním prodeji. Smlouvou o výhradním prodeji se dodavatel zavazuje, že zboží určené ve smlouvě nebude v určité oblasti dodávat jiné osobě než odběrateli, tj. výhradnímu prodejci. Ve smlouvě musí být vyhrazena oblast a druh zboží a smlouva musí mít písemnou formu. Jde o rámcovou smlouvu, která upravuje výlučné postavení smluvních partnerů. Jednotlivé dodávky se pak realizují na základě samostatných kupních smluv.</a:t>
            </a:r>
          </a:p>
          <a:p>
            <a:pPr algn="just"/>
            <a:r>
              <a:rPr lang="cs-CZ" sz="1600" dirty="0"/>
              <a:t>Výhodou použití služeb výhradního prodejce může být rychlý vstup na zahraniční trhy díky možnosti prodeje zboží v již vybudovaných distribučních cestách. Dále pak může výrobce proniknout i na vzdálené trhy, eventuálně na trhy, na kterých nepředpokládá příliš vysoký obrat, avšak chce na nich být přítomen za poměrně nízkých nákladů a rizika.</a:t>
            </a:r>
          </a:p>
          <a:p>
            <a:pPr algn="just"/>
            <a:r>
              <a:rPr lang="cs-CZ" sz="1600" dirty="0"/>
              <a:t>Nevýhodou je, stejně jako u prostředníka, ztráta bezprostředního kontaktu s trhem a možnost zablokování vstupu na zahraniční trh, pokud výhradní distributor nesplní očekávání, není schopen zajistit širokou distribuci zboží a očekávané objemy prodeje. Výhradní prodejce je totiž jediný subjekt, který má právo zboží na daný trh dovážet.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6DC5A9A-5C1C-4E16-BE7D-5DB9E0CCFA04}"/>
              </a:ext>
            </a:extLst>
          </p:cNvPr>
          <p:cNvSpPr>
            <a:spLocks noGrp="1"/>
          </p:cNvSpPr>
          <p:nvPr>
            <p:ph type="title"/>
          </p:nvPr>
        </p:nvSpPr>
        <p:spPr/>
        <p:txBody>
          <a:bodyPr/>
          <a:lstStyle/>
          <a:p>
            <a:r>
              <a:rPr lang="cs-CZ" b="1" dirty="0"/>
              <a:t>Obchodní zastoupení</a:t>
            </a:r>
          </a:p>
        </p:txBody>
      </p:sp>
      <p:sp>
        <p:nvSpPr>
          <p:cNvPr id="3" name="Zástupný symbol pro obsah 2"/>
          <p:cNvSpPr>
            <a:spLocks noGrp="1"/>
          </p:cNvSpPr>
          <p:nvPr>
            <p:ph idx="4294967295"/>
          </p:nvPr>
        </p:nvSpPr>
        <p:spPr>
          <a:xfrm>
            <a:off x="539552" y="1783309"/>
            <a:ext cx="7886700" cy="1728192"/>
          </a:xfrm>
          <a:prstGeom prst="rect">
            <a:avLst/>
          </a:prstGeom>
        </p:spPr>
        <p:txBody>
          <a:bodyPr/>
          <a:lstStyle/>
          <a:p>
            <a:pPr marL="0" indent="0" algn="just">
              <a:spcBef>
                <a:spcPts val="0"/>
              </a:spcBef>
              <a:buNone/>
            </a:pPr>
            <a:r>
              <a:rPr lang="cs-CZ" sz="1800" dirty="0"/>
              <a:t>V oblasti mezinárodního obchodu se setkáváme s celou řadou subjektů působících na zastupitelské bázi. Vybudování kvalitní zastupitelské sítě v zahraničí je velmi obtížné, ale právě kvalita této sítě často rozhoduje o úspěchu podniku na zahraničních trzích. Smlouvou o obchodním zastoupení se zástupce zavazuje dlouhodobě vykonávat činnost směřující k uzavírání určitého druhu smluv nebo sjednávat a uzavírat obchody jménem zastoupeného a na jeho účet.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8E58C41-9052-4B06-BE5A-1ACB6EA6C251}"/>
              </a:ext>
            </a:extLst>
          </p:cNvPr>
          <p:cNvSpPr>
            <a:spLocks noGrp="1"/>
          </p:cNvSpPr>
          <p:nvPr>
            <p:ph type="title"/>
          </p:nvPr>
        </p:nvSpPr>
        <p:spPr>
          <a:xfrm>
            <a:off x="251520" y="195486"/>
            <a:ext cx="4896544" cy="507703"/>
          </a:xfrm>
        </p:spPr>
        <p:txBody>
          <a:bodyPr/>
          <a:lstStyle/>
          <a:p>
            <a:r>
              <a:rPr lang="cs-CZ" b="1" dirty="0"/>
              <a:t>Komisionářské a mandátní vztahy</a:t>
            </a:r>
          </a:p>
        </p:txBody>
      </p:sp>
      <p:sp>
        <p:nvSpPr>
          <p:cNvPr id="3" name="Zástupný symbol pro obsah 2"/>
          <p:cNvSpPr>
            <a:spLocks noGrp="1"/>
          </p:cNvSpPr>
          <p:nvPr>
            <p:ph idx="4294967295"/>
          </p:nvPr>
        </p:nvSpPr>
        <p:spPr>
          <a:xfrm>
            <a:off x="539552" y="1203598"/>
            <a:ext cx="7886700" cy="3168352"/>
          </a:xfrm>
          <a:prstGeom prst="rect">
            <a:avLst/>
          </a:prstGeom>
        </p:spPr>
        <p:txBody>
          <a:bodyPr/>
          <a:lstStyle/>
          <a:p>
            <a:pPr marL="0" indent="0" algn="just">
              <a:spcBef>
                <a:spcPts val="0"/>
              </a:spcBef>
              <a:buNone/>
            </a:pPr>
            <a:r>
              <a:rPr lang="cs-CZ" sz="1800" dirty="0"/>
              <a:t>Komisionářskou smlouvou se komisionář zavazuje, že zařídí vlastním jménem pro komitenta na jeho účet určitou obchodní záležitost, a komitent se zavazuje zaplatit mu úplatu. Komisionářská smlouva se liší od smlouvy o zprostředkování tím, že komisionář se zavazuje přímo k uzavření určité konkrétní smlouvy, zatímco zprostředkovatel se zavazuje zprostředkovat příležitost k uzavření smlouvy.</a:t>
            </a:r>
          </a:p>
          <a:p>
            <a:pPr marL="0" indent="0" algn="just">
              <a:spcBef>
                <a:spcPts val="0"/>
              </a:spcBef>
              <a:buNone/>
            </a:pPr>
            <a:r>
              <a:rPr lang="cs-CZ" sz="1800" dirty="0"/>
              <a:t>Mandátní smlouvou se mandatář zavazuje, že pro mandanta na jeho účet zařídí za úplatu určitou obchodní záležitost uskutečněním právních úkonů jménem mandanta nebo uskutečněním jiné činnosti, a mandant se zavazuje zaplatit mu za to úplatu. Mandátní smlouva se uzavírá pouze mezi podnikateli a má řadu shodných rysů se smlouvou komisionářskou. Rozdíl spočívá především v tom, že mandatář jedná jménem mandanta.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FCCDEC2-918A-4D48-9A40-531FC741FF20}"/>
              </a:ext>
            </a:extLst>
          </p:cNvPr>
          <p:cNvSpPr>
            <a:spLocks noGrp="1"/>
          </p:cNvSpPr>
          <p:nvPr>
            <p:ph type="title"/>
          </p:nvPr>
        </p:nvSpPr>
        <p:spPr/>
        <p:txBody>
          <a:bodyPr/>
          <a:lstStyle/>
          <a:p>
            <a:r>
              <a:rPr lang="cs-CZ" b="1" dirty="0"/>
              <a:t>Mezinárodní obchodní aktivity</a:t>
            </a:r>
          </a:p>
        </p:txBody>
      </p:sp>
      <p:sp>
        <p:nvSpPr>
          <p:cNvPr id="5" name="Obdélník 4">
            <a:extLst>
              <a:ext uri="{FF2B5EF4-FFF2-40B4-BE49-F238E27FC236}">
                <a16:creationId xmlns:a16="http://schemas.microsoft.com/office/drawing/2014/main" id="{C2FB5180-2599-49D1-9383-7F1C437AF718}"/>
              </a:ext>
            </a:extLst>
          </p:cNvPr>
          <p:cNvSpPr/>
          <p:nvPr/>
        </p:nvSpPr>
        <p:spPr>
          <a:xfrm>
            <a:off x="755576" y="1279088"/>
            <a:ext cx="6984776" cy="1754326"/>
          </a:xfrm>
          <a:prstGeom prst="rect">
            <a:avLst/>
          </a:prstGeom>
        </p:spPr>
        <p:txBody>
          <a:bodyPr wrap="square">
            <a:spAutoFit/>
          </a:bodyPr>
          <a:lstStyle/>
          <a:p>
            <a:pPr algn="just">
              <a:spcBef>
                <a:spcPts val="1200"/>
              </a:spcBef>
              <a:spcAft>
                <a:spcPts val="1200"/>
              </a:spcAft>
            </a:pPr>
            <a:r>
              <a:rPr lang="cs-CZ" dirty="0"/>
              <a:t>Ekonomické aktivity na mezinárodní úrovni je možné realizovat v různých formách podnikání. Příklady je možné najít také v podnicích s jedním vlastníkem, ale praxe ukazuje, že do mezinárodního podnikání se zapájejí většinou velké podniky se složitou organizační strukturou. Manažeři rozšiřují svou činnost na mezinárodní trhy s cílem získání nových příležitostí, zároveň však čelí novým rizikům a nákladům.</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4185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40926-A10B-4B1E-8027-3D1979AAB18D}"/>
              </a:ext>
            </a:extLst>
          </p:cNvPr>
          <p:cNvSpPr>
            <a:spLocks noGrp="1"/>
          </p:cNvSpPr>
          <p:nvPr>
            <p:ph type="title"/>
          </p:nvPr>
        </p:nvSpPr>
        <p:spPr/>
        <p:txBody>
          <a:bodyPr/>
          <a:lstStyle/>
          <a:p>
            <a:r>
              <a:rPr lang="sk-SK" b="1" dirty="0"/>
              <a:t>Piggyback</a:t>
            </a:r>
          </a:p>
        </p:txBody>
      </p:sp>
      <p:sp>
        <p:nvSpPr>
          <p:cNvPr id="3" name="TextovéPole 2">
            <a:extLst>
              <a:ext uri="{FF2B5EF4-FFF2-40B4-BE49-F238E27FC236}">
                <a16:creationId xmlns:a16="http://schemas.microsoft.com/office/drawing/2014/main" id="{1B272049-5EE1-42B8-843A-F564790396FC}"/>
              </a:ext>
            </a:extLst>
          </p:cNvPr>
          <p:cNvSpPr txBox="1"/>
          <p:nvPr/>
        </p:nvSpPr>
        <p:spPr>
          <a:xfrm>
            <a:off x="683568" y="1419622"/>
            <a:ext cx="7344816" cy="2031325"/>
          </a:xfrm>
          <a:prstGeom prst="rect">
            <a:avLst/>
          </a:prstGeom>
          <a:noFill/>
        </p:spPr>
        <p:txBody>
          <a:bodyPr wrap="square" rtlCol="0">
            <a:spAutoFit/>
          </a:bodyPr>
          <a:lstStyle/>
          <a:p>
            <a:pPr algn="just" fontAlgn="base"/>
            <a:r>
              <a:rPr lang="cs-CZ" dirty="0"/>
              <a:t>Piggyback znamená spolupráci více firem ze stejného oboru podnikání v oblasti vývozu, při které obvykle velká a známá firma dává za úplatu menším firmám k dispozici své zahraniční distribuční cesty. Výhodou pro malé firmy je možnost využití jména a zkušeností velké firmy, která poskytuje svému partnerovi řadu marketingových a logistických služeb. Výhodou pro velkou firmu je možnost nabízet zákazníkům kompletní sortiment a úplata, kterou získává od svých obchodních partnerů.</a:t>
            </a:r>
          </a:p>
        </p:txBody>
      </p:sp>
    </p:spTree>
    <p:extLst>
      <p:ext uri="{BB962C8B-B14F-4D97-AF65-F5344CB8AC3E}">
        <p14:creationId xmlns:p14="http://schemas.microsoft.com/office/powerpoint/2010/main" val="12811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BC9384-6BEC-4716-B9C0-0A9AD9D8AC46}"/>
              </a:ext>
            </a:extLst>
          </p:cNvPr>
          <p:cNvSpPr>
            <a:spLocks noGrp="1"/>
          </p:cNvSpPr>
          <p:nvPr>
            <p:ph type="title"/>
          </p:nvPr>
        </p:nvSpPr>
        <p:spPr/>
        <p:txBody>
          <a:bodyPr/>
          <a:lstStyle/>
          <a:p>
            <a:r>
              <a:rPr lang="cs-CZ" b="1" dirty="0"/>
              <a:t>Přímý vývoz</a:t>
            </a:r>
            <a:br>
              <a:rPr lang="sk-SK" b="1" dirty="0"/>
            </a:br>
            <a:endParaRPr lang="sk-SK" b="1" dirty="0"/>
          </a:p>
        </p:txBody>
      </p:sp>
      <p:sp>
        <p:nvSpPr>
          <p:cNvPr id="3" name="TextovéPole 2">
            <a:extLst>
              <a:ext uri="{FF2B5EF4-FFF2-40B4-BE49-F238E27FC236}">
                <a16:creationId xmlns:a16="http://schemas.microsoft.com/office/drawing/2014/main" id="{37EE70EB-D1A5-4F56-8193-718FAC90F20F}"/>
              </a:ext>
            </a:extLst>
          </p:cNvPr>
          <p:cNvSpPr txBox="1"/>
          <p:nvPr/>
        </p:nvSpPr>
        <p:spPr>
          <a:xfrm>
            <a:off x="467544" y="1131590"/>
            <a:ext cx="7200800" cy="3139321"/>
          </a:xfrm>
          <a:prstGeom prst="rect">
            <a:avLst/>
          </a:prstGeom>
          <a:noFill/>
        </p:spPr>
        <p:txBody>
          <a:bodyPr wrap="square" rtlCol="0">
            <a:spAutoFit/>
          </a:bodyPr>
          <a:lstStyle/>
          <a:p>
            <a:pPr algn="just"/>
            <a:r>
              <a:rPr lang="cs-CZ" dirty="0"/>
              <a:t>Čisté přímé obchodní metody se obvykle používají nejčastěji v průmyslovém marketingu při vývozu strojů, výrobních zařízení a investičních celků. Dodávky těchto výrobků jsou velmi komplikované a je s nimi spojena nutnost poskytovat celou řadu odborných služeb, u kterých je bezprostřední přítomnost výrobce na zahraničním trhu nutná.</a:t>
            </a:r>
          </a:p>
          <a:p>
            <a:pPr algn="just"/>
            <a:r>
              <a:rPr lang="cs-CZ" dirty="0"/>
              <a:t>Použití přímé obchodní metody vyžaduje dokonalou znalost technické i obchodní problematiky a obvykle pozitivně působí na stabilizaci obchodních vztahů. Výhodou je možnost kontroly nad realizací vlastní marketingové strategie na mezinárodních trzích. U přímé obchodní metody by měl vývozce také docilovat vyšších cen, protože sám zabezpečuje celou realizaci, a nese tudíž veškeré náklady i rizika mezinárodního obchodu.</a:t>
            </a:r>
            <a:endParaRPr lang="sk-SK" dirty="0"/>
          </a:p>
        </p:txBody>
      </p:sp>
    </p:spTree>
    <p:extLst>
      <p:ext uri="{BB962C8B-B14F-4D97-AF65-F5344CB8AC3E}">
        <p14:creationId xmlns:p14="http://schemas.microsoft.com/office/powerpoint/2010/main" val="15046527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0BF746-0735-4E62-8972-A29C54EA8492}"/>
              </a:ext>
            </a:extLst>
          </p:cNvPr>
          <p:cNvSpPr>
            <a:spLocks noGrp="1"/>
          </p:cNvSpPr>
          <p:nvPr>
            <p:ph type="title"/>
          </p:nvPr>
        </p:nvSpPr>
        <p:spPr>
          <a:xfrm>
            <a:off x="251520" y="195486"/>
            <a:ext cx="6120680" cy="507703"/>
          </a:xfrm>
        </p:spPr>
        <p:txBody>
          <a:bodyPr/>
          <a:lstStyle/>
          <a:p>
            <a:r>
              <a:rPr lang="cs-CZ" b="1" dirty="0"/>
              <a:t>Sdružení malých vývozců (exportní aliance)</a:t>
            </a:r>
            <a:br>
              <a:rPr lang="sk-SK" b="1" dirty="0"/>
            </a:br>
            <a:endParaRPr lang="sk-SK" b="1" dirty="0"/>
          </a:p>
        </p:txBody>
      </p:sp>
      <p:sp>
        <p:nvSpPr>
          <p:cNvPr id="3" name="TextovéPole 2">
            <a:extLst>
              <a:ext uri="{FF2B5EF4-FFF2-40B4-BE49-F238E27FC236}">
                <a16:creationId xmlns:a16="http://schemas.microsoft.com/office/drawing/2014/main" id="{9BDB4AAB-FD88-430E-AE4E-0F5D12FE829C}"/>
              </a:ext>
            </a:extLst>
          </p:cNvPr>
          <p:cNvSpPr txBox="1"/>
          <p:nvPr/>
        </p:nvSpPr>
        <p:spPr>
          <a:xfrm>
            <a:off x="323528" y="915566"/>
            <a:ext cx="7488832" cy="3693319"/>
          </a:xfrm>
          <a:prstGeom prst="rect">
            <a:avLst/>
          </a:prstGeom>
          <a:noFill/>
        </p:spPr>
        <p:txBody>
          <a:bodyPr wrap="square" rtlCol="0">
            <a:spAutoFit/>
          </a:bodyPr>
          <a:lstStyle/>
          <a:p>
            <a:pPr algn="just"/>
            <a:r>
              <a:rPr lang="cs-CZ" dirty="0"/>
              <a:t>Malé a střední podniky nemají často dostatečné zdroje ani zkušenosti s mezinárodním podnikáním, ale přesto mají zájem vyvážet. Proto pro ně může být výhodné založit vývozní sdružení a vyvážet společně. Obvykle se jedná o sdružení vývozců ze stejného oboru podnikání, jejichž nabídka se může vhodně doplňovat (nábytkářský průmysl, textilní průmysl, strojírenské výrobky). Právní forma závisí na zvyklostech a právním řádu země původu, ale ekonomická motivace a výhody jsou obecně platné.</a:t>
            </a:r>
            <a:endParaRPr lang="sk-SK" dirty="0"/>
          </a:p>
          <a:p>
            <a:pPr algn="just"/>
            <a:r>
              <a:rPr lang="cs-CZ" dirty="0"/>
              <a:t>Hlavními výhodami, které vyplývají z účasti ve sdružení exportních firem, jsou úspora nákladů, možnost omezení exportních rizik, lepší vyjednávací pozice, a tudíž možnost docilování výhodnějších cen, využívání image sdružení atp. Nevýhodou může být nevyváženost vztahů v rámci sdružení, a tedy možnost nerovnoprávného zacházení s méně významnými členy a ztráta určité míry samostatnosti.</a:t>
            </a:r>
          </a:p>
        </p:txBody>
      </p:sp>
    </p:spTree>
    <p:extLst>
      <p:ext uri="{BB962C8B-B14F-4D97-AF65-F5344CB8AC3E}">
        <p14:creationId xmlns:p14="http://schemas.microsoft.com/office/powerpoint/2010/main" val="4017405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82D7B5-2956-456C-A5D2-5053028E7654}"/>
              </a:ext>
            </a:extLst>
          </p:cNvPr>
          <p:cNvSpPr>
            <a:spLocks noGrp="1"/>
          </p:cNvSpPr>
          <p:nvPr>
            <p:ph type="title"/>
          </p:nvPr>
        </p:nvSpPr>
        <p:spPr>
          <a:xfrm>
            <a:off x="251520" y="195486"/>
            <a:ext cx="7776864" cy="507703"/>
          </a:xfrm>
        </p:spPr>
        <p:txBody>
          <a:bodyPr/>
          <a:lstStyle/>
          <a:p>
            <a:r>
              <a:rPr lang="cs-CZ" b="1" dirty="0"/>
              <a:t>2) Formy vstupu na zahraniční trhy nenáročné na kapitálové investice</a:t>
            </a:r>
            <a:br>
              <a:rPr lang="sk-SK" b="1" dirty="0"/>
            </a:br>
            <a:endParaRPr lang="sk-SK" b="1" dirty="0"/>
          </a:p>
        </p:txBody>
      </p:sp>
      <p:sp>
        <p:nvSpPr>
          <p:cNvPr id="3" name="TextovéPole 2">
            <a:extLst>
              <a:ext uri="{FF2B5EF4-FFF2-40B4-BE49-F238E27FC236}">
                <a16:creationId xmlns:a16="http://schemas.microsoft.com/office/drawing/2014/main" id="{436116A6-C15B-4D16-8E49-B872D9B2ABE8}"/>
              </a:ext>
            </a:extLst>
          </p:cNvPr>
          <p:cNvSpPr txBox="1"/>
          <p:nvPr/>
        </p:nvSpPr>
        <p:spPr>
          <a:xfrm>
            <a:off x="395536" y="1275606"/>
            <a:ext cx="8280920" cy="2585323"/>
          </a:xfrm>
          <a:prstGeom prst="rect">
            <a:avLst/>
          </a:prstGeom>
          <a:noFill/>
        </p:spPr>
        <p:txBody>
          <a:bodyPr wrap="square" rtlCol="0">
            <a:spAutoFit/>
          </a:bodyPr>
          <a:lstStyle/>
          <a:p>
            <a:r>
              <a:rPr lang="cs-CZ" dirty="0"/>
              <a:t>Formy vstupu na zahraniční trhy nenáročné na kapitálové investice využívají firmy v případech, kdy se rozhodnou, že nebudou v zahraničí investovat, ale přesto chtějí v rámci rozvoje mezinárodních podnikatelských aktivit zvýraznit přítomnost svých výrobků či služeb na cílovém trhu jiným způsobem než vývozními operacemi.</a:t>
            </a:r>
          </a:p>
          <a:p>
            <a:endParaRPr lang="sk-SK" dirty="0"/>
          </a:p>
          <a:p>
            <a:r>
              <a:rPr lang="cs-CZ" dirty="0"/>
              <a:t>Nejužívanějšími formami vstupu na zahraniční trh tohoto typu jsou licence, </a:t>
            </a:r>
            <a:r>
              <a:rPr lang="cs-CZ" dirty="0" err="1"/>
              <a:t>franchising</a:t>
            </a:r>
            <a:r>
              <a:rPr lang="cs-CZ" dirty="0"/>
              <a:t> nebo smlouvy o řízení (</a:t>
            </a:r>
            <a:r>
              <a:rPr lang="cs-CZ" i="1" dirty="0"/>
              <a:t>management </a:t>
            </a:r>
            <a:r>
              <a:rPr lang="cs-CZ" i="1" dirty="0" err="1"/>
              <a:t>contracts</a:t>
            </a:r>
            <a:r>
              <a:rPr lang="cs-CZ" dirty="0"/>
              <a:t>) a dále formy spolupráce v oblasti výroby, tzv. zušlechťovací operace anebo výrobní kooperace.</a:t>
            </a:r>
          </a:p>
          <a:p>
            <a:pPr algn="just"/>
            <a:endParaRPr lang="sk-SK" dirty="0"/>
          </a:p>
        </p:txBody>
      </p:sp>
    </p:spTree>
    <p:extLst>
      <p:ext uri="{BB962C8B-B14F-4D97-AF65-F5344CB8AC3E}">
        <p14:creationId xmlns:p14="http://schemas.microsoft.com/office/powerpoint/2010/main" val="3485908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F40A72-16EB-453B-957E-FEC9524BFA06}"/>
              </a:ext>
            </a:extLst>
          </p:cNvPr>
          <p:cNvSpPr>
            <a:spLocks noGrp="1"/>
          </p:cNvSpPr>
          <p:nvPr>
            <p:ph type="title"/>
          </p:nvPr>
        </p:nvSpPr>
        <p:spPr/>
        <p:txBody>
          <a:bodyPr/>
          <a:lstStyle/>
          <a:p>
            <a:r>
              <a:rPr lang="cs-CZ" b="1" dirty="0"/>
              <a:t>Licenční obchody</a:t>
            </a:r>
            <a:br>
              <a:rPr lang="sk-SK" b="1" dirty="0"/>
            </a:br>
            <a:endParaRPr lang="sk-SK" b="1" dirty="0"/>
          </a:p>
        </p:txBody>
      </p:sp>
      <p:sp>
        <p:nvSpPr>
          <p:cNvPr id="3" name="TextovéPole 2">
            <a:extLst>
              <a:ext uri="{FF2B5EF4-FFF2-40B4-BE49-F238E27FC236}">
                <a16:creationId xmlns:a16="http://schemas.microsoft.com/office/drawing/2014/main" id="{7CD02DC4-360D-48D5-810D-696591642528}"/>
              </a:ext>
            </a:extLst>
          </p:cNvPr>
          <p:cNvSpPr txBox="1"/>
          <p:nvPr/>
        </p:nvSpPr>
        <p:spPr>
          <a:xfrm>
            <a:off x="467544" y="1059582"/>
            <a:ext cx="7488832" cy="3139321"/>
          </a:xfrm>
          <a:prstGeom prst="rect">
            <a:avLst/>
          </a:prstGeom>
          <a:noFill/>
        </p:spPr>
        <p:txBody>
          <a:bodyPr wrap="square" rtlCol="0">
            <a:spAutoFit/>
          </a:bodyPr>
          <a:lstStyle/>
          <a:p>
            <a:pPr algn="just"/>
            <a:r>
              <a:rPr lang="cs-CZ" dirty="0"/>
              <a:t>Licence jsou jednou z často používaných forem vstupů na zahraniční trhy. „Termín licence označuje povolení, svolení k činnosti, která je jinak zakázána (z lat. </a:t>
            </a:r>
            <a:r>
              <a:rPr lang="cs-CZ" i="1" dirty="0" err="1"/>
              <a:t>licere</a:t>
            </a:r>
            <a:r>
              <a:rPr lang="cs-CZ" dirty="0"/>
              <a:t>, svolovat). V oblasti práv k nehmotným statkům se pojem licence využívá k vyjádření svolení k užití nehmotného statku jinou osobou, například při výrobě podle vynálezu chráněného patentem.</a:t>
            </a:r>
          </a:p>
          <a:p>
            <a:pPr algn="just"/>
            <a:r>
              <a:rPr lang="cs-CZ" dirty="0"/>
              <a:t>Licenci uděluje ten, kdo má k využití nehmotného statku absolutní právo, například majitel patentu. Jeho právo mu umožňuje, aby zabránil komukoliv jinému ve využívání tohoto nehmotného statku, a to i žalobou u soudu, popř. aby požadoval náhradu škody, vydání bezdůvodného obohacení nebo přiměřenou satisfakci. Majitel se však může rozhodnout, že umožní využití nehmotného statku určité osobě, že jí k tomu poskytne svolení, tj. licenci.“</a:t>
            </a:r>
          </a:p>
        </p:txBody>
      </p:sp>
    </p:spTree>
    <p:extLst>
      <p:ext uri="{BB962C8B-B14F-4D97-AF65-F5344CB8AC3E}">
        <p14:creationId xmlns:p14="http://schemas.microsoft.com/office/powerpoint/2010/main" val="42802258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B3F76B-F617-4627-A1A1-77FD75FFDE60}"/>
              </a:ext>
            </a:extLst>
          </p:cNvPr>
          <p:cNvSpPr>
            <a:spLocks noGrp="1"/>
          </p:cNvSpPr>
          <p:nvPr>
            <p:ph type="title"/>
          </p:nvPr>
        </p:nvSpPr>
        <p:spPr/>
        <p:txBody>
          <a:bodyPr/>
          <a:lstStyle/>
          <a:p>
            <a:r>
              <a:rPr lang="cs-CZ" b="1" dirty="0"/>
              <a:t>Výrobní kooperace</a:t>
            </a:r>
            <a:br>
              <a:rPr lang="sk-SK" b="1" dirty="0"/>
            </a:br>
            <a:endParaRPr lang="sk-SK" b="1" dirty="0"/>
          </a:p>
        </p:txBody>
      </p:sp>
      <p:sp>
        <p:nvSpPr>
          <p:cNvPr id="3" name="TextovéPole 2">
            <a:extLst>
              <a:ext uri="{FF2B5EF4-FFF2-40B4-BE49-F238E27FC236}">
                <a16:creationId xmlns:a16="http://schemas.microsoft.com/office/drawing/2014/main" id="{370217E4-CB44-49B0-96EA-014205757588}"/>
              </a:ext>
            </a:extLst>
          </p:cNvPr>
          <p:cNvSpPr txBox="1"/>
          <p:nvPr/>
        </p:nvSpPr>
        <p:spPr>
          <a:xfrm>
            <a:off x="107504" y="915566"/>
            <a:ext cx="8064896" cy="3970318"/>
          </a:xfrm>
          <a:prstGeom prst="rect">
            <a:avLst/>
          </a:prstGeom>
          <a:noFill/>
        </p:spPr>
        <p:txBody>
          <a:bodyPr wrap="square" rtlCol="0">
            <a:spAutoFit/>
          </a:bodyPr>
          <a:lstStyle/>
          <a:p>
            <a:pPr algn="just"/>
            <a:r>
              <a:rPr lang="cs-CZ" dirty="0"/>
              <a:t>Mezinárodní výrobní kooperace je založena na rozdělení výrobního programu mezi výrobce z různých zemí, aniž by došlo k jejich kapitálovému propojení, nebo dokonce sloučení. Finální výrobek je pak kompletován buď jedním, nebo oběma výrobci. Spolupráce může probíhat na různých úrovních a kromě čistě výrobní kooperace může být zaměřena i do oblasti výzkumu a vývoje, do oblasti odbytu a může existovat i ve službách. Smlouva o mezinárodní výrobní kooperaci je tzv. nepojmenovanou smlouvou. Obsah a forma smlouvy záleží na ujednání mezi partnery.</a:t>
            </a:r>
          </a:p>
          <a:p>
            <a:pPr algn="just"/>
            <a:r>
              <a:rPr lang="cs-CZ" dirty="0"/>
              <a:t>Smluvní partneři mohou při mezinárodní výrobní kooperaci využívat rozdílu v nákladovosti jednotlivých komponentů nebo finálních výrobků, v dostupnosti výrobních zdrojů, zdrojů financování, v disponibilitě výzkumně-vývojových kapacit, a tudíž mohou dosáhnout snížení celkových nákladů, které jim umožní realizovat výrobky na světovém trhu za konkurenceschopné ceny. Důležitým momentem může být i zvýšení kvality a užitné hodnoty finálního výrobku.</a:t>
            </a:r>
          </a:p>
        </p:txBody>
      </p:sp>
    </p:spTree>
    <p:extLst>
      <p:ext uri="{BB962C8B-B14F-4D97-AF65-F5344CB8AC3E}">
        <p14:creationId xmlns:p14="http://schemas.microsoft.com/office/powerpoint/2010/main" val="3744813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E0FC6C-F39D-4ED3-A0AE-8204013323F0}"/>
              </a:ext>
            </a:extLst>
          </p:cNvPr>
          <p:cNvSpPr>
            <a:spLocks noGrp="1"/>
          </p:cNvSpPr>
          <p:nvPr>
            <p:ph type="title"/>
          </p:nvPr>
        </p:nvSpPr>
        <p:spPr>
          <a:xfrm>
            <a:off x="251520" y="195486"/>
            <a:ext cx="6624736" cy="507703"/>
          </a:xfrm>
        </p:spPr>
        <p:txBody>
          <a:bodyPr/>
          <a:lstStyle/>
          <a:p>
            <a:r>
              <a:rPr lang="cs-CZ" b="1" dirty="0"/>
              <a:t>3) Kapitálové vstupy podniků na zahraniční trhy</a:t>
            </a:r>
            <a:br>
              <a:rPr lang="sk-SK" b="1" dirty="0"/>
            </a:br>
            <a:endParaRPr lang="sk-SK" b="1" dirty="0"/>
          </a:p>
        </p:txBody>
      </p:sp>
      <p:sp>
        <p:nvSpPr>
          <p:cNvPr id="3" name="TextovéPole 2">
            <a:extLst>
              <a:ext uri="{FF2B5EF4-FFF2-40B4-BE49-F238E27FC236}">
                <a16:creationId xmlns:a16="http://schemas.microsoft.com/office/drawing/2014/main" id="{650C8B16-C367-455A-BF9D-A902E7229C74}"/>
              </a:ext>
            </a:extLst>
          </p:cNvPr>
          <p:cNvSpPr txBox="1"/>
          <p:nvPr/>
        </p:nvSpPr>
        <p:spPr>
          <a:xfrm>
            <a:off x="539552" y="987574"/>
            <a:ext cx="7128792" cy="3816429"/>
          </a:xfrm>
          <a:prstGeom prst="rect">
            <a:avLst/>
          </a:prstGeom>
          <a:noFill/>
        </p:spPr>
        <p:txBody>
          <a:bodyPr wrap="square" rtlCol="0">
            <a:spAutoFit/>
          </a:bodyPr>
          <a:lstStyle/>
          <a:p>
            <a:pPr algn="just"/>
            <a:r>
              <a:rPr lang="cs-CZ" sz="1600" dirty="0"/>
              <a:t>Kapitálové vstupy podniků na zahraniční trhy jsou nejvyšším stupněm internacionalizace firemních aktivit a vzhledem k investiční náročnosti jsou charakteristické zejména pro velké firmy. Nejčastěji mají formu přímých anebo portfoliových investic. Přímou zahraniční investici můžeme charakterizovat jako investici, jejímž účelem je založení, získání nebo rozšíření trvalých ekonomických vztahů mezi investorem jedné země a podnikem se sídlem v jiné zemi. Přímé zahraniční investice mohou mít formu kapitálových vkladů (hmotných a nehmotných investic) i formu vnitrofiremních půjček či reinvestovaného zisku. Portfoliové investice spočívají v nákupu akcií nebo jiných cenných papírů.</a:t>
            </a:r>
          </a:p>
          <a:p>
            <a:pPr algn="just"/>
            <a:r>
              <a:rPr lang="cs-CZ" sz="1600" dirty="0"/>
              <a:t>Zahraniční investice ovlivňují významně rozvoj světové ekonomiky. Zahraniční investoři přinášejí do země kapitál nutný pro modernizaci a restrukturalizaci podniků, progresivní technologie, technické i manažerské know-how, mohou umožnit vytváření nových pracovních příležitostí, usnadnit vstup výrobků na zahraniční trhy.</a:t>
            </a:r>
          </a:p>
          <a:p>
            <a:pPr algn="just"/>
            <a:endParaRPr lang="sk-SK" dirty="0"/>
          </a:p>
        </p:txBody>
      </p:sp>
    </p:spTree>
    <p:extLst>
      <p:ext uri="{BB962C8B-B14F-4D97-AF65-F5344CB8AC3E}">
        <p14:creationId xmlns:p14="http://schemas.microsoft.com/office/powerpoint/2010/main" val="488366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F412F3-FAD8-4713-AF5A-D42F6B7D10E7}"/>
              </a:ext>
            </a:extLst>
          </p:cNvPr>
          <p:cNvSpPr>
            <a:spLocks noGrp="1"/>
          </p:cNvSpPr>
          <p:nvPr>
            <p:ph type="title"/>
          </p:nvPr>
        </p:nvSpPr>
        <p:spPr/>
        <p:txBody>
          <a:bodyPr/>
          <a:lstStyle/>
          <a:p>
            <a:r>
              <a:rPr lang="cs-CZ" b="1" dirty="0"/>
              <a:t>Akvizice</a:t>
            </a:r>
            <a:br>
              <a:rPr lang="sk-SK" b="1" dirty="0"/>
            </a:br>
            <a:endParaRPr lang="sk-SK" b="1" dirty="0"/>
          </a:p>
        </p:txBody>
      </p:sp>
      <p:sp>
        <p:nvSpPr>
          <p:cNvPr id="3" name="TextovéPole 2">
            <a:extLst>
              <a:ext uri="{FF2B5EF4-FFF2-40B4-BE49-F238E27FC236}">
                <a16:creationId xmlns:a16="http://schemas.microsoft.com/office/drawing/2014/main" id="{1FB46E72-58DE-4E48-A4BE-7538190F7C3C}"/>
              </a:ext>
            </a:extLst>
          </p:cNvPr>
          <p:cNvSpPr txBox="1"/>
          <p:nvPr/>
        </p:nvSpPr>
        <p:spPr>
          <a:xfrm>
            <a:off x="785300" y="1779662"/>
            <a:ext cx="6768752" cy="1477328"/>
          </a:xfrm>
          <a:prstGeom prst="rect">
            <a:avLst/>
          </a:prstGeom>
          <a:noFill/>
        </p:spPr>
        <p:txBody>
          <a:bodyPr wrap="square" rtlCol="0">
            <a:spAutoFit/>
          </a:bodyPr>
          <a:lstStyle/>
          <a:p>
            <a:pPr algn="just"/>
            <a:r>
              <a:rPr lang="cs-CZ" dirty="0"/>
              <a:t>Může být charakterizována jako převzetí fungujícího podniku nebo jeho části. Ve firemní praxi se můžeme setkat buď s tzv. přátelským převzetím, jehož cílem je posílení pozice firmy a využití synergického efektu, anebo s tzv. převzetím nepřátelským, jehož cílem může být likvidace konkurence.</a:t>
            </a:r>
          </a:p>
        </p:txBody>
      </p:sp>
    </p:spTree>
    <p:extLst>
      <p:ext uri="{BB962C8B-B14F-4D97-AF65-F5344CB8AC3E}">
        <p14:creationId xmlns:p14="http://schemas.microsoft.com/office/powerpoint/2010/main" val="17137846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2439DD-3A70-44FF-B287-BF50E9AE7410}"/>
              </a:ext>
            </a:extLst>
          </p:cNvPr>
          <p:cNvSpPr>
            <a:spLocks noGrp="1"/>
          </p:cNvSpPr>
          <p:nvPr>
            <p:ph type="title"/>
          </p:nvPr>
        </p:nvSpPr>
        <p:spPr/>
        <p:txBody>
          <a:bodyPr/>
          <a:lstStyle/>
          <a:p>
            <a:r>
              <a:rPr lang="cs-CZ" b="1" dirty="0"/>
              <a:t>Fúze</a:t>
            </a:r>
            <a:br>
              <a:rPr lang="sk-SK" b="1" dirty="0"/>
            </a:br>
            <a:endParaRPr lang="sk-SK" b="1" dirty="0"/>
          </a:p>
        </p:txBody>
      </p:sp>
      <p:sp>
        <p:nvSpPr>
          <p:cNvPr id="3" name="TextovéPole 2">
            <a:extLst>
              <a:ext uri="{FF2B5EF4-FFF2-40B4-BE49-F238E27FC236}">
                <a16:creationId xmlns:a16="http://schemas.microsoft.com/office/drawing/2014/main" id="{DBC7CF07-BA47-4D80-A573-8F4440F58789}"/>
              </a:ext>
            </a:extLst>
          </p:cNvPr>
          <p:cNvSpPr txBox="1"/>
          <p:nvPr/>
        </p:nvSpPr>
        <p:spPr>
          <a:xfrm>
            <a:off x="683568" y="1779662"/>
            <a:ext cx="7416824" cy="1754326"/>
          </a:xfrm>
          <a:prstGeom prst="rect">
            <a:avLst/>
          </a:prstGeom>
          <a:noFill/>
        </p:spPr>
        <p:txBody>
          <a:bodyPr wrap="square" rtlCol="0">
            <a:spAutoFit/>
          </a:bodyPr>
          <a:lstStyle/>
          <a:p>
            <a:pPr algn="just"/>
            <a:r>
              <a:rPr lang="cs-CZ" dirty="0"/>
              <a:t>Může mít formu sloučení nebo splynutí. Sloučení znamená spojení obchodních společností, při kterém zaniká slučovaná společnost bez likvidace aktiv a pasiv, protože aktiva i pasiva přecházejí na společnost, se kterou se zanikající společnost slučuje. Splynutím se rozumí spojení obchodních společností, při kterém splývající společnosti zanikají a vzniká nový právní subjekt.</a:t>
            </a:r>
          </a:p>
        </p:txBody>
      </p:sp>
    </p:spTree>
    <p:extLst>
      <p:ext uri="{BB962C8B-B14F-4D97-AF65-F5344CB8AC3E}">
        <p14:creationId xmlns:p14="http://schemas.microsoft.com/office/powerpoint/2010/main" val="41503764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D6393F-3D38-4CC5-B326-265D8C3F2227}"/>
              </a:ext>
            </a:extLst>
          </p:cNvPr>
          <p:cNvSpPr>
            <a:spLocks noGrp="1"/>
          </p:cNvSpPr>
          <p:nvPr>
            <p:ph type="title"/>
          </p:nvPr>
        </p:nvSpPr>
        <p:spPr/>
        <p:txBody>
          <a:bodyPr/>
          <a:lstStyle/>
          <a:p>
            <a:r>
              <a:rPr lang="cs-CZ" b="1" dirty="0"/>
              <a:t>Investice na zelené louce</a:t>
            </a:r>
            <a:br>
              <a:rPr lang="sk-SK" b="1" dirty="0"/>
            </a:br>
            <a:endParaRPr lang="sk-SK" b="1" dirty="0"/>
          </a:p>
        </p:txBody>
      </p:sp>
      <p:sp>
        <p:nvSpPr>
          <p:cNvPr id="3" name="TextovéPole 2">
            <a:extLst>
              <a:ext uri="{FF2B5EF4-FFF2-40B4-BE49-F238E27FC236}">
                <a16:creationId xmlns:a16="http://schemas.microsoft.com/office/drawing/2014/main" id="{DF832431-FE3A-447C-AA8B-033ED98C15F6}"/>
              </a:ext>
            </a:extLst>
          </p:cNvPr>
          <p:cNvSpPr txBox="1"/>
          <p:nvPr/>
        </p:nvSpPr>
        <p:spPr>
          <a:xfrm>
            <a:off x="827584" y="1798246"/>
            <a:ext cx="7056784" cy="1477328"/>
          </a:xfrm>
          <a:prstGeom prst="rect">
            <a:avLst/>
          </a:prstGeom>
          <a:noFill/>
        </p:spPr>
        <p:txBody>
          <a:bodyPr wrap="square" rtlCol="0">
            <a:spAutoFit/>
          </a:bodyPr>
          <a:lstStyle/>
          <a:p>
            <a:pPr algn="just"/>
            <a:r>
              <a:rPr lang="cs-CZ" dirty="0"/>
              <a:t>Jsou nově založené a nově postavené podniky. Investice na zelené louce mohou mít oproti akvizicím pro hostitelskou zemi určité výhody. Obvykle přinášejí do země více kapitálu, více nových moderních technologií, zvyšují konkurenci na trhu a jsou větším přínosem z hlediska tvorby pracovních míst.</a:t>
            </a:r>
          </a:p>
        </p:txBody>
      </p:sp>
    </p:spTree>
    <p:extLst>
      <p:ext uri="{BB962C8B-B14F-4D97-AF65-F5344CB8AC3E}">
        <p14:creationId xmlns:p14="http://schemas.microsoft.com/office/powerpoint/2010/main" val="1146004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94BACB40-6C6C-4C94-AB3D-1405F7A8F9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0"/>
            <a:ext cx="6679710" cy="5108660"/>
          </a:xfrm>
          <a:prstGeom prst="rect">
            <a:avLst/>
          </a:prstGeom>
        </p:spPr>
      </p:pic>
    </p:spTree>
    <p:extLst>
      <p:ext uri="{BB962C8B-B14F-4D97-AF65-F5344CB8AC3E}">
        <p14:creationId xmlns:p14="http://schemas.microsoft.com/office/powerpoint/2010/main" val="24537093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30F3B5-990C-4B4A-8130-F2DD283E6022}"/>
              </a:ext>
            </a:extLst>
          </p:cNvPr>
          <p:cNvSpPr>
            <a:spLocks noGrp="1"/>
          </p:cNvSpPr>
          <p:nvPr>
            <p:ph type="title"/>
          </p:nvPr>
        </p:nvSpPr>
        <p:spPr>
          <a:xfrm>
            <a:off x="251520" y="195486"/>
            <a:ext cx="4824536" cy="507703"/>
          </a:xfrm>
        </p:spPr>
        <p:txBody>
          <a:bodyPr/>
          <a:lstStyle/>
          <a:p>
            <a:r>
              <a:rPr lang="cs-CZ" b="1" dirty="0"/>
              <a:t>Společné podnikání </a:t>
            </a:r>
            <a:r>
              <a:rPr lang="sk-SK" b="1" dirty="0"/>
              <a:t>(</a:t>
            </a:r>
            <a:r>
              <a:rPr lang="en-US" b="1" dirty="0"/>
              <a:t>joint venture</a:t>
            </a:r>
            <a:r>
              <a:rPr lang="sk-SK" b="1" dirty="0"/>
              <a:t>)</a:t>
            </a:r>
            <a:br>
              <a:rPr lang="sk-SK" b="1" dirty="0"/>
            </a:br>
            <a:endParaRPr lang="sk-SK" b="1" dirty="0"/>
          </a:p>
        </p:txBody>
      </p:sp>
      <p:sp>
        <p:nvSpPr>
          <p:cNvPr id="3" name="TextovéPole 2">
            <a:extLst>
              <a:ext uri="{FF2B5EF4-FFF2-40B4-BE49-F238E27FC236}">
                <a16:creationId xmlns:a16="http://schemas.microsoft.com/office/drawing/2014/main" id="{B28DFDFF-6333-4F7F-96A9-151187AF6657}"/>
              </a:ext>
            </a:extLst>
          </p:cNvPr>
          <p:cNvSpPr txBox="1"/>
          <p:nvPr/>
        </p:nvSpPr>
        <p:spPr>
          <a:xfrm>
            <a:off x="611560" y="987574"/>
            <a:ext cx="7056784" cy="3416320"/>
          </a:xfrm>
          <a:prstGeom prst="rect">
            <a:avLst/>
          </a:prstGeom>
          <a:noFill/>
        </p:spPr>
        <p:txBody>
          <a:bodyPr wrap="square" rtlCol="0">
            <a:spAutoFit/>
          </a:bodyPr>
          <a:lstStyle/>
          <a:p>
            <a:pPr algn="just"/>
            <a:r>
              <a:rPr lang="cs-CZ" dirty="0"/>
              <a:t>Je spojení prostředků dvou nebo více subjektů do společného vlastnictví. Jedná se o formu podnikání, jejímž cílem je realizace společného podnikatelského záměru, podílení se na vytvořeném zisku, podstupování podnikatelských rizik a krytí případných ztrát. V mezinárodním prostředí se obvykle setkáváme s dvěma formami společného podnikání. Jedná se o tzv. smluvní společné podniky (</a:t>
            </a:r>
            <a:r>
              <a:rPr lang="cs-CZ" i="1" dirty="0" err="1"/>
              <a:t>contractual</a:t>
            </a:r>
            <a:r>
              <a:rPr lang="cs-CZ" i="1" dirty="0"/>
              <a:t> joint </a:t>
            </a:r>
            <a:r>
              <a:rPr lang="cs-CZ" i="1" dirty="0" err="1"/>
              <a:t>ventures</a:t>
            </a:r>
            <a:r>
              <a:rPr lang="cs-CZ" dirty="0"/>
              <a:t>) a společné podniky založené na kapitálových investicích (</a:t>
            </a:r>
            <a:r>
              <a:rPr lang="cs-CZ" i="1" dirty="0" err="1"/>
              <a:t>equity</a:t>
            </a:r>
            <a:r>
              <a:rPr lang="cs-CZ" i="1" dirty="0"/>
              <a:t> joint </a:t>
            </a:r>
            <a:r>
              <a:rPr lang="cs-CZ" i="1" dirty="0" err="1"/>
              <a:t>ventures</a:t>
            </a:r>
            <a:r>
              <a:rPr lang="cs-CZ" dirty="0"/>
              <a:t>). Smluvní společné podniky nemají de facto charakter společného podnikání. Podstatou je dohoda mezi ekonomicky a právně nezávislými partnery o spolupráci v určité oblasti bez kapitálových vkladů. Může se jednat o spolupráci při společném výzkumu a vývoji, o výrobní kooperaci, o zabezpečování společných služeb.</a:t>
            </a:r>
          </a:p>
        </p:txBody>
      </p:sp>
    </p:spTree>
    <p:extLst>
      <p:ext uri="{BB962C8B-B14F-4D97-AF65-F5344CB8AC3E}">
        <p14:creationId xmlns:p14="http://schemas.microsoft.com/office/powerpoint/2010/main" val="14484928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622EC4-4E20-4BB7-89F8-563C9B8AA2F8}"/>
              </a:ext>
            </a:extLst>
          </p:cNvPr>
          <p:cNvSpPr>
            <a:spLocks noGrp="1"/>
          </p:cNvSpPr>
          <p:nvPr>
            <p:ph type="title"/>
          </p:nvPr>
        </p:nvSpPr>
        <p:spPr/>
        <p:txBody>
          <a:bodyPr/>
          <a:lstStyle/>
          <a:p>
            <a:r>
              <a:rPr lang="cs-CZ" b="1" dirty="0"/>
              <a:t>Strategické aliance</a:t>
            </a:r>
            <a:br>
              <a:rPr lang="sk-SK" b="1" dirty="0"/>
            </a:br>
            <a:endParaRPr lang="sk-SK" b="1" dirty="0"/>
          </a:p>
        </p:txBody>
      </p:sp>
      <p:sp>
        <p:nvSpPr>
          <p:cNvPr id="3" name="TextovéPole 2">
            <a:extLst>
              <a:ext uri="{FF2B5EF4-FFF2-40B4-BE49-F238E27FC236}">
                <a16:creationId xmlns:a16="http://schemas.microsoft.com/office/drawing/2014/main" id="{E2E07243-543D-460E-BBD5-3364CD02DDE1}"/>
              </a:ext>
            </a:extLst>
          </p:cNvPr>
          <p:cNvSpPr txBox="1"/>
          <p:nvPr/>
        </p:nvSpPr>
        <p:spPr>
          <a:xfrm>
            <a:off x="395536" y="1059582"/>
            <a:ext cx="7344816" cy="3416320"/>
          </a:xfrm>
          <a:prstGeom prst="rect">
            <a:avLst/>
          </a:prstGeom>
          <a:noFill/>
        </p:spPr>
        <p:txBody>
          <a:bodyPr wrap="square" rtlCol="0">
            <a:spAutoFit/>
          </a:bodyPr>
          <a:lstStyle/>
          <a:p>
            <a:pPr algn="just"/>
            <a:r>
              <a:rPr lang="cs-CZ" dirty="0"/>
              <a:t>Jejich podstata je obdobou společného podnikání, ale motivace jejich vzniku jsou odlišné. Nejde o spolupráci silné firmy s firmou slabší, popř. firmy z vyspělé země s firmou ze země méně vyspělé. U strategických aliancí jsou partnery velké, kapitálově silné firmy z vyspělých zemí. Cílem strategické aliance může dále být společný vývoj nebo výroba určitých komponentů, které jsou následně používány při kompletaci finálních výrobků obou partnerů. Nejedná se tedy o výrobu finálních produktů, ale o úsporu nákladů z rozsahu. Firmy, které společně financovaly výzkum a vývoj a využívají jeho společné výsledky, popř. firmy, které financují výrobu určitých komponentů, si na cílovém trhu obvykle znovu konkurují. Velké firmy vytvářejí také aliance v oblasti služeb (např. společné distribuční služby, společný nákup či společné poskytování služeb).</a:t>
            </a:r>
          </a:p>
        </p:txBody>
      </p:sp>
    </p:spTree>
    <p:extLst>
      <p:ext uri="{BB962C8B-B14F-4D97-AF65-F5344CB8AC3E}">
        <p14:creationId xmlns:p14="http://schemas.microsoft.com/office/powerpoint/2010/main" val="12501024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331C72B3-A9F2-407C-05B1-6F23E583D2F2}"/>
              </a:ext>
            </a:extLst>
          </p:cNvPr>
          <p:cNvSpPr txBox="1"/>
          <p:nvPr/>
        </p:nvSpPr>
        <p:spPr>
          <a:xfrm>
            <a:off x="899592" y="1707654"/>
            <a:ext cx="4608512" cy="1754326"/>
          </a:xfrm>
          <a:prstGeom prst="rect">
            <a:avLst/>
          </a:prstGeom>
          <a:noFill/>
        </p:spPr>
        <p:txBody>
          <a:bodyPr wrap="square" rtlCol="0">
            <a:spAutoFit/>
          </a:bodyPr>
          <a:lstStyle/>
          <a:p>
            <a:r>
              <a:rPr lang="cs-CZ" sz="3600" b="1" dirty="0">
                <a:solidFill>
                  <a:schemeClr val="bg1"/>
                </a:solidFill>
              </a:rPr>
              <a:t>Řízení pracovního výkonu a hodnocení zaměstnanců</a:t>
            </a:r>
          </a:p>
        </p:txBody>
      </p:sp>
      <p:sp>
        <p:nvSpPr>
          <p:cNvPr id="2" name="Nadpis 1">
            <a:extLst>
              <a:ext uri="{FF2B5EF4-FFF2-40B4-BE49-F238E27FC236}">
                <a16:creationId xmlns:a16="http://schemas.microsoft.com/office/drawing/2014/main" id="{492C8140-96B9-480D-A57A-9078231EBC60}"/>
              </a:ext>
            </a:extLst>
          </p:cNvPr>
          <p:cNvSpPr>
            <a:spLocks noGrp="1"/>
          </p:cNvSpPr>
          <p:nvPr>
            <p:ph type="title"/>
          </p:nvPr>
        </p:nvSpPr>
        <p:spPr>
          <a:xfrm>
            <a:off x="251520" y="195486"/>
            <a:ext cx="6768752" cy="507703"/>
          </a:xfrm>
        </p:spPr>
        <p:txBody>
          <a:bodyPr/>
          <a:lstStyle/>
          <a:p>
            <a:r>
              <a:rPr lang="cs-CZ" b="1" dirty="0"/>
              <a:t>Mezinárodní instituce v mezinárodním obchodě</a:t>
            </a:r>
            <a:endParaRPr lang="sk-SK" b="1" dirty="0"/>
          </a:p>
        </p:txBody>
      </p:sp>
      <p:sp>
        <p:nvSpPr>
          <p:cNvPr id="3" name="TextovéPole 2">
            <a:extLst>
              <a:ext uri="{FF2B5EF4-FFF2-40B4-BE49-F238E27FC236}">
                <a16:creationId xmlns:a16="http://schemas.microsoft.com/office/drawing/2014/main" id="{13E9FCF1-B367-40C9-B9AB-79BDA7A580C1}"/>
              </a:ext>
            </a:extLst>
          </p:cNvPr>
          <p:cNvSpPr txBox="1"/>
          <p:nvPr/>
        </p:nvSpPr>
        <p:spPr>
          <a:xfrm>
            <a:off x="467544" y="627534"/>
            <a:ext cx="7488832" cy="4247317"/>
          </a:xfrm>
          <a:prstGeom prst="rect">
            <a:avLst/>
          </a:prstGeom>
          <a:noFill/>
        </p:spPr>
        <p:txBody>
          <a:bodyPr wrap="square" rtlCol="0">
            <a:spAutoFit/>
          </a:bodyPr>
          <a:lstStyle/>
          <a:p>
            <a:pPr marL="285750" indent="-285750">
              <a:buFont typeface="Arial" panose="020B0604020202020204" pitchFamily="34" charset="0"/>
              <a:buChar char="•"/>
            </a:pPr>
            <a:r>
              <a:rPr lang="cs-CZ" dirty="0"/>
              <a:t>Světová obchodní organizace (WTO)</a:t>
            </a:r>
          </a:p>
          <a:p>
            <a:pPr marL="285750" indent="-285750">
              <a:buFont typeface="Arial" panose="020B0604020202020204" pitchFamily="34" charset="0"/>
              <a:buChar char="•"/>
            </a:pPr>
            <a:r>
              <a:rPr lang="cs-CZ" dirty="0"/>
              <a:t>Organizace pro ekonomickou spolupráci a rozvoj </a:t>
            </a:r>
            <a:r>
              <a:rPr lang="pl-PL" dirty="0"/>
              <a:t>(OECD)</a:t>
            </a:r>
          </a:p>
          <a:p>
            <a:pPr marL="285750" indent="-285750">
              <a:buFont typeface="Arial" panose="020B0604020202020204" pitchFamily="34" charset="0"/>
              <a:buChar char="•"/>
            </a:pPr>
            <a:r>
              <a:rPr lang="cs-CZ" dirty="0"/>
              <a:t>Světová celní organizace </a:t>
            </a:r>
            <a:r>
              <a:rPr lang="sk-SK" dirty="0"/>
              <a:t>(WCO)</a:t>
            </a:r>
          </a:p>
          <a:p>
            <a:pPr marL="285750" indent="-285750">
              <a:buFont typeface="Arial" panose="020B0604020202020204" pitchFamily="34" charset="0"/>
              <a:buChar char="•"/>
            </a:pPr>
            <a:r>
              <a:rPr lang="cs-CZ" dirty="0"/>
              <a:t>Konference o obchodu a rozvoji (UNCTAD)</a:t>
            </a:r>
          </a:p>
          <a:p>
            <a:pPr marL="285750" indent="-285750">
              <a:buFont typeface="Arial" panose="020B0604020202020204" pitchFamily="34" charset="0"/>
              <a:buChar char="•"/>
            </a:pPr>
            <a:r>
              <a:rPr lang="cs-CZ" dirty="0"/>
              <a:t>Mezinárodní obchodní centrum (ITC)</a:t>
            </a:r>
          </a:p>
          <a:p>
            <a:pPr marL="285750" indent="-285750">
              <a:buFont typeface="Arial" panose="020B0604020202020204" pitchFamily="34" charset="0"/>
              <a:buChar char="•"/>
            </a:pPr>
            <a:r>
              <a:rPr lang="cs-CZ" dirty="0"/>
              <a:t>Evropská hospodářská komise (EHK)</a:t>
            </a:r>
          </a:p>
          <a:p>
            <a:pPr marL="285750" indent="-285750">
              <a:buFont typeface="Arial" panose="020B0604020202020204" pitchFamily="34" charset="0"/>
              <a:buChar char="•"/>
            </a:pPr>
            <a:r>
              <a:rPr lang="cs-CZ" dirty="0"/>
              <a:t>Komise pro mezinárodní právo (UNCITRAL)</a:t>
            </a:r>
          </a:p>
          <a:p>
            <a:pPr marL="285750" indent="-285750">
              <a:buFont typeface="Arial" panose="020B0604020202020204" pitchFamily="34" charset="0"/>
              <a:buChar char="•"/>
            </a:pPr>
            <a:r>
              <a:rPr lang="cs-CZ" dirty="0"/>
              <a:t>Mezinárodní ústav pro sjednocení soukromého práva </a:t>
            </a:r>
            <a:r>
              <a:rPr lang="sk-SK" dirty="0"/>
              <a:t>(UNIDROIT)</a:t>
            </a:r>
          </a:p>
          <a:p>
            <a:pPr marL="285750" indent="-285750">
              <a:buFont typeface="Arial" panose="020B0604020202020204" pitchFamily="34" charset="0"/>
              <a:buChar char="•"/>
            </a:pPr>
            <a:r>
              <a:rPr lang="cs-CZ" dirty="0"/>
              <a:t>Banka pro mezinárodní platy (BIS)</a:t>
            </a:r>
          </a:p>
          <a:p>
            <a:pPr marL="285750" indent="-285750">
              <a:buFont typeface="Arial" panose="020B0604020202020204" pitchFamily="34" charset="0"/>
              <a:buChar char="•"/>
            </a:pPr>
            <a:r>
              <a:rPr lang="cs-CZ" dirty="0"/>
              <a:t>Mezinárodní měnový fond (IMF)</a:t>
            </a:r>
          </a:p>
          <a:p>
            <a:pPr marL="285750" indent="-285750">
              <a:buFont typeface="Arial" panose="020B0604020202020204" pitchFamily="34" charset="0"/>
              <a:buChar char="•"/>
            </a:pPr>
            <a:r>
              <a:rPr lang="cs-CZ" dirty="0"/>
              <a:t>Skupina Světové banky (IBRD)</a:t>
            </a:r>
          </a:p>
          <a:p>
            <a:pPr marL="285750" indent="-285750">
              <a:buFont typeface="Arial" panose="020B0604020202020204" pitchFamily="34" charset="0"/>
              <a:buChar char="•"/>
            </a:pPr>
            <a:r>
              <a:rPr lang="cs-CZ" dirty="0"/>
              <a:t>Rozvojová banka Rady Evropy (CEB)</a:t>
            </a:r>
          </a:p>
          <a:p>
            <a:pPr marL="285750" indent="-285750">
              <a:buFont typeface="Arial" panose="020B0604020202020204" pitchFamily="34" charset="0"/>
              <a:buChar char="•"/>
            </a:pPr>
            <a:r>
              <a:rPr lang="cs-CZ" dirty="0"/>
              <a:t>Evropská banka pro obnovu a rozvoj (EBRD)</a:t>
            </a:r>
          </a:p>
          <a:p>
            <a:pPr marL="285750" indent="-285750">
              <a:buFont typeface="Arial" panose="020B0604020202020204" pitchFamily="34" charset="0"/>
              <a:buChar char="•"/>
            </a:pPr>
            <a:r>
              <a:rPr lang="cs-CZ" dirty="0"/>
              <a:t>Evropská investiční banka (EIB)</a:t>
            </a:r>
          </a:p>
          <a:p>
            <a:pPr marL="285750" indent="-285750">
              <a:buFont typeface="Arial" panose="020B0604020202020204" pitchFamily="34" charset="0"/>
              <a:buChar char="•"/>
            </a:pPr>
            <a:r>
              <a:rPr lang="cs-CZ" dirty="0"/>
              <a:t>Mezinárodní investiční banka (MIB)</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23BDIS Bezpečnostní technologie dopravních a informačních systémů Vojtěch  Rulc - презентация онлайн">
            <a:extLst>
              <a:ext uri="{FF2B5EF4-FFF2-40B4-BE49-F238E27FC236}">
                <a16:creationId xmlns:a16="http://schemas.microsoft.com/office/drawing/2014/main" id="{6A089235-19D6-5350-C7B7-EB78FEF110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0"/>
            <a:ext cx="6858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33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46FBA59F-D405-45D7-99CB-36010AC01EFD}"/>
              </a:ext>
            </a:extLst>
          </p:cNvPr>
          <p:cNvSpPr txBox="1"/>
          <p:nvPr/>
        </p:nvSpPr>
        <p:spPr>
          <a:xfrm>
            <a:off x="225361" y="863590"/>
            <a:ext cx="8424936" cy="3693319"/>
          </a:xfrm>
          <a:prstGeom prst="rect">
            <a:avLst/>
          </a:prstGeom>
          <a:noFill/>
        </p:spPr>
        <p:txBody>
          <a:bodyPr wrap="square" rtlCol="0">
            <a:spAutoFit/>
          </a:bodyPr>
          <a:lstStyle/>
          <a:p>
            <a:pPr algn="just"/>
            <a:r>
              <a:rPr lang="cs-CZ" dirty="0"/>
              <a:t>Mezinárodní obchodní operace (dále jen MOO) je možno chápat v nejužším slova smyslu, jako obchod přes hranice jednotlivých zemí. V literatuře i v praxi se používá několik termínů, které jsou vzájemně zastupitelné, rovnocenné. Vedle MOO existuje pojem zahraniční obchod (dále jen ZO) a také některé prameny hovoří o vnějších ekonomických vztazích, což je již širší pojem. Jak to tedy je: </a:t>
            </a:r>
            <a:r>
              <a:rPr lang="cs-CZ" i="1" dirty="0"/>
              <a:t>Vnější ekonomické vztahy </a:t>
            </a:r>
            <a:r>
              <a:rPr lang="cs-CZ" dirty="0"/>
              <a:t>jsou souhrnem řady prvků, které iniciují státní orgány, především vláda, prostupujících všechny součásti ekonomiky státu. Zahraniční obchod je jedním z těchto prvků, má však specifické postavení, protože jeho prostřednictvím je národní ekonomika propojena do ekonomiky světové. V případě České republiky je přibližně jedna třetina hrubého domácího produktu tvořena ZO.</a:t>
            </a:r>
          </a:p>
          <a:p>
            <a:endParaRPr lang="cs-CZ" i="1" dirty="0"/>
          </a:p>
          <a:p>
            <a:r>
              <a:rPr lang="cs-CZ" i="1" dirty="0"/>
              <a:t>Mezinárodní obchodní operace </a:t>
            </a:r>
            <a:r>
              <a:rPr lang="cs-CZ" dirty="0"/>
              <a:t>je možno chápat, jako souhrn podnikových aktivit v tom nejširším pojetí, které provádí podnik nebo instituce, aby realizovala zahraniční obchod.</a:t>
            </a:r>
          </a:p>
        </p:txBody>
      </p:sp>
      <p:sp>
        <p:nvSpPr>
          <p:cNvPr id="2" name="Nadpis 1">
            <a:extLst>
              <a:ext uri="{FF2B5EF4-FFF2-40B4-BE49-F238E27FC236}">
                <a16:creationId xmlns:a16="http://schemas.microsoft.com/office/drawing/2014/main" id="{9D9ACC44-C835-43B3-A2F0-5C24EC28A1E3}"/>
              </a:ext>
            </a:extLst>
          </p:cNvPr>
          <p:cNvSpPr>
            <a:spLocks noGrp="1"/>
          </p:cNvSpPr>
          <p:nvPr>
            <p:ph type="title"/>
          </p:nvPr>
        </p:nvSpPr>
        <p:spPr/>
        <p:txBody>
          <a:bodyPr/>
          <a:lstStyle/>
          <a:p>
            <a:r>
              <a:rPr lang="cs-CZ" b="1" dirty="0"/>
              <a:t>Mezinárodní obchodní operace</a:t>
            </a:r>
            <a:endParaRPr lang="sk-SK" b="1" dirty="0"/>
          </a:p>
        </p:txBody>
      </p:sp>
    </p:spTree>
    <p:extLst>
      <p:ext uri="{BB962C8B-B14F-4D97-AF65-F5344CB8AC3E}">
        <p14:creationId xmlns:p14="http://schemas.microsoft.com/office/powerpoint/2010/main" val="389465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141A4-75EB-4782-ABD6-7366EF0AB77D}"/>
              </a:ext>
            </a:extLst>
          </p:cNvPr>
          <p:cNvSpPr>
            <a:spLocks noGrp="1"/>
          </p:cNvSpPr>
          <p:nvPr>
            <p:ph type="title"/>
          </p:nvPr>
        </p:nvSpPr>
        <p:spPr>
          <a:xfrm>
            <a:off x="251520" y="195486"/>
            <a:ext cx="6840760" cy="507703"/>
          </a:xfrm>
        </p:spPr>
        <p:txBody>
          <a:bodyPr/>
          <a:lstStyle/>
          <a:p>
            <a:r>
              <a:rPr lang="cs-CZ" b="1" dirty="0"/>
              <a:t>Úloha zahraničního obchodu v národní ekonomice</a:t>
            </a:r>
            <a:endParaRPr lang="cs-CZ" dirty="0"/>
          </a:p>
        </p:txBody>
      </p:sp>
      <p:sp>
        <p:nvSpPr>
          <p:cNvPr id="3" name="Obdélník 2">
            <a:extLst>
              <a:ext uri="{FF2B5EF4-FFF2-40B4-BE49-F238E27FC236}">
                <a16:creationId xmlns:a16="http://schemas.microsoft.com/office/drawing/2014/main" id="{74B23802-F0D1-46C5-8B10-A730CDA70D1C}"/>
              </a:ext>
            </a:extLst>
          </p:cNvPr>
          <p:cNvSpPr/>
          <p:nvPr/>
        </p:nvSpPr>
        <p:spPr>
          <a:xfrm>
            <a:off x="611560" y="1779662"/>
            <a:ext cx="7776864" cy="1200329"/>
          </a:xfrm>
          <a:prstGeom prst="rect">
            <a:avLst/>
          </a:prstGeom>
        </p:spPr>
        <p:txBody>
          <a:bodyPr wrap="square">
            <a:spAutoFit/>
          </a:bodyPr>
          <a:lstStyle/>
          <a:p>
            <a:pPr algn="just"/>
            <a:r>
              <a:rPr lang="cs-CZ" dirty="0"/>
              <a:t>Mezinárodní směna zboží ve své podstatě obsahuje propojení mezinárodních ekonomik ve vnějším i vnitřním prostředí. Jedná se o oboustranný tok hmotných, finančních i nehmotných faktorů. Současně je ZO i vyjádřením mezinárodní kooperace ve všech sférách ekonomiky států.</a:t>
            </a:r>
          </a:p>
        </p:txBody>
      </p:sp>
    </p:spTree>
    <p:extLst>
      <p:ext uri="{BB962C8B-B14F-4D97-AF65-F5344CB8AC3E}">
        <p14:creationId xmlns:p14="http://schemas.microsoft.com/office/powerpoint/2010/main" val="386497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88167F-A77C-42EB-B3AE-0AE46FA22234}"/>
              </a:ext>
            </a:extLst>
          </p:cNvPr>
          <p:cNvSpPr>
            <a:spLocks noGrp="1"/>
          </p:cNvSpPr>
          <p:nvPr>
            <p:ph type="title"/>
          </p:nvPr>
        </p:nvSpPr>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Funkce zahraničního obchodu</a:t>
            </a:r>
            <a:endParaRPr lang="cs-CZ" dirty="0"/>
          </a:p>
        </p:txBody>
      </p:sp>
      <p:sp>
        <p:nvSpPr>
          <p:cNvPr id="3" name="Obdélník 2">
            <a:extLst>
              <a:ext uri="{FF2B5EF4-FFF2-40B4-BE49-F238E27FC236}">
                <a16:creationId xmlns:a16="http://schemas.microsoft.com/office/drawing/2014/main" id="{82AFCEC8-BDBD-4EEF-959B-0C9AFF0F1868}"/>
              </a:ext>
            </a:extLst>
          </p:cNvPr>
          <p:cNvSpPr/>
          <p:nvPr/>
        </p:nvSpPr>
        <p:spPr>
          <a:xfrm>
            <a:off x="611560" y="1635646"/>
            <a:ext cx="7560840" cy="1638013"/>
          </a:xfrm>
          <a:prstGeom prst="rect">
            <a:avLst/>
          </a:prstGeom>
        </p:spPr>
        <p:txBody>
          <a:bodyPr wrap="square">
            <a:spAutoFit/>
          </a:bodyPr>
          <a:lstStyle/>
          <a:p>
            <a:pPr marL="285750" indent="-285750" algn="just">
              <a:lnSpc>
                <a:spcPct val="115000"/>
              </a:lnSpc>
              <a:spcBef>
                <a:spcPts val="1200"/>
              </a:spcBef>
              <a:spcAft>
                <a:spcPts val="1200"/>
              </a:spcAft>
              <a:buFont typeface="Wingdings" panose="05000000000000000000" pitchFamily="2" charset="2"/>
              <a:buChar char="Ø"/>
            </a:pPr>
            <a:r>
              <a:rPr lang="cs-CZ" dirty="0">
                <a:latin typeface="Times New Roman" panose="02020603050405020304" pitchFamily="18" charset="0"/>
                <a:ea typeface="Calibri" panose="020F0502020204030204" pitchFamily="34" charset="0"/>
                <a:cs typeface="Times New Roman" panose="02020603050405020304" pitchFamily="18" charset="0"/>
              </a:rPr>
              <a:t>Transformační funkce</a:t>
            </a:r>
          </a:p>
          <a:p>
            <a:pPr marL="285750" indent="-285750" algn="just">
              <a:lnSpc>
                <a:spcPct val="115000"/>
              </a:lnSpc>
              <a:spcBef>
                <a:spcPts val="1200"/>
              </a:spcBef>
              <a:spcAft>
                <a:spcPts val="1200"/>
              </a:spcAft>
              <a:buFont typeface="Wingdings" panose="05000000000000000000" pitchFamily="2" charset="2"/>
              <a:buChar char="Ø"/>
            </a:pPr>
            <a:r>
              <a:rPr lang="cs-CZ" dirty="0">
                <a:latin typeface="Times New Roman" panose="02020603050405020304" pitchFamily="18" charset="0"/>
                <a:ea typeface="Calibri" panose="020F0502020204030204" pitchFamily="34" charset="0"/>
                <a:cs typeface="Times New Roman" panose="02020603050405020304" pitchFamily="18" charset="0"/>
              </a:rPr>
              <a:t>Faktor ekonomického růstu</a:t>
            </a:r>
          </a:p>
          <a:p>
            <a:pPr marL="285750" indent="-285750" algn="just">
              <a:lnSpc>
                <a:spcPct val="115000"/>
              </a:lnSpc>
              <a:spcBef>
                <a:spcPts val="1200"/>
              </a:spcBef>
              <a:spcAft>
                <a:spcPts val="1200"/>
              </a:spcAft>
              <a:buFont typeface="Wingdings" panose="05000000000000000000" pitchFamily="2" charset="2"/>
              <a:buChar char="Ø"/>
            </a:pPr>
            <a:r>
              <a:rPr lang="cs-CZ" dirty="0">
                <a:latin typeface="Times New Roman" panose="02020603050405020304" pitchFamily="18" charset="0"/>
                <a:ea typeface="Calibri" panose="020F0502020204030204" pitchFamily="34" charset="0"/>
                <a:cs typeface="Times New Roman" panose="02020603050405020304" pitchFamily="18" charset="0"/>
              </a:rPr>
              <a:t>Srovnání účinnosti domácí ekonomiky se světovou</a:t>
            </a:r>
          </a:p>
        </p:txBody>
      </p:sp>
    </p:spTree>
    <p:extLst>
      <p:ext uri="{BB962C8B-B14F-4D97-AF65-F5344CB8AC3E}">
        <p14:creationId xmlns:p14="http://schemas.microsoft.com/office/powerpoint/2010/main" val="2575044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FB1065-8FEE-47F7-9ABD-0079E7B8A9A3}"/>
              </a:ext>
            </a:extLst>
          </p:cNvPr>
          <p:cNvSpPr>
            <a:spLocks noGrp="1"/>
          </p:cNvSpPr>
          <p:nvPr>
            <p:ph type="title"/>
          </p:nvPr>
        </p:nvSpPr>
        <p:spPr>
          <a:xfrm>
            <a:off x="251520" y="195486"/>
            <a:ext cx="5112568" cy="507703"/>
          </a:xfrm>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Transformační funkce</a:t>
            </a:r>
            <a:endParaRPr lang="cs-CZ" dirty="0"/>
          </a:p>
        </p:txBody>
      </p:sp>
      <p:sp>
        <p:nvSpPr>
          <p:cNvPr id="3" name="Obdélník 2">
            <a:extLst>
              <a:ext uri="{FF2B5EF4-FFF2-40B4-BE49-F238E27FC236}">
                <a16:creationId xmlns:a16="http://schemas.microsoft.com/office/drawing/2014/main" id="{6A6DE083-5149-4076-9DDF-C5FD2FE17403}"/>
              </a:ext>
            </a:extLst>
          </p:cNvPr>
          <p:cNvSpPr/>
          <p:nvPr/>
        </p:nvSpPr>
        <p:spPr>
          <a:xfrm>
            <a:off x="539552" y="1059582"/>
            <a:ext cx="7704856" cy="3252301"/>
          </a:xfrm>
          <a:prstGeom prst="rect">
            <a:avLst/>
          </a:prstGeom>
        </p:spPr>
        <p:txBody>
          <a:bodyPr wrap="square">
            <a:spAutoFit/>
          </a:bodyPr>
          <a:lstStyle/>
          <a:p>
            <a:pPr algn="just">
              <a:lnSpc>
                <a:spcPct val="115000"/>
              </a:lnSpc>
              <a:spcBef>
                <a:spcPts val="1200"/>
              </a:spcBef>
              <a:spcAft>
                <a:spcPts val="1200"/>
              </a:spcAft>
            </a:pPr>
            <a:r>
              <a:rPr lang="cs-CZ" dirty="0"/>
              <a:t>Znamená, že zahraniční obchod mění – transformuje strukturu domácí produkce na strukturu žádoucí z pohledu výrobního a obchodního využití v rámci národní ekonomiky. Je snaha všech států, aby platební bilance byla bilance aktivní. To značí, že by vývoz v peněžním vyjádření, měl převyšovat dovoz. Specifický přístup je ke struktuře dovozu a vývozu. Je snahou vyvážet výrobky a služby , které obsahují maximální množství tvůrčí práce a dovážet především stroje a zařízení do podniků a tím vytvářet nová pracovní místa, zvyšovat objem vyplacených mezd a tím nastartovat poptávku i ve spotřebním odvětví a terciální sféře. Na druhé straně je nežádoucí vyvážet nezhodnocené suroviny (např. stromy na stojato) a dovážet spotřební zboží (např. potraviny, osobní auta)</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5698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0F075F-3911-4108-9B79-317549EDC3F5}"/>
              </a:ext>
            </a:extLst>
          </p:cNvPr>
          <p:cNvSpPr>
            <a:spLocks noGrp="1"/>
          </p:cNvSpPr>
          <p:nvPr>
            <p:ph type="title"/>
          </p:nvPr>
        </p:nvSpPr>
        <p:spPr>
          <a:xfrm>
            <a:off x="251520" y="195486"/>
            <a:ext cx="6606480" cy="507703"/>
          </a:xfrm>
        </p:spPr>
        <p:txBody>
          <a:bodyPr/>
          <a:lstStyle/>
          <a:p>
            <a:pPr algn="just">
              <a:lnSpc>
                <a:spcPct val="115000"/>
              </a:lnSpc>
              <a:spcBef>
                <a:spcPts val="1200"/>
              </a:spcBef>
              <a:spcAft>
                <a:spcPts val="1200"/>
              </a:spcAft>
            </a:pPr>
            <a:r>
              <a:rPr lang="cs-CZ" b="1" dirty="0">
                <a:latin typeface="Times New Roman" panose="02020603050405020304" pitchFamily="18" charset="0"/>
                <a:ea typeface="Calibri" panose="020F0502020204030204" pitchFamily="34" charset="0"/>
                <a:cs typeface="Times New Roman" panose="02020603050405020304" pitchFamily="18" charset="0"/>
              </a:rPr>
              <a:t>Faktor ekonomického růstu</a:t>
            </a:r>
          </a:p>
        </p:txBody>
      </p:sp>
      <p:sp>
        <p:nvSpPr>
          <p:cNvPr id="3" name="Obdélník 2">
            <a:extLst>
              <a:ext uri="{FF2B5EF4-FFF2-40B4-BE49-F238E27FC236}">
                <a16:creationId xmlns:a16="http://schemas.microsoft.com/office/drawing/2014/main" id="{920877E7-A2D3-4264-89B5-C019AA9334F0}"/>
              </a:ext>
            </a:extLst>
          </p:cNvPr>
          <p:cNvSpPr/>
          <p:nvPr/>
        </p:nvSpPr>
        <p:spPr>
          <a:xfrm>
            <a:off x="683568" y="1779662"/>
            <a:ext cx="7776864" cy="1200329"/>
          </a:xfrm>
          <a:prstGeom prst="rect">
            <a:avLst/>
          </a:prstGeom>
        </p:spPr>
        <p:txBody>
          <a:bodyPr wrap="square">
            <a:spAutoFit/>
          </a:bodyPr>
          <a:lstStyle/>
          <a:p>
            <a:pPr algn="just"/>
            <a:r>
              <a:rPr lang="cs-CZ" dirty="0"/>
              <a:t>Zahraniční obchod umožňuje zapojení do mezinárodní dělby práce, rozšiřuje své odbytové možnosti, umožňuje srovnání kvality výrobků na mezinárodním trhu a produktivity práce. Současně umožňuje i nákup moderní technologie a tím urychluje hospodářský rozvoj.</a:t>
            </a:r>
          </a:p>
        </p:txBody>
      </p:sp>
    </p:spTree>
    <p:extLst>
      <p:ext uri="{BB962C8B-B14F-4D97-AF65-F5344CB8AC3E}">
        <p14:creationId xmlns:p14="http://schemas.microsoft.com/office/powerpoint/2010/main" val="114109305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3102</TotalTime>
  <Words>3341</Words>
  <Application>Microsoft Office PowerPoint</Application>
  <PresentationFormat>Předvádění na obrazovce (16:9)</PresentationFormat>
  <Paragraphs>172</Paragraphs>
  <Slides>43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43</vt:i4>
      </vt:variant>
    </vt:vector>
  </HeadingPairs>
  <TitlesOfParts>
    <vt:vector size="48" baseType="lpstr">
      <vt:lpstr>Arial</vt:lpstr>
      <vt:lpstr>Calibri</vt:lpstr>
      <vt:lpstr>Times New Roman</vt:lpstr>
      <vt:lpstr>Wingdings</vt:lpstr>
      <vt:lpstr>SLU</vt:lpstr>
      <vt:lpstr>Mezinárodní obchodní aktivity</vt:lpstr>
      <vt:lpstr>Prezentace aplikace PowerPoint</vt:lpstr>
      <vt:lpstr>Mezinárodní obchodní aktivity</vt:lpstr>
      <vt:lpstr>Prezentace aplikace PowerPoint</vt:lpstr>
      <vt:lpstr>Mezinárodní obchodní operace</vt:lpstr>
      <vt:lpstr>Úloha zahraničního obchodu v národní ekonomice</vt:lpstr>
      <vt:lpstr>Funkce zahraničního obchodu</vt:lpstr>
      <vt:lpstr>Transformační funkce</vt:lpstr>
      <vt:lpstr>Faktor ekonomického růstu</vt:lpstr>
      <vt:lpstr>Srovnání účinnosti domácí ekonomiky se světovou  </vt:lpstr>
      <vt:lpstr>Podněty k mezinárodnímu podnikání</vt:lpstr>
      <vt:lpstr>Příklady pobídek ze strany hostitelské vlády</vt:lpstr>
      <vt:lpstr>Příklady bariér ze strany hostitelské země</vt:lpstr>
      <vt:lpstr>Prezentace aplikace PowerPoint</vt:lpstr>
      <vt:lpstr>Riziko země</vt:lpstr>
      <vt:lpstr>Politické riziko země</vt:lpstr>
      <vt:lpstr>Formy politického rizika</vt:lpstr>
      <vt:lpstr>Prezentace aplikace PowerPoint</vt:lpstr>
      <vt:lpstr>Ekonomické a finanční riziko</vt:lpstr>
      <vt:lpstr>Měření rizika země</vt:lpstr>
      <vt:lpstr>Informace pro analýzu rizika země</vt:lpstr>
      <vt:lpstr>Rating země </vt:lpstr>
      <vt:lpstr>Prezentace aplikace PowerPoint</vt:lpstr>
      <vt:lpstr>Formy vstupu</vt:lpstr>
      <vt:lpstr>1) Vývozní a dovozní operace</vt:lpstr>
      <vt:lpstr>Prostřednické vztahy</vt:lpstr>
      <vt:lpstr>Smlouvy o výhradním prodeji – výhradní distribuce</vt:lpstr>
      <vt:lpstr>Obchodní zastoupení</vt:lpstr>
      <vt:lpstr>Komisionářské a mandátní vztahy</vt:lpstr>
      <vt:lpstr>Piggyback</vt:lpstr>
      <vt:lpstr>Přímý vývoz </vt:lpstr>
      <vt:lpstr>Sdružení malých vývozců (exportní aliance) </vt:lpstr>
      <vt:lpstr>2) Formy vstupu na zahraniční trhy nenáročné na kapitálové investice </vt:lpstr>
      <vt:lpstr>Licenční obchody </vt:lpstr>
      <vt:lpstr>Výrobní kooperace </vt:lpstr>
      <vt:lpstr>3) Kapitálové vstupy podniků na zahraniční trhy </vt:lpstr>
      <vt:lpstr>Akvizice </vt:lpstr>
      <vt:lpstr>Fúze </vt:lpstr>
      <vt:lpstr>Investice na zelené louce </vt:lpstr>
      <vt:lpstr>Společné podnikání (joint venture) </vt:lpstr>
      <vt:lpstr>Strategické aliance </vt:lpstr>
      <vt:lpstr>Mezinárodní instituce v mezinárodním obchodě</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Dominik</cp:lastModifiedBy>
  <cp:revision>104</cp:revision>
  <cp:lastPrinted>2018-03-27T09:30:31Z</cp:lastPrinted>
  <dcterms:created xsi:type="dcterms:W3CDTF">2016-07-06T15:42:34Z</dcterms:created>
  <dcterms:modified xsi:type="dcterms:W3CDTF">2022-11-19T13:49:07Z</dcterms:modified>
</cp:coreProperties>
</file>