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72" r:id="rId2"/>
    <p:sldId id="373" r:id="rId3"/>
    <p:sldId id="339" r:id="rId4"/>
    <p:sldId id="374" r:id="rId5"/>
    <p:sldId id="375" r:id="rId6"/>
    <p:sldId id="376" r:id="rId7"/>
    <p:sldId id="377" r:id="rId8"/>
    <p:sldId id="378" r:id="rId9"/>
    <p:sldId id="399" r:id="rId10"/>
    <p:sldId id="401" r:id="rId11"/>
    <p:sldId id="380" r:id="rId12"/>
    <p:sldId id="381" r:id="rId13"/>
    <p:sldId id="382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402" r:id="rId22"/>
    <p:sldId id="403" r:id="rId23"/>
    <p:sldId id="391" r:id="rId24"/>
    <p:sldId id="392" r:id="rId25"/>
    <p:sldId id="364" r:id="rId26"/>
    <p:sldId id="345" r:id="rId27"/>
    <p:sldId id="346" r:id="rId28"/>
    <p:sldId id="340" r:id="rId29"/>
    <p:sldId id="343" r:id="rId30"/>
    <p:sldId id="347" r:id="rId31"/>
    <p:sldId id="349" r:id="rId32"/>
    <p:sldId id="350" r:id="rId33"/>
    <p:sldId id="344" r:id="rId34"/>
    <p:sldId id="341" r:id="rId35"/>
    <p:sldId id="351" r:id="rId36"/>
    <p:sldId id="369" r:id="rId37"/>
    <p:sldId id="352" r:id="rId38"/>
    <p:sldId id="365" r:id="rId39"/>
    <p:sldId id="366" r:id="rId40"/>
    <p:sldId id="361" r:id="rId41"/>
    <p:sldId id="367" r:id="rId42"/>
    <p:sldId id="362" r:id="rId43"/>
    <p:sldId id="370" r:id="rId44"/>
    <p:sldId id="363" r:id="rId45"/>
    <p:sldId id="393" r:id="rId46"/>
    <p:sldId id="394" r:id="rId47"/>
    <p:sldId id="395" r:id="rId48"/>
    <p:sldId id="396" r:id="rId49"/>
    <p:sldId id="397" r:id="rId50"/>
    <p:sldId id="398" r:id="rId51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57" autoAdjust="0"/>
  </p:normalViewPr>
  <p:slideViewPr>
    <p:cSldViewPr>
      <p:cViewPr varScale="1">
        <p:scale>
          <a:sx n="92" d="100"/>
          <a:sy n="92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18. 10. 2022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02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54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88C61E-17B8-433B-95C5-CE880DC2102E}" type="datetimeFigureOut">
              <a:rPr lang="cs-CZ" smtClean="0"/>
              <a:pPr/>
              <a:t>18. 10. 2022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957DEF3-4D62-4DDD-AFB5-38A1DB9E89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60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88C61E-17B8-433B-95C5-CE880DC2102E}" type="datetimeFigureOut">
              <a:rPr lang="cs-CZ" smtClean="0"/>
              <a:pPr/>
              <a:t>18. 10. 2022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957DEF3-4D62-4DDD-AFB5-38A1DB9E89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90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pl-PL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Strategické analýzy</a:t>
            </a:r>
            <a:br>
              <a:rPr lang="pl-PL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začátek podnikání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Jarmila </a:t>
            </a:r>
            <a:r>
              <a:rPr lang="cs-CZ" altLang="cs-CZ" sz="9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Duháček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Šebestová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0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843558"/>
            <a:ext cx="4707731" cy="275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2087724" y="3489853"/>
            <a:ext cx="545460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50" dirty="0"/>
              <a:t>Bodovací metoda :Hodnotící škála je stanovena v rozmezí bodů 1 – 5 Například pokud se hodnotí faktor legislativa, hodnotící škála 1 – 5 představuje nízký až vysoký stupeň vlivu tohoto faktoru </a:t>
            </a:r>
            <a:endParaRPr lang="cs-CZ" sz="135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vyhodnocené PEST</a:t>
            </a:r>
          </a:p>
        </p:txBody>
      </p:sp>
    </p:spTree>
    <p:extLst>
      <p:ext uri="{BB962C8B-B14F-4D97-AF65-F5344CB8AC3E}">
        <p14:creationId xmlns:p14="http://schemas.microsoft.com/office/powerpoint/2010/main" val="373869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6C15D18-2148-4EE9-9098-C4180F111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73A12AF0-3505-49C0-BF29-DE2663DE2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5" y="0"/>
            <a:ext cx="7743130" cy="47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7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A14945B-7798-4E1D-80B6-47508A7D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555278" cy="507703"/>
          </a:xfrm>
        </p:spPr>
        <p:txBody>
          <a:bodyPr/>
          <a:lstStyle/>
          <a:p>
            <a:r>
              <a:rPr lang="cs-CZ" sz="2000" dirty="0"/>
              <a:t>Metody analýzy vnějšího prostředí-Analýza sil a vlivů ve vnějším prostředí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D0E8AE18-97D4-40DB-8238-B5AFF2CEBCA6}"/>
              </a:ext>
            </a:extLst>
          </p:cNvPr>
          <p:cNvSpPr/>
          <p:nvPr/>
        </p:nvSpPr>
        <p:spPr>
          <a:xfrm>
            <a:off x="257080" y="987574"/>
            <a:ext cx="84193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Analýza odvětví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Konkrétní oblast podnikatelského působení podniku – co dělá, náplň podnikání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Zahrnuje podniky s velmi podobnými aktivitami a které operují v témže sektoru ekonomiky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Sektor – základní element národní ekonomiky, 4 sektory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Odvětví jsou klasifikovány (v EU) dle klasifikace </a:t>
            </a:r>
            <a:r>
              <a:rPr lang="cs-CZ" sz="1600" dirty="0" err="1"/>
              <a:t>NACE</a:t>
            </a:r>
            <a:r>
              <a:rPr lang="cs-CZ" sz="1600" dirty="0"/>
              <a:t>-CZ (Mezinárodní klasifikace všech ekonomických činností </a:t>
            </a:r>
            <a:r>
              <a:rPr lang="cs-CZ" sz="1600" dirty="0" err="1"/>
              <a:t>ISIC</a:t>
            </a:r>
            <a:r>
              <a:rPr lang="cs-CZ" sz="1600" dirty="0"/>
              <a:t> – OSN)</a:t>
            </a:r>
          </a:p>
          <a:p>
            <a:r>
              <a:rPr lang="cs-CZ" sz="1600" b="1" i="1" dirty="0"/>
              <a:t>Metody analýzy trhu</a:t>
            </a:r>
          </a:p>
          <a:p>
            <a:pPr lvl="1"/>
            <a:r>
              <a:rPr lang="cs-CZ" sz="1600" dirty="0"/>
              <a:t>Potenciál trhu</a:t>
            </a:r>
          </a:p>
          <a:p>
            <a:pPr lvl="1"/>
            <a:r>
              <a:rPr lang="cs-CZ" sz="1600" dirty="0"/>
              <a:t>Velikost trhu (tržní kapacita)</a:t>
            </a:r>
          </a:p>
          <a:p>
            <a:pPr lvl="1"/>
            <a:r>
              <a:rPr lang="cs-CZ" sz="1600" dirty="0"/>
              <a:t>Tržní podíl</a:t>
            </a:r>
          </a:p>
          <a:p>
            <a:pPr lvl="1"/>
            <a:r>
              <a:rPr lang="cs-CZ" sz="1600" dirty="0"/>
              <a:t>Analýza zákazníků</a:t>
            </a:r>
          </a:p>
          <a:p>
            <a:pPr lvl="1"/>
            <a:r>
              <a:rPr lang="cs-CZ" sz="1600" dirty="0"/>
              <a:t>Výzkum trhu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590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A14945B-7798-4E1D-80B6-47508A7D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9" y="195486"/>
            <a:ext cx="7555279" cy="507703"/>
          </a:xfrm>
        </p:spPr>
        <p:txBody>
          <a:bodyPr/>
          <a:lstStyle/>
          <a:p>
            <a:r>
              <a:rPr lang="cs-CZ" sz="1800" dirty="0"/>
              <a:t>Metody analýzy vnějšího prostředí - Analýza kritických, klíčových faktorů úspěchu-</a:t>
            </a:r>
            <a:r>
              <a:rPr lang="cs-CZ" sz="1800" dirty="0" err="1"/>
              <a:t>Critical</a:t>
            </a:r>
            <a:r>
              <a:rPr lang="cs-CZ" sz="1800" dirty="0"/>
              <a:t> </a:t>
            </a:r>
            <a:r>
              <a:rPr lang="cs-CZ" sz="1800" dirty="0" err="1"/>
              <a:t>Success</a:t>
            </a:r>
            <a:r>
              <a:rPr lang="cs-CZ" sz="1800" dirty="0"/>
              <a:t> </a:t>
            </a:r>
            <a:r>
              <a:rPr lang="cs-CZ" sz="1800" dirty="0" err="1"/>
              <a:t>Factors</a:t>
            </a:r>
            <a:r>
              <a:rPr lang="cs-CZ" sz="1800" dirty="0"/>
              <a:t> - </a:t>
            </a:r>
            <a:r>
              <a:rPr lang="cs-CZ" sz="1800" dirty="0" err="1"/>
              <a:t>CSF</a:t>
            </a:r>
            <a:endParaRPr lang="cs-CZ" sz="1800" dirty="0"/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C6FA2E04-823C-4EA9-912D-349BAB9E1F79}"/>
              </a:ext>
            </a:extLst>
          </p:cNvPr>
          <p:cNvSpPr/>
          <p:nvPr/>
        </p:nvSpPr>
        <p:spPr>
          <a:xfrm>
            <a:off x="611560" y="915566"/>
            <a:ext cx="7344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interní – spadají pod kontrolu managementu (např. vzdělávání prodejců),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externí – management je nemůže ovlivnit (např. cena benzínu),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monitorovací – zaměřeny na současný stav firmy (např. dodržování norem),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adaptující – zaměřeny na růst a rozvoj podniku.</a:t>
            </a:r>
          </a:p>
          <a:p>
            <a:r>
              <a:rPr lang="cs-CZ" b="1" dirty="0"/>
              <a:t>K popisu metody </a:t>
            </a:r>
            <a:r>
              <a:rPr lang="cs-CZ" b="1" dirty="0" err="1"/>
              <a:t>KFÚ</a:t>
            </a:r>
            <a:r>
              <a:rPr lang="cs-CZ" b="1" dirty="0"/>
              <a:t> lze identifikovat t</a:t>
            </a:r>
            <a:r>
              <a:rPr lang="cs-CZ" dirty="0"/>
              <a:t>ě</a:t>
            </a:r>
            <a:r>
              <a:rPr lang="cs-CZ" b="1" dirty="0"/>
              <a:t>chto p</a:t>
            </a:r>
            <a:r>
              <a:rPr lang="cs-CZ" dirty="0"/>
              <a:t>ě</a:t>
            </a:r>
            <a:r>
              <a:rPr lang="cs-CZ" b="1" dirty="0"/>
              <a:t>t základních aktivit:</a:t>
            </a:r>
          </a:p>
          <a:p>
            <a:r>
              <a:rPr lang="cs-CZ" dirty="0"/>
              <a:t>· definujte rámec/oblast,</a:t>
            </a:r>
          </a:p>
          <a:p>
            <a:r>
              <a:rPr lang="cs-CZ" dirty="0"/>
              <a:t>· sesbírejte data,</a:t>
            </a:r>
          </a:p>
          <a:p>
            <a:r>
              <a:rPr lang="cs-CZ" dirty="0"/>
              <a:t>· analyzujte data,</a:t>
            </a:r>
          </a:p>
          <a:p>
            <a:r>
              <a:rPr lang="cs-CZ" dirty="0"/>
              <a:t>· odvoďte </a:t>
            </a:r>
            <a:r>
              <a:rPr lang="cs-CZ" dirty="0" err="1"/>
              <a:t>KFÚ</a:t>
            </a:r>
            <a:r>
              <a:rPr lang="cs-CZ" dirty="0"/>
              <a:t>,</a:t>
            </a:r>
          </a:p>
          <a:p>
            <a:r>
              <a:rPr lang="cs-CZ" dirty="0"/>
              <a:t>· analyzujte </a:t>
            </a:r>
            <a:r>
              <a:rPr lang="cs-CZ" dirty="0" err="1"/>
              <a:t>KFÚ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225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A14945B-7798-4E1D-80B6-47508A7D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280920" cy="507703"/>
          </a:xfrm>
        </p:spPr>
        <p:txBody>
          <a:bodyPr/>
          <a:lstStyle/>
          <a:p>
            <a:r>
              <a:rPr lang="cs-CZ" dirty="0"/>
              <a:t>Metody analýzy vnějšího prostředí- Směrová matice politiky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BF9848A8-49B4-4D71-A6E5-BFA3D93C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33" y="722025"/>
            <a:ext cx="6733333" cy="4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9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343AA74-0EE9-4D0A-97CA-6C6FC8EE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C27D3FAA-3E09-4365-A4F6-0127519C7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494"/>
            <a:ext cx="8870985" cy="475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20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BA6B215-BA53-497A-89C4-930307B2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odvětví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7AD9788A-9112-45A2-948D-72241D32B4FD}"/>
              </a:ext>
            </a:extLst>
          </p:cNvPr>
          <p:cNvSpPr/>
          <p:nvPr/>
        </p:nvSpPr>
        <p:spPr>
          <a:xfrm>
            <a:off x="395536" y="863461"/>
            <a:ext cx="610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Analýza hybných sil odvětví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Porterova</a:t>
            </a:r>
            <a:r>
              <a:rPr lang="cs-CZ" dirty="0"/>
              <a:t> analýza pěti konkurenčních sil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Atraktivita odvětví </a:t>
            </a:r>
          </a:p>
        </p:txBody>
      </p:sp>
    </p:spTree>
    <p:extLst>
      <p:ext uri="{BB962C8B-B14F-4D97-AF65-F5344CB8AC3E}">
        <p14:creationId xmlns:p14="http://schemas.microsoft.com/office/powerpoint/2010/main" val="4223715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5365B88-2C8E-4553-A0A6-B5B39FF8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hybných sil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82263043-D6CB-4893-B1F4-6D2DE9CE12ED}"/>
              </a:ext>
            </a:extLst>
          </p:cNvPr>
          <p:cNvSpPr/>
          <p:nvPr/>
        </p:nvSpPr>
        <p:spPr>
          <a:xfrm>
            <a:off x="323528" y="843558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Identifikace hybných sil (</a:t>
            </a:r>
            <a:r>
              <a:rPr lang="cs-CZ" dirty="0" err="1"/>
              <a:t>driving</a:t>
            </a:r>
            <a:r>
              <a:rPr lang="cs-CZ" dirty="0"/>
              <a:t> </a:t>
            </a:r>
            <a:r>
              <a:rPr lang="cs-CZ" dirty="0" err="1"/>
              <a:t>forces</a:t>
            </a:r>
            <a:r>
              <a:rPr lang="cs-CZ" dirty="0"/>
              <a:t>) v odvětví a vyhodnocení jejich dopadu na odvětví.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Změny v dlouhodobé míře růstu odvětví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Změny zákazníků a užití výrobků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Inovace výrobků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Změny v technologiích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Změny v marketingu</a:t>
            </a:r>
          </a:p>
        </p:txBody>
      </p:sp>
    </p:spTree>
    <p:extLst>
      <p:ext uri="{BB962C8B-B14F-4D97-AF65-F5344CB8AC3E}">
        <p14:creationId xmlns:p14="http://schemas.microsoft.com/office/powerpoint/2010/main" val="1023276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5365B88-2C8E-4553-A0A6-B5B39FF8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hybných sil 2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82263043-D6CB-4893-B1F4-6D2DE9CE12ED}"/>
              </a:ext>
            </a:extLst>
          </p:cNvPr>
          <p:cNvSpPr/>
          <p:nvPr/>
        </p:nvSpPr>
        <p:spPr>
          <a:xfrm>
            <a:off x="323528" y="84355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Vstup nebo výstup velkých podniků z nebo do odvětví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Rozšíření technického know-how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Růst globalizace odvětví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Změny v nákladech a efektivnosti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Přechod zákaznických preferencí od komodit k diferencovaným výrobkům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Regulační vlivy a změny ve státní politice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Změny ve stylu života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Snížení nejistoty a podnikatelského rizika</a:t>
            </a:r>
          </a:p>
        </p:txBody>
      </p:sp>
    </p:spTree>
    <p:extLst>
      <p:ext uri="{BB962C8B-B14F-4D97-AF65-F5344CB8AC3E}">
        <p14:creationId xmlns:p14="http://schemas.microsoft.com/office/powerpoint/2010/main" val="2700800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423DD74-4255-40B0-B4A0-708CB645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Porterova</a:t>
            </a:r>
            <a:r>
              <a:rPr lang="cs-CZ" dirty="0"/>
              <a:t> analýza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12F0FB1D-8D4A-47C1-9B46-C1610039A8FB}"/>
              </a:ext>
            </a:extLst>
          </p:cNvPr>
          <p:cNvSpPr/>
          <p:nvPr/>
        </p:nvSpPr>
        <p:spPr>
          <a:xfrm>
            <a:off x="179512" y="987574"/>
            <a:ext cx="4392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O tom zda bude podnik konkurenceschopný rozhoduje zejména působení uvedených faktorů:</a:t>
            </a:r>
          </a:p>
          <a:p>
            <a:r>
              <a:rPr lang="cs-CZ" sz="1600" dirty="0"/>
              <a:t>a) Hrozba nově vstupujících firem ( potencionální nově vstupující firmy). Vážnost hrozby vstupu nových firem na stávající trhy je dle </a:t>
            </a:r>
            <a:r>
              <a:rPr lang="cs-CZ" sz="1600" dirty="0" err="1"/>
              <a:t>PORTERA</a:t>
            </a:r>
            <a:r>
              <a:rPr lang="cs-CZ" sz="1600" dirty="0"/>
              <a:t> ovlivněna zejména úsporami z rozsahu, kapitálovou náročností, stupněm diferenciace výrobků, nákladovým znevýhodněním nesouvisejícím s velikostí podniku, přístupem k distribučním kanálům a také vládní politikou.</a:t>
            </a:r>
          </a:p>
          <a:p>
            <a:r>
              <a:rPr lang="cs-CZ" sz="1600" dirty="0"/>
              <a:t>b) Vyjednávací vliv odběratelů (odběratelé). Odběratelé mohou výrazným způsobem ovlivňovat ziskovost odvětví tlakem na cenu nebo kvalitu produkce odvětví.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920520"/>
            <a:ext cx="4620019" cy="343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6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Formulace vize, mise a cíle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39552" y="1140589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TVORBA POSLÁNÍ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Poslání je odrazem hodnot, které organizace vyznává a jež by měli sdílet i všichni </a:t>
            </a:r>
            <a:r>
              <a:rPr lang="cs-CZ" dirty="0" smtClean="0"/>
              <a:t>její zaměstnanci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DEFINICE VIZE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Základní otázkou při tvorbě vize je najít odpověď na otázku: Kam chceme jít? </a:t>
            </a:r>
            <a:r>
              <a:rPr lang="cs-CZ" dirty="0" smtClean="0"/>
              <a:t>Co vlastně </a:t>
            </a:r>
            <a:r>
              <a:rPr lang="cs-CZ" dirty="0"/>
              <a:t>chceme pro společnost udělat? </a:t>
            </a:r>
            <a:endParaRPr lang="cs-CZ" dirty="0" smtClean="0"/>
          </a:p>
          <a:p>
            <a:pPr algn="just"/>
            <a:r>
              <a:rPr lang="cs-CZ" dirty="0" smtClean="0"/>
              <a:t>TVORBA </a:t>
            </a:r>
            <a:r>
              <a:rPr lang="cs-CZ" dirty="0"/>
              <a:t>CÍLE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Cíl </a:t>
            </a:r>
            <a:r>
              <a:rPr lang="cs-CZ" dirty="0"/>
              <a:t>je již konkretizovaný, měřitelný a hodnotitelný aspekt naší činnosti.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Při tvorbě cílů se osvědčila jednoduchá pomůcka pro ověření toho, zda cíl a jeho </a:t>
            </a:r>
            <a:r>
              <a:rPr lang="cs-CZ" dirty="0" smtClean="0"/>
              <a:t>splnění - SMART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614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423DD74-4255-40B0-B4A0-708CB645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Porterova</a:t>
            </a:r>
            <a:r>
              <a:rPr lang="cs-CZ" dirty="0"/>
              <a:t> analýza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12F0FB1D-8D4A-47C1-9B46-C1610039A8FB}"/>
              </a:ext>
            </a:extLst>
          </p:cNvPr>
          <p:cNvSpPr/>
          <p:nvPr/>
        </p:nvSpPr>
        <p:spPr>
          <a:xfrm>
            <a:off x="251520" y="915566"/>
            <a:ext cx="6696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c) Vyjednávací vliv dodavatelů (dodavatelé) Obdobně jako odběratelé mohou dodavatelé měnit a ovlivňovat cenu a kvalitu dodávaných surovin (produktů).</a:t>
            </a:r>
          </a:p>
          <a:p>
            <a:r>
              <a:rPr lang="cs-CZ" dirty="0"/>
              <a:t>d) Hrozba substitučních výrobků nebo služeb (substituty). Čím snadněji je možné nahradit vyráběné produkty substituty, tím méně atraktivní je dané odvětví.</a:t>
            </a:r>
          </a:p>
          <a:p>
            <a:r>
              <a:rPr lang="cs-CZ" dirty="0"/>
              <a:t>e) Vliv konkurentů v odvětví (konkurenti v odvětví) Rivalita mezi existujícími podniky je výsledkem snahy jednotlivých podniků vylepšit si své tržní postavení.</a:t>
            </a:r>
          </a:p>
        </p:txBody>
      </p:sp>
    </p:spTree>
    <p:extLst>
      <p:ext uri="{BB962C8B-B14F-4D97-AF65-F5344CB8AC3E}">
        <p14:creationId xmlns:p14="http://schemas.microsoft.com/office/powerpoint/2010/main" val="2469477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660798"/>
            <a:ext cx="5994666" cy="382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popisu konkurence</a:t>
            </a:r>
          </a:p>
        </p:txBody>
      </p:sp>
    </p:spTree>
    <p:extLst>
      <p:ext uri="{BB962C8B-B14F-4D97-AF65-F5344CB8AC3E}">
        <p14:creationId xmlns:p14="http://schemas.microsoft.com/office/powerpoint/2010/main" val="2335610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048" y="1696641"/>
            <a:ext cx="6107906" cy="175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817694" y="3489852"/>
            <a:ext cx="567063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50" dirty="0"/>
              <a:t>Zhodnocení </a:t>
            </a:r>
            <a:r>
              <a:rPr lang="cs-CZ" sz="1350" dirty="0" err="1"/>
              <a:t>Porterovy</a:t>
            </a:r>
            <a:r>
              <a:rPr lang="cs-CZ" sz="1350" dirty="0"/>
              <a:t> analýzy. Hodnotící škála je stanovena v rozmezí bodů 1 – 5 Například pokud se hodnotí faktor míra růstu odvětví, hodnotící škála 1 – 5 představuje nízký až vysoký stupeň vlivu tohoto faktoru </a:t>
            </a:r>
            <a:endParaRPr lang="cs-CZ" sz="135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9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2722112-FF91-4752-8B77-FC279133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Analýzy zaměřené na konkurenty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68B93140-D8EC-4FAF-9071-C0F309F6D7EB}"/>
              </a:ext>
            </a:extLst>
          </p:cNvPr>
          <p:cNvSpPr/>
          <p:nvPr/>
        </p:nvSpPr>
        <p:spPr>
          <a:xfrm>
            <a:off x="323528" y="863590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Cílem analýz konkurentů je zjistit pozici podniku vůči svým konkurentům a na základě toho provést strategické rozhodnutí vedoucí ke změně této pozice.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Analýza konkurentů – porovnání podniku s některými konkurenty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Mapa konkurenčních skupin (strategické mapy) – nalezení skupin podniků, jež se odlišují od ostatních skupin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Benchmarking – zjištění, proč je jiný podnik úspěšný</a:t>
            </a:r>
          </a:p>
        </p:txBody>
      </p:sp>
    </p:spTree>
    <p:extLst>
      <p:ext uri="{BB962C8B-B14F-4D97-AF65-F5344CB8AC3E}">
        <p14:creationId xmlns:p14="http://schemas.microsoft.com/office/powerpoint/2010/main" val="1926258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BBF65BA-E580-41EE-A6E1-2C916DEC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/>
              <a:t>Mapa  strategických konkurenčních skupin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CD50E990-A763-4108-9AC9-B8DAB9A8F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15566"/>
            <a:ext cx="7470669" cy="374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94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496944" cy="507703"/>
          </a:xfrm>
        </p:spPr>
        <p:txBody>
          <a:bodyPr/>
          <a:lstStyle/>
          <a:p>
            <a:r>
              <a:rPr lang="cs-CZ" dirty="0"/>
              <a:t>Metody analýz vnitřního prostředí-Analýza konkurenceschopnosti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FBD4EF73-C2C5-48C2-9525-A078AB43BD37}"/>
              </a:ext>
            </a:extLst>
          </p:cNvPr>
          <p:cNvSpPr/>
          <p:nvPr/>
        </p:nvSpPr>
        <p:spPr>
          <a:xfrm>
            <a:off x="971600" y="987574"/>
            <a:ext cx="7560840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Cílem je odpovědět na otázky: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silní je současná konkurenceschopnost podniku?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Bude se pozice podniku upevňovat nebo oslabovat za předpokladu, že se současná strategie nezmění?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si podnik stojí ve vztahu ke svým konkurentům?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 podnik v něčem čistou konkurenční výhodu/nevýhodu?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Jaké má podnik předpoklady k tomu, aby svoji pozici uhájil?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09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241E6EB-272F-4E13-9570-7DBB3C8F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Komponenty vnitřní analýzy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57292F83-1E9D-4500-B375-CE2DF601B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43558"/>
            <a:ext cx="8894834" cy="394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03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FDE7B0A-0760-4FC0-B7FA-DEBCCE47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408712" cy="507703"/>
          </a:xfrm>
        </p:spPr>
        <p:txBody>
          <a:bodyPr/>
          <a:lstStyle/>
          <a:p>
            <a:r>
              <a:rPr lang="cs-CZ" dirty="0"/>
              <a:t>Faktory ovlivňujících konkurenční výhodu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5C995388-FDCC-4467-AC3A-3ADD5B92B846}"/>
              </a:ext>
            </a:extLst>
          </p:cNvPr>
          <p:cNvSpPr/>
          <p:nvPr/>
        </p:nvSpPr>
        <p:spPr>
          <a:xfrm>
            <a:off x="611560" y="1275606"/>
            <a:ext cx="8136904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Výhody prvního vstupujícího do odvětví (licence, patentová ochrana, reputace…)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Výhody plynoucí z rozsahu výroby (diverzifikace, specializace pracovníků …)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Výhody plynoucí ze zkušenosti (trvalé zlepšování výrobků a procesů, 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Výhody plynoucí ze vzájemní provázanosti (transfer zdrojů, sdílení aktivit)</a:t>
            </a:r>
          </a:p>
        </p:txBody>
      </p:sp>
    </p:spTree>
    <p:extLst>
      <p:ext uri="{BB962C8B-B14F-4D97-AF65-F5344CB8AC3E}">
        <p14:creationId xmlns:p14="http://schemas.microsoft.com/office/powerpoint/2010/main" val="33459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analýz vnitřního prostředí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262233A6-6554-45E7-A841-E433BA4DA811}"/>
              </a:ext>
            </a:extLst>
          </p:cNvPr>
          <p:cNvSpPr/>
          <p:nvPr/>
        </p:nvSpPr>
        <p:spPr>
          <a:xfrm>
            <a:off x="611560" y="1417588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/>
              <a:t>Analýza zdrojů a kompetencí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Analýza hodnotového řetězce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Analýza klíčových procesů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Analýza exponovanosti podniku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Analýza portfolia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Skórovací karty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Klíčové faktory úspěchu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Analýza konkurenceschopnosti</a:t>
            </a:r>
          </a:p>
        </p:txBody>
      </p:sp>
    </p:spTree>
    <p:extLst>
      <p:ext uri="{BB962C8B-B14F-4D97-AF65-F5344CB8AC3E}">
        <p14:creationId xmlns:p14="http://schemas.microsoft.com/office/powerpoint/2010/main" val="2444756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064896" cy="507703"/>
          </a:xfrm>
        </p:spPr>
        <p:txBody>
          <a:bodyPr/>
          <a:lstStyle/>
          <a:p>
            <a:r>
              <a:rPr lang="cs-CZ" sz="2200" b="1" dirty="0"/>
              <a:t>Metody analýz vnitřního prostředí - Analýza zdrojů a kompetencí</a:t>
            </a:r>
            <a:br>
              <a:rPr lang="cs-CZ" sz="2200" b="1" dirty="0"/>
            </a:br>
            <a:endParaRPr lang="cs-CZ" sz="2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5F6F0021-3BD6-4ED5-AB31-D3BB8174BEAE}"/>
              </a:ext>
            </a:extLst>
          </p:cNvPr>
          <p:cNvSpPr/>
          <p:nvPr/>
        </p:nvSpPr>
        <p:spPr>
          <a:xfrm>
            <a:off x="323528" y="700697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jsou základním kamenem konkurenceschopnosti podniku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rozhodování je zatíženo třemi faktory:</a:t>
            </a:r>
          </a:p>
          <a:p>
            <a:r>
              <a:rPr lang="cs-CZ" dirty="0"/>
              <a:t>	1. nejistota</a:t>
            </a:r>
          </a:p>
          <a:p>
            <a:r>
              <a:rPr lang="cs-CZ" dirty="0"/>
              <a:t>	2. složitost</a:t>
            </a:r>
          </a:p>
          <a:p>
            <a:r>
              <a:rPr lang="cs-CZ" dirty="0"/>
              <a:t>	3. vnitropodnikové konflikty</a:t>
            </a:r>
          </a:p>
          <a:p>
            <a:r>
              <a:rPr lang="cs-CZ" b="1" dirty="0"/>
              <a:t>Zdroje podniku se dělí na: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Hmotné – lze je vidět nebo kvantifikovat a dále se dělí na: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Finanční zdroje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Organizační zdroje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Fyzické zdroje (stroje, zařízení, budovy…)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Technologické zdroje (patenty, obchodní známky…)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Nehmotné – jsou hluboce zakořeněné v historii podniku: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Vázané na lidské zdroje (znalosti, důvěra….)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Inovační potenciál (myšlenky, nápady, inovační schopnosti…)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Reputace (u zákazníků, u dodavatelů)</a:t>
            </a:r>
          </a:p>
        </p:txBody>
      </p:sp>
    </p:spTree>
    <p:extLst>
      <p:ext uri="{BB962C8B-B14F-4D97-AF65-F5344CB8AC3E}">
        <p14:creationId xmlns:p14="http://schemas.microsoft.com/office/powerpoint/2010/main" val="244253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E222879-CCF8-44A0-A739-4BA008F1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analýz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878F5DDC-EFCF-47D7-B5A4-63329845FDC7}"/>
              </a:ext>
            </a:extLst>
          </p:cNvPr>
          <p:cNvSpPr/>
          <p:nvPr/>
        </p:nvSpPr>
        <p:spPr>
          <a:xfrm>
            <a:off x="395536" y="725091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Pro úspěšnost strategie je nezbytný její soulad s podnikovými zdroji a podmínkami vnějšího prostředí. To znamená nalezení způsobu, který zajistí maximální využití příležitostí ve vnějším prostředí se zdroji, které má podnik k dispozici.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je jedním z pilířů formování podnikové strategie. Směřuje k identifikaci těch zdrojů a kompetenci, které mu umožní budovat konkurenční výhodu a to relativně trvale (Tichá; Hron, 2006).</a:t>
            </a:r>
          </a:p>
        </p:txBody>
      </p:sp>
    </p:spTree>
    <p:extLst>
      <p:ext uri="{BB962C8B-B14F-4D97-AF65-F5344CB8AC3E}">
        <p14:creationId xmlns:p14="http://schemas.microsoft.com/office/powerpoint/2010/main" val="2139846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064896" cy="507703"/>
          </a:xfrm>
        </p:spPr>
        <p:txBody>
          <a:bodyPr/>
          <a:lstStyle/>
          <a:p>
            <a:r>
              <a:rPr lang="cs-CZ" sz="2000" b="1" dirty="0"/>
              <a:t>Metody analýz vnitřního prostředí - Analýza zdrojů a kompetencí 2</a:t>
            </a:r>
            <a:r>
              <a:rPr lang="cs-CZ" sz="2200" b="1" dirty="0"/>
              <a:t/>
            </a:r>
            <a:br>
              <a:rPr lang="cs-CZ" sz="2200" b="1" dirty="0"/>
            </a:br>
            <a:endParaRPr lang="cs-CZ" sz="2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5F6F0021-3BD6-4ED5-AB31-D3BB8174BEAE}"/>
              </a:ext>
            </a:extLst>
          </p:cNvPr>
          <p:cNvSpPr/>
          <p:nvPr/>
        </p:nvSpPr>
        <p:spPr>
          <a:xfrm>
            <a:off x="323528" y="700697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Analýza zdrojů a kompetencí podle funkcionálních oblastí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funkcionální oblasti, které jsou předmětem analýzy, budou vždy záviset na uspořádání konkrétního podniku, nejčastěji tyto oblasti (zdroje a kompetence v jejich rámci):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Funkcionální oblast (zdroj)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Výroba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Výzkum a vývoj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Informace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Lidské zdroje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1750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064896" cy="507703"/>
          </a:xfrm>
        </p:spPr>
        <p:txBody>
          <a:bodyPr/>
          <a:lstStyle/>
          <a:p>
            <a:r>
              <a:rPr lang="cs-CZ" sz="2000" b="1" dirty="0"/>
              <a:t>Metody analýz vnitřního prostředí - Analýza zdrojů a kompetencí 3</a:t>
            </a:r>
            <a:r>
              <a:rPr lang="cs-CZ" sz="2200" b="1" dirty="0"/>
              <a:t/>
            </a:r>
            <a:br>
              <a:rPr lang="cs-CZ" sz="2200" b="1" dirty="0"/>
            </a:br>
            <a:endParaRPr lang="cs-CZ" sz="2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5F6F0021-3BD6-4ED5-AB31-D3BB8174BEAE}"/>
              </a:ext>
            </a:extLst>
          </p:cNvPr>
          <p:cNvSpPr/>
          <p:nvPr/>
        </p:nvSpPr>
        <p:spPr>
          <a:xfrm>
            <a:off x="323528" y="700697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Metoda </a:t>
            </a:r>
            <a:r>
              <a:rPr lang="cs-CZ" b="1" dirty="0" err="1"/>
              <a:t>VRIO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9E328275-0BC3-4E9D-A2C0-6CA374D2B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90" y="1056016"/>
            <a:ext cx="7198130" cy="36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60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648A8AA-67E7-4E4A-8087-C9928703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F5B451AC-0A87-4B6E-9869-CF986F991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25" y="987574"/>
            <a:ext cx="8903147" cy="35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97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064896" cy="507703"/>
          </a:xfrm>
        </p:spPr>
        <p:txBody>
          <a:bodyPr/>
          <a:lstStyle/>
          <a:p>
            <a:r>
              <a:rPr lang="cs-CZ" sz="2200" b="1" dirty="0"/>
              <a:t>Metody analýz vnitřního prostředí- Analýza hodnotového řetězce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4" descr="hodnotový řetězec">
            <a:extLst>
              <a:ext uri="{FF2B5EF4-FFF2-40B4-BE49-F238E27FC236}">
                <a16:creationId xmlns="" xmlns:a16="http://schemas.microsoft.com/office/drawing/2014/main" id="{5F1C5E2D-237E-4A59-8D53-60B7C2C78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27174"/>
            <a:ext cx="6534472" cy="406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166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E2555DF-255D-4A69-A038-72E29F816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64FDD5BB-E22F-4690-BE5F-BF0D66DDDBF4}"/>
              </a:ext>
            </a:extLst>
          </p:cNvPr>
          <p:cNvSpPr/>
          <p:nvPr/>
        </p:nvSpPr>
        <p:spPr>
          <a:xfrm>
            <a:off x="467544" y="1002090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hodnotový řetězec = vhodný nástroj k ohodnocení toho, jak se na vytváření hodnoty podílí každá z dílčích činností a zobrazuje, jak se v rámci podniku transformují vstupy na finální výrobek, včetně dodání zákazníkovi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smyslem analýzy je popsat jednotlivé činnosti z hlediska tvorby hodnoty a nákladů spojených s vytvářením hodnoty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zobrazuje, jak se v rámci podniku transformují vstupy na finální výrobek, včetně jeho dodání zákazníkovi</a:t>
            </a:r>
          </a:p>
        </p:txBody>
      </p:sp>
    </p:spTree>
    <p:extLst>
      <p:ext uri="{BB962C8B-B14F-4D97-AF65-F5344CB8AC3E}">
        <p14:creationId xmlns:p14="http://schemas.microsoft.com/office/powerpoint/2010/main" val="3996651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632848" cy="507703"/>
          </a:xfrm>
        </p:spPr>
        <p:txBody>
          <a:bodyPr/>
          <a:lstStyle/>
          <a:p>
            <a:r>
              <a:rPr lang="cs-CZ" sz="2000" b="1" dirty="0"/>
              <a:t>Metody analýz vnitřního prostředí-Analýza klíčových procesů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262233A6-6554-45E7-A841-E433BA4DA811}"/>
              </a:ext>
            </a:extLst>
          </p:cNvPr>
          <p:cNvSpPr/>
          <p:nvPr/>
        </p:nvSpPr>
        <p:spPr>
          <a:xfrm>
            <a:off x="251520" y="703189"/>
            <a:ext cx="84969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Procesy a systémy v podniku se dají rozdělit do tří skupin: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primární – proces vývoje a výroby produktu, řízení poptávky, vyřizování objednávek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 podpůrné systémy – systém získávání a alokace kapitálu; získávání, zpracování  a distribuce informací; získávání, alokace a rozvoje lidských zdrojů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kontrolní systémy</a:t>
            </a:r>
          </a:p>
          <a:p>
            <a:endParaRPr lang="cs-CZ" dirty="0"/>
          </a:p>
          <a:p>
            <a:r>
              <a:rPr lang="cs-CZ" dirty="0"/>
              <a:t>Analýza procesů vede k: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Identifikaci klíčových procesů a podpůrných procesů, které mohou být buď zbytné nebo nezbytné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Rozhodnutím o rekonfiguraci podnikových procesů – směřujících ke zvýšení efektivnosti klíčových procesů a očištění podnikových činností o procesy, které nepřispívají k tvorbě hodnoty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Rozhodnutím o outsourcingu – tj. o nákupu hodnototvorného procesu u externího dodavatele</a:t>
            </a:r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33034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EC8E8D2-FE6D-4EFF-92AA-714014608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7243B8BA-C469-4DFD-9EE9-94E005B03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82706"/>
            <a:ext cx="7025796" cy="486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94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sz="2000" b="1" dirty="0"/>
              <a:t>Metody analýz vnitřního prostředí-Analýza exponovanosti podniku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A529D4FF-CFB1-47BB-BDFF-CF9C736E32FE}"/>
              </a:ext>
            </a:extLst>
          </p:cNvPr>
          <p:cNvSpPr/>
          <p:nvPr/>
        </p:nvSpPr>
        <p:spPr>
          <a:xfrm>
            <a:off x="755576" y="908248"/>
            <a:ext cx="72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 cílem je ohodnotit, do jaké míry je podnik zranitelný zvenčí</a:t>
            </a:r>
          </a:p>
          <a:p>
            <a:r>
              <a:rPr lang="cs-CZ" dirty="0"/>
              <a:t>- vychází z otázky: Absence kterých faktorů může ohrozit existenci podniku?</a:t>
            </a:r>
          </a:p>
          <a:p>
            <a:r>
              <a:rPr lang="cs-CZ" dirty="0"/>
              <a:t>Faktory: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Potřeby a přání zákazníků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Zdroje a aktiva (kvalifikovaná pracovní síla, kapitál, suroviny…)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Nákladová pozice ve vztahu ke konkurentům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Spotřebitelská základna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Potřebné technologie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Identita podniku (logo, image, kultura…)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Společenské hodnoty, životní styl, sdílené normy, ideály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Sankce/podpora podnikání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Bezpečnost výrobků</a:t>
            </a:r>
          </a:p>
        </p:txBody>
      </p:sp>
    </p:spTree>
    <p:extLst>
      <p:ext uri="{BB962C8B-B14F-4D97-AF65-F5344CB8AC3E}">
        <p14:creationId xmlns:p14="http://schemas.microsoft.com/office/powerpoint/2010/main" val="1583622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sz="2000" b="1" dirty="0"/>
              <a:t>Metody analýz vnitřního prostředí-Analýza exponovanosti podniku 2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A529D4FF-CFB1-47BB-BDFF-CF9C736E32FE}"/>
              </a:ext>
            </a:extLst>
          </p:cNvPr>
          <p:cNvSpPr/>
          <p:nvPr/>
        </p:nvSpPr>
        <p:spPr>
          <a:xfrm>
            <a:off x="251520" y="908248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u="sng" dirty="0"/>
              <a:t>7 kroků analýzy:</a:t>
            </a:r>
            <a:r>
              <a:rPr lang="cs-CZ" dirty="0"/>
              <a:t> 	</a:t>
            </a:r>
          </a:p>
          <a:p>
            <a:pPr algn="just"/>
            <a:r>
              <a:rPr lang="cs-CZ" dirty="0"/>
              <a:t>1) identifikace faktorů (metodou </a:t>
            </a:r>
            <a:r>
              <a:rPr lang="cs-CZ" dirty="0" err="1"/>
              <a:t>brainstromingu</a:t>
            </a:r>
            <a:r>
              <a:rPr lang="cs-CZ" dirty="0"/>
              <a:t> managementu)</a:t>
            </a:r>
          </a:p>
          <a:p>
            <a:pPr algn="just"/>
            <a:r>
              <a:rPr lang="cs-CZ" dirty="0"/>
              <a:t>2) přesná formulace ohrožení, které může absence faktorů způsobit</a:t>
            </a:r>
          </a:p>
          <a:p>
            <a:pPr algn="just"/>
            <a:r>
              <a:rPr lang="cs-CZ" dirty="0"/>
              <a:t>3) formulace následků v případě, že se ohrožení naplní</a:t>
            </a:r>
          </a:p>
          <a:p>
            <a:pPr algn="just"/>
            <a:r>
              <a:rPr lang="cs-CZ" dirty="0"/>
              <a:t>4) ohodnocení vlivu jednotlivých faktorů na podnik</a:t>
            </a:r>
          </a:p>
          <a:p>
            <a:pPr algn="just"/>
            <a:r>
              <a:rPr lang="cs-CZ" dirty="0"/>
              <a:t>5) odhad pravděpodobnosti, že se jednotlivá ohrožení naplní	</a:t>
            </a:r>
          </a:p>
          <a:p>
            <a:pPr algn="just"/>
            <a:r>
              <a:rPr lang="cs-CZ" dirty="0"/>
              <a:t>6) formulace možných reakcí podniku a ohodnocení schopnosti podniku  absorbovat ohrožení</a:t>
            </a:r>
          </a:p>
          <a:p>
            <a:pPr algn="just"/>
            <a:r>
              <a:rPr lang="cs-CZ" dirty="0"/>
              <a:t>7) grafické zpracování matice, ve které jsou osami vliv faktorů na podnik a schopnost podniku absorbovat ohrožení</a:t>
            </a:r>
          </a:p>
        </p:txBody>
      </p:sp>
    </p:spTree>
    <p:extLst>
      <p:ext uri="{BB962C8B-B14F-4D97-AF65-F5344CB8AC3E}">
        <p14:creationId xmlns:p14="http://schemas.microsoft.com/office/powerpoint/2010/main" val="40489426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sz="2000" b="1" dirty="0"/>
              <a:t>Metody analýz vnitřního prostředí-Analýza exponovanosti podniku 3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2658EB2-0899-4288-8CD3-457DD9A02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96" t="32608" r="36428" b="19307"/>
          <a:stretch/>
        </p:blipFill>
        <p:spPr>
          <a:xfrm>
            <a:off x="1979712" y="628418"/>
            <a:ext cx="5400600" cy="431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3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pPr marL="0" indent="0"/>
            <a:r>
              <a:rPr 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podnikatelského prostředí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D89C84EE-0288-4EC7-AD25-7D5C4482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2160" y="4735637"/>
            <a:ext cx="2895600" cy="273844"/>
          </a:xfrm>
        </p:spPr>
        <p:txBody>
          <a:bodyPr/>
          <a:lstStyle/>
          <a:p>
            <a:pPr algn="r"/>
            <a:endParaRPr lang="cs-CZ" altLang="cs-CZ" sz="1400" dirty="0"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AA10B427-F3B7-4020-B7C3-3DBD54B43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92" y="987574"/>
            <a:ext cx="6984776" cy="41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44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/>
              <a:t>Metody analýz vnitřního prostředí-Analýza portfolia</a:t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B33AC59D-E315-465C-B3C4-B0AA3D7D22DD}"/>
              </a:ext>
            </a:extLst>
          </p:cNvPr>
          <p:cNvSpPr/>
          <p:nvPr/>
        </p:nvSpPr>
        <p:spPr>
          <a:xfrm>
            <a:off x="755576" y="127560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Analýzy, které jsou nejčastěji využívány ve zmíněné analýze portfolia, jsou: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matice </a:t>
            </a:r>
            <a:r>
              <a:rPr lang="cs-CZ" dirty="0" err="1"/>
              <a:t>BCG</a:t>
            </a:r>
            <a:r>
              <a:rPr lang="cs-CZ" dirty="0"/>
              <a:t> (Boston </a:t>
            </a:r>
            <a:r>
              <a:rPr lang="cs-CZ" dirty="0" err="1"/>
              <a:t>Consulting</a:t>
            </a:r>
            <a:r>
              <a:rPr lang="cs-CZ" dirty="0"/>
              <a:t> Group)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matice </a:t>
            </a:r>
            <a:r>
              <a:rPr lang="cs-CZ" dirty="0" err="1"/>
              <a:t>GE</a:t>
            </a:r>
            <a:r>
              <a:rPr lang="cs-CZ" dirty="0"/>
              <a:t> (General Electric).</a:t>
            </a:r>
          </a:p>
        </p:txBody>
      </p:sp>
    </p:spTree>
    <p:extLst>
      <p:ext uri="{BB962C8B-B14F-4D97-AF65-F5344CB8AC3E}">
        <p14:creationId xmlns:p14="http://schemas.microsoft.com/office/powerpoint/2010/main" val="3151720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90B941B-8516-4F03-B7B1-EC3CE88D4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Matice </a:t>
            </a:r>
            <a:r>
              <a:rPr lang="cs-CZ" dirty="0" err="1"/>
              <a:t>BCG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054E50B2-60B5-4DA4-81DF-97361E11B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03189"/>
            <a:ext cx="6651169" cy="408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09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/>
              <a:t>Metody analýz vnitřního </a:t>
            </a:r>
            <a:r>
              <a:rPr lang="cs-CZ" dirty="0" err="1"/>
              <a:t>prostředí-Skórovací</a:t>
            </a:r>
            <a:r>
              <a:rPr lang="cs-CZ" dirty="0"/>
              <a:t> karty 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262233A6-6554-45E7-A841-E433BA4DA811}"/>
              </a:ext>
            </a:extLst>
          </p:cNvPr>
          <p:cNvSpPr/>
          <p:nvPr/>
        </p:nvSpPr>
        <p:spPr>
          <a:xfrm>
            <a:off x="971600" y="628926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err="1"/>
              <a:t>Balanced</a:t>
            </a:r>
            <a:r>
              <a:rPr lang="cs-CZ" sz="2000" dirty="0"/>
              <a:t> </a:t>
            </a:r>
            <a:r>
              <a:rPr lang="cs-CZ" sz="2000" dirty="0" err="1"/>
              <a:t>scorecard</a:t>
            </a: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91A339A5-23FB-4D73-8227-971BF117C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77" y="1029036"/>
            <a:ext cx="7012494" cy="390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839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0DFEECD-0061-4726-A0B3-C1A3BC76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136904" cy="507703"/>
          </a:xfrm>
        </p:spPr>
        <p:txBody>
          <a:bodyPr/>
          <a:lstStyle/>
          <a:p>
            <a:r>
              <a:rPr lang="cs-CZ" dirty="0"/>
              <a:t>Metody analýz vnitřního prostředí - Klíčové faktory úspěchu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6CBA45E3-1EE8-48D7-B6A6-03232775EA4B}"/>
              </a:ext>
            </a:extLst>
          </p:cNvPr>
          <p:cNvSpPr/>
          <p:nvPr/>
        </p:nvSpPr>
        <p:spPr>
          <a:xfrm>
            <a:off x="467544" y="703189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 jsou určujícími prvky ovlivňujícími konkurenceschopnost v daném odvětví, jsou tedy pro dané odvětví specifické (může to být dovednost, nadání nebo předpoklad podmiňující úspěch)</a:t>
            </a:r>
          </a:p>
          <a:p>
            <a:endParaRPr lang="cs-CZ" dirty="0"/>
          </a:p>
          <a:p>
            <a:r>
              <a:rPr lang="cs-CZ" dirty="0"/>
              <a:t>Čtyři základní zdroje klíčových faktorů úspěchu:</a:t>
            </a:r>
          </a:p>
          <a:p>
            <a:endParaRPr lang="cs-CZ" dirty="0"/>
          </a:p>
          <a:p>
            <a:r>
              <a:rPr lang="cs-CZ" dirty="0"/>
              <a:t>1. Charakteristiky odvětví – pro supermarkety jsou pro úspěch klíčové: sortiment výrobků, obrat zásob, podpora prodeje, zatímco v letecké dopravě vytíženost letadel</a:t>
            </a:r>
          </a:p>
          <a:p>
            <a:r>
              <a:rPr lang="cs-CZ" dirty="0"/>
              <a:t>   2.  Konkurenční pozice – analyzovaného podniku ve vztahu k jeho konkurentům</a:t>
            </a:r>
          </a:p>
          <a:p>
            <a:r>
              <a:rPr lang="cs-CZ" dirty="0"/>
              <a:t>3. Globální prostředí – změny mohou být nezřetelné, přesto jejich podnikání ovlivňují   zásadně (např. ropná krize v 1. ½ 70. let minulého století)</a:t>
            </a:r>
          </a:p>
          <a:p>
            <a:r>
              <a:rPr lang="cs-CZ" dirty="0"/>
              <a:t>4. Organizační vývoj – vývoj v rámci organizace může výt jak generátorem nových klíčových faktorů úspěchu tak rizikem pro udržení stávajících např. fluktuace kvalifikovaných pracovníků</a:t>
            </a:r>
          </a:p>
        </p:txBody>
      </p:sp>
    </p:spTree>
    <p:extLst>
      <p:ext uri="{BB962C8B-B14F-4D97-AF65-F5344CB8AC3E}">
        <p14:creationId xmlns:p14="http://schemas.microsoft.com/office/powerpoint/2010/main" val="3173041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848872" cy="507703"/>
          </a:xfrm>
        </p:spPr>
        <p:txBody>
          <a:bodyPr/>
          <a:lstStyle/>
          <a:p>
            <a:r>
              <a:rPr lang="cs-CZ" dirty="0"/>
              <a:t>Metody analýz vnitřního prostředí - Klíčové faktory úspěchu 2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8A427501-9AB8-4124-A6A9-98D6AA89D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86060"/>
            <a:ext cx="6531556" cy="42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578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259632" y="1779662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Výsledné analýzy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4191691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SWOT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11560" y="703627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SWOT </a:t>
            </a:r>
            <a:r>
              <a:rPr lang="cs-CZ" dirty="0"/>
              <a:t>analýza, která zkoumá a </a:t>
            </a:r>
            <a:r>
              <a:rPr lang="cs-CZ" dirty="0" smtClean="0"/>
              <a:t>porovnává </a:t>
            </a:r>
            <a:r>
              <a:rPr lang="cs-CZ" dirty="0"/>
              <a:t>dopady vnitřního a vnějšího prostředí na naši organizaci a můžeme ji vztáhnout do</a:t>
            </a:r>
          </a:p>
          <a:p>
            <a:r>
              <a:rPr lang="cs-CZ" dirty="0"/>
              <a:t>vztahu k realizaci našich cílů. Komponenty SWOT analýzy jsou: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 </a:t>
            </a:r>
            <a:r>
              <a:rPr lang="cs-CZ" dirty="0"/>
              <a:t>vnější prostředí je to analýza OT (z anglického „</a:t>
            </a:r>
            <a:r>
              <a:rPr lang="cs-CZ" dirty="0" err="1"/>
              <a:t>opportunities</a:t>
            </a:r>
            <a:r>
              <a:rPr lang="cs-CZ" dirty="0"/>
              <a:t> – příležitosti“ </a:t>
            </a:r>
            <a:r>
              <a:rPr lang="cs-CZ" dirty="0" smtClean="0"/>
              <a:t>versus </a:t>
            </a:r>
            <a:r>
              <a:rPr lang="cs-CZ" dirty="0"/>
              <a:t>„</a:t>
            </a:r>
            <a:r>
              <a:rPr lang="cs-CZ" dirty="0" err="1"/>
              <a:t>threats</a:t>
            </a:r>
            <a:r>
              <a:rPr lang="cs-CZ" dirty="0"/>
              <a:t> – ohrožení“, rizika</a:t>
            </a:r>
            <a:r>
              <a:rPr lang="cs-CZ" dirty="0" smtClean="0"/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 </a:t>
            </a:r>
            <a:r>
              <a:rPr lang="cs-CZ" dirty="0"/>
              <a:t>vnitřní prostředí je to analýza SW (z anglického „ </a:t>
            </a:r>
            <a:r>
              <a:rPr lang="cs-CZ" dirty="0" err="1"/>
              <a:t>strengths</a:t>
            </a:r>
            <a:r>
              <a:rPr lang="cs-CZ" dirty="0"/>
              <a:t> – silný“ </a:t>
            </a:r>
            <a:r>
              <a:rPr lang="cs-CZ" dirty="0" smtClean="0"/>
              <a:t>versus „</a:t>
            </a:r>
            <a:r>
              <a:rPr lang="cs-CZ" dirty="0" err="1" smtClean="0"/>
              <a:t>weakness</a:t>
            </a:r>
            <a:r>
              <a:rPr lang="cs-CZ" dirty="0" smtClean="0"/>
              <a:t> </a:t>
            </a:r>
            <a:r>
              <a:rPr lang="cs-CZ" dirty="0"/>
              <a:t>– slabý“.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634426"/>
            <a:ext cx="6327229" cy="250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42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 SWOT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34761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Využití bodové metody, každý faktor obodujeme dle důležitosti,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Zjistíme, která stránka převažuje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283718"/>
            <a:ext cx="59055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820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43558"/>
            <a:ext cx="63817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066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714375"/>
            <a:ext cx="4933950" cy="37147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7038974" y="1563638"/>
            <a:ext cx="1205433" cy="1296144"/>
          </a:xfrm>
          <a:prstGeom prst="wedgeEllipseCallout">
            <a:avLst>
              <a:gd name="adj1" fmla="val -195653"/>
              <a:gd name="adj2" fmla="val -763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rgbClr val="000000"/>
                  </a:solidFill>
                </a:ln>
              </a:rPr>
              <a:t>Součet vah musí být 1</a:t>
            </a:r>
            <a:endParaRPr lang="cs-CZ" dirty="0">
              <a:ln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7672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5D36FA-E0E9-4B2D-845C-35215840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70B72714-D706-45BF-9F4C-D96028A7D5F4}"/>
              </a:ext>
            </a:extLst>
          </p:cNvPr>
          <p:cNvSpPr/>
          <p:nvPr/>
        </p:nvSpPr>
        <p:spPr>
          <a:xfrm>
            <a:off x="218793" y="703189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Externí strategická analýza řeší popis  dvou základních složek -  konkurenčního okolí podniku a makrookolí.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Rozborem definujeme  strategickou pozici podniku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 vnějším prostředí podniku analyzujeme 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MAKROOKOLÍ – faktory působící na makro úrovni. Smyslem analýzy je zde dát řídícím pracovníkům impuls k vnímání širších souvislostí a poukázat na stávající i potenciální  hrozby či příležitosti.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ODVĚTVÍ –základem je  charakteristika odvětví, zkoumání jeho  </a:t>
            </a:r>
            <a:r>
              <a:rPr lang="cs-CZ" dirty="0" err="1"/>
              <a:t>změnotvorných</a:t>
            </a:r>
            <a:r>
              <a:rPr lang="cs-CZ" dirty="0"/>
              <a:t> hybných sil a klíčových faktorů úspěchu,  atraktivitu pro daný podnik.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i="1" dirty="0"/>
              <a:t>Součástí analýzy odvětví blíže určující jeho strukturu je mapa  strategických konkurenčních skupin.</a:t>
            </a:r>
          </a:p>
        </p:txBody>
      </p:sp>
    </p:spTree>
    <p:extLst>
      <p:ext uri="{BB962C8B-B14F-4D97-AF65-F5344CB8AC3E}">
        <p14:creationId xmlns:p14="http://schemas.microsoft.com/office/powerpoint/2010/main" val="27719154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3478"/>
            <a:ext cx="7344816" cy="4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2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A14945B-7798-4E1D-80B6-47508A7D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analýzy vnějšího prostředí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D0E8AE18-97D4-40DB-8238-B5AFF2CEBCA6}"/>
              </a:ext>
            </a:extLst>
          </p:cNvPr>
          <p:cNvSpPr/>
          <p:nvPr/>
        </p:nvSpPr>
        <p:spPr>
          <a:xfrm>
            <a:off x="257080" y="987574"/>
            <a:ext cx="75552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Analýza prostředí zkoumá vše, co se potřebuje vědět o trhu a své pozici na něm.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Využíváme těchto postupů: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Analýza dimenzí vnějšího prostředí.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Analýza sil a vlivů ve vnějším prostředí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Analýza kritických, klíčových faktorů úspěchu.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Směrová matice politiky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6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A14945B-7798-4E1D-80B6-47508A7D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9" y="195486"/>
            <a:ext cx="7555279" cy="507703"/>
          </a:xfrm>
        </p:spPr>
        <p:txBody>
          <a:bodyPr/>
          <a:lstStyle/>
          <a:p>
            <a:r>
              <a:rPr lang="cs-CZ" sz="2000" dirty="0"/>
              <a:t>Metody analýzy vnějšího prostředí- Analýza dimenzí vnějšího prostředí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D0E8AE18-97D4-40DB-8238-B5AFF2CEBCA6}"/>
              </a:ext>
            </a:extLst>
          </p:cNvPr>
          <p:cNvSpPr/>
          <p:nvPr/>
        </p:nvSpPr>
        <p:spPr>
          <a:xfrm>
            <a:off x="257080" y="987574"/>
            <a:ext cx="75552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analýze vycházíme z popisu skutečností důležitých pro vývoj externího prostředí podniku v minulosti a zvažujeme jakým způsobem se tyto faktory, dimenze, mění v čase.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nejdůležitějším imperativem skutečnost, že má být zaměřena do  budoucna – na nejvýznamnější vývojové trendy.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Podmínka znalosti -  předcházející vývoj  (minulost) a současný stav.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Odhady trendů  dokládáme  konkrétními fakty, například statistickými údaji dokumentujícími dosavadní  vývoj.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232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D5813D7-9C30-4638-8DF3-7E9CB68B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analytické metody 1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8B254D23-8F17-4555-9382-F72FFEB1CE96}"/>
              </a:ext>
            </a:extLst>
          </p:cNvPr>
          <p:cNvSpPr/>
          <p:nvPr/>
        </p:nvSpPr>
        <p:spPr>
          <a:xfrm>
            <a:off x="251520" y="843559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Analýza STEP,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PEST, SLEPTE,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PESTLE</a:t>
            </a:r>
            <a:r>
              <a:rPr lang="cs-CZ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Zaměření na aspekt perspektivnosti při zpracování PEST analýzy zajišťuje </a:t>
            </a:r>
            <a:r>
              <a:rPr lang="cs-CZ" b="1" dirty="0"/>
              <a:t>metoda MAP, </a:t>
            </a:r>
            <a:r>
              <a:rPr lang="cs-CZ" dirty="0"/>
              <a:t>která je založena na rozložení analýzy PEST do tří navazujících fází/kroků:</a:t>
            </a:r>
          </a:p>
          <a:p>
            <a:pPr lvl="1"/>
            <a:r>
              <a:rPr lang="cs-CZ" dirty="0"/>
              <a:t>1. Monitorování, identifikace faktorů – fáze „M“</a:t>
            </a:r>
          </a:p>
          <a:p>
            <a:pPr lvl="1"/>
            <a:r>
              <a:rPr lang="cs-CZ" dirty="0"/>
              <a:t>2. Analýzy jejich dosavadního působení (označovaná též jako retrospektivní analýza) – fáze „A“</a:t>
            </a:r>
          </a:p>
          <a:p>
            <a:pPr lvl="1"/>
            <a:r>
              <a:rPr lang="cs-CZ" dirty="0"/>
              <a:t>3. Predikce vývoje (též perspektivní analýza) – fáze „P“</a:t>
            </a:r>
          </a:p>
          <a:p>
            <a:pPr lvl="1"/>
            <a:r>
              <a:rPr lang="cs-CZ" dirty="0"/>
              <a:t>MAP umožňuje vnést do zpracování analýzy systematičnost a pořádek a prezentovat výsledky přehledným způsobem.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3F8C86A7-E11E-4498-AA6E-4C03CD6BFA28}"/>
              </a:ext>
            </a:extLst>
          </p:cNvPr>
          <p:cNvSpPr/>
          <p:nvPr/>
        </p:nvSpPr>
        <p:spPr>
          <a:xfrm>
            <a:off x="395536" y="393858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OVLIVŇUJÍCÍ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FAKTOR  TREND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ANALÝZA VÝVOJE )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DOPAD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URGENTNOST 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4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PEST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687919"/>
            <a:ext cx="6728990" cy="42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0049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1854</Words>
  <Application>Microsoft Office PowerPoint</Application>
  <PresentationFormat>Předvádění na obrazovce (16:9)</PresentationFormat>
  <Paragraphs>231</Paragraphs>
  <Slides>50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6" baseType="lpstr">
      <vt:lpstr>Arial</vt:lpstr>
      <vt:lpstr>Calibri</vt:lpstr>
      <vt:lpstr>Symbol</vt:lpstr>
      <vt:lpstr>Times New Roman</vt:lpstr>
      <vt:lpstr>Wingdings</vt:lpstr>
      <vt:lpstr>SLU</vt:lpstr>
      <vt:lpstr>Strategické analýzy pro začátek podnikání</vt:lpstr>
      <vt:lpstr>Formulace vize, mise a cíle</vt:lpstr>
      <vt:lpstr>Význam analýz</vt:lpstr>
      <vt:lpstr>Struktura podnikatelského prostředí</vt:lpstr>
      <vt:lpstr>Podstata</vt:lpstr>
      <vt:lpstr>Metody analýzy vnějšího prostředí</vt:lpstr>
      <vt:lpstr>Metody analýzy vnějšího prostředí- Analýza dimenzí vnějšího prostředí</vt:lpstr>
      <vt:lpstr>Možné analytické metody 1</vt:lpstr>
      <vt:lpstr>Příklad PEST</vt:lpstr>
      <vt:lpstr>Příklad vyhodnocené PEST</vt:lpstr>
      <vt:lpstr>Prezentace aplikace PowerPoint</vt:lpstr>
      <vt:lpstr>Metody analýzy vnějšího prostředí-Analýza sil a vlivů ve vnějším prostředí </vt:lpstr>
      <vt:lpstr>Metody analýzy vnějšího prostředí - Analýza kritických, klíčových faktorů úspěchu-Critical Success Factors - CSF</vt:lpstr>
      <vt:lpstr>Metody analýzy vnějšího prostředí- Směrová matice politiky </vt:lpstr>
      <vt:lpstr>Prezentace aplikace PowerPoint</vt:lpstr>
      <vt:lpstr>Analýza odvětví</vt:lpstr>
      <vt:lpstr>Analýza hybných sil</vt:lpstr>
      <vt:lpstr>Analýza hybných sil 2 </vt:lpstr>
      <vt:lpstr>Porterova analýza</vt:lpstr>
      <vt:lpstr>Porterova analýza</vt:lpstr>
      <vt:lpstr>Způsob popisu konkurence</vt:lpstr>
      <vt:lpstr>Prezentace aplikace PowerPoint</vt:lpstr>
      <vt:lpstr>Analýzy zaměřené na konkurenty</vt:lpstr>
      <vt:lpstr>Mapa  strategických konkurenčních skupin</vt:lpstr>
      <vt:lpstr>Metody analýz vnitřního prostředí-Analýza konkurenceschopnosti    </vt:lpstr>
      <vt:lpstr>Komponenty vnitřní analýzy</vt:lpstr>
      <vt:lpstr>Faktory ovlivňujících konkurenční výhodu</vt:lpstr>
      <vt:lpstr>Metody analýz vnitřního prostředí</vt:lpstr>
      <vt:lpstr>Metody analýz vnitřního prostředí - Analýza zdrojů a kompetencí </vt:lpstr>
      <vt:lpstr>Metody analýz vnitřního prostředí - Analýza zdrojů a kompetencí 2 </vt:lpstr>
      <vt:lpstr>Metody analýz vnitřního prostředí - Analýza zdrojů a kompetencí 3 </vt:lpstr>
      <vt:lpstr>Prezentace aplikace PowerPoint</vt:lpstr>
      <vt:lpstr>Metody analýz vnitřního prostředí- Analýza hodnotového řetězce </vt:lpstr>
      <vt:lpstr>Prezentace aplikace PowerPoint</vt:lpstr>
      <vt:lpstr>Metody analýz vnitřního prostředí-Analýza klíčových procesů </vt:lpstr>
      <vt:lpstr>Prezentace aplikace PowerPoint</vt:lpstr>
      <vt:lpstr>Metody analýz vnitřního prostředí-Analýza exponovanosti podniku </vt:lpstr>
      <vt:lpstr>Metody analýz vnitřního prostředí-Analýza exponovanosti podniku 2 </vt:lpstr>
      <vt:lpstr>Metody analýz vnitřního prostředí-Analýza exponovanosti podniku 3 </vt:lpstr>
      <vt:lpstr>Metody analýz vnitřního prostředí-Analýza portfolia </vt:lpstr>
      <vt:lpstr>Matice BCG</vt:lpstr>
      <vt:lpstr>Metody analýz vnitřního prostředí-Skórovací karty   </vt:lpstr>
      <vt:lpstr>Metody analýz vnitřního prostředí - Klíčové faktory úspěchu</vt:lpstr>
      <vt:lpstr>Metody analýz vnitřního prostředí - Klíčové faktory úspěchu 2   </vt:lpstr>
      <vt:lpstr>Prezentace aplikace PowerPoint</vt:lpstr>
      <vt:lpstr>Analýza SWOT</vt:lpstr>
      <vt:lpstr>Vyhodnocení SWOT</vt:lpstr>
      <vt:lpstr>příklad</vt:lpstr>
      <vt:lpstr>Příklad 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Jarmila Duháček Šebestová</cp:lastModifiedBy>
  <cp:revision>66</cp:revision>
  <cp:lastPrinted>2018-03-27T09:30:31Z</cp:lastPrinted>
  <dcterms:created xsi:type="dcterms:W3CDTF">2016-07-06T15:42:34Z</dcterms:created>
  <dcterms:modified xsi:type="dcterms:W3CDTF">2022-10-18T14:23:54Z</dcterms:modified>
</cp:coreProperties>
</file>