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56" r:id="rId2"/>
    <p:sldId id="269" r:id="rId3"/>
    <p:sldId id="395" r:id="rId4"/>
    <p:sldId id="397" r:id="rId5"/>
    <p:sldId id="392" r:id="rId6"/>
    <p:sldId id="393" r:id="rId7"/>
    <p:sldId id="394" r:id="rId8"/>
    <p:sldId id="398" r:id="rId9"/>
    <p:sldId id="399" r:id="rId10"/>
    <p:sldId id="400" r:id="rId11"/>
    <p:sldId id="401" r:id="rId12"/>
    <p:sldId id="273" r:id="rId1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04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76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Návratnost investic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Přírůstkový přístup – </a:t>
            </a:r>
            <a:r>
              <a:rPr lang="cs-CZ" sz="3000" dirty="0">
                <a:solidFill>
                  <a:schemeClr val="bg2"/>
                </a:solidFill>
              </a:rPr>
              <a:t>CBA porovnává scénář s projektem se srovnávacím základním scénářem bez projektu. Přírůstkový přístup vychází z těchto požadavků: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1. srovnávací scénář musí popsat, co by se stalo v případě neexistence projektu. </a:t>
            </a:r>
            <a:r>
              <a:rPr lang="cs-CZ" sz="3000" dirty="0">
                <a:solidFill>
                  <a:schemeClr val="bg2"/>
                </a:solidFill>
              </a:rPr>
              <a:t>V tomto scénáři jsou vypracovány odhady všech peněžních toků souvisejících s operacemi v rámci projektu za každý rok během trvání projektu.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2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2. </a:t>
            </a:r>
            <a:r>
              <a:rPr lang="cs-CZ" sz="2400" dirty="0">
                <a:solidFill>
                  <a:schemeClr val="bg2"/>
                </a:solidFill>
              </a:rPr>
              <a:t>v případě </a:t>
            </a:r>
            <a:r>
              <a:rPr lang="cs-CZ" sz="2400" b="1" dirty="0">
                <a:solidFill>
                  <a:schemeClr val="bg2"/>
                </a:solidFill>
              </a:rPr>
              <a:t>investic zaměřených na zlepšení stávajícího aktiva</a:t>
            </a:r>
            <a:r>
              <a:rPr lang="cs-CZ" sz="2400" dirty="0">
                <a:solidFill>
                  <a:schemeClr val="bg2"/>
                </a:solidFill>
              </a:rPr>
              <a:t> by měl zahrnovat </a:t>
            </a:r>
            <a:r>
              <a:rPr lang="cs-CZ" sz="2400" b="1" dirty="0">
                <a:solidFill>
                  <a:schemeClr val="bg2"/>
                </a:solidFill>
              </a:rPr>
              <a:t>náklady a výnosy/přínosy při provozování a udržování služby na úrovni</a:t>
            </a:r>
            <a:r>
              <a:rPr lang="cs-CZ" sz="2400" dirty="0">
                <a:solidFill>
                  <a:schemeClr val="bg2"/>
                </a:solidFill>
              </a:rPr>
              <a:t>, která je stále funkční (zachování současného stavu – business as </a:t>
            </a:r>
            <a:r>
              <a:rPr lang="cs-CZ" sz="2400" dirty="0" err="1">
                <a:solidFill>
                  <a:schemeClr val="bg2"/>
                </a:solidFill>
              </a:rPr>
              <a:t>usual</a:t>
            </a:r>
            <a:r>
              <a:rPr lang="cs-CZ" sz="2400" dirty="0">
                <a:solidFill>
                  <a:schemeClr val="bg2"/>
                </a:solidFill>
              </a:rPr>
              <a:t>  BAU), nebo dokonce malé adaptační investice, které by se uskutečnily v každém případě (minimální změny – do-minimum).</a:t>
            </a:r>
          </a:p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3. analýza nákladů a přínosů zohledňuje rozdíl mezi peněžními toky ve scénáři s projektem a peněžními toky ve srovnávacím scénáři. Finanční a ekonomické ukazatele výkonnosti se počítají pouze na základě přírůstku peněžních toků.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4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bod č. 2.7 šablony seminární práce – Návratnost investic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136904" cy="4607792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2.7.	Návratnost investic – srovnání celkových přínosů a nevýhod s náklady projektu. Posouzení investice by mělo ukázat, jak bude projekt financovaný.  Každý projekt je unikátní a nelze obecně stanovit, která metoda je vhodnější. Dle typu a zaměření projektu na výstupy (benefity) postupujte při výběru vhodné metody.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k hodnocení návratnosti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Používané metody pro hodnocení ekonomické efektivnosti investičních projektů</a:t>
            </a:r>
          </a:p>
          <a:p>
            <a:pPr marL="514350" indent="-514350" algn="just">
              <a:buAutoNum type="arabicPeriod"/>
            </a:pPr>
            <a:r>
              <a:rPr lang="cs-CZ" sz="3000" b="1" dirty="0">
                <a:solidFill>
                  <a:schemeClr val="bg2"/>
                </a:solidFill>
              </a:rPr>
              <a:t>Metoda výnosnosti investic – ROI </a:t>
            </a:r>
            <a:r>
              <a:rPr lang="cs-CZ" sz="3000" dirty="0">
                <a:solidFill>
                  <a:schemeClr val="bg2"/>
                </a:solidFill>
              </a:rPr>
              <a:t>(Return on </a:t>
            </a:r>
            <a:r>
              <a:rPr lang="cs-CZ" sz="3000" dirty="0" err="1">
                <a:solidFill>
                  <a:schemeClr val="bg2"/>
                </a:solidFill>
              </a:rPr>
              <a:t>Investment</a:t>
            </a:r>
            <a:r>
              <a:rPr lang="cs-CZ" sz="3000" dirty="0">
                <a:solidFill>
                  <a:schemeClr val="bg2"/>
                </a:solidFill>
              </a:rPr>
              <a:t>). Cílovým efektem je zde zisk.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Tato metoda se používá při hodnocení ziskových typů projektů. To znamená, že jde o projekty, které přímo vygenerují příjmy a výnosy.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se počítá?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Kde: 	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ROI	výnosnost projektu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I	velikost investičních výdajů,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CF	roční Cash </a:t>
            </a:r>
            <a:r>
              <a:rPr lang="cs-CZ" sz="2400" dirty="0" err="1">
                <a:solidFill>
                  <a:schemeClr val="bg2"/>
                </a:solidFill>
              </a:rPr>
              <a:t>Flow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t	časové období od 1 do n,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n	životnost projektu.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ROI ≥ 0…projekt je přijatelný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ROI &lt; 0…projekt je nepřijatelný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E104EC9-A302-415E-8C38-72B176075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233726"/>
              </p:ext>
            </p:extLst>
          </p:nvPr>
        </p:nvGraphicFramePr>
        <p:xfrm>
          <a:off x="5292080" y="2204864"/>
          <a:ext cx="3384376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4" imgW="1358640" imgH="609480" progId="Equation.3">
                  <p:embed/>
                </p:oleObj>
              </mc:Choice>
              <mc:Fallback>
                <p:oleObj name="Rovnice" r:id="rId4" imgW="1358640" imgH="60948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FB84C80-7DDA-4663-A37B-D8C0CD9A07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204864"/>
                        <a:ext cx="3384376" cy="1872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Metoda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doby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splacení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– Payback Method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72156"/>
            <a:ext cx="8136904" cy="495246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Prostá doba návratnosti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 případě, že roční hotovostní tok CF je stále stejný, je možné výpočet prosté doby návratnosti PB  použít vztah: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 = velikost investičních výdajů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CF =	roční Cash </a:t>
            </a:r>
            <a:r>
              <a:rPr lang="cs-CZ" sz="3000" dirty="0" err="1">
                <a:solidFill>
                  <a:schemeClr val="bg2"/>
                </a:solidFill>
              </a:rPr>
              <a:t>flow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	„n“ je rok, ve kterém 					se investice splatí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D57C2F8-77D0-4A6C-8C15-8E01A1B2B0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305606"/>
              </p:ext>
            </p:extLst>
          </p:nvPr>
        </p:nvGraphicFramePr>
        <p:xfrm>
          <a:off x="4644008" y="3068960"/>
          <a:ext cx="191365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4" imgW="672840" imgH="444240" progId="Equation.3">
                  <p:embed/>
                </p:oleObj>
              </mc:Choice>
              <mc:Fallback>
                <p:oleObj name="Rovnice" r:id="rId4" imgW="672840" imgH="444240" progId="Equation.3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8C544550-3948-4DCB-99F1-8275F71FF2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068960"/>
                        <a:ext cx="1913652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468A4593-D64A-434D-8630-BF17D2EC0A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48390"/>
              </p:ext>
            </p:extLst>
          </p:nvPr>
        </p:nvGraphicFramePr>
        <p:xfrm>
          <a:off x="539552" y="5229200"/>
          <a:ext cx="3240360" cy="129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6" imgW="1358640" imgH="431640" progId="Equation.3">
                  <p:embed/>
                </p:oleObj>
              </mc:Choice>
              <mc:Fallback>
                <p:oleObj name="Rovnice" r:id="rId6" imgW="1358640" imgH="431640" progId="Equation.3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711D1A6D-DFB6-4CB1-BF15-1F030F38EC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229200"/>
                        <a:ext cx="3240360" cy="1295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PB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Jsou 3 varianty projektu. Který je z pohledu PB nejlepší? Který je naopak nejvýnosnější v dlouhodobém horizontu?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Jaké jsou nevýhody u tohoto výpočtu? K čemu např. nepřihlíží?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761290-8062-4ADB-BB60-41BFF77D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140968"/>
            <a:ext cx="7774632" cy="146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1894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návratnosti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 neziskové projekty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r>
              <a:rPr lang="cs-CZ" b="1" dirty="0">
                <a:solidFill>
                  <a:schemeClr val="bg2"/>
                </a:solidFill>
              </a:rPr>
              <a:t>Metoda CBA</a:t>
            </a:r>
          </a:p>
          <a:p>
            <a:pPr algn="just">
              <a:buNone/>
            </a:pPr>
            <a:r>
              <a:rPr lang="cs-CZ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výstupové metody hodnocení</a:t>
            </a:r>
            <a:r>
              <a:rPr lang="en-GB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</a:t>
            </a:r>
            <a:r>
              <a:rPr lang="cs-CZ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nákladů a užitku (</a:t>
            </a: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-Benefit </a:t>
            </a: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je 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popisnější, počítá s porovnáním scénářů aktivit realizovaných v rámci projektu a mimo projekt.</a:t>
            </a: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cs-CZ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Náklady obětované příležitosti </a:t>
            </a:r>
            <a:r>
              <a:rPr lang="cs-CZ" sz="3000" dirty="0">
                <a:solidFill>
                  <a:schemeClr val="bg2"/>
                </a:solidFill>
              </a:rPr>
              <a:t>zboží nebo služeb se definují jako potenciální zisk z nejlepší obětované alternativy v případě, že je třeba vybrat z několika vzájemně se vylučujících alternativ.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Faktor času </a:t>
            </a:r>
            <a:r>
              <a:rPr lang="cs-CZ" sz="3000" dirty="0">
                <a:solidFill>
                  <a:schemeClr val="bg2"/>
                </a:solidFill>
              </a:rPr>
              <a:t>- nastavit správný časový horizont; předpovědět budoucí náklady a přínosy (výhled); stanovit vhodné diskontní sazby pro výpočet současné hodnoty budoucích nákladů a přínosů; vzít v úvahu nejistotu na základě posouzení rizik projektu.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Výpočet ukazatelů ekonomické výkonnosti vyjádřené v penězích. </a:t>
            </a:r>
            <a:r>
              <a:rPr lang="cs-CZ" sz="2400" dirty="0">
                <a:solidFill>
                  <a:schemeClr val="bg2"/>
                </a:solidFill>
              </a:rPr>
              <a:t>Analýza nákladů a přínosů vychází ze souboru předem stanovených cílů projektu, přičemž všem pozitivním (přínosy) a negativním (náklady) účinkům intervence na blahobyt </a:t>
            </a:r>
            <a:r>
              <a:rPr lang="cs-CZ" sz="2400" b="1" dirty="0">
                <a:solidFill>
                  <a:schemeClr val="bg2"/>
                </a:solidFill>
              </a:rPr>
              <a:t>přiřazuje peněžní hodnotu</a:t>
            </a:r>
            <a:r>
              <a:rPr lang="cs-CZ" sz="2400" dirty="0">
                <a:solidFill>
                  <a:schemeClr val="bg2"/>
                </a:solidFill>
              </a:rPr>
              <a:t>. Tyto hodnoty jsou diskontovány a pak sečteny s cílem vypočíst čistý celkový přínos. Celková výkonnost projektu se měří ukazateli, a to ekonomickou čistou současnou hodnotou (ENPV – </a:t>
            </a:r>
            <a:r>
              <a:rPr lang="cs-CZ" sz="2400" dirty="0" err="1">
                <a:solidFill>
                  <a:schemeClr val="bg2"/>
                </a:solidFill>
              </a:rPr>
              <a:t>Economic</a:t>
            </a:r>
            <a:r>
              <a:rPr lang="cs-CZ" sz="2400" dirty="0">
                <a:solidFill>
                  <a:schemeClr val="bg2"/>
                </a:solidFill>
              </a:rPr>
              <a:t> Net </a:t>
            </a:r>
            <a:r>
              <a:rPr lang="cs-CZ" sz="2400" dirty="0" err="1">
                <a:solidFill>
                  <a:schemeClr val="bg2"/>
                </a:solidFill>
              </a:rPr>
              <a:t>Present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Value</a:t>
            </a:r>
            <a:r>
              <a:rPr lang="cs-CZ" sz="2400" dirty="0">
                <a:solidFill>
                  <a:schemeClr val="bg2"/>
                </a:solidFill>
              </a:rPr>
              <a:t>), vyjádřenou v penězích, a ekonomickou mírou návratnosti (ERR – </a:t>
            </a:r>
            <a:r>
              <a:rPr lang="cs-CZ" sz="2400" dirty="0" err="1">
                <a:solidFill>
                  <a:schemeClr val="bg2"/>
                </a:solidFill>
              </a:rPr>
              <a:t>Economic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Rate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Return), což </a:t>
            </a:r>
            <a:r>
              <a:rPr lang="cs-CZ" sz="2400" b="1" dirty="0">
                <a:solidFill>
                  <a:schemeClr val="bg2"/>
                </a:solidFill>
              </a:rPr>
              <a:t>umožňuje konkurenční projekty nebo alternativy porovnat a seřadit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15299</TotalTime>
  <Words>813</Words>
  <Application>Microsoft Office PowerPoint</Application>
  <PresentationFormat>Předvádění na obrazovce (4:3)</PresentationFormat>
  <Paragraphs>76</Paragraphs>
  <Slides>12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Vzletný</vt:lpstr>
      <vt:lpstr>Rovnice</vt:lpstr>
      <vt:lpstr>Prezentace aplikace PowerPoint</vt:lpstr>
      <vt:lpstr>bod č. 2.7 šablony seminární práce – Návratnost investic</vt:lpstr>
      <vt:lpstr>Metody k hodnocení návratnosti</vt:lpstr>
      <vt:lpstr>ROI</vt:lpstr>
      <vt:lpstr>Metoda doby splacení – Payback Method</vt:lpstr>
      <vt:lpstr>Příklad PB</vt:lpstr>
      <vt:lpstr>Metody návratnosti  pro neziskové projekty</vt:lpstr>
      <vt:lpstr>CBA - zásady</vt:lpstr>
      <vt:lpstr>CBA - zásady</vt:lpstr>
      <vt:lpstr>CBA - zásady</vt:lpstr>
      <vt:lpstr>CBA - zásady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268</cp:revision>
  <cp:lastPrinted>1601-01-01T00:00:00Z</cp:lastPrinted>
  <dcterms:created xsi:type="dcterms:W3CDTF">2005-09-23T13:42:26Z</dcterms:created>
  <dcterms:modified xsi:type="dcterms:W3CDTF">2022-11-20T20:06:37Z</dcterms:modified>
</cp:coreProperties>
</file>