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56" r:id="rId2"/>
    <p:sldId id="269" r:id="rId3"/>
    <p:sldId id="395" r:id="rId4"/>
    <p:sldId id="397" r:id="rId5"/>
    <p:sldId id="396" r:id="rId6"/>
    <p:sldId id="347" r:id="rId7"/>
    <p:sldId id="392" r:id="rId8"/>
    <p:sldId id="393" r:id="rId9"/>
    <p:sldId id="394" r:id="rId10"/>
    <p:sldId id="398" r:id="rId11"/>
    <p:sldId id="400" r:id="rId12"/>
    <p:sldId id="401" r:id="rId13"/>
    <p:sldId id="402" r:id="rId14"/>
    <p:sldId id="403" r:id="rId15"/>
    <p:sldId id="404" r:id="rId16"/>
    <p:sldId id="399" r:id="rId17"/>
    <p:sldId id="340" r:id="rId18"/>
    <p:sldId id="273" r:id="rId19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1" d="100"/>
          <a:sy n="81" d="100"/>
        </p:scale>
        <p:origin x="11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624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0789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6319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700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622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760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563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2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815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863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42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00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695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656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RRNGTvrslc&amp;t=23s" TargetMode="External"/><Relationship Id="rId2" Type="http://schemas.openxmlformats.org/officeDocument/2006/relationships/hyperlink" Target="https://www.youtube.com/watch?v=rDVZT6TPYcw&amp;t=2221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3QPI7Q2Sci4&amp;t=329s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MS Project – </a:t>
            </a:r>
            <a:r>
              <a:rPr lang="cs-CZ" sz="3500" b="1" dirty="0" err="1">
                <a:solidFill>
                  <a:schemeClr val="bg2"/>
                </a:solidFill>
              </a:rPr>
              <a:t>Ganttův</a:t>
            </a:r>
            <a:r>
              <a:rPr lang="cs-CZ" sz="3500" b="1" dirty="0">
                <a:solidFill>
                  <a:schemeClr val="bg2"/>
                </a:solidFill>
              </a:rPr>
              <a:t> diagram, WBS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5. a 6.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Zdroje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 Zobrazení si vytvoř Seznam zdrojů.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Vyplň všechny sloupce.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Ve sloupci Typ zvol, zda se jedná o Práci (to jsou definovaní členové projektového týmu, nebo pracovní skupiny), Materiál nebo Náklady (např. telefon, internet, PHM, který můžeme definovat až souhrnnou položkou).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 </a:t>
            </a:r>
            <a:r>
              <a:rPr lang="cs-CZ" sz="2900" dirty="0" err="1">
                <a:solidFill>
                  <a:schemeClr val="bg2"/>
                </a:solidFill>
              </a:rPr>
              <a:t>Ganttově</a:t>
            </a:r>
            <a:r>
              <a:rPr lang="cs-CZ" sz="2900" dirty="0">
                <a:solidFill>
                  <a:schemeClr val="bg2"/>
                </a:solidFill>
              </a:rPr>
              <a:t> zobrazení vlož také sloupec Zdroj a Náklady – přehledné zobrazení.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5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Zdroje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Jak dostat zdroj k úkolu: 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Zdroj, Přiřadit zdroj nebo Alt F10 nebo kliknutím na úkol a pravým tlačítkem myši. Ve sloupci jednotky si nastav, z kolika % se na plnění úkolu bude daný zdroj podílet (předejdeš přetížení zdroje). Tabulku Přiřadit zdroje si nech otevřenou v horním rohu a můžeš </a:t>
            </a:r>
            <a:r>
              <a:rPr lang="cs-CZ" sz="2900" dirty="0" err="1">
                <a:solidFill>
                  <a:schemeClr val="bg2"/>
                </a:solidFill>
              </a:rPr>
              <a:t>překlikávat</a:t>
            </a:r>
            <a:r>
              <a:rPr lang="cs-CZ" sz="2900" dirty="0">
                <a:solidFill>
                  <a:schemeClr val="bg2"/>
                </a:solidFill>
              </a:rPr>
              <a:t> jednoduše mezi zdroji.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Když ti na </a:t>
            </a:r>
            <a:r>
              <a:rPr lang="cs-CZ" sz="2900" dirty="0" err="1">
                <a:solidFill>
                  <a:schemeClr val="bg2"/>
                </a:solidFill>
              </a:rPr>
              <a:t>podúkolech</a:t>
            </a:r>
            <a:r>
              <a:rPr lang="cs-CZ" sz="2900" dirty="0">
                <a:solidFill>
                  <a:schemeClr val="bg2"/>
                </a:solidFill>
              </a:rPr>
              <a:t> dělá stejná parta, zadej do Souhrnného úkolu a do ostatních se ti údaje zkopírují.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70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Zdroje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Pokud je zdroj přetížený: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Zobrazení – Používání zdrojů – kompletní přehled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zadej Vyrovnat zdroje a zaškrtni to v tabulce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Můžeš zadat i přesčasy.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 nabídce Úkol. Přidat sloupec Práce v přesčase a tam to danému zaměstnanci zadáš.</a:t>
            </a:r>
            <a:endParaRPr lang="cs-CZ" sz="29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65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Náklady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Zobrazení – Tabulky – Náklady (původní nastavení Zadávání)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Do sloupce Pevné náklady můžeš dát kolik tě daný úkol stojí (tam, kde to víš, je to částka úhrnem, kde se nedávala sazba nebo cena za ks, m2, apod.).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46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Sledování stavu projektu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Nastavit datum stavu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 nabídce Projekt – Nastavit datum stavu – Aktualizovat projekt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Můžeš dopředu vložit sloupec Indikátory, ve kterém se ti bude zobrazovat plnění úkolů.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0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Vložení do projektu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Najdi si vhodný způsob, jak části vytvořené v MS Project vložit do své semestrální práce.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Můžeš využít i tabulku nákladů.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Můžeš zvolit i různá zobrazení.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71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Podklady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Využij v co největší míře přípravu, kterou máš z minulých seminářů.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Znovu se zaměř na všechny činnosti, které jsou potřebné.</a:t>
            </a:r>
          </a:p>
          <a:p>
            <a:pPr algn="just">
              <a:buNone/>
            </a:pPr>
            <a:r>
              <a:rPr lang="cs-CZ" sz="2900" dirty="0" err="1">
                <a:solidFill>
                  <a:schemeClr val="bg2"/>
                </a:solidFill>
              </a:rPr>
              <a:t>Rekapituj</a:t>
            </a:r>
            <a:r>
              <a:rPr lang="cs-CZ" sz="2900" dirty="0">
                <a:solidFill>
                  <a:schemeClr val="bg2"/>
                </a:solidFill>
              </a:rPr>
              <a:t> členy týmu – opravdu máš všechny úkoly pokryté lidmi?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Materiál, který je nutný k realizaci, vychází ze správně a úplně definovaných </a:t>
            </a:r>
            <a:r>
              <a:rPr lang="cs-CZ" sz="2900" dirty="0" err="1">
                <a:solidFill>
                  <a:schemeClr val="bg2"/>
                </a:solidFill>
              </a:rPr>
              <a:t>podúkolů</a:t>
            </a:r>
            <a:r>
              <a:rPr lang="cs-CZ" sz="2900" dirty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 správnou práci s MS Project využij studijní oporu a tutoriály na YouTube.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45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MS Project – tutoriály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MS Project 1-obecné, jak nastavit projekt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https://www.youtube.com/watch?v=rDVZT6TPYcw&amp;t=2221s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MS Project 2-jak pracovat se zdroji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  <a:hlinkClick r:id="rId3"/>
              </a:rPr>
              <a:t>https://www.youtube.com/watch?v=gRRNGTvrslc&amp;t=23s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MS Project 3-jak pracovat s náklady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  <a:hlinkClick r:id="rId4"/>
              </a:rPr>
              <a:t>https://www.youtube.com/watch?v=3QPI7Q2Sci4&amp;t=329s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46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2.5 Harmonogram projektu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2.5.1 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Zahájení, ukončení, fáze projektu, milníky apod. Využijte pro časové plánování MS Project pro tvorbu 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Ganttova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diagramu (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Gant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Chart).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2.5.2 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Tvorba 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Work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Breakdown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Structure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(WBS) – také v MS Project postupně s tvorbou 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Ganttova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diagramu.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je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Ganttův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diagram?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grafické znázornění naplánované posloupnosti v čase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využívá se pro řízení projektů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v řádcích jsou aktivity, úkoly rozepsané dle WBS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ve sloupcích časová posloupnost navazujících úkolů s vazbami</a:t>
            </a:r>
          </a:p>
          <a:p>
            <a:pPr algn="just">
              <a:buFontTx/>
              <a:buChar char="-"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30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je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Ganttův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diagram?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DAC030E-522D-4BB9-BB14-53AB533D13CF}"/>
              </a:ext>
            </a:extLst>
          </p:cNvPr>
          <p:cNvPicPr/>
          <p:nvPr/>
        </p:nvPicPr>
        <p:blipFill rotWithShape="1">
          <a:blip r:embed="rId3"/>
          <a:srcRect b="4817"/>
          <a:stretch/>
        </p:blipFill>
        <p:spPr bwMode="auto">
          <a:xfrm>
            <a:off x="467544" y="1715770"/>
            <a:ext cx="8136903" cy="48088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3792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Založení projektu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Soubor – Možnosti – Plán - Formát data (ta nejdelší varianta nejlépe)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 kartě Plán si nastavíte pracovní dobu – Možnosti kalendáře – Všechny nové projekty – nastav si tam pracovní týden.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 Možnosti plánování pro Všechny nové projekty zadej Automatické plánování projektů.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35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Informace o projektu a kalendář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Projekt – Informace o projektu – nastav Plánování od a Datum zahájení projektu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Důležité je vytvoření Kalendáře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opět v záložce Projekt – Změnit pracovní dobu – Pro kalendář – Standardní nebo Vytvořit nový kalendář / zadáš-li, objeví se v roletě Pro kalendář. Označíš v záložce Pracovní týdny pracovní dny a v nich pracovní dobu. V záložce Výjimky zadej svátky, nebo jiné nepracovní dny.</a:t>
            </a:r>
          </a:p>
          <a:p>
            <a:pPr marL="0" indent="0"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Přiřazení vlastního kalendáře – Projekt – Informace o projektu – nastav z nabídky Vlastní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4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Nastavení úkolů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Projekt – Název úkolu (vypiš všechny činnosti, které budou v projektu realizovány) – Doba trvání (automaticky ve dnech, jinak nastavit 1 d, 1 m, 1 t, 1 </a:t>
            </a:r>
            <a:r>
              <a:rPr lang="cs-CZ" sz="2900" dirty="0" err="1">
                <a:solidFill>
                  <a:schemeClr val="bg2"/>
                </a:solidFill>
              </a:rPr>
              <a:t>měs</a:t>
            </a:r>
            <a:r>
              <a:rPr lang="cs-CZ" sz="2900" dirty="0">
                <a:solidFill>
                  <a:schemeClr val="bg2"/>
                </a:solidFill>
              </a:rPr>
              <a:t>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Propojení úkolů – označ úkoly ve sloupci, vyber Úkol – ikona řetězení (úkoly navážeš na sebe) – kliknutím na šipku vyber druh vazby.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   - další typ propojení je přes sloupec Předchůdci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   - i přes nabídku daného úkolu (pravé </a:t>
            </a:r>
            <a:r>
              <a:rPr lang="cs-CZ" sz="3000" dirty="0" err="1">
                <a:solidFill>
                  <a:schemeClr val="bg2"/>
                </a:solidFill>
              </a:rPr>
              <a:t>tl</a:t>
            </a:r>
            <a:r>
              <a:rPr lang="cs-CZ" sz="3000" dirty="0">
                <a:solidFill>
                  <a:schemeClr val="bg2"/>
                </a:solidFill>
              </a:rPr>
              <a:t>. myši)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54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Import úkolů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Projdi si znova v RACI plánované úkoly, včetně jejich řazení do fází.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Zkopíruj úkoly z RACI matice (</a:t>
            </a:r>
            <a:r>
              <a:rPr lang="cs-CZ" sz="2900" dirty="0" err="1">
                <a:solidFill>
                  <a:schemeClr val="bg2"/>
                </a:solidFill>
              </a:rPr>
              <a:t>xls</a:t>
            </a:r>
            <a:r>
              <a:rPr lang="cs-CZ" sz="2900" dirty="0">
                <a:solidFill>
                  <a:schemeClr val="bg2"/>
                </a:solidFill>
              </a:rPr>
              <a:t>).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 jednotlivých úkolů vytvoř souhrnný úkol (je to hierarchické třídění) – označ skupinu </a:t>
            </a:r>
            <a:r>
              <a:rPr lang="cs-CZ" sz="2900" dirty="0" err="1">
                <a:solidFill>
                  <a:schemeClr val="bg2"/>
                </a:solidFill>
              </a:rPr>
              <a:t>podúkolů</a:t>
            </a:r>
            <a:r>
              <a:rPr lang="cs-CZ" sz="2900" dirty="0">
                <a:solidFill>
                  <a:schemeClr val="bg2"/>
                </a:solidFill>
              </a:rPr>
              <a:t>, jako první ve sloupci je název souhrnného úkolu, vyber  menu Úkol ikonu odsazení (24:00).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Doplň k úkolům délku trvání ve dnech, případně hodinách.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Vytvoř souhrnný úkol projektu - Formát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18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WBS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 err="1">
                <a:solidFill>
                  <a:schemeClr val="bg2"/>
                </a:solidFill>
              </a:rPr>
              <a:t>Podúkoly</a:t>
            </a:r>
            <a:r>
              <a:rPr lang="cs-CZ" sz="2900" dirty="0">
                <a:solidFill>
                  <a:schemeClr val="bg2"/>
                </a:solidFill>
              </a:rPr>
              <a:t> vytvářej tak, aby byl jasný jejich konec, výstup.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Jejich struktura musí pokrývat všechny činnosti, které jsou nutné k naplnění cíle.</a:t>
            </a:r>
          </a:p>
          <a:p>
            <a:pPr algn="just">
              <a:buNone/>
            </a:pPr>
            <a:r>
              <a:rPr lang="cs-CZ" sz="2900" dirty="0" err="1">
                <a:solidFill>
                  <a:schemeClr val="bg2"/>
                </a:solidFill>
              </a:rPr>
              <a:t>Podúkol</a:t>
            </a:r>
            <a:r>
              <a:rPr lang="cs-CZ" sz="2900" dirty="0">
                <a:solidFill>
                  <a:schemeClr val="bg2"/>
                </a:solidFill>
              </a:rPr>
              <a:t> je nutné ocenit – někdo ho musí udělat, </a:t>
            </a:r>
            <a:r>
              <a:rPr lang="cs-CZ" sz="2900" dirty="0" err="1">
                <a:solidFill>
                  <a:schemeClr val="bg2"/>
                </a:solidFill>
              </a:rPr>
              <a:t>příp.k</a:t>
            </a:r>
            <a:r>
              <a:rPr lang="cs-CZ" sz="2900" dirty="0">
                <a:solidFill>
                  <a:schemeClr val="bg2"/>
                </a:solidFill>
              </a:rPr>
              <a:t> němu přiřadit materiálové náklady.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Vlož odsazení – číslování WBS.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 vytvoření diagramu je nutné definovat předchůdce.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12487</TotalTime>
  <Words>1138</Words>
  <Application>Microsoft Office PowerPoint</Application>
  <PresentationFormat>Předvádění na obrazovce (4:3)</PresentationFormat>
  <Paragraphs>115</Paragraphs>
  <Slides>18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Vzletný</vt:lpstr>
      <vt:lpstr>Prezentace aplikace PowerPoint</vt:lpstr>
      <vt:lpstr>2.5 Harmonogram projektu</vt:lpstr>
      <vt:lpstr>Co je Ganttův diagram?</vt:lpstr>
      <vt:lpstr>Co je Ganttův diagram?</vt:lpstr>
      <vt:lpstr>Založení projektu</vt:lpstr>
      <vt:lpstr>Informace o projektu a kalendář</vt:lpstr>
      <vt:lpstr>Nastavení úkolů</vt:lpstr>
      <vt:lpstr>Import úkolů</vt:lpstr>
      <vt:lpstr>WBS</vt:lpstr>
      <vt:lpstr>Zdroje</vt:lpstr>
      <vt:lpstr>Zdroje</vt:lpstr>
      <vt:lpstr>Zdroje</vt:lpstr>
      <vt:lpstr>Náklady</vt:lpstr>
      <vt:lpstr>Sledování stavu projektu</vt:lpstr>
      <vt:lpstr>Vložení do projektu</vt:lpstr>
      <vt:lpstr>Podklady</vt:lpstr>
      <vt:lpstr>MS Project – tutoriály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</cp:lastModifiedBy>
  <cp:revision>245</cp:revision>
  <cp:lastPrinted>1601-01-01T00:00:00Z</cp:lastPrinted>
  <dcterms:created xsi:type="dcterms:W3CDTF">2005-09-23T13:42:26Z</dcterms:created>
  <dcterms:modified xsi:type="dcterms:W3CDTF">2022-10-24T04:33:09Z</dcterms:modified>
</cp:coreProperties>
</file>