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69" r:id="rId3"/>
    <p:sldId id="395" r:id="rId4"/>
    <p:sldId id="397" r:id="rId5"/>
    <p:sldId id="396" r:id="rId6"/>
    <p:sldId id="400" r:id="rId7"/>
    <p:sldId id="347" r:id="rId8"/>
    <p:sldId id="392" r:id="rId9"/>
    <p:sldId id="393" r:id="rId10"/>
    <p:sldId id="394" r:id="rId11"/>
    <p:sldId id="398" r:id="rId12"/>
    <p:sldId id="399" r:id="rId13"/>
    <p:sldId id="273" r:id="rId1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97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Náklady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6. a 7.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Odhadování zdola nahoru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 Začíná s nulovými náklady.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Přičítá náklady na každou položku WBS.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Výsledek = součet nákladů za celý projekt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    MS Project 	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celkem přesný odhad nákladů. 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Side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effect</a:t>
            </a:r>
            <a:r>
              <a:rPr lang="cs-CZ" sz="3000" dirty="0">
                <a:solidFill>
                  <a:schemeClr val="bg2"/>
                </a:solidFill>
              </a:rPr>
              <a:t> 		   podklad pro to, co je lepší outsourcovat.</a:t>
            </a: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3517264-447A-4F0F-8FE9-8DF00D359852}"/>
              </a:ext>
            </a:extLst>
          </p:cNvPr>
          <p:cNvSpPr/>
          <p:nvPr/>
        </p:nvSpPr>
        <p:spPr bwMode="auto">
          <a:xfrm>
            <a:off x="755576" y="343510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C5B04986-1EF6-46F6-9260-B85372BB3B65}"/>
              </a:ext>
            </a:extLst>
          </p:cNvPr>
          <p:cNvSpPr/>
          <p:nvPr/>
        </p:nvSpPr>
        <p:spPr bwMode="auto">
          <a:xfrm>
            <a:off x="2123728" y="396105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980DEE8-0429-47D2-BC45-B6F5621B215D}"/>
              </a:ext>
            </a:extLst>
          </p:cNvPr>
          <p:cNvSpPr/>
          <p:nvPr/>
        </p:nvSpPr>
        <p:spPr bwMode="auto">
          <a:xfrm>
            <a:off x="2411760" y="508518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Rezervy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to způsob, jak do rozpočtu promítnout riziko </a:t>
            </a:r>
            <a:r>
              <a:rPr lang="cs-CZ" sz="2900" b="1" dirty="0">
                <a:solidFill>
                  <a:schemeClr val="bg2"/>
                </a:solidFill>
              </a:rPr>
              <a:t>zvýšených nebo nepředvídaných nákladů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Výše může být stanovena jako </a:t>
            </a:r>
            <a:r>
              <a:rPr lang="cs-CZ" sz="2900" b="1" dirty="0">
                <a:solidFill>
                  <a:schemeClr val="bg2"/>
                </a:solidFill>
              </a:rPr>
              <a:t>procento </a:t>
            </a:r>
            <a:r>
              <a:rPr lang="cs-CZ" sz="2900" dirty="0">
                <a:solidFill>
                  <a:schemeClr val="bg2"/>
                </a:solidFill>
              </a:rPr>
              <a:t>nákladů, případně i </a:t>
            </a:r>
            <a:r>
              <a:rPr lang="cs-CZ" sz="2900" b="1" dirty="0">
                <a:solidFill>
                  <a:schemeClr val="bg2"/>
                </a:solidFill>
              </a:rPr>
              <a:t>přímo</a:t>
            </a:r>
            <a:r>
              <a:rPr lang="cs-CZ" sz="2900" dirty="0">
                <a:solidFill>
                  <a:schemeClr val="bg2"/>
                </a:solidFill>
              </a:rPr>
              <a:t> vyčíslené na některé položky.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Příklady rezerv: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na kurzové ztráty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nepředvídané náklady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stanovená tolerance (vícepráce…).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Rozpočet na rizika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 analýzy rizik.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Výstupem je identifikace hlavních hrozeb a opatření k jejich eliminaci, nebo přímo proti vzniku a rozvoji dané hrozby.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Patří sem i např. pojištění.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80020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2.6 Náklady projektu – přehled projektových nákladů (náklady na zahájení, provoz, rezervy, změny a rizika)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708920"/>
            <a:ext cx="8136904" cy="3815704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2.6.1.	Projektový rozpočet – vhodná tabulková přehledná forma např. dle jednotlivých etap projektu nebo dle přímých/ nepřímých nákladů apod.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2.6.2.	Rozpočet na tolerance (rezervy)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2.6.3.	Změnový rozpočet (pro případné změny během řízení projektu)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2.6.4.	Rozpočet na rizika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rozpočet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strana nákladů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strana výnosů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je to celkový objem prostředků, které máme na projekt, rozdělený na jednotlivé položky (kategorie) a rozplánovaný v čase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výnosy můžeme nazvat i zdroje krytí nákladů.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Ziskové a neziskové projekty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u ziskových projektů výnosy převyšují náklady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u neziskových projektů aspoň shodné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Postup sestavování rozpočtu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plánování nákladů (rozdělení na přímé a nepřímé, určení způsobu vyčíslení nákladů)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sestavení rozpočtu nákladů (posloupnost, časové </a:t>
            </a:r>
            <a:r>
              <a:rPr lang="cs-CZ" sz="2900" dirty="0" err="1">
                <a:solidFill>
                  <a:schemeClr val="bg2"/>
                </a:solidFill>
              </a:rPr>
              <a:t>rozlišení,kategorie</a:t>
            </a:r>
            <a:r>
              <a:rPr lang="cs-CZ" sz="2900" dirty="0">
                <a:solidFill>
                  <a:schemeClr val="bg2"/>
                </a:solidFill>
              </a:rPr>
              <a:t>)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hledání zdrojů krytí </a:t>
            </a:r>
          </a:p>
          <a:p>
            <a:pPr marL="514350" indent="-514350" algn="just">
              <a:buAutoNum type="arabicPeriod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Přímé 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Přímé náklady přímo souvisí s realizací projektů.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09769F0-22D8-432A-AD82-C01ABB2E0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47321"/>
              </p:ext>
            </p:extLst>
          </p:nvPr>
        </p:nvGraphicFramePr>
        <p:xfrm>
          <a:off x="467544" y="2564904"/>
          <a:ext cx="7990656" cy="3974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7450">
                  <a:extLst>
                    <a:ext uri="{9D8B030D-6E8A-4147-A177-3AD203B41FA5}">
                      <a16:colId xmlns:a16="http://schemas.microsoft.com/office/drawing/2014/main" val="3347630847"/>
                    </a:ext>
                  </a:extLst>
                </a:gridCol>
                <a:gridCol w="4783206">
                  <a:extLst>
                    <a:ext uri="{9D8B030D-6E8A-4147-A177-3AD203B41FA5}">
                      <a16:colId xmlns:a16="http://schemas.microsoft.com/office/drawing/2014/main" val="1855765999"/>
                    </a:ext>
                  </a:extLst>
                </a:gridCol>
              </a:tblGrid>
              <a:tr h="321571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Tab. 1: Přímé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41948"/>
                  </a:ext>
                </a:extLst>
              </a:tr>
              <a:tr h="321571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Přímý náklad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Konkrétní příklad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78688863"/>
                  </a:ext>
                </a:extLst>
              </a:tr>
              <a:tr h="687971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osobní náklady na pracovníky projektu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mzdy, pojistné na veřejné zdravotní pojištění a sociální zabezpečení, příspěvky na penzijní pojištění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97129145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náklady na materiál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písek, cement, papíry, tonery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72108782"/>
                  </a:ext>
                </a:extLst>
              </a:tr>
              <a:tr h="510375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nákup služeb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pronájem školících prostor, překlady a tlumočení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1233560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cestovné pracovníků projektu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jízdné, stravné, letenky, ubytování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6720637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pořízení, pronájem hmotného majetku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počítače, automobily, jeřáby, nábytek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58139859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pořízení, pronájem nehmotného majetku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nákup licencí, software, patentů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6967766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náklady na subdodávky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výstavba skladovací haly stavební firmou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6599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99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Nepřímé 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Společné náklady firmy. Musíme spočítat pouze část, která se vztahuje k danému projektu.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63E6B72-0E15-4881-B384-4502454D9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48027"/>
              </p:ext>
            </p:extLst>
          </p:nvPr>
        </p:nvGraphicFramePr>
        <p:xfrm>
          <a:off x="467544" y="2492896"/>
          <a:ext cx="8136904" cy="4031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1035513435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382702865"/>
                    </a:ext>
                  </a:extLst>
                </a:gridCol>
              </a:tblGrid>
              <a:tr h="516139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solidFill>
                            <a:schemeClr val="bg2"/>
                          </a:solidFill>
                          <a:effectLst/>
                        </a:rPr>
                        <a:t>Tab</a:t>
                      </a: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 2: Nepřímé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938337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Nepřímý náklad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Konkrétní příklad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065203194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nepřímé osobní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osobních nákladů managementu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486343370"/>
                  </a:ext>
                </a:extLst>
              </a:tr>
              <a:tr h="983586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provoz budov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nákladů na vytápění, spotřebu energií, úklid, opravy budov, které využívá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272507827"/>
                  </a:ext>
                </a:extLst>
              </a:tr>
              <a:tr h="983586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náklady na podpůrná oddělení organizace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nákladů na marketing, vedení účetnictví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166919211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daně a poplatky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část daní a poplatků, které platí organizace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351415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stanovení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Od expertních ODHADŮ až po matematické postupy.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Výběr metody závisí na typu projektu, jeho rozsahu a míře složitosti.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Výchozím vstupem pro určení nákladů je seznam aktivit a harmonogram, kde je doba trvání.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Odhad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Dejte si záležet na plánu aktivit a odhadu jejich času trvání.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Analogické odhadování je založeno na historické zkušenosti 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Hledejte reálné náklady na internetu. Srovnejte min.  3 nabídky.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Využívejte ověřitelné zdroje, oslovujte konkrétní firmy.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Expertní odhady mohou dělat členové týmu se zkušenostmi.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13219</TotalTime>
  <Words>744</Words>
  <Application>Microsoft Office PowerPoint</Application>
  <PresentationFormat>Předvádění na obrazovce (4:3)</PresentationFormat>
  <Paragraphs>109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Vzletný</vt:lpstr>
      <vt:lpstr>Prezentace aplikace PowerPoint</vt:lpstr>
      <vt:lpstr>2.6 Náklady projektu – přehled projektových nákladů (náklady na zahájení, provoz, rezervy, změny a rizika)</vt:lpstr>
      <vt:lpstr>Co je rozpočet</vt:lpstr>
      <vt:lpstr>Ziskové a neziskové projekty</vt:lpstr>
      <vt:lpstr>Postup sestavování rozpočtu</vt:lpstr>
      <vt:lpstr>Přímé náklady</vt:lpstr>
      <vt:lpstr>Nepřímé náklady</vt:lpstr>
      <vt:lpstr>Metody stanovení nákladů</vt:lpstr>
      <vt:lpstr>Odhad nákladů</vt:lpstr>
      <vt:lpstr>Odhadování zdola nahoru</vt:lpstr>
      <vt:lpstr>Rezervy</vt:lpstr>
      <vt:lpstr>Rozpočet na rizika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252</cp:revision>
  <cp:lastPrinted>1601-01-01T00:00:00Z</cp:lastPrinted>
  <dcterms:created xsi:type="dcterms:W3CDTF">2005-09-23T13:42:26Z</dcterms:created>
  <dcterms:modified xsi:type="dcterms:W3CDTF">2022-10-31T05:26:01Z</dcterms:modified>
</cp:coreProperties>
</file>