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59" r:id="rId4"/>
    <p:sldId id="27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14B"/>
    <a:srgbClr val="F39FAD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CC278-C2CD-4288-9E30-79A5A585C1EA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2A00-20D3-49BC-A2A9-632975CFB8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9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989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1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1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77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13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71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0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2A00-20D3-49BC-A2A9-632975CFB8D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2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7684-9EC2-4376-998A-6109F41EF1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94D73-AB6D-4B37-8C26-BC045ED9B3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1191-9051-4D9E-B978-791995EAB4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30EE44-B7F3-4579-9B8C-689AEB540A1F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62B1D-0691-4209-8D2A-BFEDFB9E9F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F5A4-6C3C-49D8-9953-013E3DF02A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683643-8134-4867-A5E7-DC1D33FF95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670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56985-46F5-4C85-B2E1-322E92BEBA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D0257-106C-4FD8-A159-4B004C87B1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FDD9-8ACB-40AD-912B-A01F6A75C3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F75690-D42D-44B7-8CC6-F63910ADF647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33507-7EAC-443E-B701-A409A7700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AAC2E-1F62-4599-89D5-E378262C3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A1BC5-3CED-49DF-890F-17FEC0A579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2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91257-9F83-404E-A84C-36F9D72D9F3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5B836-C288-48D6-B8BF-6E294ACD237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4EC1-BCE0-48EC-A1C3-2756FD468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FE6B0E-9632-45AD-B68C-F513DD103CAF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6483F-24C4-48C0-8F98-C58EFB0185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63B9-CF06-477B-B444-9FB011F7B5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9DE0EE-7EFC-45C3-AB3D-BAE2C8EEC21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3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519E-6D58-4B3E-A4B1-6F77E4A0634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2D8DE-77AC-4595-8126-A62AC15C74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A06F-CCFA-4881-92B4-943960ED43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02525-251F-46F6-8F07-7598EB0A52AB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9107F-1B75-40E8-8CF8-B840E0C131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5EB35-68C3-4CC5-8E39-010E237309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476513-2564-4DA5-8BFF-34651336BF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006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90FD-4A61-4C60-97AF-CE5B4FCF61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AB4EA-6EF0-4ACE-8218-0677095E76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96D93-2355-4F60-A46E-50F0C20DCB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7BED8B-9B05-46ED-BF5C-B5F226E4645A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8DBD4-56C3-4E66-BC19-6FD22A0139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FF0C-1BC8-4D0E-9970-F44AF96F8A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864D14-9EE0-49F4-8C06-5A91B67C017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62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AF55-6753-4ECC-8823-07C053F985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15C7F-CE10-40F7-AE3C-26BE977B9A4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8FE46-5B68-4E27-8809-498285ECF4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C3D0-06D6-4681-BB31-70C3565C9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9C8C9-ED65-4B80-869E-B13833EC421A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A57E4-EFC3-40AC-83E5-7908B2CF8A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3B212-57E5-46B8-9E6D-81BFF44F83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00442E-9A69-495F-A3EE-A1AD1A162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84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70-F757-41A2-A686-5E02A7D581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BFC42-5490-4247-8D1E-F04316CC6A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39B06-6179-4659-A8DD-4314C069C31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7C2B1-05BC-43F6-AB09-53FA4A19444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AD654-5F4D-4F6C-84ED-9EAA894094D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9CEC2-8557-4B4A-8CC5-20196F06B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127E83-521A-455A-B99B-F4DC49969221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20B6C-0666-40F7-8250-A3D82602D8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45C75-E386-4D7E-96A9-5C0B8E93FD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3FFD55-1343-4C97-ADDF-21A4B20EA9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6254-9E48-4054-B9B3-CB8F0F4AF9C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65EDB-0CC1-4376-B0A6-6572021A46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E946C-B14B-4569-AA57-1DF7AB86FE9E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B89CB-CCE1-41AC-9C3F-B721589F51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AF7C3-0243-4F49-8A53-CB1A909257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DCAFD0-5B4E-4726-949D-D751A9AD75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75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47F75-C5C2-4682-95CB-836BDDC4E2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AF5E14-64D6-431E-919F-60B29EED154A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D294D-4BA8-4483-B409-11BF95B789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947E7-41EA-4505-8C6A-2290C06C5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BF7BA0-A8D0-4326-BFE8-52BE5CCE99E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2B68-C63C-4931-AC52-A4D84BDA06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AE7F-BFA3-4BD4-9F16-7A88AC7C21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5A985-0CC9-456E-8ED5-8F641AD3061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5688F-EAA2-4382-87A2-1B7512C035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AF4869-D8B6-494E-87A0-F805844B7991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94DD4-1292-40D1-A181-FD62402C75F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2A93-03AF-4DF7-9A1B-C80B37C69B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CE13D-3D91-4D0E-B88F-F0E17D7DA46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92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C3D6-4532-45D5-A1C0-C40A4B6139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A7DB6-E3AA-4FF3-8DB1-94755ED0667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2B63D-F173-4742-9CA1-DB18037C268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10D88-CB8F-4E86-8366-DCA0E43C0F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CFA9F2-3C60-4928-8025-C91D8E61EAE5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0071-3E16-4BAF-ACB5-405F9A34B1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440CF-0BA3-4A54-8934-0CE35E492B5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4DC25-F1CF-4E87-8408-4E98835B0E4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5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D173B-A758-4BBA-8A5B-86FDD06BD5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C7951-722A-4850-BD59-8CB3E4419A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7BBB-107A-4D08-B516-221296CD82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1830B2C-21ED-4DE6-810D-0EE8CC4C0261}" type="datetime1">
              <a:rPr lang="en-GB"/>
              <a:pPr lvl="0"/>
              <a:t>20/10/2022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38A9E-EB75-4FE6-B921-43B788B04F1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F6B38-ADDF-4B79-B3B4-D8512100042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924FB8D-7DF7-4C74-881C-69F7AD3D844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3QPI7Q2Sci4&amp;t=329s" TargetMode="External"/><Relationship Id="rId5" Type="http://schemas.openxmlformats.org/officeDocument/2006/relationships/hyperlink" Target="https://www.youtube.com/watch?v=gRRNGTvrslc&amp;t=23s" TargetMode="External"/><Relationship Id="rId4" Type="http://schemas.openxmlformats.org/officeDocument/2006/relationships/hyperlink" Target="https://www.youtube.com/watch?v=rDVZT6TPYcw&amp;t=2221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5B912-5468-4404-A600-DE02E24ADD5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65820" y="467971"/>
            <a:ext cx="7057750" cy="5524457"/>
          </a:xfrm>
          <a:solidFill>
            <a:srgbClr val="307871"/>
          </a:solidFill>
        </p:spPr>
        <p:txBody>
          <a:bodyPr anchor="ctr"/>
          <a:lstStyle/>
          <a:p>
            <a:pPr lvl="0"/>
            <a:r>
              <a:rPr lang="en-GB" dirty="0" err="1">
                <a:solidFill>
                  <a:srgbClr val="FFFFFF"/>
                </a:solidFill>
              </a:rPr>
              <a:t>Harmonogram</a:t>
            </a:r>
            <a:r>
              <a:rPr lang="cs-CZ" dirty="0">
                <a:solidFill>
                  <a:srgbClr val="FFFFFF"/>
                </a:solidFill>
              </a:rPr>
              <a:t> p</a:t>
            </a:r>
            <a:r>
              <a:rPr lang="en-GB" dirty="0" err="1">
                <a:solidFill>
                  <a:srgbClr val="FFFFFF"/>
                </a:solidFill>
              </a:rPr>
              <a:t>roje</a:t>
            </a:r>
            <a:r>
              <a:rPr lang="cs-CZ" dirty="0" err="1">
                <a:solidFill>
                  <a:srgbClr val="FFFFFF"/>
                </a:solidFill>
              </a:rPr>
              <a:t>ktu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 </a:t>
            </a:r>
            <a:r>
              <a:rPr lang="cs-CZ" sz="2800" dirty="0">
                <a:solidFill>
                  <a:srgbClr val="FFFFFF"/>
                </a:solidFill>
              </a:rPr>
              <a:t>Bod 2.</a:t>
            </a:r>
            <a:r>
              <a:rPr lang="en-GB" sz="2800" dirty="0">
                <a:solidFill>
                  <a:srgbClr val="FFFFFF"/>
                </a:solidFill>
              </a:rPr>
              <a:t>5 </a:t>
            </a:r>
            <a:r>
              <a:rPr lang="cs-CZ" sz="2800" dirty="0">
                <a:solidFill>
                  <a:srgbClr val="FFFFFF"/>
                </a:solidFill>
              </a:rPr>
              <a:t>šablony projektu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D8386-2496-4E20-85B4-26CBB53CB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989899" y="4625858"/>
            <a:ext cx="3929844" cy="1655758"/>
          </a:xfrm>
          <a:solidFill>
            <a:srgbClr val="307871"/>
          </a:solidFill>
        </p:spPr>
        <p:txBody>
          <a:bodyPr anchor="ctr"/>
          <a:lstStyle/>
          <a:p>
            <a:pPr lvl="0"/>
            <a:r>
              <a:rPr lang="cs-CZ" dirty="0">
                <a:solidFill>
                  <a:srgbClr val="FFFFFF"/>
                </a:solidFill>
              </a:rPr>
              <a:t>Seminář 5 / 20-</a:t>
            </a:r>
            <a:r>
              <a:rPr lang="en-GB" dirty="0">
                <a:solidFill>
                  <a:srgbClr val="FFFFFF"/>
                </a:solidFill>
              </a:rPr>
              <a:t>10</a:t>
            </a:r>
            <a:r>
              <a:rPr lang="cs-CZ" dirty="0">
                <a:solidFill>
                  <a:srgbClr val="FFFFFF"/>
                </a:solidFill>
              </a:rPr>
              <a:t>-2022</a:t>
            </a:r>
          </a:p>
          <a:p>
            <a:pPr lvl="0"/>
            <a:r>
              <a:rPr lang="cs-CZ" dirty="0">
                <a:solidFill>
                  <a:srgbClr val="FFFFFF"/>
                </a:solidFill>
              </a:rPr>
              <a:t>Lucie </a:t>
            </a:r>
            <a:r>
              <a:rPr lang="cs-CZ" dirty="0" err="1">
                <a:solidFill>
                  <a:srgbClr val="FFFFFF"/>
                </a:solidFill>
              </a:rPr>
              <a:t>Reczková</a:t>
            </a:r>
            <a:endParaRPr lang="cs-CZ" dirty="0">
              <a:solidFill>
                <a:srgbClr val="FFFFFF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337279D0-A8D7-40E6-AE01-389E51B9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124" y="467971"/>
            <a:ext cx="2266002" cy="19201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Informace o projektu a kalendář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5159857" cy="5153998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Nastavení výjimky z pracovní doby ve vytvořeném kalendáři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 Pro Kalendář nastavit Vámi vytvořený kalendář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Výjimky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Vepsat název svátku nebo jiné výjimky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Nastavit den – začátek a </a:t>
            </a:r>
            <a:r>
              <a:rPr lang="cs-CZ" dirty="0" err="1">
                <a:solidFill>
                  <a:schemeClr val="tx1"/>
                </a:solidFill>
              </a:rPr>
              <a:t>překliknout</a:t>
            </a:r>
            <a:r>
              <a:rPr lang="cs-CZ" dirty="0">
                <a:solidFill>
                  <a:schemeClr val="tx1"/>
                </a:solidFill>
              </a:rPr>
              <a:t> na konec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aktivuje se kalendář a v něm se označí Vámi zvolený den tmavě červeně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8715EB6-3754-47B6-9E19-0DE452DA5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30" y="1051940"/>
            <a:ext cx="6430272" cy="5744377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7576053" y="1275459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DE116E-B333-4724-BA7E-94172E4DB072}"/>
              </a:ext>
            </a:extLst>
          </p:cNvPr>
          <p:cNvCxnSpPr/>
          <p:nvPr/>
        </p:nvCxnSpPr>
        <p:spPr>
          <a:xfrm flipH="1">
            <a:off x="7475354" y="4349609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EA00AB0-B2E2-4F94-8586-5AF51DF2F280}"/>
              </a:ext>
            </a:extLst>
          </p:cNvPr>
          <p:cNvCxnSpPr/>
          <p:nvPr/>
        </p:nvCxnSpPr>
        <p:spPr>
          <a:xfrm flipH="1">
            <a:off x="9231855" y="4349609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C5CD8DEF-B6B9-413A-BEEB-315C849C09B5}"/>
              </a:ext>
            </a:extLst>
          </p:cNvPr>
          <p:cNvCxnSpPr/>
          <p:nvPr/>
        </p:nvCxnSpPr>
        <p:spPr>
          <a:xfrm flipH="1">
            <a:off x="10091646" y="429347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11022777" y="6265971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8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Informace o projektu a kalendář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5159857" cy="5153998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Přiřazení kalendáře pro celý projekt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Projekt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Informace o projektu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 Kalendář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Nastavit Vámi vytvořený kalendář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DE0FB21-0453-4331-B9C1-D8333E8B5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70" y="1745221"/>
            <a:ext cx="6030167" cy="4115374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10787070" y="2470135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10781630" y="5301458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39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Vkládání úkolů do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Vypsání všech úkolů, které budou ve Vašem projektu probíhat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Úkoly se zadávají do sloupečku Název úkolu 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Nastavit dobu trvání úkolů ve sloupečku Doba trvání (d=den, t=týden, h=hodina atd.)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6E10E6-7A65-4189-BC6F-CDA775947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6" y="3341363"/>
            <a:ext cx="11633305" cy="3366752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1962395" y="444599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2807522" y="444599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8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Propojování úkolů v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 možnosti jak propojit úkoly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1. Označit dva úkoly a v záložce Úkol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kliknout na ikonku „řetěz“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BAFA05C-E8C5-4BA7-9E7B-8F39D5BBD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2" y="2888781"/>
            <a:ext cx="10498015" cy="3515216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3052286" y="4862334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5130429" y="3323197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7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Propojování úkolů v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477925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 možnosti jak propojit úkoly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2. Zapsat předchůdce úkolu do sloupečku předchůdci (číslo předchůdce je úplně nalevo (je to něco jako ID)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A742D68-77B9-4C07-9E2D-E61139198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4" y="3497254"/>
            <a:ext cx="10745700" cy="219105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780101" y="3741721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5732393" y="3988042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62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Propojování úkolů v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3 možnosti jak propojit úkoly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3. 2x klik na kterýkoliv úkol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tabulka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záložka Předchůdci </a:t>
            </a:r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086089-4867-4388-AE4B-06FA46DC4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1" y="2888046"/>
            <a:ext cx="5953204" cy="39082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97F875-E7C9-4C30-88CD-1946A6205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17" y="2904916"/>
            <a:ext cx="6031345" cy="3513237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1417410" y="303656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6931559" y="3778360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128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Typy vazeb úkolů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2x Kliknout na šipku mezi úkoly</a:t>
            </a:r>
          </a:p>
          <a:p>
            <a:r>
              <a:rPr lang="cs-CZ" b="1" dirty="0">
                <a:solidFill>
                  <a:schemeClr val="tx1"/>
                </a:solidFill>
              </a:rPr>
              <a:t>Možnost nastavení prodlevy  </a:t>
            </a:r>
          </a:p>
          <a:p>
            <a:pPr marL="0" lv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36F1D76-BE6F-41D2-8CA5-A84E5E292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23" y="385593"/>
            <a:ext cx="3658111" cy="1695687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9485225" y="973397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10653745" y="102503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CEB896DC-CCA9-44F2-A69A-7555EE496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6" y="2423732"/>
            <a:ext cx="10488489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15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Odsazení úkolů a číslování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Pokud chceme odlišit název a jednotlivé fáze úkolů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Označit do bloku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záložka Úkol kliknout na Zvětšit odsazení úkolu</a:t>
            </a:r>
          </a:p>
          <a:p>
            <a:r>
              <a:rPr lang="cs-CZ" dirty="0">
                <a:solidFill>
                  <a:schemeClr val="tx1"/>
                </a:solidFill>
              </a:rPr>
              <a:t>Očíslování úkolů (nebo kód WBS)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vložit nový sloupec před Název úkolu (pravé </a:t>
            </a:r>
            <a:r>
              <a:rPr lang="cs-CZ" dirty="0" err="1">
                <a:solidFill>
                  <a:schemeClr val="tx1"/>
                </a:solidFill>
              </a:rPr>
              <a:t>tlač.myši</a:t>
            </a:r>
            <a:r>
              <a:rPr lang="cs-CZ" dirty="0">
                <a:solidFill>
                  <a:schemeClr val="tx1"/>
                </a:solidFill>
              </a:rPr>
              <a:t> vložit sloupec)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vybrat z nabídky Kód WBS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0F9558B-1947-4C6C-AFDF-C62631F79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241964"/>
            <a:ext cx="5682196" cy="3476950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2358280" y="507990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3541746" y="3508305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C9661117-F3C2-4F8D-918B-E4D2D4151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273" y="3241964"/>
            <a:ext cx="5809156" cy="3115110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738F06D5-CF73-4E37-A70B-4DE30F23F7D5}"/>
              </a:ext>
            </a:extLst>
          </p:cNvPr>
          <p:cNvCxnSpPr/>
          <p:nvPr/>
        </p:nvCxnSpPr>
        <p:spPr>
          <a:xfrm flipH="1">
            <a:off x="7795091" y="3856136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6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Odsazení úkolů a číslování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11719002" cy="1773489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Očíslování úkolů (nebo kód WBS)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Formát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zakliknout</a:t>
            </a:r>
            <a:r>
              <a:rPr lang="cs-CZ" dirty="0">
                <a:solidFill>
                  <a:schemeClr val="tx1"/>
                </a:solidFill>
              </a:rPr>
              <a:t> číslo osnovy</a:t>
            </a:r>
          </a:p>
          <a:p>
            <a:pPr marL="0" lv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B9689F-C453-4082-B0DA-A52DA103A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" y="3429000"/>
            <a:ext cx="11719002" cy="2845817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72B2D4D-CD64-4ED7-BA05-8DBC4515BFDA}"/>
              </a:ext>
            </a:extLst>
          </p:cNvPr>
          <p:cNvCxnSpPr/>
          <p:nvPr/>
        </p:nvCxnSpPr>
        <p:spPr>
          <a:xfrm flipH="1">
            <a:off x="4409964" y="3276600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10919874" y="3463637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1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2614" y="136853"/>
            <a:ext cx="6174877" cy="1325559"/>
          </a:xfrm>
        </p:spPr>
        <p:txBody>
          <a:bodyPr>
            <a:normAutofit/>
          </a:bodyPr>
          <a:lstStyle/>
          <a:p>
            <a:pPr lvl="0"/>
            <a:endParaRPr lang="en-GB" b="1" dirty="0">
              <a:solidFill>
                <a:srgbClr val="006666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3C312D9-75CB-4DB5-82DF-29FBEECFF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932874"/>
            <a:ext cx="10515600" cy="5694936"/>
          </a:xfrm>
        </p:spPr>
        <p:txBody>
          <a:bodyPr>
            <a:normAutofit fontScale="92500" lnSpcReduction="20000"/>
          </a:bodyPr>
          <a:lstStyle/>
          <a:p>
            <a:r>
              <a:rPr lang="pl-PL" sz="4400" dirty="0"/>
              <a:t>Využijte přípravu z minulých seminářů (Raci matice, logický rámec projektu)</a:t>
            </a:r>
          </a:p>
          <a:p>
            <a:endParaRPr lang="pl-PL" sz="4400" dirty="0"/>
          </a:p>
          <a:p>
            <a:r>
              <a:rPr lang="pl-PL" sz="4400" dirty="0"/>
              <a:t>Zaměřte se na všechny činnosti, které jsou potřebné k naplnění jednotlivých fází a celkového cíle projektu</a:t>
            </a:r>
          </a:p>
          <a:p>
            <a:endParaRPr lang="pl-PL" sz="4400" dirty="0"/>
          </a:p>
          <a:p>
            <a:r>
              <a:rPr lang="pl-PL" sz="4400" dirty="0"/>
              <a:t>Rekapitulujte členy ve vašem týmu a jejich úkoly</a:t>
            </a:r>
          </a:p>
          <a:p>
            <a:endParaRPr lang="pl-PL" sz="4400" dirty="0"/>
          </a:p>
          <a:p>
            <a:r>
              <a:rPr lang="pl-PL" sz="4400" dirty="0"/>
              <a:t>Využijte studijní oporu a tutoriály na YouTube</a:t>
            </a:r>
          </a:p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9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8260-60A8-48F7-907A-CDB2F89326A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Obsah dnešního semináře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65CCA-CCAA-4105-B272-3FFA255401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7"/>
            <a:ext cx="9957315" cy="4351336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dirty="0"/>
              <a:t>Kontrola a zpětná vazba práce z minulého semináře</a:t>
            </a:r>
            <a:endParaRPr lang="en-GB" dirty="0"/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cs-CZ" dirty="0"/>
              <a:t>bod</a:t>
            </a:r>
            <a:r>
              <a:rPr lang="en-GB" dirty="0"/>
              <a:t>y 2.1 - 2.4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dirty="0"/>
          </a:p>
          <a:p>
            <a:pPr lv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dirty="0"/>
              <a:t> Gantt</a:t>
            </a:r>
            <a:r>
              <a:rPr lang="cs-CZ" dirty="0" err="1"/>
              <a:t>ův</a:t>
            </a:r>
            <a:r>
              <a:rPr lang="cs-CZ" dirty="0"/>
              <a:t> diagram a harmonogram úkolů v </a:t>
            </a:r>
            <a:r>
              <a:rPr lang="en-GB" dirty="0"/>
              <a:t>MS Project </a:t>
            </a:r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lvl="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3500" b="1" dirty="0">
                <a:highlight>
                  <a:srgbClr val="F39FAD"/>
                </a:highlight>
              </a:rPr>
              <a:t>Váš dnešní úkol bude vytvořit </a:t>
            </a:r>
            <a:r>
              <a:rPr lang="en-GB" sz="3500" b="1" dirty="0" err="1">
                <a:highlight>
                  <a:srgbClr val="F39FAD"/>
                </a:highlight>
              </a:rPr>
              <a:t>harmonogram</a:t>
            </a:r>
            <a:r>
              <a:rPr lang="cs-CZ" sz="3500" b="1" dirty="0">
                <a:highlight>
                  <a:srgbClr val="F39FAD"/>
                </a:highlight>
              </a:rPr>
              <a:t> vašeho projektu =</a:t>
            </a:r>
            <a:r>
              <a:rPr lang="en-GB" sz="3500" b="1" dirty="0">
                <a:highlight>
                  <a:srgbClr val="F39FAD"/>
                </a:highlight>
              </a:rPr>
              <a:t>&gt; bod 2.5 v MS Project</a:t>
            </a:r>
            <a:endParaRPr lang="en-GB" sz="3500" dirty="0">
              <a:highlight>
                <a:srgbClr val="F39FAD"/>
              </a:highlight>
            </a:endParaRPr>
          </a:p>
          <a:p>
            <a:pPr lvl="0">
              <a:lnSpc>
                <a:spcPct val="80000"/>
              </a:lnSpc>
            </a:pPr>
            <a:endParaRPr lang="en-GB" dirty="0"/>
          </a:p>
          <a:p>
            <a:pPr lvl="0">
              <a:lnSpc>
                <a:spcPct val="80000"/>
              </a:lnSpc>
            </a:pPr>
            <a:endParaRPr lang="en-GB" dirty="0"/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3726677A-DAB5-4BAC-9C22-8912FD2C0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66732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2614" y="136853"/>
            <a:ext cx="6174877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tutoriály</a:t>
            </a:r>
            <a:endParaRPr lang="en-GB" b="1" dirty="0">
              <a:solidFill>
                <a:srgbClr val="006666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83C312D9-75CB-4DB5-82DF-29FBEECFF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MS Project 1-obecné, jak nastavit projekt</a:t>
            </a: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https://www.youtube.com/watch?v=rDVZT6TPYcw&amp;t=2221s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MS Project 2-jak pracovat se zdroji </a:t>
            </a:r>
          </a:p>
          <a:p>
            <a:pPr marL="0" indent="0">
              <a:buNone/>
            </a:pPr>
            <a:r>
              <a:rPr lang="pl-PL" dirty="0">
                <a:hlinkClick r:id="rId5"/>
              </a:rPr>
              <a:t>https://www.youtube.com/watch?v=gRRNGTvrslc&amp;t=23s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MS Project 3-jak pracovat s náklady</a:t>
            </a:r>
          </a:p>
          <a:p>
            <a:pPr marL="0" indent="0">
              <a:buNone/>
            </a:pPr>
            <a:r>
              <a:rPr lang="pl-PL" dirty="0">
                <a:hlinkClick r:id="rId6"/>
              </a:rPr>
              <a:t>https://www.youtube.com/watch?v=3QPI7Q2Sci4&amp;t=329s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631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CF83-6E8C-4FC8-A3BC-8E9A028A0F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23127" y="532867"/>
            <a:ext cx="5573967" cy="533532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err="1"/>
              <a:t>Harmonogram</a:t>
            </a:r>
            <a:r>
              <a:rPr lang="cs-CZ" dirty="0"/>
              <a:t> Projektu</a:t>
            </a:r>
            <a:endParaRPr lang="en-GB" dirty="0"/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FC540DAF-396B-47D9-A7FC-BDC64A0A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525A057-909E-4AC5-9E78-111988B8A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13" y="2105892"/>
            <a:ext cx="10800480" cy="24892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Ganttův</a:t>
            </a:r>
            <a:r>
              <a:rPr lang="cs-CZ" dirty="0"/>
              <a:t> diagram (</a:t>
            </a:r>
            <a:r>
              <a:rPr lang="cs-CZ" dirty="0" err="1"/>
              <a:t>Gantt</a:t>
            </a:r>
            <a:r>
              <a:rPr lang="cs-CZ" dirty="0"/>
              <a:t> chart)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7768" y="1825626"/>
            <a:ext cx="4429138" cy="4351336"/>
          </a:xfrm>
        </p:spPr>
        <p:txBody>
          <a:bodyPr>
            <a:normAutofit fontScale="92500" lnSpcReduction="20000"/>
          </a:bodyPr>
          <a:lstStyle/>
          <a:p>
            <a:pPr lvl="0"/>
            <a:endParaRPr lang="en-GB" dirty="0">
              <a:solidFill>
                <a:schemeClr val="tx1"/>
              </a:solidFill>
            </a:endParaRPr>
          </a:p>
          <a:p>
            <a:r>
              <a:rPr lang="en-GB" sz="3200" b="1" dirty="0" err="1">
                <a:solidFill>
                  <a:schemeClr val="tx1"/>
                </a:solidFill>
              </a:rPr>
              <a:t>grafické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en-GB" sz="3200" b="1" dirty="0" err="1">
                <a:solidFill>
                  <a:schemeClr val="tx1"/>
                </a:solidFill>
              </a:rPr>
              <a:t>znázornění</a:t>
            </a:r>
            <a:r>
              <a:rPr lang="en-GB" sz="3200" b="1" dirty="0">
                <a:solidFill>
                  <a:schemeClr val="tx1"/>
                </a:solidFill>
              </a:rPr>
              <a:t> </a:t>
            </a:r>
            <a:r>
              <a:rPr lang="cs-CZ" sz="3200" b="1" dirty="0">
                <a:solidFill>
                  <a:schemeClr val="tx1"/>
                </a:solidFill>
              </a:rPr>
              <a:t>úkolů </a:t>
            </a:r>
            <a:r>
              <a:rPr lang="en-GB" sz="3200" dirty="0" err="1">
                <a:solidFill>
                  <a:schemeClr val="tx1"/>
                </a:solidFill>
              </a:rPr>
              <a:t>naplánované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v časové </a:t>
            </a:r>
            <a:r>
              <a:rPr lang="en-GB" sz="3200" dirty="0" err="1">
                <a:solidFill>
                  <a:schemeClr val="tx1"/>
                </a:solidFill>
              </a:rPr>
              <a:t>posloupnosti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endParaRPr lang="cs-CZ" sz="3200" dirty="0">
              <a:solidFill>
                <a:schemeClr val="tx1"/>
              </a:solidFill>
            </a:endParaRPr>
          </a:p>
          <a:p>
            <a:endParaRPr lang="cs-CZ" sz="3200" dirty="0">
              <a:solidFill>
                <a:schemeClr val="tx1"/>
              </a:solidFill>
            </a:endParaRPr>
          </a:p>
          <a:p>
            <a:r>
              <a:rPr lang="cs-CZ" sz="3200" dirty="0">
                <a:solidFill>
                  <a:schemeClr val="tx1"/>
                </a:solidFill>
              </a:rPr>
              <a:t>Vytvoříme ho v MS Project zapsáním jednotlivých úkolů do programu a přiřazením návaznosti mezi jednotlivými úkoly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3ED0AE9-62AB-429E-B2AD-75A4DC3C1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905" y="1929552"/>
            <a:ext cx="7527328" cy="41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2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058" y="136853"/>
            <a:ext cx="7548415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Založení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3" y="1468475"/>
            <a:ext cx="4768270" cy="4351336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cs-CZ" dirty="0">
                <a:solidFill>
                  <a:schemeClr val="tx1"/>
                </a:solidFill>
              </a:rPr>
              <a:t>Podobné funkce jako MS Excel -</a:t>
            </a:r>
            <a:r>
              <a:rPr lang="en-GB" dirty="0">
                <a:solidFill>
                  <a:schemeClr val="tx1"/>
                </a:solidFill>
              </a:rPr>
              <a:t>&gt;</a:t>
            </a:r>
            <a:r>
              <a:rPr lang="cs-CZ" dirty="0">
                <a:solidFill>
                  <a:schemeClr val="tx1"/>
                </a:solidFill>
              </a:rPr>
              <a:t> přidávání/ubírání/kopírování sloupců, řádků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Nastavení data 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 -</a:t>
            </a:r>
            <a:r>
              <a:rPr lang="en-GB" dirty="0">
                <a:solidFill>
                  <a:schemeClr val="tx1"/>
                </a:solidFill>
              </a:rPr>
              <a:t>&gt; </a:t>
            </a:r>
            <a:r>
              <a:rPr lang="en-GB" dirty="0" err="1">
                <a:solidFill>
                  <a:schemeClr val="tx1"/>
                </a:solidFill>
              </a:rPr>
              <a:t>Soubor</a:t>
            </a:r>
            <a:r>
              <a:rPr lang="en-GB" dirty="0">
                <a:solidFill>
                  <a:schemeClr val="tx1"/>
                </a:solidFill>
              </a:rPr>
              <a:t> –&gt; </a:t>
            </a:r>
            <a:r>
              <a:rPr lang="en-GB" dirty="0" err="1">
                <a:solidFill>
                  <a:schemeClr val="tx1"/>
                </a:solidFill>
              </a:rPr>
              <a:t>Možnosti</a:t>
            </a:r>
            <a:r>
              <a:rPr lang="en-GB" dirty="0">
                <a:solidFill>
                  <a:schemeClr val="tx1"/>
                </a:solidFill>
              </a:rPr>
              <a:t> –&gt;</a:t>
            </a:r>
            <a:r>
              <a:rPr lang="cs-CZ" dirty="0">
                <a:solidFill>
                  <a:schemeClr val="tx1"/>
                </a:solidFill>
              </a:rPr>
              <a:t> Obecné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Formát data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zvolte nejdelší variantu</a:t>
            </a:r>
          </a:p>
          <a:p>
            <a:pPr lvl="0"/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86CF72-1DED-4D64-9542-D5D7F3BB3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20" y="1404646"/>
            <a:ext cx="6668980" cy="5223163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3AF95ADD-55F6-4D42-A85D-8000C9669531}"/>
              </a:ext>
            </a:extLst>
          </p:cNvPr>
          <p:cNvSpPr/>
          <p:nvPr/>
        </p:nvSpPr>
        <p:spPr>
          <a:xfrm>
            <a:off x="5458691" y="1653310"/>
            <a:ext cx="466437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4563EED-7D9B-431D-B0F3-90F9FD72F5B1}"/>
              </a:ext>
            </a:extLst>
          </p:cNvPr>
          <p:cNvSpPr/>
          <p:nvPr/>
        </p:nvSpPr>
        <p:spPr>
          <a:xfrm>
            <a:off x="6945747" y="3001818"/>
            <a:ext cx="618836" cy="346365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6058" y="136853"/>
            <a:ext cx="7548415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Založení projektu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3" y="1468475"/>
            <a:ext cx="4768270" cy="4351336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u="sng" dirty="0">
                <a:solidFill>
                  <a:schemeClr val="tx1"/>
                </a:solidFill>
              </a:rPr>
              <a:t>Nastavení pracovní doby a automatické naplánování úkolů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en-GB" dirty="0">
                <a:solidFill>
                  <a:schemeClr val="tx1"/>
                </a:solidFill>
              </a:rPr>
              <a:t>&gt; </a:t>
            </a:r>
            <a:r>
              <a:rPr lang="en-GB" dirty="0" err="1">
                <a:solidFill>
                  <a:schemeClr val="tx1"/>
                </a:solidFill>
              </a:rPr>
              <a:t>Soubor</a:t>
            </a:r>
            <a:r>
              <a:rPr lang="en-GB" dirty="0">
                <a:solidFill>
                  <a:schemeClr val="tx1"/>
                </a:solidFill>
              </a:rPr>
              <a:t> –&gt; </a:t>
            </a:r>
            <a:r>
              <a:rPr lang="en-GB" dirty="0" err="1">
                <a:solidFill>
                  <a:schemeClr val="tx1"/>
                </a:solidFill>
              </a:rPr>
              <a:t>Možnosti</a:t>
            </a:r>
            <a:r>
              <a:rPr lang="en-GB" dirty="0">
                <a:solidFill>
                  <a:schemeClr val="tx1"/>
                </a:solidFill>
              </a:rPr>
              <a:t> –&gt;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Plán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Možnosti kalendáře pro tento projekt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všechny nové projekty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Možnosti plánování pro tento projekt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všechny nové projekty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b="1" u="sng" dirty="0">
                <a:solidFill>
                  <a:schemeClr val="tx1"/>
                </a:solidFill>
              </a:rPr>
              <a:t>Uložte si projekt pod svým názvem</a:t>
            </a:r>
            <a:endParaRPr lang="en-GB" b="1" u="sng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9EDA91-0E24-4B5B-8169-F807815E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99" y="1342989"/>
            <a:ext cx="7154747" cy="5261752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3AF95ADD-55F6-4D42-A85D-8000C9669531}"/>
              </a:ext>
            </a:extLst>
          </p:cNvPr>
          <p:cNvSpPr/>
          <p:nvPr/>
        </p:nvSpPr>
        <p:spPr>
          <a:xfrm>
            <a:off x="5157356" y="2017244"/>
            <a:ext cx="466437" cy="304800"/>
          </a:xfrm>
          <a:prstGeom prst="ellipse">
            <a:avLst/>
          </a:prstGeom>
          <a:noFill/>
          <a:ln w="57150">
            <a:solidFill>
              <a:srgbClr val="CF314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506DF80-C247-4C99-BBAD-533DFEA08847}"/>
              </a:ext>
            </a:extLst>
          </p:cNvPr>
          <p:cNvCxnSpPr/>
          <p:nvPr/>
        </p:nvCxnSpPr>
        <p:spPr>
          <a:xfrm flipH="1">
            <a:off x="9892145" y="178261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95F03F8D-830A-4343-9E19-AC0095FE2063}"/>
              </a:ext>
            </a:extLst>
          </p:cNvPr>
          <p:cNvCxnSpPr/>
          <p:nvPr/>
        </p:nvCxnSpPr>
        <p:spPr>
          <a:xfrm flipH="1">
            <a:off x="8298762" y="2757054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DE116E-B333-4724-BA7E-94172E4DB072}"/>
              </a:ext>
            </a:extLst>
          </p:cNvPr>
          <p:cNvCxnSpPr/>
          <p:nvPr/>
        </p:nvCxnSpPr>
        <p:spPr>
          <a:xfrm flipH="1">
            <a:off x="9912366" y="4336472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EA00AB0-B2E2-4F94-8586-5AF51DF2F280}"/>
              </a:ext>
            </a:extLst>
          </p:cNvPr>
          <p:cNvCxnSpPr/>
          <p:nvPr/>
        </p:nvCxnSpPr>
        <p:spPr>
          <a:xfrm flipH="1">
            <a:off x="10348302" y="4641272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11059722" y="6031345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0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Informace o projektu a kalendář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3" y="1468475"/>
            <a:ext cx="4768270" cy="4351336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>
                <a:solidFill>
                  <a:schemeClr val="tx1"/>
                </a:solidFill>
              </a:rPr>
              <a:t>Nastavení způsobu plánování projektu</a:t>
            </a: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Projekt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Informace o projektu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zvolte datum </a:t>
            </a:r>
            <a:r>
              <a:rPr lang="cs-CZ" u="sng" dirty="0">
                <a:solidFill>
                  <a:schemeClr val="tx1"/>
                </a:solidFill>
              </a:rPr>
              <a:t>zahájení</a:t>
            </a:r>
            <a:r>
              <a:rPr lang="cs-CZ" dirty="0">
                <a:solidFill>
                  <a:schemeClr val="tx1"/>
                </a:solidFill>
              </a:rPr>
              <a:t> / </a:t>
            </a:r>
            <a:r>
              <a:rPr lang="cs-CZ" u="sng" dirty="0">
                <a:solidFill>
                  <a:schemeClr val="tx1"/>
                </a:solidFill>
              </a:rPr>
              <a:t>ukončení</a:t>
            </a:r>
            <a:r>
              <a:rPr lang="cs-CZ" dirty="0">
                <a:solidFill>
                  <a:schemeClr val="tx1"/>
                </a:solidFill>
              </a:rPr>
              <a:t> projektu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A6386C8-DA93-4FAD-A31B-A75695BDD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65" y="1685384"/>
            <a:ext cx="6049219" cy="4134427"/>
          </a:xfrm>
          <a:prstGeom prst="rect">
            <a:avLst/>
          </a:prstGeom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DE116E-B333-4724-BA7E-94172E4DB072}"/>
              </a:ext>
            </a:extLst>
          </p:cNvPr>
          <p:cNvCxnSpPr/>
          <p:nvPr/>
        </p:nvCxnSpPr>
        <p:spPr>
          <a:xfrm flipH="1">
            <a:off x="7895264" y="2419820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EA00AB0-B2E2-4F94-8586-5AF51DF2F280}"/>
              </a:ext>
            </a:extLst>
          </p:cNvPr>
          <p:cNvCxnSpPr/>
          <p:nvPr/>
        </p:nvCxnSpPr>
        <p:spPr>
          <a:xfrm flipH="1">
            <a:off x="7878398" y="1816098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10089904" y="5187865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56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Informace o projektu a kalendář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4897579" cy="4351336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Vytvoření vlastního Kalendáře a nastavení vlastní pracovní doby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Projekt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Změnit pracovní dobu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 Pro Kalendář si můžeme vybrat už přednastavený nebo 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Vytvořit nový kalendář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zadejte názve svého kalendáře a </a:t>
            </a:r>
            <a:r>
              <a:rPr lang="cs-CZ" dirty="0" err="1">
                <a:solidFill>
                  <a:schemeClr val="tx1"/>
                </a:solidFill>
              </a:rPr>
              <a:t>zakliknout</a:t>
            </a:r>
            <a:r>
              <a:rPr lang="cs-CZ" dirty="0">
                <a:solidFill>
                  <a:schemeClr val="tx1"/>
                </a:solidFill>
              </a:rPr>
              <a:t> vytvořit kopii (standardní) 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FE2E21-20FE-4918-B0B5-A2C86B51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48" y="1013139"/>
            <a:ext cx="6430272" cy="5734850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EA00AB0-B2E2-4F94-8586-5AF51DF2F280}"/>
              </a:ext>
            </a:extLst>
          </p:cNvPr>
          <p:cNvCxnSpPr/>
          <p:nvPr/>
        </p:nvCxnSpPr>
        <p:spPr>
          <a:xfrm flipH="1">
            <a:off x="10795812" y="1082442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DE116E-B333-4724-BA7E-94172E4DB072}"/>
              </a:ext>
            </a:extLst>
          </p:cNvPr>
          <p:cNvCxnSpPr/>
          <p:nvPr/>
        </p:nvCxnSpPr>
        <p:spPr>
          <a:xfrm flipH="1">
            <a:off x="8395031" y="333934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9304813" y="4086372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8039321" y="3787979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4F0BA-EF6B-4706-9EB2-3F3942857E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396" y="61683"/>
            <a:ext cx="10584868" cy="1325559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MS Project – </a:t>
            </a:r>
            <a:r>
              <a:rPr lang="pl-PL" dirty="0"/>
              <a:t>Informace o projektu a kalendář</a:t>
            </a:r>
            <a:endParaRPr lang="en-GB" b="1" dirty="0">
              <a:solidFill>
                <a:srgbClr val="0066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5-BA4F-4727-B705-860AE063586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8602" y="1468475"/>
            <a:ext cx="5159857" cy="5153998"/>
          </a:xfrm>
          <a:ln>
            <a:solidFill>
              <a:srgbClr val="CF31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b="1" dirty="0">
                <a:solidFill>
                  <a:schemeClr val="tx1"/>
                </a:solidFill>
              </a:rPr>
              <a:t>Upravení pracovní doby ve vytvořeném kalendáři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v Pro Kalendář nastavit Vámi vytvořený kalendář</a:t>
            </a:r>
          </a:p>
          <a:p>
            <a:pPr marL="0" lvl="0" indent="0">
              <a:buNone/>
            </a:pP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Pracovní týdny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Podrobnosti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Nastavit dny na tuto konkrétní pracovní dobu </a:t>
            </a:r>
            <a:r>
              <a:rPr lang="en-GB" dirty="0">
                <a:solidFill>
                  <a:schemeClr val="tx1"/>
                </a:solidFill>
              </a:rPr>
              <a:t>–&gt;</a:t>
            </a:r>
            <a:r>
              <a:rPr lang="cs-CZ" dirty="0">
                <a:solidFill>
                  <a:schemeClr val="tx1"/>
                </a:solidFill>
              </a:rPr>
              <a:t> označ Po – Pá a vepiš pracovní dobu (stejná jako jsme si zadávali úplně na začátku zakládání projektu)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lvl="0"/>
            <a:endParaRPr lang="en-GB" sz="3600" dirty="0">
              <a:solidFill>
                <a:schemeClr val="tx1"/>
              </a:solidFill>
            </a:endParaRPr>
          </a:p>
          <a:p>
            <a:pPr lvl="0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4344739C-58CB-40ED-AF7D-B48822F22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65" y="230191"/>
            <a:ext cx="1344039" cy="11388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0AB41A5-CF74-4061-A599-942F95710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108" y="1062508"/>
            <a:ext cx="6477904" cy="5772956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ED95AE1-C632-4C4E-9C39-13439B3B5747}"/>
              </a:ext>
            </a:extLst>
          </p:cNvPr>
          <p:cNvCxnSpPr/>
          <p:nvPr/>
        </p:nvCxnSpPr>
        <p:spPr>
          <a:xfrm flipH="1">
            <a:off x="7432195" y="1234842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8EA00AB0-B2E2-4F94-8586-5AF51DF2F280}"/>
              </a:ext>
            </a:extLst>
          </p:cNvPr>
          <p:cNvCxnSpPr/>
          <p:nvPr/>
        </p:nvCxnSpPr>
        <p:spPr>
          <a:xfrm flipH="1">
            <a:off x="11154943" y="414778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0DE116E-B333-4724-BA7E-94172E4DB072}"/>
              </a:ext>
            </a:extLst>
          </p:cNvPr>
          <p:cNvCxnSpPr/>
          <p:nvPr/>
        </p:nvCxnSpPr>
        <p:spPr>
          <a:xfrm flipH="1">
            <a:off x="7844808" y="3577953"/>
            <a:ext cx="711420" cy="304800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3A6ACD3-D04E-494F-A328-DDF4F390A5FD}"/>
              </a:ext>
            </a:extLst>
          </p:cNvPr>
          <p:cNvCxnSpPr>
            <a:cxnSpLocks/>
          </p:cNvCxnSpPr>
          <p:nvPr/>
        </p:nvCxnSpPr>
        <p:spPr>
          <a:xfrm>
            <a:off x="9387940" y="4765933"/>
            <a:ext cx="0" cy="356502"/>
          </a:xfrm>
          <a:prstGeom prst="straightConnector1">
            <a:avLst/>
          </a:prstGeom>
          <a:ln w="38100">
            <a:solidFill>
              <a:srgbClr val="CF31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739</Words>
  <Application>Microsoft Office PowerPoint</Application>
  <PresentationFormat>Širokoúhlá obrazovka</PresentationFormat>
  <Paragraphs>131</Paragraphs>
  <Slides>20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Harmonogram projektu   Bod 2.5 šablony projektu</vt:lpstr>
      <vt:lpstr>Obsah dnešního semináře</vt:lpstr>
      <vt:lpstr>Harmonogram Projektu</vt:lpstr>
      <vt:lpstr>Ganttův diagram (Gantt chart)</vt:lpstr>
      <vt:lpstr>MS Project – Založení projektu</vt:lpstr>
      <vt:lpstr>MS Project – Založení projektu</vt:lpstr>
      <vt:lpstr>MS Project – Informace o projektu a kalendář</vt:lpstr>
      <vt:lpstr>MS Project – Informace o projektu a kalendář</vt:lpstr>
      <vt:lpstr>MS Project – Informace o projektu a kalendář</vt:lpstr>
      <vt:lpstr>MS Project – Informace o projektu a kalendář</vt:lpstr>
      <vt:lpstr>MS Project – Informace o projektu a kalendář</vt:lpstr>
      <vt:lpstr>MS Project – Vkládání úkolů do projektu</vt:lpstr>
      <vt:lpstr>MS Project – Propojování úkolů v projektu</vt:lpstr>
      <vt:lpstr>MS Project – Propojování úkolů v projektu</vt:lpstr>
      <vt:lpstr>MS Project – Propojování úkolů v projektu</vt:lpstr>
      <vt:lpstr>MS Project – Typy vazeb úkolů</vt:lpstr>
      <vt:lpstr>MS Project – Odsazení úkolů a číslování</vt:lpstr>
      <vt:lpstr>MS Project – Odsazení úkolů a číslování</vt:lpstr>
      <vt:lpstr>Prezentace aplikace PowerPoint</vt:lpstr>
      <vt:lpstr>MS Project – tutoriály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274</cp:revision>
  <dcterms:created xsi:type="dcterms:W3CDTF">2022-09-20T14:18:12Z</dcterms:created>
  <dcterms:modified xsi:type="dcterms:W3CDTF">2022-10-20T09:07:05Z</dcterms:modified>
</cp:coreProperties>
</file>