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59" r:id="rId4"/>
    <p:sldId id="267" r:id="rId5"/>
    <p:sldId id="268" r:id="rId6"/>
    <p:sldId id="261" r:id="rId7"/>
    <p:sldId id="265" r:id="rId8"/>
    <p:sldId id="269" r:id="rId9"/>
    <p:sldId id="264" r:id="rId10"/>
    <p:sldId id="266" r:id="rId11"/>
    <p:sldId id="270" r:id="rId12"/>
    <p:sldId id="271" r:id="rId13"/>
    <p:sldId id="272" r:id="rId14"/>
    <p:sldId id="273" r:id="rId15"/>
    <p:sldId id="275" r:id="rId16"/>
    <p:sldId id="276" r:id="rId17"/>
    <p:sldId id="277" r:id="rId18"/>
    <p:sldId id="278" r:id="rId19"/>
    <p:sldId id="27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14B"/>
    <a:srgbClr val="F39FAD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47684-9EC2-4376-998A-6109F41EF18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C94D73-AB6D-4B37-8C26-BC045ED9B3D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41191-9051-4D9E-B978-791995EAB4A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30EE44-B7F3-4579-9B8C-689AEB540A1F}" type="datetime1">
              <a:rPr lang="en-GB"/>
              <a:pPr lvl="0"/>
              <a:t>06/10/2022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62B1D-0691-4209-8D2A-BFEDFB9E9F0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0F5A4-6C3C-49D8-9953-013E3DF02AE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683643-8134-4867-A5E7-DC1D33FF956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86704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56985-46F5-4C85-B2E1-322E92BEBA0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4D0257-106C-4FD8-A159-4B004C87B108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6FDD9-8ACB-40AD-912B-A01F6A75C32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F75690-D42D-44B7-8CC6-F63910ADF647}" type="datetime1">
              <a:rPr lang="en-GB"/>
              <a:pPr lvl="0"/>
              <a:t>06/10/2022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333507-7EAC-443E-B701-A409A770086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2AAC2E-1F62-4599-89D5-E378262C34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5A1BC5-3CED-49DF-890F-17FEC0A579F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524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D91257-9F83-404E-A84C-36F9D72D9F3E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05B836-C288-48D6-B8BF-6E294ACD237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524EC1-BCE0-48EC-A1C3-2756FD468D2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7FE6B0E-9632-45AD-B68C-F513DD103CAF}" type="datetime1">
              <a:rPr lang="en-GB"/>
              <a:pPr lvl="0"/>
              <a:t>06/10/2022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6483F-24C4-48C0-8F98-C58EFB01858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863B9-CF06-477B-B444-9FB011F7B5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9DE0EE-7EFC-45C3-AB3D-BAE2C8EEC21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386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C519E-6D58-4B3E-A4B1-6F77E4A0634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2D8DE-77AC-4595-8126-A62AC15C74D6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60A06F-CCFA-4881-92B4-943960ED439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C02525-251F-46F6-8F07-7598EB0A52AB}" type="datetime1">
              <a:rPr lang="en-GB"/>
              <a:pPr lvl="0"/>
              <a:t>06/10/2022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9107F-1B75-40E8-8CF8-B840E0C131A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5EB35-68C3-4CC5-8E39-010E237309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476513-2564-4DA5-8BFF-34651336BF5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20063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290FD-4A61-4C60-97AF-CE5B4FCF616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4AB4EA-6EF0-4ACE-8218-0677095E76A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96D93-2355-4F60-A46E-50F0C20DCBE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07BED8B-9B05-46ED-BF5C-B5F226E4645A}" type="datetime1">
              <a:rPr lang="en-GB"/>
              <a:pPr lvl="0"/>
              <a:t>06/10/2022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8DBD4-56C3-4E66-BC19-6FD22A01390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3FF0C-1BC8-4D0E-9970-F44AF96F8A1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C864D14-9EE0-49F4-8C06-5A91B67C017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621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3AF55-6753-4ECC-8823-07C053F9859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15C7F-CE10-40F7-AE3C-26BE977B9A4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38FE46-5B68-4E27-8809-498285ECF42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74C3D0-06D6-4681-BB31-70C3565C9EE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99C8C9-ED65-4B80-869E-B13833EC421A}" type="datetime1">
              <a:rPr lang="en-GB"/>
              <a:pPr lvl="0"/>
              <a:t>06/10/2022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9A57E4-EFC3-40AC-83E5-7908B2CF8AD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E3B212-57E5-46B8-9E6D-81BFF44F83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00442E-9A69-495F-A3EE-A1AD1A16247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84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2B770-F757-41A2-A686-5E02A7D5818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CBFC42-5490-4247-8D1E-F04316CC6A9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B39B06-6179-4659-A8DD-4314C069C312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07C2B1-05BC-43F6-AB09-53FA4A19444A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AAD654-5F4D-4F6C-84ED-9EAA894094DA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9CEC2-8557-4B4A-8CC5-20196F06B5B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B127E83-521A-455A-B99B-F4DC49969221}" type="datetime1">
              <a:rPr lang="en-GB"/>
              <a:pPr lvl="0"/>
              <a:t>06/10/2022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220B6C-0666-40F7-8250-A3D82602D80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445C75-E386-4D7E-96A9-5C0B8E93FD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3FFD55-1343-4C97-ADDF-21A4B20EA98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50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B6254-9E48-4054-B9B3-CB8F0F4AF9C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C65EDB-0CC1-4376-B0A6-6572021A46F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6CE946C-B14B-4569-AA57-1DF7AB86FE9E}" type="datetime1">
              <a:rPr lang="en-GB"/>
              <a:pPr lvl="0"/>
              <a:t>06/10/2022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0B89CB-CCE1-41AC-9C3F-B721589F514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2AF7C3-0243-4F49-8A53-CB1A909257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BDCAFD0-5B4E-4726-949D-D751A9AD755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755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E47F75-C5C2-4682-95CB-836BDDC4E2D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AF5E14-64D6-431E-919F-60B29EED154A}" type="datetime1">
              <a:rPr lang="en-GB"/>
              <a:pPr lvl="0"/>
              <a:t>06/10/2022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2D294D-4BA8-4483-B409-11BF95B7897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C947E7-41EA-4505-8C6A-2290C06C54B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4BF7BA0-A8D0-4326-BFE8-52BE5CCE99E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849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C2B68-C63C-4931-AC52-A4D84BDA06A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2AE7F-BFA3-4BD4-9F16-7A88AC7C21A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85A985-0CC9-456E-8ED5-8F641AD3061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E5688F-EAA2-4382-87A2-1B7512C0350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5AF4869-D8B6-494E-87A0-F805844B7991}" type="datetime1">
              <a:rPr lang="en-GB"/>
              <a:pPr lvl="0"/>
              <a:t>06/10/2022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A94DD4-1292-40D1-A181-FD62402C75F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232A93-03AF-4DF7-9A1B-C80B37C69B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5CE13D-3D91-4D0E-B88F-F0E17D7DA46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928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7C3D6-4532-45D5-A1C0-C40A4B61394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7A7DB6-E3AA-4FF3-8DB1-94755ED0667B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GB" sz="3200"/>
            </a:lvl1pPr>
          </a:lstStyle>
          <a:p>
            <a:pPr lvl="0"/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12B63D-F173-4742-9CA1-DB18037C268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10D88-CB8F-4E86-8366-DCA0E43C0F7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9CFA9F2-3C60-4928-8025-C91D8E61EAE5}" type="datetime1">
              <a:rPr lang="en-GB"/>
              <a:pPr lvl="0"/>
              <a:t>06/10/2022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DA0071-3E16-4BAF-ACB5-405F9A34B1B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E440CF-0BA3-4A54-8934-0CE35E492B5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24DC25-F1CF-4E87-8408-4E98835B0E4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853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CD173B-A758-4BBA-8A5B-86FDD06BD5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8C7951-722A-4850-BD59-8CB3E4419AA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B7BBB-107A-4D08-B516-221296CD8274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A1830B2C-21ED-4DE6-810D-0EE8CC4C0261}" type="datetime1">
              <a:rPr lang="en-GB"/>
              <a:pPr lvl="0"/>
              <a:t>06/10/2022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38A9E-EB75-4FE6-B921-43B788B04F15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F6B38-ADDF-4B79-B3B4-D85121000423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A924FB8D-7DF7-4C74-881C-69F7AD3D8442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5B912-5468-4404-A600-DE02E24ADD5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65820" y="467971"/>
            <a:ext cx="7057750" cy="5524457"/>
          </a:xfrm>
          <a:solidFill>
            <a:srgbClr val="307871"/>
          </a:solidFill>
        </p:spPr>
        <p:txBody>
          <a:bodyPr anchor="ctr"/>
          <a:lstStyle/>
          <a:p>
            <a:pPr lvl="0"/>
            <a:r>
              <a:rPr lang="en-GB" dirty="0">
                <a:solidFill>
                  <a:srgbClr val="FFFFFF"/>
                </a:solidFill>
              </a:rPr>
              <a:t>Logic</a:t>
            </a:r>
            <a:r>
              <a:rPr lang="cs-CZ" dirty="0" err="1">
                <a:solidFill>
                  <a:srgbClr val="FFFFFF"/>
                </a:solidFill>
              </a:rPr>
              <a:t>ký</a:t>
            </a:r>
            <a:r>
              <a:rPr lang="cs-CZ" dirty="0">
                <a:solidFill>
                  <a:srgbClr val="FFFFFF"/>
                </a:solidFill>
              </a:rPr>
              <a:t> Rámec</a:t>
            </a:r>
            <a:r>
              <a:rPr lang="en-GB" dirty="0">
                <a:solidFill>
                  <a:srgbClr val="FFFFFF"/>
                </a:solidFill>
              </a:rPr>
              <a:t> </a:t>
            </a:r>
            <a:r>
              <a:rPr lang="en-GB" dirty="0" err="1">
                <a:solidFill>
                  <a:srgbClr val="FFFFFF"/>
                </a:solidFill>
              </a:rPr>
              <a:t>Proje</a:t>
            </a:r>
            <a:r>
              <a:rPr lang="cs-CZ" dirty="0" err="1">
                <a:solidFill>
                  <a:srgbClr val="FFFFFF"/>
                </a:solidFill>
              </a:rPr>
              <a:t>ktu</a:t>
            </a:r>
            <a:br>
              <a:rPr lang="en-GB" dirty="0">
                <a:solidFill>
                  <a:srgbClr val="FFFFFF"/>
                </a:solidFill>
              </a:rPr>
            </a:br>
            <a:br>
              <a:rPr lang="en-GB" dirty="0">
                <a:solidFill>
                  <a:srgbClr val="FFFFFF"/>
                </a:solidFill>
              </a:rPr>
            </a:br>
            <a:r>
              <a:rPr lang="en-GB" sz="2800" dirty="0">
                <a:solidFill>
                  <a:srgbClr val="FFFFFF"/>
                </a:solidFill>
              </a:rPr>
              <a:t> </a:t>
            </a:r>
            <a:r>
              <a:rPr lang="cs-CZ" sz="2800" dirty="0">
                <a:solidFill>
                  <a:srgbClr val="FFFFFF"/>
                </a:solidFill>
              </a:rPr>
              <a:t>Bod </a:t>
            </a:r>
            <a:r>
              <a:rPr lang="en-GB" sz="2800" dirty="0">
                <a:solidFill>
                  <a:srgbClr val="FFFFFF"/>
                </a:solidFill>
              </a:rPr>
              <a:t>1.6 </a:t>
            </a:r>
            <a:r>
              <a:rPr lang="cs-CZ" sz="2800" dirty="0">
                <a:solidFill>
                  <a:srgbClr val="FFFFFF"/>
                </a:solidFill>
              </a:rPr>
              <a:t>šablony projektu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2D8386-2496-4E20-85B4-26CBB53CB27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989899" y="4625858"/>
            <a:ext cx="3929844" cy="1655758"/>
          </a:xfrm>
          <a:solidFill>
            <a:srgbClr val="307871"/>
          </a:solidFill>
        </p:spPr>
        <p:txBody>
          <a:bodyPr anchor="ctr"/>
          <a:lstStyle/>
          <a:p>
            <a:pPr lvl="0"/>
            <a:r>
              <a:rPr lang="cs-CZ" dirty="0">
                <a:solidFill>
                  <a:srgbClr val="FFFFFF"/>
                </a:solidFill>
              </a:rPr>
              <a:t>Seminář </a:t>
            </a:r>
            <a:r>
              <a:rPr lang="en-GB" dirty="0">
                <a:solidFill>
                  <a:srgbClr val="FFFFFF"/>
                </a:solidFill>
              </a:rPr>
              <a:t>3</a:t>
            </a:r>
            <a:r>
              <a:rPr lang="cs-CZ" dirty="0">
                <a:solidFill>
                  <a:srgbClr val="FFFFFF"/>
                </a:solidFill>
              </a:rPr>
              <a:t> / </a:t>
            </a:r>
            <a:r>
              <a:rPr lang="en-GB" dirty="0">
                <a:solidFill>
                  <a:srgbClr val="FFFFFF"/>
                </a:solidFill>
              </a:rPr>
              <a:t>0</a:t>
            </a:r>
            <a:r>
              <a:rPr lang="cs-CZ" dirty="0">
                <a:solidFill>
                  <a:srgbClr val="FFFFFF"/>
                </a:solidFill>
              </a:rPr>
              <a:t>6-</a:t>
            </a:r>
            <a:r>
              <a:rPr lang="en-GB" dirty="0">
                <a:solidFill>
                  <a:srgbClr val="FFFFFF"/>
                </a:solidFill>
              </a:rPr>
              <a:t>10</a:t>
            </a:r>
            <a:r>
              <a:rPr lang="cs-CZ" dirty="0">
                <a:solidFill>
                  <a:srgbClr val="FFFFFF"/>
                </a:solidFill>
              </a:rPr>
              <a:t>-2022</a:t>
            </a:r>
          </a:p>
          <a:p>
            <a:pPr lvl="0"/>
            <a:r>
              <a:rPr lang="cs-CZ" dirty="0">
                <a:solidFill>
                  <a:srgbClr val="FFFFFF"/>
                </a:solidFill>
              </a:rPr>
              <a:t>Lucie </a:t>
            </a:r>
            <a:r>
              <a:rPr lang="cs-CZ" dirty="0" err="1">
                <a:solidFill>
                  <a:srgbClr val="FFFFFF"/>
                </a:solidFill>
              </a:rPr>
              <a:t>Reczková</a:t>
            </a:r>
            <a:endParaRPr lang="cs-CZ" dirty="0">
              <a:solidFill>
                <a:srgbClr val="FFFFFF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337279D0-A8D7-40E6-AE01-389E51B9A2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8124" y="467971"/>
            <a:ext cx="2266002" cy="1920121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16B03-E772-489D-A8C0-318281890B9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Plánování logického rámce</a:t>
            </a:r>
            <a:br>
              <a:rPr lang="en-GB" dirty="0"/>
            </a:br>
            <a:r>
              <a:rPr lang="en-GB" sz="2800" b="1" dirty="0" err="1">
                <a:solidFill>
                  <a:srgbClr val="006666"/>
                </a:solidFill>
              </a:rPr>
              <a:t>Verti</a:t>
            </a:r>
            <a:r>
              <a:rPr lang="cs-CZ" sz="2800" b="1" dirty="0" err="1">
                <a:solidFill>
                  <a:srgbClr val="006666"/>
                </a:solidFill>
              </a:rPr>
              <a:t>kální</a:t>
            </a:r>
            <a:r>
              <a:rPr lang="cs-CZ" sz="2800" b="1" dirty="0">
                <a:solidFill>
                  <a:srgbClr val="006666"/>
                </a:solidFill>
              </a:rPr>
              <a:t> směr </a:t>
            </a:r>
            <a:r>
              <a:rPr lang="en-GB" sz="2800" b="1" dirty="0">
                <a:solidFill>
                  <a:srgbClr val="006666"/>
                </a:solidFill>
              </a:rPr>
              <a:t>- </a:t>
            </a:r>
            <a:r>
              <a:rPr lang="pt-BR" sz="2800" b="1" dirty="0">
                <a:solidFill>
                  <a:srgbClr val="006666"/>
                </a:solidFill>
              </a:rPr>
              <a:t>Čeho se snažíme dosáhnout a proč?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0A4DF-2AE7-46AC-B9F4-3908C08E20F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10515600" cy="466724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sz="3300" dirty="0"/>
              <a:t>Identifikujeme</a:t>
            </a:r>
            <a:r>
              <a:rPr lang="en-GB" sz="3300" dirty="0"/>
              <a:t> </a:t>
            </a:r>
            <a:r>
              <a:rPr lang="cs-CZ" sz="3300" b="1" i="1" dirty="0">
                <a:solidFill>
                  <a:schemeClr val="accent2">
                    <a:lumMod val="75000"/>
                  </a:schemeClr>
                </a:solidFill>
              </a:rPr>
              <a:t>Proč?</a:t>
            </a:r>
            <a:r>
              <a:rPr lang="en-GB" sz="3300" dirty="0"/>
              <a:t> </a:t>
            </a:r>
            <a:r>
              <a:rPr lang="cs-CZ" sz="3300" dirty="0"/>
              <a:t>Cíle, kterých chce projekt dosáhnout</a:t>
            </a:r>
            <a:r>
              <a:rPr lang="en-GB" sz="3300" dirty="0"/>
              <a:t>, </a:t>
            </a:r>
            <a:r>
              <a:rPr lang="cs-CZ" sz="3300" b="1" i="1" dirty="0">
                <a:solidFill>
                  <a:schemeClr val="accent2">
                    <a:lumMod val="75000"/>
                  </a:schemeClr>
                </a:solidFill>
              </a:rPr>
              <a:t>Co? </a:t>
            </a:r>
            <a:r>
              <a:rPr lang="cs-CZ" sz="3300" dirty="0">
                <a:solidFill>
                  <a:schemeClr val="tx1"/>
                </a:solidFill>
              </a:rPr>
              <a:t>k tomu budeme potřebovat</a:t>
            </a:r>
            <a:r>
              <a:rPr lang="en-GB" sz="3300" dirty="0"/>
              <a:t>, a</a:t>
            </a:r>
            <a:r>
              <a:rPr lang="cs-CZ" sz="3300" dirty="0"/>
              <a:t> </a:t>
            </a:r>
            <a:r>
              <a:rPr lang="cs-CZ" sz="3300" b="1" i="1" dirty="0">
                <a:solidFill>
                  <a:schemeClr val="accent2">
                    <a:lumMod val="75000"/>
                  </a:schemeClr>
                </a:solidFill>
              </a:rPr>
              <a:t>Jak? </a:t>
            </a:r>
            <a:r>
              <a:rPr lang="cs-CZ" sz="3300" dirty="0">
                <a:solidFill>
                  <a:schemeClr val="tx1"/>
                </a:solidFill>
              </a:rPr>
              <a:t>toho dosáhneme</a:t>
            </a:r>
            <a:endParaRPr lang="en-GB" sz="3300" dirty="0">
              <a:solidFill>
                <a:schemeClr val="tx1"/>
              </a:solidFill>
            </a:endParaRPr>
          </a:p>
          <a:p>
            <a:pPr lvl="0"/>
            <a:endParaRPr lang="en-GB" sz="1300" u="sng" dirty="0"/>
          </a:p>
          <a:p>
            <a:pPr lvl="0"/>
            <a:r>
              <a:rPr lang="cs-CZ" sz="3300" u="sng" dirty="0"/>
              <a:t>Základní pojmy</a:t>
            </a:r>
            <a:r>
              <a:rPr lang="en-GB" sz="3300" u="sng" dirty="0"/>
              <a:t>:</a:t>
            </a:r>
          </a:p>
          <a:p>
            <a:pPr lvl="0"/>
            <a:r>
              <a:rPr lang="cs-CZ" i="1" dirty="0"/>
              <a:t>Hlavní cíl</a:t>
            </a:r>
            <a:r>
              <a:rPr lang="en-GB" dirty="0"/>
              <a:t> = </a:t>
            </a:r>
            <a:r>
              <a:rPr lang="cs-CZ" dirty="0"/>
              <a:t>PROČ</a:t>
            </a:r>
            <a:r>
              <a:rPr lang="en-GB" dirty="0"/>
              <a:t> – </a:t>
            </a:r>
            <a:r>
              <a:rPr lang="cs-CZ" dirty="0"/>
              <a:t> vyšší smysl projektu</a:t>
            </a:r>
            <a:r>
              <a:rPr lang="en-GB" dirty="0"/>
              <a:t> </a:t>
            </a:r>
            <a:r>
              <a:rPr lang="cs-CZ" dirty="0"/>
              <a:t>(o čem sníme, aby se stalo)</a:t>
            </a:r>
            <a:endParaRPr lang="en-GB" dirty="0"/>
          </a:p>
          <a:p>
            <a:pPr lvl="0"/>
            <a:r>
              <a:rPr lang="cs-CZ" i="1" dirty="0"/>
              <a:t>Specifický cíl/účel</a:t>
            </a:r>
            <a:r>
              <a:rPr lang="en-GB" i="1" dirty="0"/>
              <a:t> </a:t>
            </a:r>
            <a:r>
              <a:rPr lang="en-GB" dirty="0"/>
              <a:t>= </a:t>
            </a:r>
            <a:r>
              <a:rPr lang="cs-CZ" dirty="0"/>
              <a:t>Proč</a:t>
            </a:r>
            <a:r>
              <a:rPr lang="en-GB" dirty="0"/>
              <a:t> – </a:t>
            </a:r>
            <a:r>
              <a:rPr lang="cs-CZ" dirty="0"/>
              <a:t>očekávaná změna, která nastane po ukončení projektu</a:t>
            </a:r>
            <a:endParaRPr lang="en-GB" dirty="0"/>
          </a:p>
          <a:p>
            <a:pPr lvl="0"/>
            <a:r>
              <a:rPr lang="cs-CZ" i="1" dirty="0"/>
              <a:t>Výstupy</a:t>
            </a:r>
            <a:r>
              <a:rPr lang="en-GB" dirty="0"/>
              <a:t> = </a:t>
            </a:r>
            <a:r>
              <a:rPr lang="cs-CZ" dirty="0"/>
              <a:t>CO</a:t>
            </a:r>
            <a:r>
              <a:rPr lang="en-GB" dirty="0"/>
              <a:t> – </a:t>
            </a:r>
            <a:r>
              <a:rPr lang="cs-CZ" dirty="0"/>
              <a:t>co bylo v rámci projektu nebo jednotlivých částí skutečně zrealizováno</a:t>
            </a:r>
            <a:endParaRPr lang="en-GB" dirty="0"/>
          </a:p>
          <a:p>
            <a:pPr lvl="0"/>
            <a:r>
              <a:rPr lang="cs-CZ" i="1" dirty="0"/>
              <a:t>Aktivity a zdroje</a:t>
            </a:r>
            <a:r>
              <a:rPr lang="en-GB" dirty="0"/>
              <a:t> = </a:t>
            </a:r>
            <a:r>
              <a:rPr lang="cs-CZ" dirty="0"/>
              <a:t>JAK</a:t>
            </a:r>
            <a:r>
              <a:rPr lang="en-GB" dirty="0"/>
              <a:t> – </a:t>
            </a:r>
            <a:r>
              <a:rPr lang="cs-CZ" dirty="0"/>
              <a:t>dobrý management jednotlivých aktivit a zdrojů pro realizaci činností a vytvoření výstupů projektu</a:t>
            </a:r>
            <a:endParaRPr lang="en-GB" dirty="0"/>
          </a:p>
          <a:p>
            <a:pPr lvl="0"/>
            <a:endParaRPr lang="en-GB" dirty="0"/>
          </a:p>
          <a:p>
            <a:pPr marL="0" lvl="0" indent="0" algn="ctr">
              <a:buNone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Jestliže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 ‘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aktivity/zdroje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’,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pak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 ‘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výstupy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’</a:t>
            </a:r>
          </a:p>
          <a:p>
            <a:pPr marL="0" lvl="0" indent="0" algn="ctr">
              <a:buNone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Jestliže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 ‘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výstupy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’,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pak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 ‘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specifický cíl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’</a:t>
            </a:r>
          </a:p>
          <a:p>
            <a:pPr marL="0" lvl="0" indent="0" algn="ctr">
              <a:buNone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Jestliže 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‘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specifický cíl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’,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pak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 ‘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hlavní cíl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’.</a:t>
            </a: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2599AB4B-53E1-4A79-9D03-131AEDB94B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7578EDE-2FD2-4436-8DB6-C820A4243B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3526766"/>
              </p:ext>
            </p:extLst>
          </p:nvPr>
        </p:nvGraphicFramePr>
        <p:xfrm>
          <a:off x="10857662" y="1825626"/>
          <a:ext cx="1167130" cy="3826892"/>
        </p:xfrm>
        <a:graphic>
          <a:graphicData uri="http://schemas.openxmlformats.org/drawingml/2006/table">
            <a:tbl>
              <a:tblPr firstRow="1" firstCol="1" bandRow="1"/>
              <a:tblGrid>
                <a:gridCol w="1167130">
                  <a:extLst>
                    <a:ext uri="{9D8B030D-6E8A-4147-A177-3AD203B41FA5}">
                      <a16:colId xmlns:a16="http://schemas.microsoft.com/office/drawing/2014/main" val="73077639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Cíle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4700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Celkový CÍL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PROČ</a:t>
                      </a:r>
                      <a:r>
                        <a:rPr lang="en-GB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n-GB" sz="105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6865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Specifický CÍL (účel)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Proč</a:t>
                      </a:r>
                      <a:r>
                        <a:rPr lang="en-GB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n-GB" sz="105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3552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Výstupy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</a:t>
                      </a:r>
                      <a:r>
                        <a:rPr lang="en-GB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16332"/>
                  </a:ext>
                </a:extLst>
              </a:tr>
            </a:tbl>
          </a:graphicData>
        </a:graphic>
      </p:graphicFrame>
      <p:graphicFrame>
        <p:nvGraphicFramePr>
          <p:cNvPr id="6" name="Table 18">
            <a:extLst>
              <a:ext uri="{FF2B5EF4-FFF2-40B4-BE49-F238E27FC236}">
                <a16:creationId xmlns:a16="http://schemas.microsoft.com/office/drawing/2014/main" id="{93C120A5-1BEE-4FE6-8075-69841D514C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253565"/>
              </p:ext>
            </p:extLst>
          </p:nvPr>
        </p:nvGraphicFramePr>
        <p:xfrm>
          <a:off x="10857662" y="5653466"/>
          <a:ext cx="1167130" cy="974343"/>
        </p:xfrm>
        <a:graphic>
          <a:graphicData uri="http://schemas.openxmlformats.org/drawingml/2006/table">
            <a:tbl>
              <a:tblPr firstRow="1" firstCol="1" bandRow="1"/>
              <a:tblGrid>
                <a:gridCol w="1167130">
                  <a:extLst>
                    <a:ext uri="{9D8B030D-6E8A-4147-A177-3AD203B41FA5}">
                      <a16:colId xmlns:a16="http://schemas.microsoft.com/office/drawing/2014/main" val="4259254934"/>
                    </a:ext>
                  </a:extLst>
                </a:gridCol>
              </a:tblGrid>
              <a:tr h="9743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Aktivity a Zdroje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JAK</a:t>
                      </a:r>
                      <a:r>
                        <a:rPr lang="en-GB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453363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FFC17072-C1D6-4106-BEE6-C9CB08E6F8BE}"/>
              </a:ext>
            </a:extLst>
          </p:cNvPr>
          <p:cNvSpPr txBox="1"/>
          <p:nvPr/>
        </p:nvSpPr>
        <p:spPr>
          <a:xfrm>
            <a:off x="5550102" y="6611430"/>
            <a:ext cx="66418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/>
              <a:t>Převzato z: </a:t>
            </a:r>
            <a:r>
              <a:rPr lang="cs-CZ" sz="1050" dirty="0" err="1"/>
              <a:t>Terry</a:t>
            </a:r>
            <a:r>
              <a:rPr lang="cs-CZ" sz="1050" dirty="0"/>
              <a:t> Schmidt Modul 1 2 </a:t>
            </a:r>
            <a:r>
              <a:rPr lang="cs-CZ" sz="1050" dirty="0" err="1"/>
              <a:t>Logical</a:t>
            </a:r>
            <a:r>
              <a:rPr lang="cs-CZ" sz="1050" dirty="0"/>
              <a:t> Framework </a:t>
            </a:r>
            <a:r>
              <a:rPr lang="cs-CZ" sz="1050" dirty="0" err="1"/>
              <a:t>Quick</a:t>
            </a:r>
            <a:r>
              <a:rPr lang="cs-CZ" sz="1050" dirty="0"/>
              <a:t> Start, https://www.youtube.com/watch?v=7jCybEZs7nA</a:t>
            </a:r>
            <a:endParaRPr lang="en-GB" sz="105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-30017"/>
            <a:ext cx="10515600" cy="1325559"/>
          </a:xfrm>
        </p:spPr>
        <p:txBody>
          <a:bodyPr/>
          <a:lstStyle/>
          <a:p>
            <a:pPr lvl="0"/>
            <a:r>
              <a:rPr lang="cs-CZ" dirty="0"/>
              <a:t>Plánování logického rámce</a:t>
            </a:r>
            <a:br>
              <a:rPr lang="en-GB" dirty="0"/>
            </a:br>
            <a:r>
              <a:rPr lang="en-GB" sz="2800" b="1" dirty="0" err="1">
                <a:solidFill>
                  <a:srgbClr val="006666"/>
                </a:solidFill>
              </a:rPr>
              <a:t>Verti</a:t>
            </a:r>
            <a:r>
              <a:rPr lang="cs-CZ" sz="2800" b="1" dirty="0" err="1">
                <a:solidFill>
                  <a:srgbClr val="006666"/>
                </a:solidFill>
              </a:rPr>
              <a:t>kální</a:t>
            </a:r>
            <a:r>
              <a:rPr lang="cs-CZ" sz="2800" b="1" dirty="0">
                <a:solidFill>
                  <a:srgbClr val="006666"/>
                </a:solidFill>
              </a:rPr>
              <a:t> směr</a:t>
            </a:r>
            <a:endParaRPr lang="en-GB" b="1" dirty="0">
              <a:solidFill>
                <a:srgbClr val="006666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649A124-BC04-B174-131E-BEC3E5B5D189}"/>
              </a:ext>
            </a:extLst>
          </p:cNvPr>
          <p:cNvSpPr txBox="1"/>
          <p:nvPr/>
        </p:nvSpPr>
        <p:spPr>
          <a:xfrm>
            <a:off x="824021" y="1360468"/>
            <a:ext cx="43889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pt-BR" b="1" dirty="0"/>
              <a:t>Čeho se snažíme dosáhnout a proč?</a:t>
            </a:r>
            <a:endParaRPr lang="en-GB" b="1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757FFF3-7AF5-A559-6FD6-EFE1CF86D0BC}"/>
              </a:ext>
            </a:extLst>
          </p:cNvPr>
          <p:cNvCxnSpPr>
            <a:cxnSpLocks/>
          </p:cNvCxnSpPr>
          <p:nvPr/>
        </p:nvCxnSpPr>
        <p:spPr>
          <a:xfrm>
            <a:off x="3765809" y="1730331"/>
            <a:ext cx="0" cy="23457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42B6222A-2F71-BA86-1FFD-683C40C3C0EE}"/>
              </a:ext>
            </a:extLst>
          </p:cNvPr>
          <p:cNvSpPr txBox="1"/>
          <p:nvPr/>
        </p:nvSpPr>
        <p:spPr>
          <a:xfrm>
            <a:off x="1305500" y="2503895"/>
            <a:ext cx="179561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Zachránit farmu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43F461-DA6D-A926-4B94-6C8D0E8C573B}"/>
              </a:ext>
            </a:extLst>
          </p:cNvPr>
          <p:cNvSpPr txBox="1"/>
          <p:nvPr/>
        </p:nvSpPr>
        <p:spPr>
          <a:xfrm>
            <a:off x="231237" y="5870416"/>
            <a:ext cx="2869875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Orat pole, sít, sklízet úrodu atd.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A32A8D-5BA6-D440-1B36-B7FB6EA98FBC}"/>
              </a:ext>
            </a:extLst>
          </p:cNvPr>
          <p:cNvSpPr txBox="1"/>
          <p:nvPr/>
        </p:nvSpPr>
        <p:spPr>
          <a:xfrm>
            <a:off x="160426" y="4863531"/>
            <a:ext cx="286987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Vybudovat fotbalový stadion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EC1F2F-16C4-B4E8-CD7F-494940A351BE}"/>
              </a:ext>
            </a:extLst>
          </p:cNvPr>
          <p:cNvSpPr txBox="1"/>
          <p:nvPr/>
        </p:nvSpPr>
        <p:spPr>
          <a:xfrm>
            <a:off x="185183" y="3800108"/>
            <a:ext cx="286987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Hráči a fanoušci přijdou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FAD3D04-5721-2DB1-5702-9B9238EB936A}"/>
              </a:ext>
            </a:extLst>
          </p:cNvPr>
          <p:cNvCxnSpPr>
            <a:cxnSpLocks/>
          </p:cNvCxnSpPr>
          <p:nvPr/>
        </p:nvCxnSpPr>
        <p:spPr>
          <a:xfrm flipV="1">
            <a:off x="2232044" y="5232863"/>
            <a:ext cx="0" cy="56482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B1DAEA7-4A8F-0A43-F33A-2988ACA8E35F}"/>
              </a:ext>
            </a:extLst>
          </p:cNvPr>
          <p:cNvCxnSpPr>
            <a:cxnSpLocks/>
          </p:cNvCxnSpPr>
          <p:nvPr/>
        </p:nvCxnSpPr>
        <p:spPr>
          <a:xfrm flipV="1">
            <a:off x="2232044" y="4218080"/>
            <a:ext cx="0" cy="56482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CBA6412-E0D4-9993-D5FE-DE4755492C35}"/>
              </a:ext>
            </a:extLst>
          </p:cNvPr>
          <p:cNvCxnSpPr>
            <a:cxnSpLocks/>
          </p:cNvCxnSpPr>
          <p:nvPr/>
        </p:nvCxnSpPr>
        <p:spPr>
          <a:xfrm flipV="1">
            <a:off x="2232044" y="2873227"/>
            <a:ext cx="0" cy="8151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21" name="Content Placeholder 4">
            <a:extLst>
              <a:ext uri="{FF2B5EF4-FFF2-40B4-BE49-F238E27FC236}">
                <a16:creationId xmlns:a16="http://schemas.microsoft.com/office/drawing/2014/main" id="{6BBAD260-EF45-4138-95D2-CDDE2A235A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1748149"/>
              </p:ext>
            </p:extLst>
          </p:nvPr>
        </p:nvGraphicFramePr>
        <p:xfrm>
          <a:off x="3182244" y="1964907"/>
          <a:ext cx="1167130" cy="3826892"/>
        </p:xfrm>
        <a:graphic>
          <a:graphicData uri="http://schemas.openxmlformats.org/drawingml/2006/table">
            <a:tbl>
              <a:tblPr firstRow="1" firstCol="1" bandRow="1"/>
              <a:tblGrid>
                <a:gridCol w="1167130">
                  <a:extLst>
                    <a:ext uri="{9D8B030D-6E8A-4147-A177-3AD203B41FA5}">
                      <a16:colId xmlns:a16="http://schemas.microsoft.com/office/drawing/2014/main" val="730776399"/>
                    </a:ext>
                  </a:extLst>
                </a:gridCol>
              </a:tblGrid>
              <a:tr h="119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Cíle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4700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Celkový CÍL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PROČ</a:t>
                      </a:r>
                      <a:r>
                        <a:rPr lang="en-GB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n-GB" sz="105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6865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Specifický CÍL (účel)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PROČ</a:t>
                      </a:r>
                      <a:r>
                        <a:rPr lang="en-GB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n-GB" sz="105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3552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Výstupy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</a:t>
                      </a:r>
                      <a:r>
                        <a:rPr lang="en-GB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16332"/>
                  </a:ext>
                </a:extLst>
              </a:tr>
            </a:tbl>
          </a:graphicData>
        </a:graphic>
      </p:graphicFrame>
      <p:graphicFrame>
        <p:nvGraphicFramePr>
          <p:cNvPr id="22" name="Table 18">
            <a:extLst>
              <a:ext uri="{FF2B5EF4-FFF2-40B4-BE49-F238E27FC236}">
                <a16:creationId xmlns:a16="http://schemas.microsoft.com/office/drawing/2014/main" id="{3B27FEB7-2434-4CD7-9E51-57634C8754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82493"/>
              </p:ext>
            </p:extLst>
          </p:nvPr>
        </p:nvGraphicFramePr>
        <p:xfrm>
          <a:off x="3182244" y="5585517"/>
          <a:ext cx="1167130" cy="974343"/>
        </p:xfrm>
        <a:graphic>
          <a:graphicData uri="http://schemas.openxmlformats.org/drawingml/2006/table">
            <a:tbl>
              <a:tblPr firstRow="1" firstCol="1" bandRow="1"/>
              <a:tblGrid>
                <a:gridCol w="1167130">
                  <a:extLst>
                    <a:ext uri="{9D8B030D-6E8A-4147-A177-3AD203B41FA5}">
                      <a16:colId xmlns:a16="http://schemas.microsoft.com/office/drawing/2014/main" val="4259254934"/>
                    </a:ext>
                  </a:extLst>
                </a:gridCol>
              </a:tblGrid>
              <a:tr h="9743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Aktivity a Zdroje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JAK</a:t>
                      </a:r>
                      <a:r>
                        <a:rPr lang="en-GB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453363"/>
                  </a:ext>
                </a:extLst>
              </a:tr>
            </a:tbl>
          </a:graphicData>
        </a:graphic>
      </p:graphicFrame>
      <p:graphicFrame>
        <p:nvGraphicFramePr>
          <p:cNvPr id="23" name="Table 19">
            <a:extLst>
              <a:ext uri="{FF2B5EF4-FFF2-40B4-BE49-F238E27FC236}">
                <a16:creationId xmlns:a16="http://schemas.microsoft.com/office/drawing/2014/main" id="{B7A846D6-6699-499A-BD2A-75ABFF3689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326985"/>
              </p:ext>
            </p:extLst>
          </p:nvPr>
        </p:nvGraphicFramePr>
        <p:xfrm>
          <a:off x="4466641" y="5585518"/>
          <a:ext cx="5150173" cy="974344"/>
        </p:xfrm>
        <a:graphic>
          <a:graphicData uri="http://schemas.openxmlformats.org/drawingml/2006/table">
            <a:tbl>
              <a:tblPr firstRow="1" firstCol="1" bandRow="1"/>
              <a:tblGrid>
                <a:gridCol w="1720150">
                  <a:extLst>
                    <a:ext uri="{9D8B030D-6E8A-4147-A177-3AD203B41FA5}">
                      <a16:colId xmlns:a16="http://schemas.microsoft.com/office/drawing/2014/main" val="2003568038"/>
                    </a:ext>
                  </a:extLst>
                </a:gridCol>
                <a:gridCol w="1926077">
                  <a:extLst>
                    <a:ext uri="{9D8B030D-6E8A-4147-A177-3AD203B41FA5}">
                      <a16:colId xmlns:a16="http://schemas.microsoft.com/office/drawing/2014/main" val="2376516220"/>
                    </a:ext>
                  </a:extLst>
                </a:gridCol>
                <a:gridCol w="1503946">
                  <a:extLst>
                    <a:ext uri="{9D8B030D-6E8A-4147-A177-3AD203B41FA5}">
                      <a16:colId xmlns:a16="http://schemas.microsoft.com/office/drawing/2014/main" val="231882862"/>
                    </a:ext>
                  </a:extLst>
                </a:gridCol>
              </a:tblGrid>
              <a:tr h="9743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KDO</a:t>
                      </a:r>
                      <a:r>
                        <a:rPr lang="en-GB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           </a:t>
                      </a:r>
                      <a:r>
                        <a:rPr lang="cs-CZ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KDY</a:t>
                      </a:r>
                      <a:r>
                        <a:rPr lang="en-GB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n-GB" sz="11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714396"/>
                  </a:ext>
                </a:extLst>
              </a:tr>
            </a:tbl>
          </a:graphicData>
        </a:graphic>
      </p:graphicFrame>
      <p:graphicFrame>
        <p:nvGraphicFramePr>
          <p:cNvPr id="26" name="Table 7">
            <a:extLst>
              <a:ext uri="{FF2B5EF4-FFF2-40B4-BE49-F238E27FC236}">
                <a16:creationId xmlns:a16="http://schemas.microsoft.com/office/drawing/2014/main" id="{07C74F39-DEB5-429A-84C7-7D177BC6CC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497767"/>
              </p:ext>
            </p:extLst>
          </p:nvPr>
        </p:nvGraphicFramePr>
        <p:xfrm>
          <a:off x="4466642" y="1969940"/>
          <a:ext cx="3601615" cy="3620375"/>
        </p:xfrm>
        <a:graphic>
          <a:graphicData uri="http://schemas.openxmlformats.org/drawingml/2006/table">
            <a:tbl>
              <a:tblPr firstRow="1" firstCol="1" bandRow="1"/>
              <a:tblGrid>
                <a:gridCol w="1698170">
                  <a:extLst>
                    <a:ext uri="{9D8B030D-6E8A-4147-A177-3AD203B41FA5}">
                      <a16:colId xmlns:a16="http://schemas.microsoft.com/office/drawing/2014/main" val="3155699349"/>
                    </a:ext>
                  </a:extLst>
                </a:gridCol>
                <a:gridCol w="1903445">
                  <a:extLst>
                    <a:ext uri="{9D8B030D-6E8A-4147-A177-3AD203B41FA5}">
                      <a16:colId xmlns:a16="http://schemas.microsoft.com/office/drawing/2014/main" val="1486821444"/>
                    </a:ext>
                  </a:extLst>
                </a:gridCol>
              </a:tblGrid>
              <a:tr h="4096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Objektivně ověřitelné ukazatele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Zdroje pro ověření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092173"/>
                  </a:ext>
                </a:extLst>
              </a:tr>
              <a:tr h="1087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27569"/>
                  </a:ext>
                </a:extLst>
              </a:tr>
              <a:tr h="12446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787764"/>
                  </a:ext>
                </a:extLst>
              </a:tr>
              <a:tr h="8732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499526"/>
                  </a:ext>
                </a:extLst>
              </a:tr>
            </a:tbl>
          </a:graphicData>
        </a:graphic>
      </p:graphicFrame>
      <p:graphicFrame>
        <p:nvGraphicFramePr>
          <p:cNvPr id="27" name="Table 11">
            <a:extLst>
              <a:ext uri="{FF2B5EF4-FFF2-40B4-BE49-F238E27FC236}">
                <a16:creationId xmlns:a16="http://schemas.microsoft.com/office/drawing/2014/main" id="{58F7D89F-65B3-4526-BB94-3D1A70847D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537785"/>
              </p:ext>
            </p:extLst>
          </p:nvPr>
        </p:nvGraphicFramePr>
        <p:xfrm>
          <a:off x="8149389" y="1964907"/>
          <a:ext cx="1467425" cy="3620488"/>
        </p:xfrm>
        <a:graphic>
          <a:graphicData uri="http://schemas.openxmlformats.org/drawingml/2006/table">
            <a:tbl>
              <a:tblPr firstRow="1" firstCol="1" bandRow="1"/>
              <a:tblGrid>
                <a:gridCol w="1467425">
                  <a:extLst>
                    <a:ext uri="{9D8B030D-6E8A-4147-A177-3AD203B41FA5}">
                      <a16:colId xmlns:a16="http://schemas.microsoft.com/office/drawing/2014/main" val="2064327461"/>
                    </a:ext>
                  </a:extLst>
                </a:gridCol>
              </a:tblGrid>
              <a:tr h="3816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Předpoklady/Rizika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51203"/>
                  </a:ext>
                </a:extLst>
              </a:tr>
              <a:tr h="10796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073006"/>
                  </a:ext>
                </a:extLst>
              </a:tr>
              <a:tr h="10796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118677"/>
                  </a:ext>
                </a:extLst>
              </a:tr>
              <a:tr h="10796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82756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E8906E8C-EC53-494F-9BBE-605194978958}"/>
              </a:ext>
            </a:extLst>
          </p:cNvPr>
          <p:cNvSpPr txBox="1"/>
          <p:nvPr/>
        </p:nvSpPr>
        <p:spPr>
          <a:xfrm>
            <a:off x="4742116" y="3830520"/>
            <a:ext cx="5026682" cy="64633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Jestliže vybudujeme fotbalový stadion, pak hráči a fanoušci přijdou</a:t>
            </a:r>
            <a:endParaRPr lang="en-GB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A13CA0DD-6981-47E3-93CE-325EA64A7960}"/>
              </a:ext>
            </a:extLst>
          </p:cNvPr>
          <p:cNvSpPr txBox="1"/>
          <p:nvPr/>
        </p:nvSpPr>
        <p:spPr>
          <a:xfrm>
            <a:off x="6367716" y="764771"/>
            <a:ext cx="3401082" cy="369332"/>
          </a:xfrm>
          <a:prstGeom prst="rect">
            <a:avLst/>
          </a:prstGeom>
          <a:noFill/>
          <a:ln>
            <a:solidFill>
              <a:srgbClr val="CF314B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Příklad založen na filmu Hřiště snů</a:t>
            </a:r>
            <a:endParaRPr lang="en-GB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C72822B-D5FD-4A67-8421-BFF1EA268BEA}"/>
              </a:ext>
            </a:extLst>
          </p:cNvPr>
          <p:cNvSpPr txBox="1"/>
          <p:nvPr/>
        </p:nvSpPr>
        <p:spPr>
          <a:xfrm>
            <a:off x="5550102" y="6611430"/>
            <a:ext cx="66418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/>
              <a:t>Převzato z: </a:t>
            </a:r>
            <a:r>
              <a:rPr lang="cs-CZ" sz="1050" dirty="0" err="1"/>
              <a:t>Terry</a:t>
            </a:r>
            <a:r>
              <a:rPr lang="cs-CZ" sz="1050" dirty="0"/>
              <a:t> Schmidt Modul 1 2 </a:t>
            </a:r>
            <a:r>
              <a:rPr lang="cs-CZ" sz="1050" dirty="0" err="1"/>
              <a:t>Logical</a:t>
            </a:r>
            <a:r>
              <a:rPr lang="cs-CZ" sz="1050" dirty="0"/>
              <a:t> Framework </a:t>
            </a:r>
            <a:r>
              <a:rPr lang="cs-CZ" sz="1050" dirty="0" err="1"/>
              <a:t>Quick</a:t>
            </a:r>
            <a:r>
              <a:rPr lang="cs-CZ" sz="1050" dirty="0"/>
              <a:t> Start, https://www.youtube.com/watch?v=7jCybEZs7nA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2644214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9" grpId="0" animBg="1"/>
      <p:bldP spid="11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-30017"/>
            <a:ext cx="10515600" cy="1325559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Plánování logického rámce</a:t>
            </a:r>
            <a:br>
              <a:rPr lang="en-GB" dirty="0"/>
            </a:br>
            <a:r>
              <a:rPr lang="en-GB" sz="3200" b="1" dirty="0" err="1">
                <a:solidFill>
                  <a:srgbClr val="006666"/>
                </a:solidFill>
              </a:rPr>
              <a:t>Verti</a:t>
            </a:r>
            <a:r>
              <a:rPr lang="cs-CZ" sz="3200" b="1" dirty="0" err="1">
                <a:solidFill>
                  <a:srgbClr val="006666"/>
                </a:solidFill>
              </a:rPr>
              <a:t>kální</a:t>
            </a:r>
            <a:r>
              <a:rPr lang="cs-CZ" sz="3200" b="1" dirty="0">
                <a:solidFill>
                  <a:srgbClr val="006666"/>
                </a:solidFill>
              </a:rPr>
              <a:t> směr </a:t>
            </a:r>
            <a:r>
              <a:rPr lang="en-GB" sz="3200" b="1" dirty="0">
                <a:solidFill>
                  <a:srgbClr val="006666"/>
                </a:solidFill>
              </a:rPr>
              <a:t>- </a:t>
            </a:r>
            <a:r>
              <a:rPr lang="pt-BR" sz="3200" b="1" dirty="0">
                <a:solidFill>
                  <a:srgbClr val="006666"/>
                </a:solidFill>
              </a:rPr>
              <a:t>Čeho se snažíme dosáhnout a proč?</a:t>
            </a:r>
            <a:endParaRPr lang="en-GB" b="1" dirty="0">
              <a:solidFill>
                <a:srgbClr val="006666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E495380A-1788-08B5-74FA-FB95F38DC545}"/>
              </a:ext>
            </a:extLst>
          </p:cNvPr>
          <p:cNvGrpSpPr/>
          <p:nvPr/>
        </p:nvGrpSpPr>
        <p:grpSpPr>
          <a:xfrm>
            <a:off x="7564389" y="1629284"/>
            <a:ext cx="3428440" cy="4551420"/>
            <a:chOff x="622570" y="2503895"/>
            <a:chExt cx="2432489" cy="3944234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42B6222A-2F71-BA86-1FFD-683C40C3C0EE}"/>
                </a:ext>
              </a:extLst>
            </p:cNvPr>
            <p:cNvSpPr txBox="1"/>
            <p:nvPr/>
          </p:nvSpPr>
          <p:spPr>
            <a:xfrm>
              <a:off x="1445597" y="2503895"/>
              <a:ext cx="1572894" cy="32006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chemeClr val="accent2">
                      <a:lumMod val="75000"/>
                    </a:schemeClr>
                  </a:solidFill>
                </a:rPr>
                <a:t>Zachránit farmu</a:t>
              </a:r>
              <a:endParaRPr lang="en-GB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943F461-DA6D-A926-4B94-6C8D0E8C573B}"/>
                </a:ext>
              </a:extLst>
            </p:cNvPr>
            <p:cNvSpPr txBox="1"/>
            <p:nvPr/>
          </p:nvSpPr>
          <p:spPr>
            <a:xfrm>
              <a:off x="1049013" y="5888022"/>
              <a:ext cx="1969479" cy="56010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chemeClr val="accent2">
                      <a:lumMod val="75000"/>
                    </a:schemeClr>
                  </a:solidFill>
                </a:rPr>
                <a:t>Orat pole, sít, sklízet úrodu atd.</a:t>
              </a:r>
              <a:endParaRPr lang="en-GB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0A32A8D-5BA6-D440-1B36-B7FB6EA98FBC}"/>
                </a:ext>
              </a:extLst>
            </p:cNvPr>
            <p:cNvSpPr txBox="1"/>
            <p:nvPr/>
          </p:nvSpPr>
          <p:spPr>
            <a:xfrm>
              <a:off x="622570" y="4863531"/>
              <a:ext cx="2407729" cy="32006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>
                  <a:solidFill>
                    <a:schemeClr val="accent2">
                      <a:lumMod val="75000"/>
                    </a:schemeClr>
                  </a:solidFill>
                </a:rPr>
                <a:t>Vybudovat fotbalový stadion</a:t>
              </a:r>
              <a:endParaRPr lang="en-GB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EEC1F2F-16C4-B4E8-CD7F-494940A351BE}"/>
                </a:ext>
              </a:extLst>
            </p:cNvPr>
            <p:cNvSpPr txBox="1"/>
            <p:nvPr/>
          </p:nvSpPr>
          <p:spPr>
            <a:xfrm>
              <a:off x="622570" y="3800108"/>
              <a:ext cx="2432489" cy="32006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>
                  <a:solidFill>
                    <a:schemeClr val="accent2">
                      <a:lumMod val="75000"/>
                    </a:schemeClr>
                  </a:solidFill>
                </a:rPr>
                <a:t>Hráči a fanoušci přijdou</a:t>
              </a:r>
              <a:endParaRPr lang="en-GB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BFAD3D04-5721-2DB1-5702-9B9238EB936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32044" y="5232863"/>
              <a:ext cx="0" cy="56482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6B1DAEA7-4A8F-0A43-F33A-2988ACA8E35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32044" y="4218080"/>
              <a:ext cx="0" cy="56482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CCBA6412-E0D4-9993-D5FE-DE4755492C3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32044" y="2873227"/>
              <a:ext cx="0" cy="81517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81807926-918E-9C0B-4294-A9F4D2B26850}"/>
              </a:ext>
            </a:extLst>
          </p:cNvPr>
          <p:cNvSpPr txBox="1"/>
          <p:nvPr/>
        </p:nvSpPr>
        <p:spPr>
          <a:xfrm>
            <a:off x="721896" y="5398435"/>
            <a:ext cx="6505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 </a:t>
            </a:r>
            <a:r>
              <a:rPr lang="cs-CZ" sz="3600" dirty="0"/>
              <a:t>Aktivity/zdroje  </a:t>
            </a:r>
            <a:r>
              <a:rPr lang="en-GB" sz="3600" dirty="0"/>
              <a:t>         =         </a:t>
            </a:r>
            <a:r>
              <a:rPr lang="cs-CZ" sz="3600" dirty="0"/>
              <a:t> Jak</a:t>
            </a:r>
            <a:endParaRPr lang="en-GB" sz="36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2B83D4E-C048-13D6-D4DD-A79199C260FC}"/>
              </a:ext>
            </a:extLst>
          </p:cNvPr>
          <p:cNvSpPr txBox="1"/>
          <p:nvPr/>
        </p:nvSpPr>
        <p:spPr>
          <a:xfrm>
            <a:off x="2023355" y="4242097"/>
            <a:ext cx="50486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/>
              <a:t>Výstup     </a:t>
            </a:r>
            <a:r>
              <a:rPr lang="en-GB" sz="3600" dirty="0"/>
              <a:t>    </a:t>
            </a:r>
            <a:r>
              <a:rPr lang="cs-CZ" sz="3600" dirty="0"/>
              <a:t> </a:t>
            </a:r>
            <a:r>
              <a:rPr lang="en-GB" sz="3600" dirty="0"/>
              <a:t>   =       </a:t>
            </a:r>
            <a:r>
              <a:rPr lang="cs-CZ" sz="3600" dirty="0"/>
              <a:t>   Co</a:t>
            </a:r>
            <a:r>
              <a:rPr lang="en-GB" sz="3600" dirty="0"/>
              <a:t> 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5704DDE-8C2C-97D2-0F64-81B4A13DCCEA}"/>
              </a:ext>
            </a:extLst>
          </p:cNvPr>
          <p:cNvSpPr txBox="1"/>
          <p:nvPr/>
        </p:nvSpPr>
        <p:spPr>
          <a:xfrm>
            <a:off x="1507961" y="2996140"/>
            <a:ext cx="5719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/>
              <a:t>Specifický cíl</a:t>
            </a:r>
            <a:r>
              <a:rPr lang="en-GB" sz="3600" dirty="0"/>
              <a:t>        =         </a:t>
            </a:r>
            <a:r>
              <a:rPr lang="cs-CZ" sz="3600" dirty="0"/>
              <a:t>Proč</a:t>
            </a:r>
            <a:endParaRPr lang="en-GB" sz="36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EEBC301-1293-9C4A-5B0E-57647A4D6A32}"/>
              </a:ext>
            </a:extLst>
          </p:cNvPr>
          <p:cNvSpPr txBox="1"/>
          <p:nvPr/>
        </p:nvSpPr>
        <p:spPr>
          <a:xfrm>
            <a:off x="1507961" y="1519212"/>
            <a:ext cx="5641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 </a:t>
            </a:r>
            <a:r>
              <a:rPr lang="cs-CZ" sz="3600" dirty="0"/>
              <a:t>Hlavní cíl</a:t>
            </a:r>
            <a:r>
              <a:rPr lang="en-GB" sz="3600" dirty="0"/>
              <a:t>              =         </a:t>
            </a:r>
            <a:r>
              <a:rPr lang="cs-CZ" sz="3600" dirty="0"/>
              <a:t>Proč</a:t>
            </a:r>
            <a:endParaRPr lang="en-GB" sz="3600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B895AC1C-54DE-48EA-BB58-1947D7449A64}"/>
              </a:ext>
            </a:extLst>
          </p:cNvPr>
          <p:cNvSpPr txBox="1"/>
          <p:nvPr/>
        </p:nvSpPr>
        <p:spPr>
          <a:xfrm>
            <a:off x="5550102" y="6611430"/>
            <a:ext cx="66418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/>
              <a:t>Převzato z: </a:t>
            </a:r>
            <a:r>
              <a:rPr lang="cs-CZ" sz="1050" dirty="0" err="1"/>
              <a:t>Terry</a:t>
            </a:r>
            <a:r>
              <a:rPr lang="cs-CZ" sz="1050" dirty="0"/>
              <a:t> Schmidt Modul 1 2 </a:t>
            </a:r>
            <a:r>
              <a:rPr lang="cs-CZ" sz="1050" dirty="0" err="1"/>
              <a:t>Logical</a:t>
            </a:r>
            <a:r>
              <a:rPr lang="cs-CZ" sz="1050" dirty="0"/>
              <a:t> Framework </a:t>
            </a:r>
            <a:r>
              <a:rPr lang="cs-CZ" sz="1050" dirty="0" err="1"/>
              <a:t>Quick</a:t>
            </a:r>
            <a:r>
              <a:rPr lang="cs-CZ" sz="1050" dirty="0"/>
              <a:t> Start, https://www.youtube.com/watch?v=7jCybEZs7nA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1520130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-30017"/>
            <a:ext cx="10515600" cy="1325559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Plánování logického rámce</a:t>
            </a:r>
            <a:br>
              <a:rPr lang="en-GB" dirty="0"/>
            </a:br>
            <a:r>
              <a:rPr lang="en-GB" sz="2800" b="1" dirty="0" err="1">
                <a:solidFill>
                  <a:srgbClr val="006666"/>
                </a:solidFill>
              </a:rPr>
              <a:t>Verti</a:t>
            </a:r>
            <a:r>
              <a:rPr lang="cs-CZ" sz="2800" b="1" dirty="0" err="1">
                <a:solidFill>
                  <a:srgbClr val="006666"/>
                </a:solidFill>
              </a:rPr>
              <a:t>kální</a:t>
            </a:r>
            <a:r>
              <a:rPr lang="cs-CZ" sz="2800" b="1" dirty="0">
                <a:solidFill>
                  <a:srgbClr val="006666"/>
                </a:solidFill>
              </a:rPr>
              <a:t> směr </a:t>
            </a:r>
            <a:r>
              <a:rPr lang="en-GB" sz="2800" b="1" dirty="0">
                <a:solidFill>
                  <a:srgbClr val="006666"/>
                </a:solidFill>
              </a:rPr>
              <a:t>- </a:t>
            </a:r>
            <a:r>
              <a:rPr lang="pt-BR" sz="2800" b="1" dirty="0">
                <a:solidFill>
                  <a:srgbClr val="006666"/>
                </a:solidFill>
              </a:rPr>
              <a:t>Čeho se snažíme dosáhnout a proč?</a:t>
            </a:r>
            <a:endParaRPr lang="en-GB" b="1" dirty="0">
              <a:solidFill>
                <a:srgbClr val="006666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7" name="Arrow: Curved Down 6">
            <a:extLst>
              <a:ext uri="{FF2B5EF4-FFF2-40B4-BE49-F238E27FC236}">
                <a16:creationId xmlns:a16="http://schemas.microsoft.com/office/drawing/2014/main" id="{FFF0ACFC-59D2-74D4-9E76-6A20A2BA8AB4}"/>
              </a:ext>
            </a:extLst>
          </p:cNvPr>
          <p:cNvSpPr/>
          <p:nvPr/>
        </p:nvSpPr>
        <p:spPr>
          <a:xfrm rot="16200000">
            <a:off x="1277310" y="5451947"/>
            <a:ext cx="1028103" cy="583659"/>
          </a:xfrm>
          <a:prstGeom prst="curvedDownArrow">
            <a:avLst/>
          </a:prstGeom>
          <a:solidFill>
            <a:srgbClr val="CF314B"/>
          </a:solidFill>
          <a:ln>
            <a:solidFill>
              <a:srgbClr val="CF314B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Arrow: Curved Down 7">
            <a:extLst>
              <a:ext uri="{FF2B5EF4-FFF2-40B4-BE49-F238E27FC236}">
                <a16:creationId xmlns:a16="http://schemas.microsoft.com/office/drawing/2014/main" id="{3BF22CEA-4248-9D52-5DE4-4EC9AF6F13C7}"/>
              </a:ext>
            </a:extLst>
          </p:cNvPr>
          <p:cNvSpPr/>
          <p:nvPr/>
        </p:nvSpPr>
        <p:spPr>
          <a:xfrm rot="16200000">
            <a:off x="1277312" y="4276733"/>
            <a:ext cx="1028102" cy="583659"/>
          </a:xfrm>
          <a:prstGeom prst="curvedDownArrow">
            <a:avLst/>
          </a:prstGeom>
          <a:solidFill>
            <a:srgbClr val="CF314B"/>
          </a:solidFill>
          <a:ln>
            <a:solidFill>
              <a:srgbClr val="CF314B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Arrow: Curved Down 11">
            <a:extLst>
              <a:ext uri="{FF2B5EF4-FFF2-40B4-BE49-F238E27FC236}">
                <a16:creationId xmlns:a16="http://schemas.microsoft.com/office/drawing/2014/main" id="{9D47884A-0C1B-2E25-D9ED-1A875E479636}"/>
              </a:ext>
            </a:extLst>
          </p:cNvPr>
          <p:cNvSpPr/>
          <p:nvPr/>
        </p:nvSpPr>
        <p:spPr>
          <a:xfrm rot="16200000">
            <a:off x="1277312" y="2970803"/>
            <a:ext cx="1028102" cy="583659"/>
          </a:xfrm>
          <a:prstGeom prst="curvedDownArrow">
            <a:avLst/>
          </a:prstGeom>
          <a:solidFill>
            <a:srgbClr val="CF314B"/>
          </a:solidFill>
          <a:ln>
            <a:solidFill>
              <a:srgbClr val="CF314B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CD3B4768-060F-4DC2-9E6A-14947E1531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226556"/>
              </p:ext>
            </p:extLst>
          </p:nvPr>
        </p:nvGraphicFramePr>
        <p:xfrm>
          <a:off x="2245896" y="1462476"/>
          <a:ext cx="7395143" cy="5276223"/>
        </p:xfrm>
        <a:graphic>
          <a:graphicData uri="http://schemas.openxmlformats.org/drawingml/2006/table">
            <a:tbl>
              <a:tblPr firstRow="1" firstCol="1" bandRow="1"/>
              <a:tblGrid>
                <a:gridCol w="1507572">
                  <a:extLst>
                    <a:ext uri="{9D8B030D-6E8A-4147-A177-3AD203B41FA5}">
                      <a16:colId xmlns:a16="http://schemas.microsoft.com/office/drawing/2014/main" val="4226031792"/>
                    </a:ext>
                  </a:extLst>
                </a:gridCol>
                <a:gridCol w="2189999">
                  <a:extLst>
                    <a:ext uri="{9D8B030D-6E8A-4147-A177-3AD203B41FA5}">
                      <a16:colId xmlns:a16="http://schemas.microsoft.com/office/drawing/2014/main" val="2367585626"/>
                    </a:ext>
                  </a:extLst>
                </a:gridCol>
                <a:gridCol w="1848786">
                  <a:extLst>
                    <a:ext uri="{9D8B030D-6E8A-4147-A177-3AD203B41FA5}">
                      <a16:colId xmlns:a16="http://schemas.microsoft.com/office/drawing/2014/main" val="1724728366"/>
                    </a:ext>
                  </a:extLst>
                </a:gridCol>
                <a:gridCol w="1848786">
                  <a:extLst>
                    <a:ext uri="{9D8B030D-6E8A-4147-A177-3AD203B41FA5}">
                      <a16:colId xmlns:a16="http://schemas.microsoft.com/office/drawing/2014/main" val="2673090160"/>
                    </a:ext>
                  </a:extLst>
                </a:gridCol>
              </a:tblGrid>
              <a:tr h="6711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Cíle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Objektivně ověřitelné ukazatele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Zdroje pro ověření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Předpoklady/rizika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713617"/>
                  </a:ext>
                </a:extLst>
              </a:tr>
              <a:tr h="1051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Celkový cíl  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PROČ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Zachránit farmu</a:t>
                      </a:r>
                      <a:endParaRPr lang="en-GB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88054"/>
                  </a:ext>
                </a:extLst>
              </a:tr>
              <a:tr h="1038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Specifický cíl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PROČ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Hráči</a:t>
                      </a:r>
                      <a:r>
                        <a:rPr lang="en-GB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GB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fanoušci</a:t>
                      </a:r>
                      <a:r>
                        <a:rPr lang="en-GB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přijdou</a:t>
                      </a:r>
                      <a:endParaRPr lang="en-GB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156334"/>
                  </a:ext>
                </a:extLst>
              </a:tr>
              <a:tr h="1147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Výstupy  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</a:t>
                      </a: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Vybudovat fotbalový stadion</a:t>
                      </a:r>
                      <a:endParaRPr lang="en-GB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94600"/>
                  </a:ext>
                </a:extLst>
              </a:tr>
              <a:tr h="1038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Aktivity a zdroje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Orat pole, sklízet úrodu atd.</a:t>
                      </a:r>
                      <a:endParaRPr lang="en-GB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18976"/>
                  </a:ext>
                </a:extLst>
              </a:tr>
            </a:tbl>
          </a:graphicData>
        </a:graphic>
      </p:graphicFrame>
      <p:sp>
        <p:nvSpPr>
          <p:cNvPr id="10" name="TextovéPole 9">
            <a:extLst>
              <a:ext uri="{FF2B5EF4-FFF2-40B4-BE49-F238E27FC236}">
                <a16:creationId xmlns:a16="http://schemas.microsoft.com/office/drawing/2014/main" id="{EB6DB2A7-DCE1-4725-8E05-4B6F8A12C517}"/>
              </a:ext>
            </a:extLst>
          </p:cNvPr>
          <p:cNvSpPr txBox="1"/>
          <p:nvPr/>
        </p:nvSpPr>
        <p:spPr>
          <a:xfrm>
            <a:off x="5550102" y="6660854"/>
            <a:ext cx="66418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/>
              <a:t>Převzato z: </a:t>
            </a:r>
            <a:r>
              <a:rPr lang="cs-CZ" sz="1050" dirty="0" err="1"/>
              <a:t>Terry</a:t>
            </a:r>
            <a:r>
              <a:rPr lang="cs-CZ" sz="1050" dirty="0"/>
              <a:t> Schmidt Modul 1 2 </a:t>
            </a:r>
            <a:r>
              <a:rPr lang="cs-CZ" sz="1050" dirty="0" err="1"/>
              <a:t>Logical</a:t>
            </a:r>
            <a:r>
              <a:rPr lang="cs-CZ" sz="1050" dirty="0"/>
              <a:t> Framework </a:t>
            </a:r>
            <a:r>
              <a:rPr lang="cs-CZ" sz="1050" dirty="0" err="1"/>
              <a:t>Quick</a:t>
            </a:r>
            <a:r>
              <a:rPr lang="cs-CZ" sz="1050" dirty="0"/>
              <a:t> Start, https://www.youtube.com/watch?v=7jCybEZs7nA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1105595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Plánování logického rámce</a:t>
            </a:r>
            <a:br>
              <a:rPr lang="en-GB" dirty="0"/>
            </a:br>
            <a:r>
              <a:rPr lang="cs-CZ" sz="3600" b="1" dirty="0">
                <a:solidFill>
                  <a:srgbClr val="006666"/>
                </a:solidFill>
              </a:rPr>
              <a:t>Horizontální směr 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i="1" dirty="0">
                <a:solidFill>
                  <a:schemeClr val="accent2">
                    <a:lumMod val="75000"/>
                  </a:schemeClr>
                </a:solidFill>
              </a:rPr>
              <a:t>Jak</a:t>
            </a:r>
            <a:r>
              <a:rPr lang="en-GB" dirty="0"/>
              <a:t> </a:t>
            </a:r>
            <a:r>
              <a:rPr lang="en-GB" dirty="0" err="1"/>
              <a:t>budeme</a:t>
            </a:r>
            <a:r>
              <a:rPr lang="en-GB" dirty="0"/>
              <a:t> </a:t>
            </a:r>
            <a:r>
              <a:rPr lang="en-GB" dirty="0" err="1"/>
              <a:t>měřit</a:t>
            </a:r>
            <a:r>
              <a:rPr lang="en-GB" dirty="0"/>
              <a:t> </a:t>
            </a:r>
            <a:r>
              <a:rPr lang="en-GB" dirty="0" err="1"/>
              <a:t>objektivně</a:t>
            </a:r>
            <a:r>
              <a:rPr lang="en-GB" dirty="0"/>
              <a:t> </a:t>
            </a:r>
            <a:r>
              <a:rPr lang="en-GB" dirty="0" err="1"/>
              <a:t>ověřitelné</a:t>
            </a:r>
            <a:r>
              <a:rPr lang="en-GB" dirty="0"/>
              <a:t> </a:t>
            </a:r>
            <a:r>
              <a:rPr lang="en-GB" dirty="0" err="1"/>
              <a:t>ukazatele</a:t>
            </a:r>
            <a:r>
              <a:rPr lang="en-GB" dirty="0"/>
              <a:t>?</a:t>
            </a:r>
          </a:p>
          <a:p>
            <a:pPr lvl="0"/>
            <a:endParaRPr lang="en-GB" dirty="0">
              <a:solidFill>
                <a:schemeClr val="tx1"/>
              </a:solidFill>
            </a:endParaRPr>
          </a:p>
          <a:p>
            <a:pPr lvl="0"/>
            <a:r>
              <a:rPr lang="en-GB" u="sng" dirty="0" err="1">
                <a:solidFill>
                  <a:schemeClr val="tx1"/>
                </a:solidFill>
              </a:rPr>
              <a:t>Základní</a:t>
            </a:r>
            <a:r>
              <a:rPr lang="en-GB" u="sng" dirty="0">
                <a:solidFill>
                  <a:schemeClr val="tx1"/>
                </a:solidFill>
              </a:rPr>
              <a:t> </a:t>
            </a:r>
            <a:r>
              <a:rPr lang="en-GB" u="sng" dirty="0" err="1">
                <a:solidFill>
                  <a:schemeClr val="tx1"/>
                </a:solidFill>
              </a:rPr>
              <a:t>pojmy</a:t>
            </a:r>
            <a:r>
              <a:rPr lang="en-GB" u="sng" dirty="0">
                <a:solidFill>
                  <a:schemeClr val="tx1"/>
                </a:solidFill>
              </a:rPr>
              <a:t>: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 Skrz specifické ukazatele a cíle nám předem objasňuje, jaké opatření je úspěšné</a:t>
            </a:r>
            <a:endParaRPr lang="en-GB" dirty="0">
              <a:solidFill>
                <a:schemeClr val="tx1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 Určuje prostředky k ověření opatření</a:t>
            </a:r>
            <a:endParaRPr lang="en-GB" dirty="0">
              <a:solidFill>
                <a:schemeClr val="tx1"/>
              </a:solidFill>
            </a:endParaRPr>
          </a:p>
          <a:p>
            <a:pPr lvl="0"/>
            <a:endParaRPr lang="en-GB" dirty="0"/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45A330C1-18FB-4257-A11A-836897AED5A1}"/>
              </a:ext>
            </a:extLst>
          </p:cNvPr>
          <p:cNvSpPr txBox="1"/>
          <p:nvPr/>
        </p:nvSpPr>
        <p:spPr>
          <a:xfrm>
            <a:off x="5550102" y="6611430"/>
            <a:ext cx="66418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/>
              <a:t>Převzato z: </a:t>
            </a:r>
            <a:r>
              <a:rPr lang="cs-CZ" sz="1050" dirty="0" err="1"/>
              <a:t>Terry</a:t>
            </a:r>
            <a:r>
              <a:rPr lang="cs-CZ" sz="1050" dirty="0"/>
              <a:t> Schmidt Modul 1 2 </a:t>
            </a:r>
            <a:r>
              <a:rPr lang="cs-CZ" sz="1050" dirty="0" err="1"/>
              <a:t>Logical</a:t>
            </a:r>
            <a:r>
              <a:rPr lang="cs-CZ" sz="1050" dirty="0"/>
              <a:t> Framework </a:t>
            </a:r>
            <a:r>
              <a:rPr lang="cs-CZ" sz="1050" dirty="0" err="1"/>
              <a:t>Quick</a:t>
            </a:r>
            <a:r>
              <a:rPr lang="cs-CZ" sz="1050" dirty="0"/>
              <a:t> Start, https://www.youtube.com/watch?v=7jCybEZs7nA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1649396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17340"/>
            <a:ext cx="10515600" cy="1325559"/>
          </a:xfrm>
        </p:spPr>
        <p:txBody>
          <a:bodyPr>
            <a:normAutofit fontScale="90000"/>
          </a:bodyPr>
          <a:lstStyle/>
          <a:p>
            <a:pPr lvl="0"/>
            <a:r>
              <a:rPr lang="cs-CZ" dirty="0"/>
              <a:t>Plánování logického rámce</a:t>
            </a:r>
            <a:br>
              <a:rPr lang="en-GB" dirty="0"/>
            </a:br>
            <a:r>
              <a:rPr lang="cs-CZ" sz="3200" b="1" dirty="0">
                <a:solidFill>
                  <a:srgbClr val="006666"/>
                </a:solidFill>
              </a:rPr>
              <a:t>Horizontální směr - Jak budeme měřit objektivně ověřitelné ukazatele?</a:t>
            </a:r>
            <a:endParaRPr lang="en-GB" b="1" dirty="0">
              <a:solidFill>
                <a:srgbClr val="006666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7" name="Arrow: Curved Down 6">
            <a:extLst>
              <a:ext uri="{FF2B5EF4-FFF2-40B4-BE49-F238E27FC236}">
                <a16:creationId xmlns:a16="http://schemas.microsoft.com/office/drawing/2014/main" id="{FFF0ACFC-59D2-74D4-9E76-6A20A2BA8AB4}"/>
              </a:ext>
            </a:extLst>
          </p:cNvPr>
          <p:cNvSpPr/>
          <p:nvPr/>
        </p:nvSpPr>
        <p:spPr>
          <a:xfrm rot="16200000">
            <a:off x="1185305" y="5359943"/>
            <a:ext cx="1212112" cy="583659"/>
          </a:xfrm>
          <a:prstGeom prst="curvedDownArrow">
            <a:avLst/>
          </a:prstGeom>
          <a:solidFill>
            <a:srgbClr val="CF314B"/>
          </a:solidFill>
          <a:ln>
            <a:solidFill>
              <a:srgbClr val="CF314B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Arrow: Curved Down 7">
            <a:extLst>
              <a:ext uri="{FF2B5EF4-FFF2-40B4-BE49-F238E27FC236}">
                <a16:creationId xmlns:a16="http://schemas.microsoft.com/office/drawing/2014/main" id="{3BF22CEA-4248-9D52-5DE4-4EC9AF6F13C7}"/>
              </a:ext>
            </a:extLst>
          </p:cNvPr>
          <p:cNvSpPr/>
          <p:nvPr/>
        </p:nvSpPr>
        <p:spPr>
          <a:xfrm rot="16200000">
            <a:off x="1185305" y="3762683"/>
            <a:ext cx="1212112" cy="583659"/>
          </a:xfrm>
          <a:prstGeom prst="curvedDownArrow">
            <a:avLst/>
          </a:prstGeom>
          <a:solidFill>
            <a:srgbClr val="CF314B"/>
          </a:solidFill>
          <a:ln>
            <a:solidFill>
              <a:srgbClr val="CF314B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Arrow: Curved Down 11">
            <a:extLst>
              <a:ext uri="{FF2B5EF4-FFF2-40B4-BE49-F238E27FC236}">
                <a16:creationId xmlns:a16="http://schemas.microsoft.com/office/drawing/2014/main" id="{9D47884A-0C1B-2E25-D9ED-1A875E479636}"/>
              </a:ext>
            </a:extLst>
          </p:cNvPr>
          <p:cNvSpPr/>
          <p:nvPr/>
        </p:nvSpPr>
        <p:spPr>
          <a:xfrm rot="16200000">
            <a:off x="1215960" y="2392044"/>
            <a:ext cx="1212112" cy="583659"/>
          </a:xfrm>
          <a:prstGeom prst="curvedDownArrow">
            <a:avLst/>
          </a:prstGeom>
          <a:solidFill>
            <a:srgbClr val="CF314B"/>
          </a:solidFill>
          <a:ln>
            <a:solidFill>
              <a:srgbClr val="CF314B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21" name="Table 7">
            <a:extLst>
              <a:ext uri="{FF2B5EF4-FFF2-40B4-BE49-F238E27FC236}">
                <a16:creationId xmlns:a16="http://schemas.microsoft.com/office/drawing/2014/main" id="{DF0FCE47-04BC-4C23-A9D6-0D153C8BFF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011722"/>
              </p:ext>
            </p:extLst>
          </p:nvPr>
        </p:nvGraphicFramePr>
        <p:xfrm>
          <a:off x="2177852" y="1206753"/>
          <a:ext cx="7395143" cy="5276223"/>
        </p:xfrm>
        <a:graphic>
          <a:graphicData uri="http://schemas.openxmlformats.org/drawingml/2006/table">
            <a:tbl>
              <a:tblPr firstRow="1" firstCol="1" bandRow="1"/>
              <a:tblGrid>
                <a:gridCol w="1507572">
                  <a:extLst>
                    <a:ext uri="{9D8B030D-6E8A-4147-A177-3AD203B41FA5}">
                      <a16:colId xmlns:a16="http://schemas.microsoft.com/office/drawing/2014/main" val="4226031792"/>
                    </a:ext>
                  </a:extLst>
                </a:gridCol>
                <a:gridCol w="2189999">
                  <a:extLst>
                    <a:ext uri="{9D8B030D-6E8A-4147-A177-3AD203B41FA5}">
                      <a16:colId xmlns:a16="http://schemas.microsoft.com/office/drawing/2014/main" val="2367585626"/>
                    </a:ext>
                  </a:extLst>
                </a:gridCol>
                <a:gridCol w="1848786">
                  <a:extLst>
                    <a:ext uri="{9D8B030D-6E8A-4147-A177-3AD203B41FA5}">
                      <a16:colId xmlns:a16="http://schemas.microsoft.com/office/drawing/2014/main" val="1724728366"/>
                    </a:ext>
                  </a:extLst>
                </a:gridCol>
                <a:gridCol w="1848786">
                  <a:extLst>
                    <a:ext uri="{9D8B030D-6E8A-4147-A177-3AD203B41FA5}">
                      <a16:colId xmlns:a16="http://schemas.microsoft.com/office/drawing/2014/main" val="2673090160"/>
                    </a:ext>
                  </a:extLst>
                </a:gridCol>
              </a:tblGrid>
              <a:tr h="6711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Cíle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Objektivně ověřitelné ukazatele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Zdroje pro ověření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Předpoklady/rizika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713617"/>
                  </a:ext>
                </a:extLst>
              </a:tr>
              <a:tr h="1051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Celkový cíl  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PROČ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Zachránit farmu</a:t>
                      </a:r>
                      <a:endParaRPr lang="en-GB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88054"/>
                  </a:ext>
                </a:extLst>
              </a:tr>
              <a:tr h="1038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Specifický cíl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PROČ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Hráči</a:t>
                      </a:r>
                      <a:r>
                        <a:rPr lang="en-GB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GB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fanoušci</a:t>
                      </a:r>
                      <a:r>
                        <a:rPr lang="en-GB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přijdou</a:t>
                      </a:r>
                      <a:endParaRPr lang="en-GB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156334"/>
                  </a:ext>
                </a:extLst>
              </a:tr>
              <a:tr h="1147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Výstupy  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</a:t>
                      </a: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Vybudovat fotbalový stadion</a:t>
                      </a:r>
                      <a:endParaRPr lang="en-GB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94600"/>
                  </a:ext>
                </a:extLst>
              </a:tr>
              <a:tr h="1038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Aktivity a zdroje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Orat pole, sklízet úrodu atd.</a:t>
                      </a:r>
                      <a:endParaRPr lang="en-GB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KDO                       KDY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18976"/>
                  </a:ext>
                </a:extLst>
              </a:tr>
            </a:tbl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528FB2E0-A39B-4431-BB95-8BFF563D144F}"/>
              </a:ext>
            </a:extLst>
          </p:cNvPr>
          <p:cNvSpPr txBox="1"/>
          <p:nvPr/>
        </p:nvSpPr>
        <p:spPr>
          <a:xfrm>
            <a:off x="3726160" y="1811153"/>
            <a:ext cx="16810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Splatit bance dluh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 mil. CZK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30.6.2023</a:t>
            </a:r>
            <a:endParaRPr lang="en-GB" sz="16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03D61FFE-49D3-4526-9E49-1D9735A3F167}"/>
              </a:ext>
            </a:extLst>
          </p:cNvPr>
          <p:cNvSpPr txBox="1"/>
          <p:nvPr/>
        </p:nvSpPr>
        <p:spPr>
          <a:xfrm>
            <a:off x="5855179" y="3654419"/>
            <a:ext cx="2002138" cy="344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Prodané vstupenky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57C567F3-ED4A-4B4A-8C5B-110907ED5236}"/>
              </a:ext>
            </a:extLst>
          </p:cNvPr>
          <p:cNvSpPr txBox="1"/>
          <p:nvPr/>
        </p:nvSpPr>
        <p:spPr>
          <a:xfrm>
            <a:off x="5855179" y="2908805"/>
            <a:ext cx="1828800" cy="344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Počet hráčů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3DCA86D5-46E3-4986-AA2A-320CF3199B4E}"/>
              </a:ext>
            </a:extLst>
          </p:cNvPr>
          <p:cNvSpPr txBox="1"/>
          <p:nvPr/>
        </p:nvSpPr>
        <p:spPr>
          <a:xfrm>
            <a:off x="5875424" y="1864168"/>
            <a:ext cx="18103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Výpisy z účtů</a:t>
            </a:r>
            <a:endParaRPr lang="en-GB" sz="16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B840798-E48E-470C-AEC4-14EA2B9CDF11}"/>
              </a:ext>
            </a:extLst>
          </p:cNvPr>
          <p:cNvSpPr txBox="1"/>
          <p:nvPr/>
        </p:nvSpPr>
        <p:spPr>
          <a:xfrm>
            <a:off x="3726161" y="2878241"/>
            <a:ext cx="202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12- 15 </a:t>
            </a:r>
            <a:r>
              <a:rPr lang="en-GB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profes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ionálních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hráčů</a:t>
            </a:r>
            <a:endParaRPr lang="en-GB" sz="16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99631823-27DC-4619-A493-6E1DE5552E84}"/>
              </a:ext>
            </a:extLst>
          </p:cNvPr>
          <p:cNvSpPr txBox="1"/>
          <p:nvPr/>
        </p:nvSpPr>
        <p:spPr>
          <a:xfrm>
            <a:off x="3726161" y="3648148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0 000 f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anoušků</a:t>
            </a:r>
            <a:endParaRPr lang="en-GB" sz="1600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607BC8B0-2EE3-4254-A650-AD43C1612F21}"/>
              </a:ext>
            </a:extLst>
          </p:cNvPr>
          <p:cNvSpPr txBox="1"/>
          <p:nvPr/>
        </p:nvSpPr>
        <p:spPr>
          <a:xfrm>
            <a:off x="3726160" y="4138535"/>
            <a:ext cx="202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Vybudovat fotbalový stadion</a:t>
            </a:r>
            <a:endParaRPr lang="en-GB" sz="1600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360FB111-558F-4310-A8F3-DB3FF80FFA10}"/>
              </a:ext>
            </a:extLst>
          </p:cNvPr>
          <p:cNvSpPr txBox="1"/>
          <p:nvPr/>
        </p:nvSpPr>
        <p:spPr>
          <a:xfrm>
            <a:off x="3726160" y="4741946"/>
            <a:ext cx="2027749" cy="607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Tribuny s místy k sezení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5D746710-C63C-4FE2-9213-A8A702BBD585}"/>
              </a:ext>
            </a:extLst>
          </p:cNvPr>
          <p:cNvSpPr txBox="1"/>
          <p:nvPr/>
        </p:nvSpPr>
        <p:spPr>
          <a:xfrm>
            <a:off x="5866187" y="4741946"/>
            <a:ext cx="1828800" cy="607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Počet míst k sezení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DEF71EA5-0235-4044-BD15-07C40E947BD9}"/>
              </a:ext>
            </a:extLst>
          </p:cNvPr>
          <p:cNvSpPr txBox="1"/>
          <p:nvPr/>
        </p:nvSpPr>
        <p:spPr>
          <a:xfrm>
            <a:off x="5866187" y="4198182"/>
            <a:ext cx="1828800" cy="344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Inspekce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DC93DA05-FE3C-448B-949C-EA253D689325}"/>
              </a:ext>
            </a:extLst>
          </p:cNvPr>
          <p:cNvSpPr txBox="1"/>
          <p:nvPr/>
        </p:nvSpPr>
        <p:spPr>
          <a:xfrm>
            <a:off x="5550102" y="6611430"/>
            <a:ext cx="66418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/>
              <a:t>Převzato z: </a:t>
            </a:r>
            <a:r>
              <a:rPr lang="cs-CZ" sz="1050" dirty="0" err="1"/>
              <a:t>Terry</a:t>
            </a:r>
            <a:r>
              <a:rPr lang="cs-CZ" sz="1050" dirty="0"/>
              <a:t> Schmidt Modul 1 2 </a:t>
            </a:r>
            <a:r>
              <a:rPr lang="cs-CZ" sz="1050" dirty="0" err="1"/>
              <a:t>Logical</a:t>
            </a:r>
            <a:r>
              <a:rPr lang="cs-CZ" sz="1050" dirty="0"/>
              <a:t> Framework </a:t>
            </a:r>
            <a:r>
              <a:rPr lang="cs-CZ" sz="1050" dirty="0" err="1"/>
              <a:t>Quick</a:t>
            </a:r>
            <a:r>
              <a:rPr lang="cs-CZ" sz="1050" dirty="0"/>
              <a:t> Start, https://www.youtube.com/watch?v=7jCybEZs7nA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3532015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/>
      <p:bldP spid="14" grpId="0"/>
      <p:bldP spid="11" grpId="0"/>
      <p:bldP spid="10" grpId="0"/>
      <p:bldP spid="13" grpId="0"/>
      <p:bldP spid="16" grpId="0"/>
      <p:bldP spid="17" grpId="0"/>
      <p:bldP spid="19" grpId="0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Plánování logického rámce</a:t>
            </a:r>
            <a:br>
              <a:rPr lang="en-GB" dirty="0"/>
            </a:br>
            <a:r>
              <a:rPr lang="cs-CZ" sz="3600" b="1" dirty="0">
                <a:solidFill>
                  <a:srgbClr val="006666"/>
                </a:solidFill>
              </a:rPr>
              <a:t>Diagonální (</a:t>
            </a:r>
            <a:r>
              <a:rPr lang="cs-CZ" sz="3600" b="1" dirty="0" err="1">
                <a:solidFill>
                  <a:srgbClr val="006666"/>
                </a:solidFill>
              </a:rPr>
              <a:t>zigzag</a:t>
            </a:r>
            <a:r>
              <a:rPr lang="cs-CZ" sz="3600" b="1" dirty="0">
                <a:solidFill>
                  <a:srgbClr val="006666"/>
                </a:solidFill>
              </a:rPr>
              <a:t>) směr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i="1" dirty="0">
                <a:solidFill>
                  <a:schemeClr val="accent2">
                    <a:lumMod val="75000"/>
                  </a:schemeClr>
                </a:solidFill>
              </a:rPr>
              <a:t>Jaké</a:t>
            </a:r>
            <a:r>
              <a:rPr lang="cs-CZ" dirty="0"/>
              <a:t> další podmínky musí být splněny</a:t>
            </a:r>
            <a:r>
              <a:rPr lang="en-GB" dirty="0"/>
              <a:t>?</a:t>
            </a:r>
          </a:p>
          <a:p>
            <a:pPr lvl="0"/>
            <a:endParaRPr lang="en-GB" dirty="0">
              <a:solidFill>
                <a:schemeClr val="tx1"/>
              </a:solidFill>
            </a:endParaRPr>
          </a:p>
          <a:p>
            <a:pPr lvl="0"/>
            <a:r>
              <a:rPr lang="en-GB" u="sng" dirty="0" err="1">
                <a:solidFill>
                  <a:schemeClr val="tx1"/>
                </a:solidFill>
              </a:rPr>
              <a:t>Základní</a:t>
            </a:r>
            <a:r>
              <a:rPr lang="en-GB" u="sng" dirty="0">
                <a:solidFill>
                  <a:schemeClr val="tx1"/>
                </a:solidFill>
              </a:rPr>
              <a:t> </a:t>
            </a:r>
            <a:r>
              <a:rPr lang="en-GB" u="sng" dirty="0" err="1">
                <a:solidFill>
                  <a:schemeClr val="tx1"/>
                </a:solidFill>
              </a:rPr>
              <a:t>pojmy</a:t>
            </a:r>
            <a:r>
              <a:rPr lang="en-GB" u="sng" dirty="0">
                <a:solidFill>
                  <a:schemeClr val="tx1"/>
                </a:solidFill>
              </a:rPr>
              <a:t>: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Zakomponovat další vnější faktory do projektu</a:t>
            </a:r>
            <a:endParaRPr lang="en-GB" dirty="0">
              <a:solidFill>
                <a:schemeClr val="tx1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Předpoklady nám zdůrazňují možná rizika, střety, a další důležité podmínky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1F357ECE-558D-4057-8B47-951D06975402}"/>
              </a:ext>
            </a:extLst>
          </p:cNvPr>
          <p:cNvSpPr txBox="1"/>
          <p:nvPr/>
        </p:nvSpPr>
        <p:spPr>
          <a:xfrm>
            <a:off x="5550102" y="6611430"/>
            <a:ext cx="66418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/>
              <a:t>Převzato z: </a:t>
            </a:r>
            <a:r>
              <a:rPr lang="cs-CZ" sz="1050" dirty="0" err="1"/>
              <a:t>Terry</a:t>
            </a:r>
            <a:r>
              <a:rPr lang="cs-CZ" sz="1050" dirty="0"/>
              <a:t> Schmidt Modul 1 2 </a:t>
            </a:r>
            <a:r>
              <a:rPr lang="cs-CZ" sz="1050" dirty="0" err="1"/>
              <a:t>Logical</a:t>
            </a:r>
            <a:r>
              <a:rPr lang="cs-CZ" sz="1050" dirty="0"/>
              <a:t> Framework </a:t>
            </a:r>
            <a:r>
              <a:rPr lang="cs-CZ" sz="1050" dirty="0" err="1"/>
              <a:t>Quick</a:t>
            </a:r>
            <a:r>
              <a:rPr lang="cs-CZ" sz="1050" dirty="0"/>
              <a:t> Start, https://www.youtube.com/watch?v=7jCybEZs7nA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663145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-30017"/>
            <a:ext cx="10515600" cy="1325559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Plánování logického rámce</a:t>
            </a:r>
            <a:br>
              <a:rPr lang="en-GB" dirty="0"/>
            </a:br>
            <a:r>
              <a:rPr lang="cs-CZ" sz="3600" b="1" dirty="0">
                <a:solidFill>
                  <a:srgbClr val="006666"/>
                </a:solidFill>
              </a:rPr>
              <a:t>Diagonální (</a:t>
            </a:r>
            <a:r>
              <a:rPr lang="cs-CZ" sz="3600" b="1" dirty="0" err="1">
                <a:solidFill>
                  <a:srgbClr val="006666"/>
                </a:solidFill>
              </a:rPr>
              <a:t>zigzag</a:t>
            </a:r>
            <a:r>
              <a:rPr lang="cs-CZ" sz="3600" b="1" dirty="0">
                <a:solidFill>
                  <a:srgbClr val="006666"/>
                </a:solidFill>
              </a:rPr>
              <a:t>) směr</a:t>
            </a:r>
            <a:endParaRPr lang="en-GB" b="1" dirty="0">
              <a:solidFill>
                <a:srgbClr val="006666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41ECE31-484B-5D31-DEF1-E9C8B7948731}"/>
              </a:ext>
            </a:extLst>
          </p:cNvPr>
          <p:cNvSpPr txBox="1"/>
          <p:nvPr/>
        </p:nvSpPr>
        <p:spPr>
          <a:xfrm>
            <a:off x="3413327" y="3185580"/>
            <a:ext cx="3891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IF</a:t>
            </a:r>
          </a:p>
        </p:txBody>
      </p:sp>
      <p:graphicFrame>
        <p:nvGraphicFramePr>
          <p:cNvPr id="25" name="Table 7">
            <a:extLst>
              <a:ext uri="{FF2B5EF4-FFF2-40B4-BE49-F238E27FC236}">
                <a16:creationId xmlns:a16="http://schemas.microsoft.com/office/drawing/2014/main" id="{1F4C1F40-4B54-4FFD-8972-E315107EFA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938190"/>
              </p:ext>
            </p:extLst>
          </p:nvPr>
        </p:nvGraphicFramePr>
        <p:xfrm>
          <a:off x="2348509" y="1369076"/>
          <a:ext cx="7395143" cy="5276223"/>
        </p:xfrm>
        <a:graphic>
          <a:graphicData uri="http://schemas.openxmlformats.org/drawingml/2006/table">
            <a:tbl>
              <a:tblPr firstRow="1" firstCol="1" bandRow="1"/>
              <a:tblGrid>
                <a:gridCol w="1507572">
                  <a:extLst>
                    <a:ext uri="{9D8B030D-6E8A-4147-A177-3AD203B41FA5}">
                      <a16:colId xmlns:a16="http://schemas.microsoft.com/office/drawing/2014/main" val="4226031792"/>
                    </a:ext>
                  </a:extLst>
                </a:gridCol>
                <a:gridCol w="2189999">
                  <a:extLst>
                    <a:ext uri="{9D8B030D-6E8A-4147-A177-3AD203B41FA5}">
                      <a16:colId xmlns:a16="http://schemas.microsoft.com/office/drawing/2014/main" val="2367585626"/>
                    </a:ext>
                  </a:extLst>
                </a:gridCol>
                <a:gridCol w="1848786">
                  <a:extLst>
                    <a:ext uri="{9D8B030D-6E8A-4147-A177-3AD203B41FA5}">
                      <a16:colId xmlns:a16="http://schemas.microsoft.com/office/drawing/2014/main" val="1724728366"/>
                    </a:ext>
                  </a:extLst>
                </a:gridCol>
                <a:gridCol w="1848786">
                  <a:extLst>
                    <a:ext uri="{9D8B030D-6E8A-4147-A177-3AD203B41FA5}">
                      <a16:colId xmlns:a16="http://schemas.microsoft.com/office/drawing/2014/main" val="2673090160"/>
                    </a:ext>
                  </a:extLst>
                </a:gridCol>
              </a:tblGrid>
              <a:tr h="6711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Cíle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Objektivně ověřitelné ukazatele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Zdroje pro ověření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Předpoklady/rizika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713617"/>
                  </a:ext>
                </a:extLst>
              </a:tr>
              <a:tr h="1051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Celkový cíl  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PROČ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Zachránit farmu</a:t>
                      </a:r>
                      <a:endParaRPr lang="en-GB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88054"/>
                  </a:ext>
                </a:extLst>
              </a:tr>
              <a:tr h="1038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Specifický cíl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PROČ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Hráči</a:t>
                      </a:r>
                      <a:r>
                        <a:rPr lang="en-GB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GB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fanoušci</a:t>
                      </a:r>
                      <a:r>
                        <a:rPr lang="en-GB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přijdou</a:t>
                      </a:r>
                      <a:endParaRPr lang="en-GB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156334"/>
                  </a:ext>
                </a:extLst>
              </a:tr>
              <a:tr h="1147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Výstupy  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</a:t>
                      </a: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Vybudovat fotbalový stadion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94600"/>
                  </a:ext>
                </a:extLst>
              </a:tr>
              <a:tr h="1038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Aktivity a zdroje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Orat pole, sklízet úrodu atd.</a:t>
                      </a:r>
                      <a:endParaRPr lang="en-GB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KDO                       KDY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18976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7E9FC1A9-9C45-5B78-549B-671D135918C4}"/>
              </a:ext>
            </a:extLst>
          </p:cNvPr>
          <p:cNvSpPr txBox="1"/>
          <p:nvPr/>
        </p:nvSpPr>
        <p:spPr>
          <a:xfrm>
            <a:off x="5401738" y="2006958"/>
            <a:ext cx="624483" cy="39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Pak</a:t>
            </a:r>
            <a:endParaRPr lang="en-GB" sz="2000" b="1" dirty="0"/>
          </a:p>
        </p:txBody>
      </p:sp>
      <p:sp>
        <p:nvSpPr>
          <p:cNvPr id="7" name="Arrow: Curved Down 6">
            <a:extLst>
              <a:ext uri="{FF2B5EF4-FFF2-40B4-BE49-F238E27FC236}">
                <a16:creationId xmlns:a16="http://schemas.microsoft.com/office/drawing/2014/main" id="{FFF0ACFC-59D2-74D4-9E76-6A20A2BA8AB4}"/>
              </a:ext>
            </a:extLst>
          </p:cNvPr>
          <p:cNvSpPr/>
          <p:nvPr/>
        </p:nvSpPr>
        <p:spPr>
          <a:xfrm rot="16200000">
            <a:off x="1286481" y="5712278"/>
            <a:ext cx="1191821" cy="612032"/>
          </a:xfrm>
          <a:prstGeom prst="curvedDownArrow">
            <a:avLst/>
          </a:prstGeom>
          <a:solidFill>
            <a:srgbClr val="CF314B"/>
          </a:solidFill>
          <a:ln>
            <a:solidFill>
              <a:srgbClr val="CF314B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Arrow: Curved Down 7">
            <a:extLst>
              <a:ext uri="{FF2B5EF4-FFF2-40B4-BE49-F238E27FC236}">
                <a16:creationId xmlns:a16="http://schemas.microsoft.com/office/drawing/2014/main" id="{3BF22CEA-4248-9D52-5DE4-4EC9AF6F13C7}"/>
              </a:ext>
            </a:extLst>
          </p:cNvPr>
          <p:cNvSpPr/>
          <p:nvPr/>
        </p:nvSpPr>
        <p:spPr>
          <a:xfrm rot="16200000">
            <a:off x="1286481" y="4141756"/>
            <a:ext cx="1191821" cy="612032"/>
          </a:xfrm>
          <a:prstGeom prst="curvedDownArrow">
            <a:avLst/>
          </a:prstGeom>
          <a:solidFill>
            <a:srgbClr val="CF314B"/>
          </a:solidFill>
          <a:ln>
            <a:solidFill>
              <a:srgbClr val="CF314B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Arrow: Curved Down 11">
            <a:extLst>
              <a:ext uri="{FF2B5EF4-FFF2-40B4-BE49-F238E27FC236}">
                <a16:creationId xmlns:a16="http://schemas.microsoft.com/office/drawing/2014/main" id="{9D47884A-0C1B-2E25-D9ED-1A875E479636}"/>
              </a:ext>
            </a:extLst>
          </p:cNvPr>
          <p:cNvSpPr/>
          <p:nvPr/>
        </p:nvSpPr>
        <p:spPr>
          <a:xfrm rot="16200000">
            <a:off x="1318626" y="2794062"/>
            <a:ext cx="1191821" cy="612032"/>
          </a:xfrm>
          <a:prstGeom prst="curvedDownArrow">
            <a:avLst/>
          </a:prstGeom>
          <a:solidFill>
            <a:srgbClr val="CF314B"/>
          </a:solidFill>
          <a:ln>
            <a:solidFill>
              <a:srgbClr val="CF314B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015425BA-2BDB-4898-ADF8-FE00EF6C3241}"/>
              </a:ext>
            </a:extLst>
          </p:cNvPr>
          <p:cNvSpPr/>
          <p:nvPr/>
        </p:nvSpPr>
        <p:spPr>
          <a:xfrm rot="20895851">
            <a:off x="3421132" y="5834826"/>
            <a:ext cx="4804459" cy="191296"/>
          </a:xfrm>
          <a:prstGeom prst="rightArrow">
            <a:avLst/>
          </a:prstGeom>
          <a:solidFill>
            <a:srgbClr val="CF314B">
              <a:alpha val="60000"/>
            </a:srgbClr>
          </a:solidFill>
          <a:ln>
            <a:solidFill>
              <a:srgbClr val="CF31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94FE47F6-1C9D-8423-2FEE-79A4F21A7D50}"/>
              </a:ext>
            </a:extLst>
          </p:cNvPr>
          <p:cNvSpPr/>
          <p:nvPr/>
        </p:nvSpPr>
        <p:spPr>
          <a:xfrm rot="10800000">
            <a:off x="3471978" y="5025557"/>
            <a:ext cx="4804459" cy="191296"/>
          </a:xfrm>
          <a:prstGeom prst="rightArrow">
            <a:avLst/>
          </a:prstGeom>
          <a:solidFill>
            <a:srgbClr val="CF314B">
              <a:alpha val="60000"/>
            </a:srgbClr>
          </a:solidFill>
          <a:ln>
            <a:solidFill>
              <a:srgbClr val="CF31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8A2DA8-2AB5-EC57-31E0-00FC1540063B}"/>
              </a:ext>
            </a:extLst>
          </p:cNvPr>
          <p:cNvSpPr txBox="1"/>
          <p:nvPr/>
        </p:nvSpPr>
        <p:spPr>
          <a:xfrm>
            <a:off x="3471978" y="6126960"/>
            <a:ext cx="954841" cy="39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Jestliže</a:t>
            </a:r>
            <a:endParaRPr lang="en-GB" sz="20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098312-0B07-2A14-0408-070E7FAF98F1}"/>
              </a:ext>
            </a:extLst>
          </p:cNvPr>
          <p:cNvSpPr txBox="1"/>
          <p:nvPr/>
        </p:nvSpPr>
        <p:spPr>
          <a:xfrm>
            <a:off x="5401738" y="4764953"/>
            <a:ext cx="735416" cy="39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Pak</a:t>
            </a:r>
            <a:endParaRPr lang="en-GB" sz="2000" b="1" dirty="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114A9D2F-58CF-086E-32C8-2465F33B8C8F}"/>
              </a:ext>
            </a:extLst>
          </p:cNvPr>
          <p:cNvSpPr/>
          <p:nvPr/>
        </p:nvSpPr>
        <p:spPr>
          <a:xfrm rot="20895851">
            <a:off x="3528962" y="4362788"/>
            <a:ext cx="4804459" cy="191296"/>
          </a:xfrm>
          <a:prstGeom prst="rightArrow">
            <a:avLst/>
          </a:prstGeom>
          <a:solidFill>
            <a:srgbClr val="CF314B">
              <a:alpha val="60000"/>
            </a:srgbClr>
          </a:solidFill>
          <a:ln>
            <a:solidFill>
              <a:srgbClr val="CF31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EF28E8E-D350-B997-AB2F-68D661A2AE35}"/>
              </a:ext>
            </a:extLst>
          </p:cNvPr>
          <p:cNvSpPr txBox="1"/>
          <p:nvPr/>
        </p:nvSpPr>
        <p:spPr>
          <a:xfrm>
            <a:off x="3187261" y="4805450"/>
            <a:ext cx="1066563" cy="39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Jestliže</a:t>
            </a:r>
            <a:endParaRPr lang="en-GB" sz="20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DC6B11A-C2BE-0803-0641-F9C325ACF200}"/>
              </a:ext>
            </a:extLst>
          </p:cNvPr>
          <p:cNvSpPr txBox="1"/>
          <p:nvPr/>
        </p:nvSpPr>
        <p:spPr>
          <a:xfrm>
            <a:off x="5401738" y="3436563"/>
            <a:ext cx="843246" cy="39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Pak</a:t>
            </a:r>
            <a:endParaRPr lang="en-GB" sz="2000" b="1" dirty="0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2F90C374-F264-07D3-869E-ABDD85A2E057}"/>
              </a:ext>
            </a:extLst>
          </p:cNvPr>
          <p:cNvSpPr/>
          <p:nvPr/>
        </p:nvSpPr>
        <p:spPr>
          <a:xfrm rot="10800000">
            <a:off x="3421132" y="3700018"/>
            <a:ext cx="4804459" cy="191296"/>
          </a:xfrm>
          <a:prstGeom prst="rightArrow">
            <a:avLst/>
          </a:prstGeom>
          <a:solidFill>
            <a:srgbClr val="CF314B">
              <a:alpha val="60000"/>
            </a:srgbClr>
          </a:solidFill>
          <a:ln>
            <a:solidFill>
              <a:srgbClr val="CF31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966AD424-7E7A-A98B-A051-CAA6BAB3CF88}"/>
              </a:ext>
            </a:extLst>
          </p:cNvPr>
          <p:cNvSpPr/>
          <p:nvPr/>
        </p:nvSpPr>
        <p:spPr>
          <a:xfrm rot="20895851">
            <a:off x="3528962" y="2981140"/>
            <a:ext cx="4804459" cy="191296"/>
          </a:xfrm>
          <a:prstGeom prst="rightArrow">
            <a:avLst/>
          </a:prstGeom>
          <a:solidFill>
            <a:srgbClr val="CF314B">
              <a:alpha val="60000"/>
            </a:srgbClr>
          </a:solidFill>
          <a:ln>
            <a:solidFill>
              <a:srgbClr val="CF31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9A3CB1D9-938D-CBF3-EC97-CD714A51F827}"/>
              </a:ext>
            </a:extLst>
          </p:cNvPr>
          <p:cNvSpPr/>
          <p:nvPr/>
        </p:nvSpPr>
        <p:spPr>
          <a:xfrm rot="10800000">
            <a:off x="3442908" y="2354664"/>
            <a:ext cx="4804459" cy="191296"/>
          </a:xfrm>
          <a:prstGeom prst="rightArrow">
            <a:avLst/>
          </a:prstGeom>
          <a:solidFill>
            <a:srgbClr val="CF314B">
              <a:alpha val="60000"/>
            </a:srgbClr>
          </a:solidFill>
          <a:ln>
            <a:solidFill>
              <a:srgbClr val="CF31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A54ABFFC-EFFA-47F1-BB3C-3B5205EBBDD6}"/>
              </a:ext>
            </a:extLst>
          </p:cNvPr>
          <p:cNvSpPr txBox="1"/>
          <p:nvPr/>
        </p:nvSpPr>
        <p:spPr>
          <a:xfrm>
            <a:off x="3873205" y="2006958"/>
            <a:ext cx="1681019" cy="825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Splatit bance dluh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 mil. CZK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30.6.2023</a:t>
            </a:r>
            <a:endParaRPr lang="en-GB" sz="1600" dirty="0"/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DBC0F4AD-C7A5-4263-A74F-8A4584E493D0}"/>
              </a:ext>
            </a:extLst>
          </p:cNvPr>
          <p:cNvSpPr txBox="1"/>
          <p:nvPr/>
        </p:nvSpPr>
        <p:spPr>
          <a:xfrm>
            <a:off x="5987039" y="3791668"/>
            <a:ext cx="2002138" cy="3417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Prodané vstupenky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4945DAFC-6CD9-4ECD-A8F7-28EDFA46140A}"/>
              </a:ext>
            </a:extLst>
          </p:cNvPr>
          <p:cNvSpPr txBox="1"/>
          <p:nvPr/>
        </p:nvSpPr>
        <p:spPr>
          <a:xfrm>
            <a:off x="6002224" y="3097345"/>
            <a:ext cx="1828800" cy="3417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Počet hráčů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9D10EB3B-7A10-4CC5-B9A5-1234F3DD629D}"/>
              </a:ext>
            </a:extLst>
          </p:cNvPr>
          <p:cNvSpPr txBox="1"/>
          <p:nvPr/>
        </p:nvSpPr>
        <p:spPr>
          <a:xfrm>
            <a:off x="6022469" y="2059622"/>
            <a:ext cx="1810327" cy="336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Výpisy z účtů</a:t>
            </a:r>
            <a:endParaRPr lang="en-GB" sz="1600" dirty="0"/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D9756070-7E94-46B8-86AD-B0C84CAB5A3F}"/>
              </a:ext>
            </a:extLst>
          </p:cNvPr>
          <p:cNvSpPr txBox="1"/>
          <p:nvPr/>
        </p:nvSpPr>
        <p:spPr>
          <a:xfrm>
            <a:off x="3873206" y="3066983"/>
            <a:ext cx="2027749" cy="580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12- 15 </a:t>
            </a:r>
            <a:r>
              <a:rPr lang="en-GB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profes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ionálních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hráčů</a:t>
            </a:r>
            <a:endParaRPr lang="en-GB" sz="1600" dirty="0"/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A8A64551-0E87-4A84-8855-1773BFB27167}"/>
              </a:ext>
            </a:extLst>
          </p:cNvPr>
          <p:cNvSpPr txBox="1"/>
          <p:nvPr/>
        </p:nvSpPr>
        <p:spPr>
          <a:xfrm>
            <a:off x="3873206" y="3831794"/>
            <a:ext cx="1828800" cy="336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0 000 f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anoušků</a:t>
            </a:r>
            <a:endParaRPr lang="en-GB" sz="1600" dirty="0"/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4540212D-C5BE-4D73-97DB-6AE4341A55F5}"/>
              </a:ext>
            </a:extLst>
          </p:cNvPr>
          <p:cNvSpPr txBox="1"/>
          <p:nvPr/>
        </p:nvSpPr>
        <p:spPr>
          <a:xfrm>
            <a:off x="3873205" y="4430324"/>
            <a:ext cx="2027749" cy="519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Vybudovat fotbalový stadion</a:t>
            </a:r>
            <a:endParaRPr lang="en-GB" sz="1400" dirty="0"/>
          </a:p>
        </p:txBody>
      </p:sp>
      <p:sp>
        <p:nvSpPr>
          <p:cNvPr id="34" name="TextovéPole 33">
            <a:extLst>
              <a:ext uri="{FF2B5EF4-FFF2-40B4-BE49-F238E27FC236}">
                <a16:creationId xmlns:a16="http://schemas.microsoft.com/office/drawing/2014/main" id="{D87DE797-4D7E-4282-A017-9ECCD28FEDA2}"/>
              </a:ext>
            </a:extLst>
          </p:cNvPr>
          <p:cNvSpPr txBox="1"/>
          <p:nvPr/>
        </p:nvSpPr>
        <p:spPr>
          <a:xfrm>
            <a:off x="3873205" y="4918352"/>
            <a:ext cx="2027749" cy="773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Tribuny s místy k sezení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Všichni potenciální fanoušci ví o pořádání utkání</a:t>
            </a:r>
            <a:endParaRPr lang="en-GB" sz="1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ovéPole 34">
            <a:extLst>
              <a:ext uri="{FF2B5EF4-FFF2-40B4-BE49-F238E27FC236}">
                <a16:creationId xmlns:a16="http://schemas.microsoft.com/office/drawing/2014/main" id="{D8549C38-5433-4CF9-A060-79009A2078CA}"/>
              </a:ext>
            </a:extLst>
          </p:cNvPr>
          <p:cNvSpPr txBox="1"/>
          <p:nvPr/>
        </p:nvSpPr>
        <p:spPr>
          <a:xfrm>
            <a:off x="6013232" y="4918352"/>
            <a:ext cx="1828800" cy="603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Počet míst k sezení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ovéPole 35">
            <a:extLst>
              <a:ext uri="{FF2B5EF4-FFF2-40B4-BE49-F238E27FC236}">
                <a16:creationId xmlns:a16="http://schemas.microsoft.com/office/drawing/2014/main" id="{AF3C30CF-D68F-4293-B2F8-9165EF772EAE}"/>
              </a:ext>
            </a:extLst>
          </p:cNvPr>
          <p:cNvSpPr txBox="1"/>
          <p:nvPr/>
        </p:nvSpPr>
        <p:spPr>
          <a:xfrm>
            <a:off x="6013232" y="4455893"/>
            <a:ext cx="1828800" cy="3417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Inspekce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D4EFEB03-CC70-4C1F-B934-3FC42541D871}"/>
              </a:ext>
            </a:extLst>
          </p:cNvPr>
          <p:cNvSpPr txBox="1"/>
          <p:nvPr/>
        </p:nvSpPr>
        <p:spPr>
          <a:xfrm>
            <a:off x="5550102" y="6611430"/>
            <a:ext cx="66418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/>
              <a:t>Převzato z: </a:t>
            </a:r>
            <a:r>
              <a:rPr lang="cs-CZ" sz="1050" dirty="0" err="1"/>
              <a:t>Terry</a:t>
            </a:r>
            <a:r>
              <a:rPr lang="cs-CZ" sz="1050" dirty="0"/>
              <a:t> Schmidt Modul 1 2 </a:t>
            </a:r>
            <a:r>
              <a:rPr lang="cs-CZ" sz="1050" dirty="0" err="1"/>
              <a:t>Logical</a:t>
            </a:r>
            <a:r>
              <a:rPr lang="cs-CZ" sz="1050" dirty="0"/>
              <a:t> Framework </a:t>
            </a:r>
            <a:r>
              <a:rPr lang="cs-CZ" sz="1050" dirty="0" err="1"/>
              <a:t>Quick</a:t>
            </a:r>
            <a:r>
              <a:rPr lang="cs-CZ" sz="1050" dirty="0"/>
              <a:t> Start, https://www.youtube.com/watch?v=7jCybEZs7nA</a:t>
            </a:r>
            <a:endParaRPr lang="en-GB" sz="105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91BD1D3-84DD-4CFB-89A3-1DAEE0ABB933}"/>
              </a:ext>
            </a:extLst>
          </p:cNvPr>
          <p:cNvSpPr txBox="1"/>
          <p:nvPr/>
        </p:nvSpPr>
        <p:spPr>
          <a:xfrm>
            <a:off x="7934263" y="4493105"/>
            <a:ext cx="1579418" cy="478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Získat povolení ke stavbě</a:t>
            </a:r>
          </a:p>
        </p:txBody>
      </p:sp>
      <p:sp>
        <p:nvSpPr>
          <p:cNvPr id="38" name="TextovéPole 37">
            <a:extLst>
              <a:ext uri="{FF2B5EF4-FFF2-40B4-BE49-F238E27FC236}">
                <a16:creationId xmlns:a16="http://schemas.microsoft.com/office/drawing/2014/main" id="{C64E34E1-F083-45BA-B5C5-7A4E06BA502F}"/>
              </a:ext>
            </a:extLst>
          </p:cNvPr>
          <p:cNvSpPr txBox="1"/>
          <p:nvPr/>
        </p:nvSpPr>
        <p:spPr>
          <a:xfrm>
            <a:off x="8002133" y="5034113"/>
            <a:ext cx="1579418" cy="478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Dostatek pracovní síly a materiálu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3FD5726E-33CB-4D24-AAA5-CF241B698AA3}"/>
              </a:ext>
            </a:extLst>
          </p:cNvPr>
          <p:cNvSpPr txBox="1"/>
          <p:nvPr/>
        </p:nvSpPr>
        <p:spPr>
          <a:xfrm>
            <a:off x="7906748" y="3096909"/>
            <a:ext cx="1907677" cy="676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Fanoušci jsou ochotni zaplatit 300Kč za vstupenku.</a:t>
            </a:r>
          </a:p>
        </p:txBody>
      </p:sp>
      <p:sp>
        <p:nvSpPr>
          <p:cNvPr id="39" name="TextovéPole 38">
            <a:extLst>
              <a:ext uri="{FF2B5EF4-FFF2-40B4-BE49-F238E27FC236}">
                <a16:creationId xmlns:a16="http://schemas.microsoft.com/office/drawing/2014/main" id="{CABC25DA-1AB8-487F-933A-F4AEAB892FFD}"/>
              </a:ext>
            </a:extLst>
          </p:cNvPr>
          <p:cNvSpPr txBox="1"/>
          <p:nvPr/>
        </p:nvSpPr>
        <p:spPr>
          <a:xfrm>
            <a:off x="7935814" y="3971024"/>
            <a:ext cx="1907677" cy="281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Fanoušci ví o stadionu</a:t>
            </a:r>
            <a:endParaRPr lang="en-GB" sz="1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ovéPole 39">
            <a:extLst>
              <a:ext uri="{FF2B5EF4-FFF2-40B4-BE49-F238E27FC236}">
                <a16:creationId xmlns:a16="http://schemas.microsoft.com/office/drawing/2014/main" id="{D60D6189-3334-48E0-96CB-00F01A5A6B21}"/>
              </a:ext>
            </a:extLst>
          </p:cNvPr>
          <p:cNvSpPr txBox="1"/>
          <p:nvPr/>
        </p:nvSpPr>
        <p:spPr>
          <a:xfrm>
            <a:off x="2305948" y="5195042"/>
            <a:ext cx="1344039" cy="249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Propagace stadionu</a:t>
            </a:r>
            <a:endParaRPr lang="en-GB" sz="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ovéPole 40">
            <a:extLst>
              <a:ext uri="{FF2B5EF4-FFF2-40B4-BE49-F238E27FC236}">
                <a16:creationId xmlns:a16="http://schemas.microsoft.com/office/drawing/2014/main" id="{92EA48A3-AC27-4742-B265-6F90F2BADFF7}"/>
              </a:ext>
            </a:extLst>
          </p:cNvPr>
          <p:cNvSpPr txBox="1"/>
          <p:nvPr/>
        </p:nvSpPr>
        <p:spPr>
          <a:xfrm>
            <a:off x="7906747" y="2090614"/>
            <a:ext cx="1907677" cy="676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50% zisku na náklady projektu, 50% na splacení dluhu</a:t>
            </a:r>
          </a:p>
        </p:txBody>
      </p:sp>
    </p:spTree>
    <p:extLst>
      <p:ext uri="{BB962C8B-B14F-4D97-AF65-F5344CB8AC3E}">
        <p14:creationId xmlns:p14="http://schemas.microsoft.com/office/powerpoint/2010/main" val="3861872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" grpId="0" animBg="1"/>
      <p:bldP spid="6" grpId="0" animBg="1"/>
      <p:bldP spid="9" grpId="0"/>
      <p:bldP spid="10" grpId="0"/>
      <p:bldP spid="13" grpId="0" animBg="1"/>
      <p:bldP spid="15" grpId="0"/>
      <p:bldP spid="16" grpId="0"/>
      <p:bldP spid="18" grpId="0" animBg="1"/>
      <p:bldP spid="19" grpId="0" animBg="1"/>
      <p:bldP spid="20" grpId="0" animBg="1"/>
      <p:bldP spid="5" grpId="0"/>
      <p:bldP spid="38" grpId="0"/>
      <p:bldP spid="17" grpId="0"/>
      <p:bldP spid="39" grpId="0"/>
      <p:bldP spid="40" grpId="0"/>
      <p:bldP spid="4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Table 7">
            <a:extLst>
              <a:ext uri="{FF2B5EF4-FFF2-40B4-BE49-F238E27FC236}">
                <a16:creationId xmlns:a16="http://schemas.microsoft.com/office/drawing/2014/main" id="{B04EA8F1-9A4F-48BE-9417-EF779863DD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678686"/>
              </p:ext>
            </p:extLst>
          </p:nvPr>
        </p:nvGraphicFramePr>
        <p:xfrm>
          <a:off x="1336786" y="1637245"/>
          <a:ext cx="7395143" cy="4947279"/>
        </p:xfrm>
        <a:graphic>
          <a:graphicData uri="http://schemas.openxmlformats.org/drawingml/2006/table">
            <a:tbl>
              <a:tblPr firstRow="1" firstCol="1" bandRow="1"/>
              <a:tblGrid>
                <a:gridCol w="1507572">
                  <a:extLst>
                    <a:ext uri="{9D8B030D-6E8A-4147-A177-3AD203B41FA5}">
                      <a16:colId xmlns:a16="http://schemas.microsoft.com/office/drawing/2014/main" val="4226031792"/>
                    </a:ext>
                  </a:extLst>
                </a:gridCol>
                <a:gridCol w="2189999">
                  <a:extLst>
                    <a:ext uri="{9D8B030D-6E8A-4147-A177-3AD203B41FA5}">
                      <a16:colId xmlns:a16="http://schemas.microsoft.com/office/drawing/2014/main" val="2367585626"/>
                    </a:ext>
                  </a:extLst>
                </a:gridCol>
                <a:gridCol w="1848786">
                  <a:extLst>
                    <a:ext uri="{9D8B030D-6E8A-4147-A177-3AD203B41FA5}">
                      <a16:colId xmlns:a16="http://schemas.microsoft.com/office/drawing/2014/main" val="1724728366"/>
                    </a:ext>
                  </a:extLst>
                </a:gridCol>
                <a:gridCol w="1848786">
                  <a:extLst>
                    <a:ext uri="{9D8B030D-6E8A-4147-A177-3AD203B41FA5}">
                      <a16:colId xmlns:a16="http://schemas.microsoft.com/office/drawing/2014/main" val="2673090160"/>
                    </a:ext>
                  </a:extLst>
                </a:gridCol>
              </a:tblGrid>
              <a:tr h="6711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Cíle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Objektivně ověřitelné ukazatele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Zdroje pro ověření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Předpoklady/rizika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713617"/>
                  </a:ext>
                </a:extLst>
              </a:tr>
              <a:tr h="1051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Celkový cíl 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88054"/>
                  </a:ext>
                </a:extLst>
              </a:tr>
              <a:tr h="1038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Specifický cíl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156334"/>
                  </a:ext>
                </a:extLst>
              </a:tr>
              <a:tr h="1147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Výstupy 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94600"/>
                  </a:ext>
                </a:extLst>
              </a:tr>
              <a:tr h="1038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Aktivity a zdroje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18976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Plánování logického rámce</a:t>
            </a:r>
            <a:br>
              <a:rPr lang="en-GB" dirty="0"/>
            </a:br>
            <a:r>
              <a:rPr lang="cs-CZ" sz="2800" b="1" dirty="0">
                <a:solidFill>
                  <a:srgbClr val="006666"/>
                </a:solidFill>
              </a:rPr>
              <a:t>Otestování logického rámce vašeho projektu</a:t>
            </a:r>
            <a:endParaRPr lang="en-GB" b="1" dirty="0">
              <a:solidFill>
                <a:srgbClr val="006666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4395B22F-403D-EDFA-E121-FAA25224BA3E}"/>
              </a:ext>
            </a:extLst>
          </p:cNvPr>
          <p:cNvGrpSpPr/>
          <p:nvPr/>
        </p:nvGrpSpPr>
        <p:grpSpPr>
          <a:xfrm>
            <a:off x="610177" y="2428027"/>
            <a:ext cx="6334290" cy="4052031"/>
            <a:chOff x="1625990" y="2061956"/>
            <a:chExt cx="6443794" cy="4332060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7A0B6F99-AC69-238B-EC4F-01C348D0BE56}"/>
                </a:ext>
              </a:extLst>
            </p:cNvPr>
            <p:cNvGrpSpPr/>
            <p:nvPr/>
          </p:nvGrpSpPr>
          <p:grpSpPr>
            <a:xfrm>
              <a:off x="1625990" y="2214005"/>
              <a:ext cx="6389452" cy="4180011"/>
              <a:chOff x="1499531" y="2077818"/>
              <a:chExt cx="6389452" cy="4180011"/>
            </a:xfrm>
          </p:grpSpPr>
          <p:sp>
            <p:nvSpPr>
              <p:cNvPr id="15" name="Arrow: Curved Down 14">
                <a:extLst>
                  <a:ext uri="{FF2B5EF4-FFF2-40B4-BE49-F238E27FC236}">
                    <a16:creationId xmlns:a16="http://schemas.microsoft.com/office/drawing/2014/main" id="{BE69D743-C822-D808-05A5-4B8E3821790E}"/>
                  </a:ext>
                </a:extLst>
              </p:cNvPr>
              <p:cNvSpPr/>
              <p:nvPr/>
            </p:nvSpPr>
            <p:spPr>
              <a:xfrm rot="16200000">
                <a:off x="1185305" y="5359943"/>
                <a:ext cx="1212112" cy="583659"/>
              </a:xfrm>
              <a:prstGeom prst="curvedDownArrow">
                <a:avLst/>
              </a:prstGeom>
              <a:solidFill>
                <a:srgbClr val="CF314B"/>
              </a:solidFill>
              <a:ln>
                <a:solidFill>
                  <a:srgbClr val="CF314B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Arrow: Curved Down 15">
                <a:extLst>
                  <a:ext uri="{FF2B5EF4-FFF2-40B4-BE49-F238E27FC236}">
                    <a16:creationId xmlns:a16="http://schemas.microsoft.com/office/drawing/2014/main" id="{A728C291-D368-2155-2D29-194F280FFA94}"/>
                  </a:ext>
                </a:extLst>
              </p:cNvPr>
              <p:cNvSpPr/>
              <p:nvPr/>
            </p:nvSpPr>
            <p:spPr>
              <a:xfrm rot="16200000">
                <a:off x="1185305" y="3762683"/>
                <a:ext cx="1212112" cy="583659"/>
              </a:xfrm>
              <a:prstGeom prst="curvedDownArrow">
                <a:avLst/>
              </a:prstGeom>
              <a:solidFill>
                <a:srgbClr val="CF314B"/>
              </a:solidFill>
              <a:ln>
                <a:solidFill>
                  <a:srgbClr val="CF314B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Arrow: Curved Down 16">
                <a:extLst>
                  <a:ext uri="{FF2B5EF4-FFF2-40B4-BE49-F238E27FC236}">
                    <a16:creationId xmlns:a16="http://schemas.microsoft.com/office/drawing/2014/main" id="{BA707F28-48CA-DABC-D2D5-B341C4EF63DF}"/>
                  </a:ext>
                </a:extLst>
              </p:cNvPr>
              <p:cNvSpPr/>
              <p:nvPr/>
            </p:nvSpPr>
            <p:spPr>
              <a:xfrm rot="16200000">
                <a:off x="1215960" y="2392044"/>
                <a:ext cx="1212112" cy="583659"/>
              </a:xfrm>
              <a:prstGeom prst="curvedDownArrow">
                <a:avLst/>
              </a:prstGeom>
              <a:solidFill>
                <a:srgbClr val="CF314B"/>
              </a:solidFill>
              <a:ln>
                <a:solidFill>
                  <a:srgbClr val="CF314B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Arrow: Right 17">
                <a:extLst>
                  <a:ext uri="{FF2B5EF4-FFF2-40B4-BE49-F238E27FC236}">
                    <a16:creationId xmlns:a16="http://schemas.microsoft.com/office/drawing/2014/main" id="{376AABC8-F63A-5A29-6E57-D856A8FFF334}"/>
                  </a:ext>
                </a:extLst>
              </p:cNvPr>
              <p:cNvSpPr/>
              <p:nvPr/>
            </p:nvSpPr>
            <p:spPr>
              <a:xfrm rot="20895851">
                <a:off x="3258766" y="5465181"/>
                <a:ext cx="4581728" cy="194553"/>
              </a:xfrm>
              <a:prstGeom prst="rightArrow">
                <a:avLst/>
              </a:prstGeom>
              <a:solidFill>
                <a:srgbClr val="CF314B">
                  <a:alpha val="60000"/>
                </a:srgbClr>
              </a:solidFill>
              <a:ln>
                <a:solidFill>
                  <a:srgbClr val="CF314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Arrow: Right 18">
                <a:extLst>
                  <a:ext uri="{FF2B5EF4-FFF2-40B4-BE49-F238E27FC236}">
                    <a16:creationId xmlns:a16="http://schemas.microsoft.com/office/drawing/2014/main" id="{281EFF75-F325-DE4B-2E8A-DDE72940819A}"/>
                  </a:ext>
                </a:extLst>
              </p:cNvPr>
              <p:cNvSpPr/>
              <p:nvPr/>
            </p:nvSpPr>
            <p:spPr>
              <a:xfrm rot="10800000">
                <a:off x="3307255" y="4642134"/>
                <a:ext cx="4581728" cy="194553"/>
              </a:xfrm>
              <a:prstGeom prst="rightArrow">
                <a:avLst/>
              </a:prstGeom>
              <a:solidFill>
                <a:srgbClr val="CF314B">
                  <a:alpha val="60000"/>
                </a:srgbClr>
              </a:solidFill>
              <a:ln>
                <a:solidFill>
                  <a:srgbClr val="CF314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4AD8694-541D-0728-4166-BDF0DBA63BBF}"/>
                  </a:ext>
                </a:extLst>
              </p:cNvPr>
              <p:cNvSpPr txBox="1"/>
              <p:nvPr/>
            </p:nvSpPr>
            <p:spPr>
              <a:xfrm>
                <a:off x="3307255" y="5804990"/>
                <a:ext cx="1021700" cy="427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b="1" dirty="0"/>
                  <a:t>Jestliže</a:t>
                </a:r>
                <a:endParaRPr lang="en-GB" sz="2000" b="1" dirty="0"/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E60CF22-F4D5-392F-2BB2-5A27A4D1B7E6}"/>
                  </a:ext>
                </a:extLst>
              </p:cNvPr>
              <p:cNvSpPr txBox="1"/>
              <p:nvPr/>
            </p:nvSpPr>
            <p:spPr>
              <a:xfrm>
                <a:off x="5262446" y="4338213"/>
                <a:ext cx="804154" cy="427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b="1" dirty="0"/>
                  <a:t>Pak</a:t>
                </a:r>
                <a:endParaRPr lang="en-GB" sz="2000" b="1" dirty="0"/>
              </a:p>
            </p:txBody>
          </p:sp>
        </p:grpSp>
        <p:sp>
          <p:nvSpPr>
            <p:cNvPr id="9" name="Arrow: Right 8">
              <a:extLst>
                <a:ext uri="{FF2B5EF4-FFF2-40B4-BE49-F238E27FC236}">
                  <a16:creationId xmlns:a16="http://schemas.microsoft.com/office/drawing/2014/main" id="{49ACBECC-67E6-7D9A-F913-57B688396F14}"/>
                </a:ext>
              </a:extLst>
            </p:cNvPr>
            <p:cNvSpPr/>
            <p:nvPr/>
          </p:nvSpPr>
          <p:spPr>
            <a:xfrm rot="20895851">
              <a:off x="3488056" y="4104268"/>
              <a:ext cx="4581728" cy="194553"/>
            </a:xfrm>
            <a:prstGeom prst="rightArrow">
              <a:avLst/>
            </a:prstGeom>
            <a:solidFill>
              <a:srgbClr val="CF314B">
                <a:alpha val="60000"/>
              </a:srgbClr>
            </a:solidFill>
            <a:ln>
              <a:solidFill>
                <a:srgbClr val="CF314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DFD7918-2145-5F60-B9FD-3A9A8F773E84}"/>
                </a:ext>
              </a:extLst>
            </p:cNvPr>
            <p:cNvSpPr txBox="1"/>
            <p:nvPr/>
          </p:nvSpPr>
          <p:spPr>
            <a:xfrm>
              <a:off x="3459263" y="4427507"/>
              <a:ext cx="996149" cy="7568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b="1" dirty="0"/>
                <a:t>Jestliže</a:t>
              </a:r>
              <a:endParaRPr lang="en-GB" sz="2000" b="1" dirty="0"/>
            </a:p>
            <a:p>
              <a:endParaRPr lang="en-GB" sz="2000" b="1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DCCAC70-878C-FD4E-445E-87E08DA05F77}"/>
                </a:ext>
              </a:extLst>
            </p:cNvPr>
            <p:cNvSpPr txBox="1"/>
            <p:nvPr/>
          </p:nvSpPr>
          <p:spPr>
            <a:xfrm>
              <a:off x="5322500" y="3162274"/>
              <a:ext cx="804154" cy="427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b="1" dirty="0"/>
                <a:t>Pak</a:t>
              </a:r>
              <a:endParaRPr lang="en-GB" sz="2000" b="1" dirty="0"/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37ED2464-5ADE-3296-B5B9-ABC0B0E2683C}"/>
                </a:ext>
              </a:extLst>
            </p:cNvPr>
            <p:cNvSpPr/>
            <p:nvPr/>
          </p:nvSpPr>
          <p:spPr>
            <a:xfrm rot="10800000">
              <a:off x="3385225" y="3430215"/>
              <a:ext cx="4581728" cy="194553"/>
            </a:xfrm>
            <a:prstGeom prst="rightArrow">
              <a:avLst/>
            </a:prstGeom>
            <a:solidFill>
              <a:srgbClr val="CF314B">
                <a:alpha val="60000"/>
              </a:srgbClr>
            </a:solidFill>
            <a:ln>
              <a:solidFill>
                <a:srgbClr val="CF314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3" name="Arrow: Right 12">
              <a:extLst>
                <a:ext uri="{FF2B5EF4-FFF2-40B4-BE49-F238E27FC236}">
                  <a16:creationId xmlns:a16="http://schemas.microsoft.com/office/drawing/2014/main" id="{91ED8EE0-E231-9142-4207-D916AFC22DE3}"/>
                </a:ext>
              </a:extLst>
            </p:cNvPr>
            <p:cNvSpPr/>
            <p:nvPr/>
          </p:nvSpPr>
          <p:spPr>
            <a:xfrm rot="20895851">
              <a:off x="3488056" y="2699098"/>
              <a:ext cx="4581728" cy="194553"/>
            </a:xfrm>
            <a:prstGeom prst="rightArrow">
              <a:avLst/>
            </a:prstGeom>
            <a:solidFill>
              <a:srgbClr val="CF314B">
                <a:alpha val="60000"/>
              </a:srgbClr>
            </a:solidFill>
            <a:ln>
              <a:solidFill>
                <a:srgbClr val="CF314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Arrow: Right 13">
              <a:extLst>
                <a:ext uri="{FF2B5EF4-FFF2-40B4-BE49-F238E27FC236}">
                  <a16:creationId xmlns:a16="http://schemas.microsoft.com/office/drawing/2014/main" id="{F62B5BA1-1E19-A8A4-7C97-943211CD803B}"/>
                </a:ext>
              </a:extLst>
            </p:cNvPr>
            <p:cNvSpPr/>
            <p:nvPr/>
          </p:nvSpPr>
          <p:spPr>
            <a:xfrm rot="10800000">
              <a:off x="3405992" y="2061956"/>
              <a:ext cx="4581728" cy="194553"/>
            </a:xfrm>
            <a:prstGeom prst="rightArrow">
              <a:avLst/>
            </a:prstGeom>
            <a:solidFill>
              <a:srgbClr val="CF314B">
                <a:alpha val="60000"/>
              </a:srgbClr>
            </a:solidFill>
            <a:ln>
              <a:solidFill>
                <a:srgbClr val="CF314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CBF4CEF4-21C1-D54C-2E8D-564BA2D72E27}"/>
              </a:ext>
            </a:extLst>
          </p:cNvPr>
          <p:cNvSpPr txBox="1"/>
          <p:nvPr/>
        </p:nvSpPr>
        <p:spPr>
          <a:xfrm>
            <a:off x="4262625" y="2140801"/>
            <a:ext cx="790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Pak</a:t>
            </a:r>
            <a:endParaRPr lang="en-GB" sz="2000" b="1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BFB4676-4B1B-8010-11DA-DB002E072822}"/>
              </a:ext>
            </a:extLst>
          </p:cNvPr>
          <p:cNvSpPr txBox="1"/>
          <p:nvPr/>
        </p:nvSpPr>
        <p:spPr>
          <a:xfrm>
            <a:off x="2300718" y="3468796"/>
            <a:ext cx="9792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Jestliže</a:t>
            </a:r>
            <a:endParaRPr lang="en-GB" sz="2000" b="1" dirty="0"/>
          </a:p>
          <a:p>
            <a:endParaRPr lang="en-GB" sz="2000" b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7026281-927B-59FA-00B4-6E133EFD92F6}"/>
              </a:ext>
            </a:extLst>
          </p:cNvPr>
          <p:cNvSpPr txBox="1"/>
          <p:nvPr/>
        </p:nvSpPr>
        <p:spPr>
          <a:xfrm>
            <a:off x="7003701" y="4950726"/>
            <a:ext cx="6923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E77EF24-8C2B-46C5-B686-E9DB74CF4BF0}"/>
              </a:ext>
            </a:extLst>
          </p:cNvPr>
          <p:cNvSpPr txBox="1"/>
          <p:nvPr/>
        </p:nvSpPr>
        <p:spPr>
          <a:xfrm>
            <a:off x="7052479" y="3627451"/>
            <a:ext cx="6923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5FCB290-3B4F-8604-0EE8-102127247938}"/>
              </a:ext>
            </a:extLst>
          </p:cNvPr>
          <p:cNvSpPr txBox="1"/>
          <p:nvPr/>
        </p:nvSpPr>
        <p:spPr>
          <a:xfrm>
            <a:off x="7026520" y="2355335"/>
            <a:ext cx="6923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A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5CDA198-1F51-99DB-39B4-8C9A92ADBAEE}"/>
              </a:ext>
            </a:extLst>
          </p:cNvPr>
          <p:cNvSpPr txBox="1"/>
          <p:nvPr/>
        </p:nvSpPr>
        <p:spPr>
          <a:xfrm>
            <a:off x="8414679" y="1772816"/>
            <a:ext cx="3696456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u="sng" dirty="0"/>
              <a:t>Implementace:</a:t>
            </a:r>
            <a:endParaRPr lang="en-GB" b="1" u="sng" dirty="0"/>
          </a:p>
          <a:p>
            <a:endParaRPr lang="en-GB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b="1" i="1" dirty="0"/>
              <a:t>Jestliže</a:t>
            </a:r>
            <a:r>
              <a:rPr lang="en-GB" sz="2400" dirty="0"/>
              <a:t> </a:t>
            </a:r>
            <a:r>
              <a:rPr lang="cs-CZ" sz="2400" dirty="0"/>
              <a:t>Aktivity a zdroje</a:t>
            </a:r>
            <a:r>
              <a:rPr lang="en-GB" sz="2400" dirty="0"/>
              <a:t> plus </a:t>
            </a:r>
            <a:r>
              <a:rPr lang="cs-CZ" sz="2400" dirty="0"/>
              <a:t>Předpoklady</a:t>
            </a:r>
            <a:r>
              <a:rPr lang="en-GB" sz="2400" dirty="0"/>
              <a:t>, </a:t>
            </a:r>
            <a:r>
              <a:rPr lang="cs-CZ" sz="2400" b="1" i="1" dirty="0"/>
              <a:t>Pak</a:t>
            </a:r>
            <a:r>
              <a:rPr lang="en-GB" sz="2400" dirty="0"/>
              <a:t> </a:t>
            </a:r>
            <a:r>
              <a:rPr lang="cs-CZ" sz="2400" dirty="0"/>
              <a:t>Výstupy,</a:t>
            </a:r>
            <a:endParaRPr lang="en-GB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b="1" i="1" dirty="0"/>
              <a:t>Jestliže</a:t>
            </a:r>
            <a:r>
              <a:rPr lang="en-GB" sz="2400" dirty="0"/>
              <a:t> </a:t>
            </a:r>
            <a:r>
              <a:rPr lang="cs-CZ" sz="2400" dirty="0"/>
              <a:t>Výstupy</a:t>
            </a:r>
            <a:r>
              <a:rPr lang="en-GB" sz="2400" dirty="0"/>
              <a:t> plus </a:t>
            </a:r>
            <a:r>
              <a:rPr lang="cs-CZ" sz="2400" dirty="0"/>
              <a:t>Předpoklady</a:t>
            </a:r>
            <a:r>
              <a:rPr lang="en-GB" sz="2400" dirty="0"/>
              <a:t>, </a:t>
            </a:r>
            <a:r>
              <a:rPr lang="cs-CZ" sz="2400" b="1" i="1" dirty="0"/>
              <a:t>Pak</a:t>
            </a:r>
            <a:r>
              <a:rPr lang="en-GB" sz="2400" dirty="0"/>
              <a:t> </a:t>
            </a:r>
            <a:r>
              <a:rPr lang="cs-CZ" sz="2400" dirty="0"/>
              <a:t>Specifický cíl,</a:t>
            </a:r>
            <a:endParaRPr lang="en-GB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b="1" i="1" dirty="0" err="1"/>
              <a:t>Jestlliže</a:t>
            </a:r>
            <a:r>
              <a:rPr lang="cs-CZ" sz="2400" b="1" i="1" dirty="0"/>
              <a:t> </a:t>
            </a:r>
            <a:r>
              <a:rPr lang="cs-CZ" sz="2400" dirty="0"/>
              <a:t>Specifický cíl</a:t>
            </a:r>
            <a:r>
              <a:rPr lang="en-GB" sz="2400" dirty="0"/>
              <a:t> plus </a:t>
            </a:r>
            <a:r>
              <a:rPr lang="cs-CZ" sz="2400" dirty="0"/>
              <a:t>Předpoklady</a:t>
            </a:r>
            <a:r>
              <a:rPr lang="en-GB" sz="2400" dirty="0"/>
              <a:t>, </a:t>
            </a:r>
            <a:r>
              <a:rPr lang="cs-CZ" sz="2400" b="1" i="1" dirty="0"/>
              <a:t>Pak</a:t>
            </a:r>
            <a:r>
              <a:rPr lang="en-GB" sz="2400" dirty="0"/>
              <a:t> </a:t>
            </a:r>
            <a:r>
              <a:rPr lang="cs-CZ" sz="2400" dirty="0"/>
              <a:t>Hlavní cíl</a:t>
            </a:r>
            <a:endParaRPr lang="en-GB" sz="2400" dirty="0"/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1605EA71-EBED-4C06-9967-BC65DE87EDDB}"/>
              </a:ext>
            </a:extLst>
          </p:cNvPr>
          <p:cNvSpPr txBox="1"/>
          <p:nvPr/>
        </p:nvSpPr>
        <p:spPr>
          <a:xfrm>
            <a:off x="5550102" y="6611430"/>
            <a:ext cx="66418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/>
              <a:t>Převzato z: </a:t>
            </a:r>
            <a:r>
              <a:rPr lang="cs-CZ" sz="1050" dirty="0" err="1"/>
              <a:t>Terry</a:t>
            </a:r>
            <a:r>
              <a:rPr lang="cs-CZ" sz="1050" dirty="0"/>
              <a:t> Schmidt Modul 1 2 </a:t>
            </a:r>
            <a:r>
              <a:rPr lang="cs-CZ" sz="1050" dirty="0" err="1"/>
              <a:t>Logical</a:t>
            </a:r>
            <a:r>
              <a:rPr lang="cs-CZ" sz="1050" dirty="0"/>
              <a:t> Framework </a:t>
            </a:r>
            <a:r>
              <a:rPr lang="cs-CZ" sz="1050" dirty="0" err="1"/>
              <a:t>Quick</a:t>
            </a:r>
            <a:r>
              <a:rPr lang="cs-CZ" sz="1050" dirty="0"/>
              <a:t> Start, https://www.youtube.com/watch?v=7jCybEZs7nA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15850428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Plánování logického rámce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endParaRPr lang="en-GB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lvl="0"/>
            <a:r>
              <a:rPr lang="cs-CZ" sz="3600" dirty="0">
                <a:solidFill>
                  <a:schemeClr val="tx1"/>
                </a:solidFill>
              </a:rPr>
              <a:t>Cíle stanoveny jako měřitelné a musíme si stanovit způsob jak budou měřeny</a:t>
            </a:r>
          </a:p>
          <a:p>
            <a:pPr lvl="0"/>
            <a:endParaRPr lang="cs-CZ" sz="3600" dirty="0">
              <a:solidFill>
                <a:schemeClr val="tx1"/>
              </a:solidFill>
            </a:endParaRPr>
          </a:p>
          <a:p>
            <a:pPr lvl="0"/>
            <a:r>
              <a:rPr lang="cs-CZ" sz="3600" dirty="0">
                <a:solidFill>
                  <a:schemeClr val="tx1"/>
                </a:solidFill>
              </a:rPr>
              <a:t>Logický rámec je dynamický – </a:t>
            </a:r>
            <a:r>
              <a:rPr lang="cs-CZ" sz="3600" u="sng" dirty="0">
                <a:solidFill>
                  <a:schemeClr val="tx1"/>
                </a:solidFill>
              </a:rPr>
              <a:t>výstupy a aktivity </a:t>
            </a:r>
            <a:r>
              <a:rPr lang="cs-CZ" sz="3600" dirty="0">
                <a:solidFill>
                  <a:schemeClr val="tx1"/>
                </a:solidFill>
              </a:rPr>
              <a:t>se mohou v průběhu projektu měnit</a:t>
            </a:r>
          </a:p>
          <a:p>
            <a:pPr lvl="0"/>
            <a:endParaRPr lang="cs-CZ" sz="3600" dirty="0">
              <a:solidFill>
                <a:schemeClr val="tx1"/>
              </a:solidFill>
            </a:endParaRPr>
          </a:p>
          <a:p>
            <a:pPr lvl="0"/>
            <a:r>
              <a:rPr lang="cs-CZ" sz="3600" dirty="0">
                <a:solidFill>
                  <a:schemeClr val="tx1"/>
                </a:solidFill>
              </a:rPr>
              <a:t>Co můžeme změřit, můžeme i řídit</a:t>
            </a:r>
          </a:p>
          <a:p>
            <a:pPr lvl="0"/>
            <a:endParaRPr lang="en-GB" sz="3600" dirty="0">
              <a:solidFill>
                <a:schemeClr val="tx1"/>
              </a:solidFill>
            </a:endParaRPr>
          </a:p>
          <a:p>
            <a:pPr lvl="0"/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491121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B8260-60A8-48F7-907A-CDB2F89326A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Obsah dnešního semináře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65CCA-CCAA-4105-B272-3FFA2554012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2" y="1825627"/>
            <a:ext cx="9957315" cy="4351336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80000"/>
              </a:lnSpc>
            </a:pPr>
            <a:r>
              <a:rPr lang="cs-CZ" dirty="0"/>
              <a:t>Kontrola a zpětná vazba práce z minulého semináře</a:t>
            </a:r>
            <a:endParaRPr lang="en-GB" dirty="0"/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GB" dirty="0"/>
              <a:t> </a:t>
            </a:r>
            <a:r>
              <a:rPr lang="cs-CZ" dirty="0"/>
              <a:t>Šablona – bod 1.1 – 1.5.1</a:t>
            </a:r>
            <a:endParaRPr lang="en-GB" dirty="0"/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dirty="0"/>
              <a:t> Bod 1.5.2 </a:t>
            </a:r>
            <a:r>
              <a:rPr lang="en-GB" dirty="0"/>
              <a:t>RACI Mat</a:t>
            </a:r>
            <a:r>
              <a:rPr lang="cs-CZ" dirty="0" err="1"/>
              <a:t>ice</a:t>
            </a:r>
            <a:endParaRPr lang="en-GB" dirty="0"/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n-GB" dirty="0"/>
          </a:p>
          <a:p>
            <a:pPr lvl="0">
              <a:lnSpc>
                <a:spcPct val="80000"/>
              </a:lnSpc>
            </a:pPr>
            <a:r>
              <a:rPr lang="cs-CZ" dirty="0"/>
              <a:t>Co je logický rámec projektu?</a:t>
            </a:r>
            <a:endParaRPr lang="en-GB" dirty="0"/>
          </a:p>
          <a:p>
            <a:pPr lvl="0">
              <a:lnSpc>
                <a:spcPct val="80000"/>
              </a:lnSpc>
            </a:pPr>
            <a:endParaRPr lang="en-GB" dirty="0"/>
          </a:p>
          <a:p>
            <a:pPr lvl="0">
              <a:lnSpc>
                <a:spcPct val="80000"/>
              </a:lnSpc>
            </a:pPr>
            <a:r>
              <a:rPr lang="cs-CZ" dirty="0"/>
              <a:t>Plánování logického rámce</a:t>
            </a:r>
            <a:endParaRPr lang="en-GB" dirty="0"/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GB" dirty="0"/>
              <a:t> </a:t>
            </a:r>
            <a:r>
              <a:rPr lang="cs-CZ" dirty="0"/>
              <a:t>Základní otázky a postup</a:t>
            </a:r>
            <a:endParaRPr lang="en-GB" dirty="0"/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GB" dirty="0"/>
              <a:t> </a:t>
            </a:r>
            <a:r>
              <a:rPr lang="cs-CZ" dirty="0"/>
              <a:t>3 směry logického rámce </a:t>
            </a:r>
            <a:r>
              <a:rPr lang="en-GB" dirty="0"/>
              <a:t>– </a:t>
            </a:r>
            <a:r>
              <a:rPr lang="en-GB" dirty="0" err="1"/>
              <a:t>verti</a:t>
            </a:r>
            <a:r>
              <a:rPr lang="cs-CZ" dirty="0" err="1"/>
              <a:t>ká</a:t>
            </a:r>
            <a:r>
              <a:rPr lang="en-GB" dirty="0"/>
              <a:t>l</a:t>
            </a:r>
            <a:r>
              <a:rPr lang="cs-CZ" dirty="0"/>
              <a:t>ní</a:t>
            </a:r>
            <a:r>
              <a:rPr lang="en-GB" dirty="0"/>
              <a:t>, horizontal</a:t>
            </a:r>
            <a:r>
              <a:rPr lang="cs-CZ" dirty="0"/>
              <a:t>ní</a:t>
            </a:r>
            <a:r>
              <a:rPr lang="en-GB" dirty="0"/>
              <a:t> a </a:t>
            </a:r>
            <a:r>
              <a:rPr lang="cs-CZ" dirty="0"/>
              <a:t>diagonální (</a:t>
            </a:r>
            <a:r>
              <a:rPr lang="en-GB" dirty="0"/>
              <a:t>zigzag</a:t>
            </a:r>
            <a:r>
              <a:rPr lang="cs-CZ" dirty="0"/>
              <a:t>)</a:t>
            </a:r>
            <a:endParaRPr lang="en-GB" dirty="0"/>
          </a:p>
          <a:p>
            <a:pPr lvl="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 lvl="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b="1" dirty="0"/>
              <a:t>Váš dnešní úkol bude sestavit logický rámec vašeho projektu</a:t>
            </a:r>
            <a:endParaRPr lang="en-GB" b="1" dirty="0"/>
          </a:p>
          <a:p>
            <a:pPr lvl="0">
              <a:lnSpc>
                <a:spcPct val="80000"/>
              </a:lnSpc>
            </a:pPr>
            <a:endParaRPr lang="en-GB" dirty="0"/>
          </a:p>
          <a:p>
            <a:pPr lvl="0">
              <a:lnSpc>
                <a:spcPct val="80000"/>
              </a:lnSpc>
            </a:pPr>
            <a:endParaRPr lang="en-GB" dirty="0"/>
          </a:p>
          <a:p>
            <a:pPr lvl="0">
              <a:lnSpc>
                <a:spcPct val="80000"/>
              </a:lnSpc>
            </a:pPr>
            <a:endParaRPr lang="en-GB" dirty="0"/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3726677A-DAB5-4BAC-9C22-8912FD2C04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46673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0CF83-6E8C-4FC8-A3BC-8E9A028A0F0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05853" y="43517"/>
            <a:ext cx="8566484" cy="1325559"/>
          </a:xfrm>
        </p:spPr>
        <p:txBody>
          <a:bodyPr/>
          <a:lstStyle/>
          <a:p>
            <a:pPr lvl="0"/>
            <a:r>
              <a:rPr lang="cs-CZ" dirty="0"/>
              <a:t>Inicializace Projektu</a:t>
            </a:r>
            <a:endParaRPr lang="en-GB" dirty="0"/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FC540DAF-396B-47D9-A7FC-BDC64A0A0B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1" name="Picture 5">
            <a:extLst>
              <a:ext uri="{FF2B5EF4-FFF2-40B4-BE49-F238E27FC236}">
                <a16:creationId xmlns:a16="http://schemas.microsoft.com/office/drawing/2014/main" id="{02870C88-F313-46E0-BB32-505A0F1EC2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53" y="1135686"/>
            <a:ext cx="5544616" cy="5623598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83BBC1A7-03C0-4262-9E82-E3147C8E9394}"/>
              </a:ext>
            </a:extLst>
          </p:cNvPr>
          <p:cNvSpPr txBox="1"/>
          <p:nvPr/>
        </p:nvSpPr>
        <p:spPr>
          <a:xfrm>
            <a:off x="2690595" y="1135686"/>
            <a:ext cx="4104456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1.1 </a:t>
            </a:r>
            <a:r>
              <a:rPr lang="en-GB" sz="1400" b="1" dirty="0" err="1">
                <a:solidFill>
                  <a:schemeClr val="accent1">
                    <a:lumMod val="50000"/>
                  </a:schemeClr>
                </a:solidFill>
              </a:rPr>
              <a:t>Charitativn</a:t>
            </a:r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í akce na podporu obětí záplav</a:t>
            </a:r>
            <a:endParaRPr lang="en-GB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6E2AFEBD-5E27-4801-ABFF-3DBDA6C09751}"/>
              </a:ext>
            </a:extLst>
          </p:cNvPr>
          <p:cNvSpPr txBox="1"/>
          <p:nvPr/>
        </p:nvSpPr>
        <p:spPr>
          <a:xfrm>
            <a:off x="6105178" y="1787470"/>
            <a:ext cx="4509070" cy="138499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1.2 Zničující záplavy v Pákistánu připravili miliony lidí o domov. Tyto záplavy jsou převážně způsobeny klimatickými změnami a to hlavně činností vyspělých zemí, které vyprodukují mnohonásobně větší množství CO2 než země rozvojové a proto neseme částečně zodpovědnost za pomoc zasaženým zemím.</a:t>
            </a:r>
            <a:endParaRPr lang="en-GB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D2A78561-A79A-49E3-AB6C-CFF633BB2BAA}"/>
              </a:ext>
            </a:extLst>
          </p:cNvPr>
          <p:cNvSpPr txBox="1"/>
          <p:nvPr/>
        </p:nvSpPr>
        <p:spPr>
          <a:xfrm>
            <a:off x="6096000" y="3298462"/>
            <a:ext cx="4257091" cy="1600438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1.3 Primární cíl – vybrat částku 2 000 000 Kč na charitativní akci konané 1. a 2. 10. 2022 v Ostravě</a:t>
            </a:r>
          </a:p>
          <a:p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Sekundární cíl – vybrat darované oblečení, boty, hračky a volně prodejné léky.</a:t>
            </a:r>
          </a:p>
          <a:p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- Obeznámit alespoň 1/3 návštěvníků s klimatickými změnami a čím jsou způsobeny a jak tyto změny ovlivňuje naše spotřeba, a jak můžeme pomoci.</a:t>
            </a:r>
            <a:endParaRPr lang="en-GB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1895A309-2AA8-404B-A7C7-EC8E86D0EC86}"/>
              </a:ext>
            </a:extLst>
          </p:cNvPr>
          <p:cNvSpPr txBox="1"/>
          <p:nvPr/>
        </p:nvSpPr>
        <p:spPr>
          <a:xfrm>
            <a:off x="5303056" y="4989762"/>
            <a:ext cx="5326968" cy="181588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1.4 výstup projektu – vybraná částka 2 000 000 Kč a darované oblečení, boty, hračky, léky.</a:t>
            </a:r>
          </a:p>
          <a:p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Výsledek – vybraná částka bude použita na výstavbu nových obydlí a vybrané věci budou rozděleny mezi lidi v postižených oblastech</a:t>
            </a:r>
          </a:p>
          <a:p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Přínosy – celková pomoc a osvěta v oblasti klimatických změn a jejich dopad na životy lidí</a:t>
            </a:r>
          </a:p>
          <a:p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- Více lidí se dozví, jak mohou změnit svůj přístup k osobní spotřebě a tím ovlivnit i vývoj klimatických změn.</a:t>
            </a:r>
            <a:endParaRPr lang="en-GB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0CF83-6E8C-4FC8-A3BC-8E9A028A0F0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59984" y="43517"/>
            <a:ext cx="10363144" cy="1325559"/>
          </a:xfrm>
        </p:spPr>
        <p:txBody>
          <a:bodyPr/>
          <a:lstStyle/>
          <a:p>
            <a:pPr lvl="0"/>
            <a:r>
              <a:rPr lang="en-GB" dirty="0"/>
              <a:t>RACI </a:t>
            </a:r>
            <a:r>
              <a:rPr lang="cs-CZ" dirty="0"/>
              <a:t>Matice</a:t>
            </a:r>
            <a:endParaRPr lang="en-GB" dirty="0"/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FC540DAF-396B-47D9-A7FC-BDC64A0A0B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829619E-2959-2C02-CAF8-7008712EA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984" y="1714942"/>
            <a:ext cx="10515600" cy="4351336"/>
          </a:xfrm>
        </p:spPr>
        <p:txBody>
          <a:bodyPr/>
          <a:lstStyle/>
          <a:p>
            <a:endParaRPr lang="en-GB" dirty="0"/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6C34132B-BA55-4CF3-BC82-62E2AF7A8E53}"/>
              </a:ext>
            </a:extLst>
          </p:cNvPr>
          <p:cNvGrpSpPr/>
          <p:nvPr/>
        </p:nvGrpSpPr>
        <p:grpSpPr>
          <a:xfrm>
            <a:off x="546757" y="1465689"/>
            <a:ext cx="5212359" cy="4658470"/>
            <a:chOff x="883641" y="2598003"/>
            <a:chExt cx="7072735" cy="3976023"/>
          </a:xfrm>
        </p:grpSpPr>
        <p:sp>
          <p:nvSpPr>
            <p:cNvPr id="10" name="TextBox 2">
              <a:extLst>
                <a:ext uri="{FF2B5EF4-FFF2-40B4-BE49-F238E27FC236}">
                  <a16:creationId xmlns:a16="http://schemas.microsoft.com/office/drawing/2014/main" id="{E2D1A2FF-7FBE-4A6E-83EF-0A3D0878873C}"/>
                </a:ext>
              </a:extLst>
            </p:cNvPr>
            <p:cNvSpPr txBox="1"/>
            <p:nvPr/>
          </p:nvSpPr>
          <p:spPr>
            <a:xfrm>
              <a:off x="899592" y="2598003"/>
              <a:ext cx="7056784" cy="55164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cs-CZ" b="1" dirty="0">
                  <a:solidFill>
                    <a:schemeClr val="accent2">
                      <a:lumMod val="75000"/>
                    </a:schemeClr>
                  </a:solidFill>
                </a:rPr>
                <a:t>Responsible – </a:t>
              </a:r>
              <a:r>
                <a: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kdo úkol realizuje/vykonává, je odpovědný za vykonání svěřeného úkolu</a:t>
              </a:r>
              <a:endParaRPr lang="en-GB" dirty="0">
                <a:solidFill>
                  <a:schemeClr val="bg2"/>
                </a:solidFill>
              </a:endParaRPr>
            </a:p>
          </p:txBody>
        </p:sp>
        <p:sp>
          <p:nvSpPr>
            <p:cNvPr id="11" name="TextBox 4">
              <a:extLst>
                <a:ext uri="{FF2B5EF4-FFF2-40B4-BE49-F238E27FC236}">
                  <a16:creationId xmlns:a16="http://schemas.microsoft.com/office/drawing/2014/main" id="{D8600CF9-FECD-48C8-B44A-7E12B9B760FF}"/>
                </a:ext>
              </a:extLst>
            </p:cNvPr>
            <p:cNvSpPr txBox="1"/>
            <p:nvPr/>
          </p:nvSpPr>
          <p:spPr>
            <a:xfrm>
              <a:off x="888862" y="3573016"/>
              <a:ext cx="7056784" cy="55164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chemeClr val="accent2">
                      <a:lumMod val="75000"/>
                    </a:schemeClr>
                  </a:solidFill>
                </a:rPr>
                <a:t>Accountable - </a:t>
              </a:r>
              <a:r>
                <a: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kdo je odpovědný za celý úkol, je odpovědný za to, co je vykonáno (řídí, rozhoduje)</a:t>
              </a:r>
              <a:endParaRPr lang="en-GB" dirty="0">
                <a:solidFill>
                  <a:schemeClr val="bg2"/>
                </a:solidFill>
              </a:endParaRPr>
            </a:p>
          </p:txBody>
        </p:sp>
        <p:sp>
          <p:nvSpPr>
            <p:cNvPr id="16" name="TextBox 5">
              <a:extLst>
                <a:ext uri="{FF2B5EF4-FFF2-40B4-BE49-F238E27FC236}">
                  <a16:creationId xmlns:a16="http://schemas.microsoft.com/office/drawing/2014/main" id="{D4ABC93E-3A2E-4116-9406-0E8D08260711}"/>
                </a:ext>
              </a:extLst>
            </p:cNvPr>
            <p:cNvSpPr txBox="1"/>
            <p:nvPr/>
          </p:nvSpPr>
          <p:spPr>
            <a:xfrm>
              <a:off x="883641" y="4522016"/>
              <a:ext cx="7056784" cy="101566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cs-CZ" b="1" dirty="0">
                  <a:solidFill>
                    <a:schemeClr val="accent2">
                      <a:lumMod val="75000"/>
                    </a:schemeClr>
                  </a:solidFill>
                </a:rPr>
                <a:t>Consulted - </a:t>
              </a:r>
              <a:r>
                <a: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kdo může poskytnout cenou radu či konzultaci k úkolu (konzultuje, žádají se informace či se čeká na reakci k dané činnosti) před vykonáním úkolu. 2-way komunikace</a:t>
              </a:r>
              <a:endParaRPr lang="en-GB" dirty="0">
                <a:solidFill>
                  <a:schemeClr val="bg2"/>
                </a:solidFill>
              </a:endParaRPr>
            </a:p>
          </p:txBody>
        </p:sp>
        <p:sp>
          <p:nvSpPr>
            <p:cNvPr id="17" name="TextBox 6">
              <a:extLst>
                <a:ext uri="{FF2B5EF4-FFF2-40B4-BE49-F238E27FC236}">
                  <a16:creationId xmlns:a16="http://schemas.microsoft.com/office/drawing/2014/main" id="{72121C44-24D7-429A-9C55-1A4267C634B8}"/>
                </a:ext>
              </a:extLst>
            </p:cNvPr>
            <p:cNvSpPr txBox="1"/>
            <p:nvPr/>
          </p:nvSpPr>
          <p:spPr>
            <a:xfrm>
              <a:off x="883641" y="5785960"/>
              <a:ext cx="7056784" cy="7880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cs-CZ" b="1" dirty="0">
                  <a:solidFill>
                    <a:schemeClr val="accent2">
                      <a:lumMod val="75000"/>
                    </a:schemeClr>
                  </a:solidFill>
                </a:rPr>
                <a:t>Informed </a:t>
              </a:r>
              <a:r>
                <a:rPr lang="cs-CZ" sz="1800" b="1" dirty="0">
                  <a:solidFill>
                    <a:schemeClr val="accent2">
                      <a:lumMod val="75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– </a:t>
              </a:r>
              <a:r>
                <a: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kdo má být informován o průběhu úkolu, rozhodnutích v úkolu, nebo co bylo vykonáno. 1-way komunikace</a:t>
              </a:r>
              <a:endPara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18" name="Content Placeholder 5">
            <a:extLst>
              <a:ext uri="{FF2B5EF4-FFF2-40B4-BE49-F238E27FC236}">
                <a16:creationId xmlns:a16="http://schemas.microsoft.com/office/drawing/2014/main" id="{E6690FBA-F796-440F-830E-714FC13C4E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6846" y="1503101"/>
            <a:ext cx="5766372" cy="46210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7235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8CB73-ACB2-4DA3-BE57-BCD77742AF3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136825"/>
            <a:ext cx="10515600" cy="791867"/>
          </a:xfrm>
        </p:spPr>
        <p:txBody>
          <a:bodyPr/>
          <a:lstStyle/>
          <a:p>
            <a:pPr lvl="0"/>
            <a:endParaRPr lang="en-GB" dirty="0"/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15A72694-5F82-41A6-BC08-55ED31B23F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B10898A-482A-E40E-23B9-9E9CC429E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BEBF4B6-F5FE-8AEA-B300-645A247AB7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98" y="136825"/>
            <a:ext cx="11947604" cy="662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303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4783E-2417-4891-9B31-6D359593083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Logic</a:t>
            </a:r>
            <a:r>
              <a:rPr lang="cs-CZ" dirty="0" err="1"/>
              <a:t>ký</a:t>
            </a:r>
            <a:r>
              <a:rPr lang="cs-CZ" dirty="0"/>
              <a:t> rámec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B8141-31F0-4F6A-A999-1A41709556B5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Slouží:</a:t>
            </a:r>
            <a:endParaRPr lang="en-GB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GB" dirty="0"/>
              <a:t> </a:t>
            </a:r>
            <a:r>
              <a:rPr lang="cs-CZ" dirty="0"/>
              <a:t>K zachycení smyslu projektu</a:t>
            </a:r>
            <a:endParaRPr lang="en-GB" dirty="0"/>
          </a:p>
          <a:p>
            <a:pPr lvl="0"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 </a:t>
            </a:r>
            <a:r>
              <a:rPr lang="cs-CZ" dirty="0"/>
              <a:t>Stanovení ukazatelů úspěšnosti</a:t>
            </a: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 </a:t>
            </a:r>
            <a:r>
              <a:rPr lang="cs-CZ" dirty="0"/>
              <a:t>Je to hrubý nástin řešení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Používáme ve formě tabulky 4x4 a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Kontrolních otázek</a:t>
            </a: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 </a:t>
            </a:r>
            <a:r>
              <a:rPr lang="cs-CZ" dirty="0"/>
              <a:t>Máme</a:t>
            </a:r>
            <a:r>
              <a:rPr lang="en-GB" dirty="0"/>
              <a:t> 3 </a:t>
            </a:r>
            <a:r>
              <a:rPr lang="cs-CZ" dirty="0"/>
              <a:t> směry logického rámce </a:t>
            </a:r>
            <a:r>
              <a:rPr lang="en-GB" dirty="0"/>
              <a:t>– </a:t>
            </a:r>
            <a:r>
              <a:rPr lang="en-GB" dirty="0" err="1"/>
              <a:t>verti</a:t>
            </a:r>
            <a:r>
              <a:rPr lang="cs-CZ" dirty="0" err="1"/>
              <a:t>kální</a:t>
            </a:r>
            <a:r>
              <a:rPr lang="en-GB" dirty="0"/>
              <a:t>, </a:t>
            </a:r>
            <a:r>
              <a:rPr lang="en-GB" dirty="0" err="1"/>
              <a:t>horizont</a:t>
            </a:r>
            <a:r>
              <a:rPr lang="cs-CZ" dirty="0" err="1"/>
              <a:t>ální</a:t>
            </a:r>
            <a:r>
              <a:rPr lang="en-GB" dirty="0"/>
              <a:t> and </a:t>
            </a:r>
            <a:r>
              <a:rPr lang="cs-CZ" dirty="0"/>
              <a:t>diagonální (</a:t>
            </a:r>
            <a:r>
              <a:rPr lang="en-GB" dirty="0"/>
              <a:t>zigzag</a:t>
            </a:r>
            <a:r>
              <a:rPr lang="cs-CZ" dirty="0"/>
              <a:t>)</a:t>
            </a: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3E679390-F32A-4152-A219-983A5A8A19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75A659C-0ED7-CFA5-4A56-454A86DCCB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825538"/>
              </p:ext>
            </p:extLst>
          </p:nvPr>
        </p:nvGraphicFramePr>
        <p:xfrm>
          <a:off x="5481058" y="799633"/>
          <a:ext cx="5122507" cy="4403116"/>
        </p:xfrm>
        <a:graphic>
          <a:graphicData uri="http://schemas.openxmlformats.org/drawingml/2006/table">
            <a:tbl>
              <a:tblPr firstRow="1" firstCol="1" bandRow="1"/>
              <a:tblGrid>
                <a:gridCol w="1044273">
                  <a:extLst>
                    <a:ext uri="{9D8B030D-6E8A-4147-A177-3AD203B41FA5}">
                      <a16:colId xmlns:a16="http://schemas.microsoft.com/office/drawing/2014/main" val="4226031792"/>
                    </a:ext>
                  </a:extLst>
                </a:gridCol>
                <a:gridCol w="1516980">
                  <a:extLst>
                    <a:ext uri="{9D8B030D-6E8A-4147-A177-3AD203B41FA5}">
                      <a16:colId xmlns:a16="http://schemas.microsoft.com/office/drawing/2014/main" val="2367585626"/>
                    </a:ext>
                  </a:extLst>
                </a:gridCol>
                <a:gridCol w="1280627">
                  <a:extLst>
                    <a:ext uri="{9D8B030D-6E8A-4147-A177-3AD203B41FA5}">
                      <a16:colId xmlns:a16="http://schemas.microsoft.com/office/drawing/2014/main" val="1724728366"/>
                    </a:ext>
                  </a:extLst>
                </a:gridCol>
                <a:gridCol w="1280627">
                  <a:extLst>
                    <a:ext uri="{9D8B030D-6E8A-4147-A177-3AD203B41FA5}">
                      <a16:colId xmlns:a16="http://schemas.microsoft.com/office/drawing/2014/main" val="2673090160"/>
                    </a:ext>
                  </a:extLst>
                </a:gridCol>
              </a:tblGrid>
              <a:tr h="4620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Cíle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Objektivně ověřitelné ukazatele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Zdroje pro ověření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Předpoklady/rizika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713617"/>
                  </a:ext>
                </a:extLst>
              </a:tr>
              <a:tr h="8824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Celkový cíl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88054"/>
                  </a:ext>
                </a:extLst>
              </a:tr>
              <a:tr h="8824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Specifický cíl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156334"/>
                  </a:ext>
                </a:extLst>
              </a:tr>
              <a:tr h="8824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Výstupy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94600"/>
                  </a:ext>
                </a:extLst>
              </a:tr>
              <a:tr h="8824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Aktivity a zdroje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18976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C23C2FFC-9BD1-46C3-A3D9-5427898109FE}"/>
              </a:ext>
            </a:extLst>
          </p:cNvPr>
          <p:cNvSpPr txBox="1"/>
          <p:nvPr/>
        </p:nvSpPr>
        <p:spPr>
          <a:xfrm>
            <a:off x="4844840" y="1027908"/>
            <a:ext cx="7102764" cy="25545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4000" dirty="0"/>
              <a:t>Postup, s jehož pomocí jsme schopni stručně, přehledně a srozumitelně popsat projekt na jednom listu A4.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Plánování logického rámce</a:t>
            </a:r>
            <a:br>
              <a:rPr lang="en-GB" dirty="0"/>
            </a:br>
            <a:r>
              <a:rPr lang="cs-CZ" sz="2800" b="1" dirty="0">
                <a:solidFill>
                  <a:srgbClr val="006666"/>
                </a:solidFill>
              </a:rPr>
              <a:t>Otázky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Čeho se snažíme dosáhnout a proč</a:t>
            </a:r>
            <a:r>
              <a:rPr lang="en-GB" dirty="0"/>
              <a:t>?</a:t>
            </a:r>
          </a:p>
          <a:p>
            <a:pPr lvl="0"/>
            <a:endParaRPr lang="en-GB" dirty="0"/>
          </a:p>
          <a:p>
            <a:pPr lvl="0"/>
            <a:r>
              <a:rPr lang="cs-CZ" dirty="0"/>
              <a:t>Jak budeme měřit objektivně ověřitelné ukazatele</a:t>
            </a:r>
            <a:r>
              <a:rPr lang="en-GB" dirty="0"/>
              <a:t>?</a:t>
            </a:r>
          </a:p>
          <a:p>
            <a:pPr lvl="0"/>
            <a:endParaRPr lang="en-GB" dirty="0"/>
          </a:p>
          <a:p>
            <a:pPr lvl="0"/>
            <a:r>
              <a:rPr lang="cs-CZ" dirty="0"/>
              <a:t>Jaké další podmínky musí být splněny</a:t>
            </a:r>
            <a:r>
              <a:rPr lang="en-GB" dirty="0"/>
              <a:t>?</a:t>
            </a:r>
          </a:p>
          <a:p>
            <a:pPr lvl="0"/>
            <a:endParaRPr lang="en-GB" dirty="0"/>
          </a:p>
          <a:p>
            <a:pPr lvl="0"/>
            <a:r>
              <a:rPr lang="cs-CZ" dirty="0"/>
              <a:t>Jak cíle dosáhneme</a:t>
            </a:r>
            <a:r>
              <a:rPr lang="en-GB" dirty="0"/>
              <a:t>?</a:t>
            </a:r>
          </a:p>
          <a:p>
            <a:pPr lvl="0"/>
            <a:endParaRPr lang="en-GB" dirty="0"/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-30017"/>
            <a:ext cx="10515600" cy="1325559"/>
          </a:xfrm>
        </p:spPr>
        <p:txBody>
          <a:bodyPr/>
          <a:lstStyle/>
          <a:p>
            <a:pPr lvl="0"/>
            <a:r>
              <a:rPr lang="cs-CZ" dirty="0"/>
              <a:t>Plánování logického rámce</a:t>
            </a:r>
            <a:br>
              <a:rPr lang="en-GB" dirty="0"/>
            </a:br>
            <a:r>
              <a:rPr lang="cs-CZ" sz="2800" b="1" dirty="0">
                <a:solidFill>
                  <a:srgbClr val="006666"/>
                </a:solidFill>
              </a:rPr>
              <a:t>Jak se otázky vztahují k částem tabulky</a:t>
            </a:r>
            <a:endParaRPr lang="en-GB" b="1" dirty="0">
              <a:solidFill>
                <a:srgbClr val="006666"/>
              </a:solidFill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B677314-C5B2-60D4-1E05-E11BDB362E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6969322"/>
              </p:ext>
            </p:extLst>
          </p:nvPr>
        </p:nvGraphicFramePr>
        <p:xfrm>
          <a:off x="3182244" y="1964907"/>
          <a:ext cx="1167130" cy="3826892"/>
        </p:xfrm>
        <a:graphic>
          <a:graphicData uri="http://schemas.openxmlformats.org/drawingml/2006/table">
            <a:tbl>
              <a:tblPr firstRow="1" firstCol="1" bandRow="1"/>
              <a:tblGrid>
                <a:gridCol w="1167130">
                  <a:extLst>
                    <a:ext uri="{9D8B030D-6E8A-4147-A177-3AD203B41FA5}">
                      <a16:colId xmlns:a16="http://schemas.microsoft.com/office/drawing/2014/main" val="73077639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Cíle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4700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Celkový CÍL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PROČ</a:t>
                      </a:r>
                      <a:r>
                        <a:rPr lang="en-GB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n-GB" sz="105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6865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Specifický CÍL (účel)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PROČ</a:t>
                      </a:r>
                      <a:r>
                        <a:rPr lang="en-GB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n-GB" sz="105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3552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Výstupy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</a:t>
                      </a:r>
                      <a:r>
                        <a:rPr lang="en-GB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16332"/>
                  </a:ext>
                </a:extLst>
              </a:tr>
            </a:tbl>
          </a:graphicData>
        </a:graphic>
      </p:graphicFrame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7961" y="14569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649A124-BC04-B174-131E-BEC3E5B5D189}"/>
              </a:ext>
            </a:extLst>
          </p:cNvPr>
          <p:cNvSpPr txBox="1"/>
          <p:nvPr/>
        </p:nvSpPr>
        <p:spPr>
          <a:xfrm>
            <a:off x="382366" y="1440472"/>
            <a:ext cx="43889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cs-CZ" dirty="0"/>
              <a:t>Čeho se snažíme dosáhnout a proč</a:t>
            </a:r>
            <a:r>
              <a:rPr lang="en-GB" dirty="0"/>
              <a:t>?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166F3A7-B55B-D146-E484-B14F4A56EA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959426"/>
              </p:ext>
            </p:extLst>
          </p:nvPr>
        </p:nvGraphicFramePr>
        <p:xfrm>
          <a:off x="4466642" y="1969939"/>
          <a:ext cx="3601615" cy="3658871"/>
        </p:xfrm>
        <a:graphic>
          <a:graphicData uri="http://schemas.openxmlformats.org/drawingml/2006/table">
            <a:tbl>
              <a:tblPr firstRow="1" firstCol="1" bandRow="1"/>
              <a:tblGrid>
                <a:gridCol w="1698170">
                  <a:extLst>
                    <a:ext uri="{9D8B030D-6E8A-4147-A177-3AD203B41FA5}">
                      <a16:colId xmlns:a16="http://schemas.microsoft.com/office/drawing/2014/main" val="3155699349"/>
                    </a:ext>
                  </a:extLst>
                </a:gridCol>
                <a:gridCol w="1903445">
                  <a:extLst>
                    <a:ext uri="{9D8B030D-6E8A-4147-A177-3AD203B41FA5}">
                      <a16:colId xmlns:a16="http://schemas.microsoft.com/office/drawing/2014/main" val="1486821444"/>
                    </a:ext>
                  </a:extLst>
                </a:gridCol>
              </a:tblGrid>
              <a:tr h="2720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Objektivně ověřitelné ukazatele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Zdroje pro ověření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092173"/>
                  </a:ext>
                </a:extLst>
              </a:tr>
              <a:tr h="11010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27569"/>
                  </a:ext>
                </a:extLst>
              </a:tr>
              <a:tr h="12596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787764"/>
                  </a:ext>
                </a:extLst>
              </a:tr>
              <a:tr h="8836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499526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B01DFDB-DA37-50D5-0568-3E4496092995}"/>
              </a:ext>
            </a:extLst>
          </p:cNvPr>
          <p:cNvSpPr txBox="1"/>
          <p:nvPr/>
        </p:nvSpPr>
        <p:spPr>
          <a:xfrm>
            <a:off x="4293201" y="1288451"/>
            <a:ext cx="407681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cs-CZ" dirty="0"/>
              <a:t>Jak budeme měřit objektivně ověřitelné ukazatele</a:t>
            </a:r>
            <a:r>
              <a:rPr lang="en-GB" dirty="0"/>
              <a:t>?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1977696-A830-676D-9AC2-C91B47892A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716494"/>
              </p:ext>
            </p:extLst>
          </p:nvPr>
        </p:nvGraphicFramePr>
        <p:xfrm>
          <a:off x="8178383" y="1969939"/>
          <a:ext cx="1431290" cy="3620488"/>
        </p:xfrm>
        <a:graphic>
          <a:graphicData uri="http://schemas.openxmlformats.org/drawingml/2006/table">
            <a:tbl>
              <a:tblPr firstRow="1" firstCol="1" bandRow="1"/>
              <a:tblGrid>
                <a:gridCol w="1431290">
                  <a:extLst>
                    <a:ext uri="{9D8B030D-6E8A-4147-A177-3AD203B41FA5}">
                      <a16:colId xmlns:a16="http://schemas.microsoft.com/office/drawing/2014/main" val="2064327461"/>
                    </a:ext>
                  </a:extLst>
                </a:gridCol>
              </a:tblGrid>
              <a:tr h="3816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Předpoklady/Rizika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51203"/>
                  </a:ext>
                </a:extLst>
              </a:tr>
              <a:tr h="10796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073006"/>
                  </a:ext>
                </a:extLst>
              </a:tr>
              <a:tr h="10796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118677"/>
                  </a:ext>
                </a:extLst>
              </a:tr>
              <a:tr h="10796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82756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F62962F2-1906-FFE0-9611-501116FC44D3}"/>
              </a:ext>
            </a:extLst>
          </p:cNvPr>
          <p:cNvSpPr txBox="1"/>
          <p:nvPr/>
        </p:nvSpPr>
        <p:spPr>
          <a:xfrm>
            <a:off x="8154748" y="1117306"/>
            <a:ext cx="37567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cs-CZ" dirty="0"/>
              <a:t>Jaké další podmínky musí být splněny/existovat</a:t>
            </a:r>
            <a:r>
              <a:rPr lang="en-GB" dirty="0"/>
              <a:t>?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757FFF3-7AF5-A559-6FD6-EFE1CF86D0BC}"/>
              </a:ext>
            </a:extLst>
          </p:cNvPr>
          <p:cNvCxnSpPr>
            <a:endCxn id="5" idx="0"/>
          </p:cNvCxnSpPr>
          <p:nvPr/>
        </p:nvCxnSpPr>
        <p:spPr>
          <a:xfrm>
            <a:off x="3765809" y="1730331"/>
            <a:ext cx="0" cy="23457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7B1AEED-BC41-661D-0F29-8A6C6D72A4FF}"/>
              </a:ext>
            </a:extLst>
          </p:cNvPr>
          <p:cNvCxnSpPr/>
          <p:nvPr/>
        </p:nvCxnSpPr>
        <p:spPr>
          <a:xfrm>
            <a:off x="6086021" y="1724268"/>
            <a:ext cx="0" cy="23457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5A43921-E3A8-5D0F-7892-D7FBB48E126A}"/>
              </a:ext>
            </a:extLst>
          </p:cNvPr>
          <p:cNvCxnSpPr/>
          <p:nvPr/>
        </p:nvCxnSpPr>
        <p:spPr>
          <a:xfrm>
            <a:off x="8779458" y="1705115"/>
            <a:ext cx="0" cy="23457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017C5138-E2AC-0406-9E0D-4F6A8BAFA4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415039"/>
              </p:ext>
            </p:extLst>
          </p:nvPr>
        </p:nvGraphicFramePr>
        <p:xfrm>
          <a:off x="3182244" y="5585517"/>
          <a:ext cx="1167130" cy="974343"/>
        </p:xfrm>
        <a:graphic>
          <a:graphicData uri="http://schemas.openxmlformats.org/drawingml/2006/table">
            <a:tbl>
              <a:tblPr firstRow="1" firstCol="1" bandRow="1"/>
              <a:tblGrid>
                <a:gridCol w="1167130">
                  <a:extLst>
                    <a:ext uri="{9D8B030D-6E8A-4147-A177-3AD203B41FA5}">
                      <a16:colId xmlns:a16="http://schemas.microsoft.com/office/drawing/2014/main" val="4259254934"/>
                    </a:ext>
                  </a:extLst>
                </a:gridCol>
              </a:tblGrid>
              <a:tr h="9743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Aktivity a Zdroje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JAK</a:t>
                      </a:r>
                      <a:r>
                        <a:rPr lang="en-GB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453363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47B53CBB-8F6C-744D-F95B-C286E29A9B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708915"/>
              </p:ext>
            </p:extLst>
          </p:nvPr>
        </p:nvGraphicFramePr>
        <p:xfrm>
          <a:off x="4466641" y="5585518"/>
          <a:ext cx="5150173" cy="974344"/>
        </p:xfrm>
        <a:graphic>
          <a:graphicData uri="http://schemas.openxmlformats.org/drawingml/2006/table">
            <a:tbl>
              <a:tblPr firstRow="1" firstCol="1" bandRow="1"/>
              <a:tblGrid>
                <a:gridCol w="1720150">
                  <a:extLst>
                    <a:ext uri="{9D8B030D-6E8A-4147-A177-3AD203B41FA5}">
                      <a16:colId xmlns:a16="http://schemas.microsoft.com/office/drawing/2014/main" val="2003568038"/>
                    </a:ext>
                  </a:extLst>
                </a:gridCol>
                <a:gridCol w="1926077">
                  <a:extLst>
                    <a:ext uri="{9D8B030D-6E8A-4147-A177-3AD203B41FA5}">
                      <a16:colId xmlns:a16="http://schemas.microsoft.com/office/drawing/2014/main" val="2376516220"/>
                    </a:ext>
                  </a:extLst>
                </a:gridCol>
                <a:gridCol w="1503946">
                  <a:extLst>
                    <a:ext uri="{9D8B030D-6E8A-4147-A177-3AD203B41FA5}">
                      <a16:colId xmlns:a16="http://schemas.microsoft.com/office/drawing/2014/main" val="231882862"/>
                    </a:ext>
                  </a:extLst>
                </a:gridCol>
              </a:tblGrid>
              <a:tr h="9743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KDO</a:t>
                      </a:r>
                      <a:r>
                        <a:rPr lang="en-GB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           </a:t>
                      </a:r>
                      <a:r>
                        <a:rPr lang="cs-CZ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KDY</a:t>
                      </a:r>
                      <a:r>
                        <a:rPr lang="en-GB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n-GB" sz="11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714396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E5B5A591-CE8C-1E9C-087F-7611939E6ED9}"/>
              </a:ext>
            </a:extLst>
          </p:cNvPr>
          <p:cNvSpPr txBox="1"/>
          <p:nvPr/>
        </p:nvSpPr>
        <p:spPr>
          <a:xfrm>
            <a:off x="382366" y="5804764"/>
            <a:ext cx="22514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cs-CZ" dirty="0"/>
              <a:t>Jak cíle dosáhneme</a:t>
            </a:r>
            <a:r>
              <a:rPr lang="en-GB"/>
              <a:t>?</a:t>
            </a:r>
            <a:endParaRPr lang="en-GB" dirty="0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1433479-B986-F054-EA4F-905F55C05F55}"/>
              </a:ext>
            </a:extLst>
          </p:cNvPr>
          <p:cNvCxnSpPr>
            <a:cxnSpLocks/>
          </p:cNvCxnSpPr>
          <p:nvPr/>
        </p:nvCxnSpPr>
        <p:spPr>
          <a:xfrm>
            <a:off x="2633812" y="5989430"/>
            <a:ext cx="54843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E2D4AFB8-D6CC-4316-ABDC-F27AE866ADE2}"/>
              </a:ext>
            </a:extLst>
          </p:cNvPr>
          <p:cNvSpPr txBox="1"/>
          <p:nvPr/>
        </p:nvSpPr>
        <p:spPr>
          <a:xfrm>
            <a:off x="5550102" y="6611430"/>
            <a:ext cx="66418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/>
              <a:t>Převzato z: </a:t>
            </a:r>
            <a:r>
              <a:rPr lang="cs-CZ" sz="1050" dirty="0" err="1"/>
              <a:t>Terry</a:t>
            </a:r>
            <a:r>
              <a:rPr lang="cs-CZ" sz="1050" dirty="0"/>
              <a:t> Schmidt Modul 1 2 </a:t>
            </a:r>
            <a:r>
              <a:rPr lang="cs-CZ" sz="1050" dirty="0" err="1"/>
              <a:t>Logical</a:t>
            </a:r>
            <a:r>
              <a:rPr lang="cs-CZ" sz="1050" dirty="0"/>
              <a:t> Framework </a:t>
            </a:r>
            <a:r>
              <a:rPr lang="cs-CZ" sz="1050" dirty="0" err="1"/>
              <a:t>Quick</a:t>
            </a:r>
            <a:r>
              <a:rPr lang="cs-CZ" sz="1050" dirty="0"/>
              <a:t> Start, https://www.youtube.com/watch?v=7jCybEZs7nA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2333740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4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25381-60D6-49C0-9385-6ED5519E908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Plánování logického rámce</a:t>
            </a:r>
            <a:br>
              <a:rPr lang="en-GB" dirty="0"/>
            </a:br>
            <a:r>
              <a:rPr lang="en-GB" sz="2800" b="1" dirty="0">
                <a:solidFill>
                  <a:srgbClr val="006666"/>
                </a:solidFill>
              </a:rPr>
              <a:t>3 </a:t>
            </a:r>
            <a:r>
              <a:rPr lang="cs-CZ" sz="2800" b="1" dirty="0">
                <a:solidFill>
                  <a:srgbClr val="006666"/>
                </a:solidFill>
              </a:rPr>
              <a:t>směry logického rámce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F2168-70AC-4FD5-A4FE-12F8FDFB5E6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690689"/>
            <a:ext cx="10515600" cy="4674604"/>
          </a:xfrm>
        </p:spPr>
        <p:txBody>
          <a:bodyPr/>
          <a:lstStyle/>
          <a:p>
            <a:pPr marL="0" lvl="0" indent="0">
              <a:lnSpc>
                <a:spcPct val="70000"/>
              </a:lnSpc>
              <a:buNone/>
            </a:pPr>
            <a:endParaRPr lang="en-GB" sz="2200" dirty="0"/>
          </a:p>
          <a:p>
            <a:pPr>
              <a:lnSpc>
                <a:spcPct val="70000"/>
              </a:lnSpc>
            </a:pPr>
            <a:r>
              <a:rPr lang="en-GB" sz="2200" dirty="0" err="1"/>
              <a:t>Verti</a:t>
            </a:r>
            <a:r>
              <a:rPr lang="cs-CZ" sz="2200" dirty="0" err="1"/>
              <a:t>kální</a:t>
            </a:r>
            <a:r>
              <a:rPr lang="en-GB" sz="2200" dirty="0"/>
              <a:t> – </a:t>
            </a:r>
            <a:r>
              <a:rPr lang="cs-CZ" sz="2200" dirty="0"/>
              <a:t>definuje a hierarchicky uspořádává cíle</a:t>
            </a:r>
            <a:r>
              <a:rPr lang="en-GB" sz="2200" dirty="0"/>
              <a:t>      </a:t>
            </a:r>
          </a:p>
          <a:p>
            <a:pPr>
              <a:lnSpc>
                <a:spcPct val="70000"/>
              </a:lnSpc>
            </a:pPr>
            <a:endParaRPr lang="en-GB" sz="2200" dirty="0"/>
          </a:p>
          <a:p>
            <a:pPr>
              <a:lnSpc>
                <a:spcPct val="70000"/>
              </a:lnSpc>
            </a:pPr>
            <a:r>
              <a:rPr lang="en-GB" sz="2200" dirty="0" err="1"/>
              <a:t>Horizont</a:t>
            </a:r>
            <a:r>
              <a:rPr lang="cs-CZ" sz="2200" dirty="0" err="1"/>
              <a:t>ální</a:t>
            </a:r>
            <a:r>
              <a:rPr lang="en-GB" sz="2200" dirty="0"/>
              <a:t>  – </a:t>
            </a:r>
            <a:r>
              <a:rPr lang="cs-CZ" sz="2200" dirty="0"/>
              <a:t>definuje, co je úspěch a jak ho ověřit</a:t>
            </a:r>
            <a:endParaRPr lang="en-GB" sz="2200" dirty="0"/>
          </a:p>
          <a:p>
            <a:pPr>
              <a:lnSpc>
                <a:spcPct val="70000"/>
              </a:lnSpc>
            </a:pPr>
            <a:endParaRPr lang="en-GB" sz="2200" dirty="0"/>
          </a:p>
          <a:p>
            <a:pPr>
              <a:lnSpc>
                <a:spcPct val="70000"/>
              </a:lnSpc>
            </a:pPr>
            <a:r>
              <a:rPr lang="cs-CZ" sz="2200" dirty="0"/>
              <a:t>Diagonální (</a:t>
            </a:r>
            <a:r>
              <a:rPr lang="en-GB" sz="2200" dirty="0" err="1"/>
              <a:t>ZigZag</a:t>
            </a:r>
            <a:r>
              <a:rPr lang="cs-CZ" sz="2200" dirty="0"/>
              <a:t>)</a:t>
            </a:r>
            <a:r>
              <a:rPr lang="en-GB" sz="2200" dirty="0"/>
              <a:t> – </a:t>
            </a:r>
            <a:r>
              <a:rPr lang="cs-CZ" sz="2200" dirty="0"/>
              <a:t>zakomponuje do logického rámce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cs-CZ" sz="2200" dirty="0"/>
              <a:t>Předpoklady a rizika</a:t>
            </a:r>
            <a:endParaRPr lang="en-GB" sz="2200" dirty="0"/>
          </a:p>
          <a:p>
            <a:pPr>
              <a:lnSpc>
                <a:spcPct val="70000"/>
              </a:lnSpc>
            </a:pPr>
            <a:endParaRPr lang="en-GB" sz="2200" dirty="0"/>
          </a:p>
          <a:p>
            <a:pPr>
              <a:lnSpc>
                <a:spcPct val="70000"/>
              </a:lnSpc>
            </a:pPr>
            <a:endParaRPr lang="en-GB" sz="2200" dirty="0"/>
          </a:p>
          <a:p>
            <a:pPr>
              <a:lnSpc>
                <a:spcPct val="70000"/>
              </a:lnSpc>
            </a:pPr>
            <a:endParaRPr lang="en-GB" sz="2200" dirty="0"/>
          </a:p>
          <a:p>
            <a:pPr marL="0" indent="0">
              <a:lnSpc>
                <a:spcPct val="70000"/>
              </a:lnSpc>
              <a:buNone/>
            </a:pPr>
            <a:r>
              <a:rPr lang="cs-CZ" b="1" u="sng" dirty="0"/>
              <a:t>Pravidlo </a:t>
            </a:r>
            <a:r>
              <a:rPr lang="cs-CZ" b="1" u="sng" dirty="0">
                <a:solidFill>
                  <a:schemeClr val="accent2">
                    <a:lumMod val="75000"/>
                  </a:schemeClr>
                </a:solidFill>
              </a:rPr>
              <a:t>Příčina – Důsledek:</a:t>
            </a:r>
            <a:endParaRPr lang="en-GB" b="1" u="sng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70000"/>
              </a:lnSpc>
            </a:pPr>
            <a:r>
              <a:rPr lang="cs-CZ" sz="2200" dirty="0"/>
              <a:t>Používáme </a:t>
            </a:r>
            <a:r>
              <a:rPr lang="cs-CZ" sz="2200" b="1" dirty="0"/>
              <a:t>Jestliže</a:t>
            </a:r>
            <a:r>
              <a:rPr lang="en-GB" sz="2200" b="1" dirty="0"/>
              <a:t> – </a:t>
            </a:r>
            <a:r>
              <a:rPr lang="cs-CZ" sz="2200" b="1" dirty="0"/>
              <a:t>pak </a:t>
            </a:r>
            <a:r>
              <a:rPr lang="cs-CZ" sz="2200" dirty="0"/>
              <a:t>hypotézu</a:t>
            </a:r>
            <a:r>
              <a:rPr lang="en-GB" sz="2200" dirty="0"/>
              <a:t>    </a:t>
            </a:r>
            <a:r>
              <a:rPr lang="cs-CZ" sz="2200" i="1" dirty="0"/>
              <a:t>Jestliže se stane něco</a:t>
            </a:r>
            <a:r>
              <a:rPr lang="en-GB" sz="2200" i="1" dirty="0"/>
              <a:t>, </a:t>
            </a:r>
            <a:r>
              <a:rPr lang="cs-CZ" sz="2200" i="1" dirty="0"/>
              <a:t>pak</a:t>
            </a:r>
            <a:r>
              <a:rPr lang="en-GB" sz="2200" i="1" dirty="0"/>
              <a:t> </a:t>
            </a:r>
            <a:r>
              <a:rPr lang="cs-CZ" sz="2200" i="1" dirty="0"/>
              <a:t>nastane (stane se) něco jiného</a:t>
            </a:r>
            <a:r>
              <a:rPr lang="en-GB" sz="2200" i="1" dirty="0"/>
              <a:t>.</a:t>
            </a:r>
          </a:p>
          <a:p>
            <a:pPr lvl="0">
              <a:lnSpc>
                <a:spcPct val="70000"/>
              </a:lnSpc>
            </a:pPr>
            <a:endParaRPr lang="en-GB" sz="2200" dirty="0"/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6C983FA1-A4CB-4BA0-A28E-20FC4750FB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91397DA-84F8-05DE-CB7A-A5A2A7EBE1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785881"/>
              </p:ext>
            </p:extLst>
          </p:nvPr>
        </p:nvGraphicFramePr>
        <p:xfrm>
          <a:off x="7441660" y="1369076"/>
          <a:ext cx="4328808" cy="3523401"/>
        </p:xfrm>
        <a:graphic>
          <a:graphicData uri="http://schemas.openxmlformats.org/drawingml/2006/table">
            <a:tbl>
              <a:tblPr firstRow="1" firstCol="1" bandRow="1"/>
              <a:tblGrid>
                <a:gridCol w="882470">
                  <a:extLst>
                    <a:ext uri="{9D8B030D-6E8A-4147-A177-3AD203B41FA5}">
                      <a16:colId xmlns:a16="http://schemas.microsoft.com/office/drawing/2014/main" val="4226031792"/>
                    </a:ext>
                  </a:extLst>
                </a:gridCol>
                <a:gridCol w="1281934">
                  <a:extLst>
                    <a:ext uri="{9D8B030D-6E8A-4147-A177-3AD203B41FA5}">
                      <a16:colId xmlns:a16="http://schemas.microsoft.com/office/drawing/2014/main" val="2367585626"/>
                    </a:ext>
                  </a:extLst>
                </a:gridCol>
                <a:gridCol w="1082202">
                  <a:extLst>
                    <a:ext uri="{9D8B030D-6E8A-4147-A177-3AD203B41FA5}">
                      <a16:colId xmlns:a16="http://schemas.microsoft.com/office/drawing/2014/main" val="1724728366"/>
                    </a:ext>
                  </a:extLst>
                </a:gridCol>
                <a:gridCol w="1082202">
                  <a:extLst>
                    <a:ext uri="{9D8B030D-6E8A-4147-A177-3AD203B41FA5}">
                      <a16:colId xmlns:a16="http://schemas.microsoft.com/office/drawing/2014/main" val="2673090160"/>
                    </a:ext>
                  </a:extLst>
                </a:gridCol>
              </a:tblGrid>
              <a:tr h="3550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Cíle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Objektivně ověřitelné ukazatele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Zdroje pro ověření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Předpoklady a rizika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713617"/>
                  </a:ext>
                </a:extLst>
              </a:tr>
              <a:tr h="6779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Celkový cíl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88054"/>
                  </a:ext>
                </a:extLst>
              </a:tr>
              <a:tr h="6779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Specifický cíl/účel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156334"/>
                  </a:ext>
                </a:extLst>
              </a:tr>
              <a:tr h="6779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Výstupy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94600"/>
                  </a:ext>
                </a:extLst>
              </a:tr>
              <a:tr h="6779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Zdroje/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aktivity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18976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DB33F3A-AC37-8A00-127E-9D4BB2D0BB2B}"/>
              </a:ext>
            </a:extLst>
          </p:cNvPr>
          <p:cNvCxnSpPr>
            <a:cxnSpLocks/>
          </p:cNvCxnSpPr>
          <p:nvPr/>
        </p:nvCxnSpPr>
        <p:spPr>
          <a:xfrm>
            <a:off x="7624101" y="2137277"/>
            <a:ext cx="2979464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104E1DD-BCC7-DC12-A7F9-B621C02A2B5D}"/>
              </a:ext>
            </a:extLst>
          </p:cNvPr>
          <p:cNvCxnSpPr>
            <a:cxnSpLocks/>
          </p:cNvCxnSpPr>
          <p:nvPr/>
        </p:nvCxnSpPr>
        <p:spPr>
          <a:xfrm flipV="1">
            <a:off x="7915931" y="1877438"/>
            <a:ext cx="0" cy="225400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6F46E8A-8F31-459F-455F-E41D52EEF090}"/>
              </a:ext>
            </a:extLst>
          </p:cNvPr>
          <p:cNvCxnSpPr>
            <a:cxnSpLocks/>
          </p:cNvCxnSpPr>
          <p:nvPr/>
        </p:nvCxnSpPr>
        <p:spPr>
          <a:xfrm flipV="1">
            <a:off x="7993752" y="3540868"/>
            <a:ext cx="3056869" cy="59057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88DE467-09D2-8E80-6D25-47D2F33DE84B}"/>
              </a:ext>
            </a:extLst>
          </p:cNvPr>
          <p:cNvCxnSpPr>
            <a:cxnSpLocks/>
          </p:cNvCxnSpPr>
          <p:nvPr/>
        </p:nvCxnSpPr>
        <p:spPr>
          <a:xfrm flipH="1">
            <a:off x="8103140" y="3540868"/>
            <a:ext cx="28857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9A7C905-1C03-B714-16B5-8474427E6A6F}"/>
              </a:ext>
            </a:extLst>
          </p:cNvPr>
          <p:cNvCxnSpPr>
            <a:cxnSpLocks/>
          </p:cNvCxnSpPr>
          <p:nvPr/>
        </p:nvCxnSpPr>
        <p:spPr>
          <a:xfrm flipV="1">
            <a:off x="8218715" y="3003038"/>
            <a:ext cx="2770125" cy="4998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E530F90-076F-03D9-49C8-C5D093AA8FFA}"/>
              </a:ext>
            </a:extLst>
          </p:cNvPr>
          <p:cNvCxnSpPr>
            <a:cxnSpLocks/>
          </p:cNvCxnSpPr>
          <p:nvPr/>
        </p:nvCxnSpPr>
        <p:spPr>
          <a:xfrm flipH="1">
            <a:off x="8079336" y="2999795"/>
            <a:ext cx="28857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60FA595C-4CDC-4F80-83B1-55918ED18E20}"/>
              </a:ext>
            </a:extLst>
          </p:cNvPr>
          <p:cNvSpPr txBox="1"/>
          <p:nvPr/>
        </p:nvSpPr>
        <p:spPr>
          <a:xfrm>
            <a:off x="5550102" y="6611430"/>
            <a:ext cx="66418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/>
              <a:t>Převzato z: </a:t>
            </a:r>
            <a:r>
              <a:rPr lang="cs-CZ" sz="1050" dirty="0" err="1"/>
              <a:t>Terry</a:t>
            </a:r>
            <a:r>
              <a:rPr lang="cs-CZ" sz="1050" dirty="0"/>
              <a:t> Schmidt Modul 1 2 </a:t>
            </a:r>
            <a:r>
              <a:rPr lang="cs-CZ" sz="1050" dirty="0" err="1"/>
              <a:t>Logical</a:t>
            </a:r>
            <a:r>
              <a:rPr lang="cs-CZ" sz="1050" dirty="0"/>
              <a:t> Framework </a:t>
            </a:r>
            <a:r>
              <a:rPr lang="cs-CZ" sz="1050" dirty="0" err="1"/>
              <a:t>Quick</a:t>
            </a:r>
            <a:r>
              <a:rPr lang="cs-CZ" sz="1050" dirty="0"/>
              <a:t> Start, https://www.youtube.com/watch?v=7jCybEZs7nA</a:t>
            </a:r>
            <a:endParaRPr lang="en-GB" sz="105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1795</TotalTime>
  <Words>1865</Words>
  <Application>Microsoft Office PowerPoint</Application>
  <PresentationFormat>Širokoúhlá obrazovka</PresentationFormat>
  <Paragraphs>406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Wingdings</vt:lpstr>
      <vt:lpstr>Office Theme</vt:lpstr>
      <vt:lpstr>Logický Rámec Projektu   Bod 1.6 šablony projektu</vt:lpstr>
      <vt:lpstr>Obsah dnešního semináře</vt:lpstr>
      <vt:lpstr>Inicializace Projektu</vt:lpstr>
      <vt:lpstr>RACI Matice</vt:lpstr>
      <vt:lpstr>Prezentace aplikace PowerPoint</vt:lpstr>
      <vt:lpstr>Logický rámec</vt:lpstr>
      <vt:lpstr>Plánování logického rámce Otázky</vt:lpstr>
      <vt:lpstr>Plánování logického rámce Jak se otázky vztahují k částem tabulky</vt:lpstr>
      <vt:lpstr>Plánování logického rámce 3 směry logického rámce</vt:lpstr>
      <vt:lpstr>Plánování logického rámce Vertikální směr - Čeho se snažíme dosáhnout a proč?</vt:lpstr>
      <vt:lpstr>Plánování logického rámce Vertikální směr</vt:lpstr>
      <vt:lpstr>Plánování logického rámce Vertikální směr - Čeho se snažíme dosáhnout a proč?</vt:lpstr>
      <vt:lpstr>Plánování logického rámce Vertikální směr - Čeho se snažíme dosáhnout a proč?</vt:lpstr>
      <vt:lpstr>Plánování logického rámce Horizontální směr </vt:lpstr>
      <vt:lpstr>Plánování logického rámce Horizontální směr - Jak budeme měřit objektivně ověřitelné ukazatele?</vt:lpstr>
      <vt:lpstr>Plánování logického rámce Diagonální (zigzag) směr</vt:lpstr>
      <vt:lpstr>Plánování logického rámce Diagonální (zigzag) směr</vt:lpstr>
      <vt:lpstr>Plánování logického rámce Otestování logického rámce vašeho projektu</vt:lpstr>
      <vt:lpstr>Plánování logického rámce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Project Management Triangle   2. Developing a Project – My schedule tomorrow</dc:title>
  <dc:creator>Lucie Reczkova</dc:creator>
  <cp:lastModifiedBy>Lucie Reczkova (Researcher)</cp:lastModifiedBy>
  <cp:revision>180</cp:revision>
  <dcterms:created xsi:type="dcterms:W3CDTF">2022-09-20T14:18:12Z</dcterms:created>
  <dcterms:modified xsi:type="dcterms:W3CDTF">2022-10-06T09:11:57Z</dcterms:modified>
</cp:coreProperties>
</file>