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1" r:id="rId3"/>
    <p:sldId id="296" r:id="rId4"/>
    <p:sldId id="299" r:id="rId5"/>
    <p:sldId id="300" r:id="rId6"/>
    <p:sldId id="301" r:id="rId7"/>
    <p:sldId id="302" r:id="rId8"/>
    <p:sldId id="305" r:id="rId9"/>
    <p:sldId id="303" r:id="rId10"/>
    <p:sldId id="304" r:id="rId11"/>
    <p:sldId id="298" r:id="rId12"/>
    <p:sldId id="29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14B"/>
    <a:srgbClr val="F39FAD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C278-C2CD-4288-9E30-79A5A585C1EA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2A00-20D3-49BC-A2A9-632975CFB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9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18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27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056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666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21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907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38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9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777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703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3QPI7Q2Sci4&amp;t=329s" TargetMode="External"/><Relationship Id="rId5" Type="http://schemas.openxmlformats.org/officeDocument/2006/relationships/hyperlink" Target="https://www.youtube.com/watch?v=gRRNGTvrslc&amp;t=23s" TargetMode="External"/><Relationship Id="rId4" Type="http://schemas.openxmlformats.org/officeDocument/2006/relationships/hyperlink" Target="https://www.youtube.com/watch?v=rDVZT6TPYcw&amp;t=2221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B912-5468-4404-A600-DE02E24AD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820" y="467971"/>
            <a:ext cx="7057750" cy="5524457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en-GB" dirty="0" err="1">
                <a:solidFill>
                  <a:srgbClr val="FFFFFF"/>
                </a:solidFill>
              </a:rPr>
              <a:t>Harmonogram</a:t>
            </a:r>
            <a:r>
              <a:rPr lang="cs-CZ" dirty="0">
                <a:solidFill>
                  <a:srgbClr val="FFFFFF"/>
                </a:solidFill>
              </a:rPr>
              <a:t> p</a:t>
            </a:r>
            <a:r>
              <a:rPr lang="en-GB" dirty="0" err="1">
                <a:solidFill>
                  <a:srgbClr val="FFFFFF"/>
                </a:solidFill>
              </a:rPr>
              <a:t>roje</a:t>
            </a:r>
            <a:r>
              <a:rPr lang="cs-CZ" dirty="0" err="1">
                <a:solidFill>
                  <a:srgbClr val="FFFFFF"/>
                </a:solidFill>
              </a:rPr>
              <a:t>ktu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sz="4400" b="1" dirty="0">
                <a:solidFill>
                  <a:srgbClr val="FFFFFF"/>
                </a:solidFill>
              </a:rPr>
              <a:t>Zdroje a náklady</a:t>
            </a:r>
            <a:br>
              <a:rPr lang="en-GB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Bod 2.</a:t>
            </a:r>
            <a:r>
              <a:rPr lang="en-GB" sz="2800" dirty="0">
                <a:solidFill>
                  <a:srgbClr val="FFFFFF"/>
                </a:solidFill>
              </a:rPr>
              <a:t>5 </a:t>
            </a:r>
            <a:r>
              <a:rPr lang="cs-CZ" sz="2800" dirty="0">
                <a:solidFill>
                  <a:srgbClr val="FFFFFF"/>
                </a:solidFill>
              </a:rPr>
              <a:t>šablony projektu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D8386-2496-4E20-85B4-26CBB53CB2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89899" y="4625858"/>
            <a:ext cx="3929844" cy="1655758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Seminář </a:t>
            </a:r>
            <a:r>
              <a:rPr lang="en-GB" dirty="0">
                <a:solidFill>
                  <a:srgbClr val="FFFFFF"/>
                </a:solidFill>
              </a:rPr>
              <a:t>6</a:t>
            </a:r>
            <a:r>
              <a:rPr lang="cs-CZ" dirty="0">
                <a:solidFill>
                  <a:srgbClr val="FFFFFF"/>
                </a:solidFill>
              </a:rPr>
              <a:t> / 2</a:t>
            </a:r>
            <a:r>
              <a:rPr lang="en-GB" dirty="0">
                <a:solidFill>
                  <a:srgbClr val="FFFFFF"/>
                </a:solidFill>
              </a:rPr>
              <a:t>7</a:t>
            </a:r>
            <a:r>
              <a:rPr lang="cs-CZ">
                <a:solidFill>
                  <a:srgbClr val="FFFFFF"/>
                </a:solidFill>
              </a:rPr>
              <a:t>-</a:t>
            </a:r>
            <a:r>
              <a:rPr lang="en-GB" dirty="0">
                <a:solidFill>
                  <a:srgbClr val="FFFFFF"/>
                </a:solidFill>
              </a:rPr>
              <a:t>10</a:t>
            </a:r>
            <a:r>
              <a:rPr lang="cs-CZ" dirty="0">
                <a:solidFill>
                  <a:srgbClr val="FFFFFF"/>
                </a:solidFill>
              </a:rPr>
              <a:t>-2022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Lucie </a:t>
            </a:r>
            <a:r>
              <a:rPr lang="cs-CZ" dirty="0" err="1">
                <a:solidFill>
                  <a:srgbClr val="FFFFFF"/>
                </a:solidFill>
              </a:rPr>
              <a:t>Reczková</a:t>
            </a: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37279D0-A8D7-40E6-AE01-389E51B9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24" y="467971"/>
            <a:ext cx="2266002" cy="19201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Kritická cesta 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757382"/>
            <a:ext cx="11719002" cy="1724561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cs-CZ" dirty="0">
                <a:solidFill>
                  <a:schemeClr val="tx1"/>
                </a:solidFill>
              </a:rPr>
              <a:t>Je to zobrazení úkolů, které jsou kritické pro náš projekt a nemůže u nich být žádné zpoždění 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Formát </a:t>
            </a:r>
            <a:r>
              <a:rPr lang="cs-CZ" sz="2800" dirty="0">
                <a:solidFill>
                  <a:schemeClr val="tx1"/>
                </a:solidFill>
              </a:rPr>
              <a:t>-</a:t>
            </a:r>
            <a:r>
              <a:rPr lang="en-GB" sz="2800" dirty="0">
                <a:solidFill>
                  <a:schemeClr val="tx1"/>
                </a:solidFill>
              </a:rPr>
              <a:t>&gt;</a:t>
            </a:r>
            <a:r>
              <a:rPr lang="cs-CZ" sz="2800" dirty="0">
                <a:solidFill>
                  <a:schemeClr val="tx1"/>
                </a:solidFill>
              </a:rPr>
              <a:t> Styly textu -</a:t>
            </a:r>
            <a:r>
              <a:rPr lang="en-GB" sz="2800" dirty="0">
                <a:solidFill>
                  <a:schemeClr val="tx1"/>
                </a:solidFill>
              </a:rPr>
              <a:t>&gt;</a:t>
            </a:r>
            <a:r>
              <a:rPr lang="cs-CZ" sz="2800" dirty="0">
                <a:solidFill>
                  <a:schemeClr val="tx1"/>
                </a:solidFill>
              </a:rPr>
              <a:t> Změnit položku -</a:t>
            </a:r>
            <a:r>
              <a:rPr lang="en-GB" sz="2800" dirty="0">
                <a:solidFill>
                  <a:schemeClr val="tx1"/>
                </a:solidFill>
              </a:rPr>
              <a:t>&gt;</a:t>
            </a:r>
            <a:r>
              <a:rPr lang="cs-CZ" sz="2800" dirty="0">
                <a:solidFill>
                  <a:schemeClr val="tx1"/>
                </a:solidFill>
              </a:rPr>
              <a:t> Kritické úkoly -</a:t>
            </a:r>
            <a:r>
              <a:rPr lang="en-GB" sz="2800" dirty="0">
                <a:solidFill>
                  <a:schemeClr val="tx1"/>
                </a:solidFill>
              </a:rPr>
              <a:t>&gt;</a:t>
            </a:r>
            <a:r>
              <a:rPr lang="cs-CZ" sz="2800" dirty="0">
                <a:solidFill>
                  <a:schemeClr val="tx1"/>
                </a:solidFill>
              </a:rPr>
              <a:t> Barva (vyberte jakou chcete)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Pokud chcete vědět, jestli některé úkoly mohou být zpožděny, aniž by to ohrozilo dokončení celého projektu pak vložte sloupec Časová rezerva zahájení</a:t>
            </a:r>
          </a:p>
          <a:p>
            <a:pPr lvl="0"/>
            <a:r>
              <a:rPr lang="cs-CZ" sz="2800" dirty="0">
                <a:solidFill>
                  <a:schemeClr val="tx1"/>
                </a:solidFill>
              </a:rPr>
              <a:t>Zobrazení kritické cesty v Ganttově diagramu -</a:t>
            </a:r>
            <a:r>
              <a:rPr lang="en-GB" sz="2800" dirty="0">
                <a:solidFill>
                  <a:schemeClr val="tx1"/>
                </a:solidFill>
              </a:rPr>
              <a:t>&gt;</a:t>
            </a:r>
            <a:r>
              <a:rPr lang="cs-CZ" sz="2800" dirty="0">
                <a:solidFill>
                  <a:schemeClr val="tx1"/>
                </a:solidFill>
              </a:rPr>
              <a:t> Formát -</a:t>
            </a:r>
            <a:r>
              <a:rPr lang="en-GB" sz="2800" dirty="0">
                <a:solidFill>
                  <a:schemeClr val="tx1"/>
                </a:solidFill>
              </a:rPr>
              <a:t>&gt;</a:t>
            </a:r>
            <a:r>
              <a:rPr lang="cs-CZ" sz="2800">
                <a:solidFill>
                  <a:schemeClr val="tx1"/>
                </a:solidFill>
              </a:rPr>
              <a:t> zašrtnout Kritické úkoly</a:t>
            </a:r>
            <a:endParaRPr lang="cs-CZ" sz="2800" dirty="0">
              <a:solidFill>
                <a:schemeClr val="tx1"/>
              </a:solidFill>
            </a:endParaRPr>
          </a:p>
          <a:p>
            <a:pPr lvl="0"/>
            <a:endParaRPr lang="cs-CZ" sz="2800" dirty="0">
              <a:solidFill>
                <a:schemeClr val="tx1"/>
              </a:solidFill>
            </a:endParaRP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1D7CE3D-690B-4462-9E8F-BA6EFB5DFD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812" y="2593138"/>
            <a:ext cx="11628582" cy="4138303"/>
          </a:xfrm>
          <a:prstGeom prst="rect">
            <a:avLst/>
          </a:prstGeom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4823186" y="2476152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ADC833A-86BD-47DB-967D-A3AAA0EE8EBB}"/>
              </a:ext>
            </a:extLst>
          </p:cNvPr>
          <p:cNvCxnSpPr/>
          <p:nvPr/>
        </p:nvCxnSpPr>
        <p:spPr>
          <a:xfrm flipH="1">
            <a:off x="603606" y="2687874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76744FB-E6BC-4350-9120-74764AB889A6}"/>
              </a:ext>
            </a:extLst>
          </p:cNvPr>
          <p:cNvCxnSpPr/>
          <p:nvPr/>
        </p:nvCxnSpPr>
        <p:spPr>
          <a:xfrm flipH="1">
            <a:off x="3586093" y="2628552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>
            <a:cxnSpLocks/>
          </p:cNvCxnSpPr>
          <p:nvPr/>
        </p:nvCxnSpPr>
        <p:spPr>
          <a:xfrm flipH="1">
            <a:off x="4907494" y="4623249"/>
            <a:ext cx="542803" cy="45806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02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12614" y="136853"/>
            <a:ext cx="6174877" cy="1325559"/>
          </a:xfrm>
        </p:spPr>
        <p:txBody>
          <a:bodyPr>
            <a:normAutofit/>
          </a:bodyPr>
          <a:lstStyle/>
          <a:p>
            <a:pPr lvl="0"/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83C312D9-75CB-4DB5-82DF-29FBEECFF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932874"/>
            <a:ext cx="10515600" cy="5694936"/>
          </a:xfrm>
        </p:spPr>
        <p:txBody>
          <a:bodyPr>
            <a:normAutofit fontScale="92500" lnSpcReduction="20000"/>
          </a:bodyPr>
          <a:lstStyle/>
          <a:p>
            <a:r>
              <a:rPr lang="pl-PL" sz="4400" dirty="0"/>
              <a:t>Využijte přípravu z minulých seminářů (Raci matice, logický rámec projektu)</a:t>
            </a:r>
          </a:p>
          <a:p>
            <a:endParaRPr lang="pl-PL" sz="4400" dirty="0"/>
          </a:p>
          <a:p>
            <a:r>
              <a:rPr lang="pl-PL" sz="4400" dirty="0"/>
              <a:t>Zaměřte se na všechny činnosti, které jsou potřebné k naplnění jednotlivých fází a celkového cíle projektu</a:t>
            </a:r>
          </a:p>
          <a:p>
            <a:endParaRPr lang="pl-PL" sz="4400" dirty="0"/>
          </a:p>
          <a:p>
            <a:r>
              <a:rPr lang="pl-PL" sz="4400" dirty="0"/>
              <a:t>Rekapitulujte členy ve vašem týmu a jejich úkoly</a:t>
            </a:r>
          </a:p>
          <a:p>
            <a:endParaRPr lang="pl-PL" sz="4400" dirty="0"/>
          </a:p>
          <a:p>
            <a:r>
              <a:rPr lang="pl-PL" sz="4400" dirty="0"/>
              <a:t>Využijte studijní oporu a tutoriály na YouTube</a:t>
            </a:r>
          </a:p>
          <a:p>
            <a:pPr marL="0" indent="0">
              <a:buNone/>
            </a:pP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992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12614" y="136853"/>
            <a:ext cx="6174877" cy="13255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tutoriály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83C312D9-75CB-4DB5-82DF-29FBEECFF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MS Project 1-obecné, jak nastavit projekt</a:t>
            </a:r>
          </a:p>
          <a:p>
            <a:pPr marL="0" indent="0">
              <a:buNone/>
            </a:pPr>
            <a:r>
              <a:rPr lang="pl-PL" dirty="0">
                <a:hlinkClick r:id="rId4"/>
              </a:rPr>
              <a:t>https://www.youtube.com/watch?v=rDVZT6TPYcw&amp;t=2221s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MS Project 2-jak pracovat se zdroji </a:t>
            </a:r>
          </a:p>
          <a:p>
            <a:pPr marL="0" indent="0">
              <a:buNone/>
            </a:pPr>
            <a:r>
              <a:rPr lang="pl-PL" dirty="0">
                <a:hlinkClick r:id="rId5"/>
              </a:rPr>
              <a:t>https://www.youtube.com/watch?v=gRRNGTvrslc&amp;t=23s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MS Project 3-jak pracovat s náklady</a:t>
            </a:r>
          </a:p>
          <a:p>
            <a:pPr marL="0" indent="0">
              <a:buNone/>
            </a:pPr>
            <a:r>
              <a:rPr lang="pl-PL" dirty="0">
                <a:hlinkClick r:id="rId6"/>
              </a:rPr>
              <a:t>https://www.youtube.com/watch?v=3QPI7Q2Sci4&amp;t=329s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31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Obsah dnešního semináře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10190016" cy="4351336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cs-CZ" dirty="0"/>
              <a:t>Kontrola a zpětná vazba práce z minulého semináře</a:t>
            </a:r>
            <a:endParaRPr lang="en-GB" dirty="0"/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err="1"/>
              <a:t>vytvo</a:t>
            </a:r>
            <a:r>
              <a:rPr lang="cs-CZ" dirty="0" err="1"/>
              <a:t>ření</a:t>
            </a:r>
            <a:r>
              <a:rPr lang="cs-CZ" dirty="0"/>
              <a:t> harmonogramu – úkoly, doba trvání, vazby v MS Project</a:t>
            </a:r>
            <a:endParaRPr lang="en-GB" dirty="0"/>
          </a:p>
          <a:p>
            <a:pPr marL="0" lvl="0" indent="0">
              <a:lnSpc>
                <a:spcPct val="80000"/>
              </a:lnSpc>
              <a:buNone/>
            </a:pPr>
            <a:endParaRPr lang="en-GB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3500" b="1" dirty="0">
                <a:highlight>
                  <a:srgbClr val="F39FAD"/>
                </a:highlight>
              </a:rPr>
              <a:t>Váš dnešní úkol bude vytvořit zdroje a vyčíslit náklady k jednotlivým úkolům vytvořeným v minulém semináři </a:t>
            </a:r>
            <a:endParaRPr lang="en-GB" sz="3500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667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160442"/>
            <a:ext cx="11719002" cy="1071525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Vložení pracovníků a materiálu, kteří nám zajišťují jednotlivé úkoly v projektu a také vyčíslení nákladů</a:t>
            </a:r>
          </a:p>
          <a:p>
            <a:r>
              <a:rPr lang="cs-CZ" dirty="0">
                <a:solidFill>
                  <a:schemeClr val="tx1"/>
                </a:solidFill>
              </a:rPr>
              <a:t>Zobrazení -</a:t>
            </a:r>
            <a:r>
              <a:rPr lang="en-GB" dirty="0">
                <a:solidFill>
                  <a:schemeClr val="tx1"/>
                </a:solidFill>
              </a:rPr>
              <a:t>&gt; </a:t>
            </a:r>
            <a:r>
              <a:rPr lang="cs-CZ" dirty="0">
                <a:solidFill>
                  <a:schemeClr val="tx1"/>
                </a:solidFill>
              </a:rPr>
              <a:t>Seznam zdrojů 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vypsat všechny zdroje potřebné pro projekt</a:t>
            </a:r>
          </a:p>
          <a:p>
            <a:pPr marL="0" lv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A2852BE-82B0-4EA9-B9B5-451FA8F13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237" y="2436018"/>
            <a:ext cx="10627236" cy="4421982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/>
          <p:nvPr/>
        </p:nvCxnSpPr>
        <p:spPr>
          <a:xfrm flipH="1">
            <a:off x="3883491" y="2198092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ED95AE1-C632-4C4E-9C39-13439B3B5747}"/>
              </a:ext>
            </a:extLst>
          </p:cNvPr>
          <p:cNvCxnSpPr/>
          <p:nvPr/>
        </p:nvCxnSpPr>
        <p:spPr>
          <a:xfrm flipH="1">
            <a:off x="4239201" y="2706943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D47D1403-74E6-490B-8729-E01B6FE5C6CA}"/>
              </a:ext>
            </a:extLst>
          </p:cNvPr>
          <p:cNvCxnSpPr/>
          <p:nvPr/>
        </p:nvCxnSpPr>
        <p:spPr>
          <a:xfrm flipH="1">
            <a:off x="2341129" y="4041598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21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687F1BA-0213-4669-9D7F-7253BA3C0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4" y="2175144"/>
            <a:ext cx="12007272" cy="44849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815450"/>
            <a:ext cx="11719002" cy="1330135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Typ zdrojů 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určíme o jaký zdroj se jedná - </a:t>
            </a:r>
            <a:r>
              <a:rPr lang="cs-CZ" u="sng" dirty="0">
                <a:solidFill>
                  <a:schemeClr val="tx1"/>
                </a:solidFill>
              </a:rPr>
              <a:t>práce</a:t>
            </a:r>
            <a:r>
              <a:rPr lang="cs-CZ" dirty="0">
                <a:solidFill>
                  <a:schemeClr val="tx1"/>
                </a:solidFill>
              </a:rPr>
              <a:t> (lidé anebo stroj), </a:t>
            </a:r>
          </a:p>
          <a:p>
            <a:r>
              <a:rPr lang="cs-CZ" u="sng" dirty="0">
                <a:solidFill>
                  <a:schemeClr val="tx1"/>
                </a:solidFill>
              </a:rPr>
              <a:t>materiál</a:t>
            </a:r>
            <a:r>
              <a:rPr lang="cs-CZ" dirty="0">
                <a:solidFill>
                  <a:schemeClr val="tx1"/>
                </a:solidFill>
              </a:rPr>
              <a:t> (většinou počítaný na jednotku spotřeby (m2, kg, m, ks, l, atd.)), </a:t>
            </a:r>
          </a:p>
          <a:p>
            <a:r>
              <a:rPr lang="cs-CZ" u="sng" dirty="0">
                <a:solidFill>
                  <a:schemeClr val="tx1"/>
                </a:solidFill>
              </a:rPr>
              <a:t>náklady </a:t>
            </a:r>
            <a:r>
              <a:rPr lang="cs-CZ" dirty="0">
                <a:solidFill>
                  <a:schemeClr val="tx1"/>
                </a:solidFill>
              </a:rPr>
              <a:t>(používáme u takového materiálu nebo služby u které už přesně víme kolik to bude stát (např. fixní náklad jako platba za telefon, internet, nebo od toho nákladu máme už fakturu))</a:t>
            </a:r>
          </a:p>
          <a:p>
            <a:pPr marL="0" lv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/>
          <p:nvPr/>
        </p:nvCxnSpPr>
        <p:spPr>
          <a:xfrm flipH="1">
            <a:off x="2428302" y="3907924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ED95AE1-C632-4C4E-9C39-13439B3B5747}"/>
              </a:ext>
            </a:extLst>
          </p:cNvPr>
          <p:cNvCxnSpPr/>
          <p:nvPr/>
        </p:nvCxnSpPr>
        <p:spPr>
          <a:xfrm flipH="1">
            <a:off x="2428302" y="4417631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D47D1403-74E6-490B-8729-E01B6FE5C6CA}"/>
              </a:ext>
            </a:extLst>
          </p:cNvPr>
          <p:cNvCxnSpPr/>
          <p:nvPr/>
        </p:nvCxnSpPr>
        <p:spPr>
          <a:xfrm flipH="1">
            <a:off x="2566010" y="5358699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2921720" y="5994967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2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D16B2F0-5C81-4F62-8FC5-76CFF5CD6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69629"/>
            <a:ext cx="12192000" cy="41883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815450"/>
            <a:ext cx="11719002" cy="1872332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Maximální počet jednotek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určíme kolik jednotek práce budeme potřebovat</a:t>
            </a:r>
          </a:p>
          <a:p>
            <a:r>
              <a:rPr lang="cs-CZ" dirty="0">
                <a:solidFill>
                  <a:schemeClr val="tx1"/>
                </a:solidFill>
              </a:rPr>
              <a:t>U konkrétních osob můžeme určit 0-100%, u pozice (údržbář atd.) můžeme stanovit více jak 100% protože se jedná o počet lidí na pozici</a:t>
            </a:r>
          </a:p>
          <a:p>
            <a:r>
              <a:rPr lang="cs-CZ" b="1" dirty="0">
                <a:solidFill>
                  <a:schemeClr val="tx1"/>
                </a:solidFill>
              </a:rPr>
              <a:t>Standardní a přesčasová sazba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stanovíme u </a:t>
            </a:r>
            <a:r>
              <a:rPr lang="cs-CZ" u="sng" dirty="0">
                <a:solidFill>
                  <a:schemeClr val="tx1"/>
                </a:solidFill>
              </a:rPr>
              <a:t>pracovníků sazbu za hodinu práce</a:t>
            </a:r>
            <a:r>
              <a:rPr lang="cs-CZ" dirty="0">
                <a:solidFill>
                  <a:schemeClr val="tx1"/>
                </a:solidFill>
              </a:rPr>
              <a:t>, u </a:t>
            </a:r>
            <a:r>
              <a:rPr lang="cs-CZ" u="sng" dirty="0">
                <a:solidFill>
                  <a:schemeClr val="tx1"/>
                </a:solidFill>
              </a:rPr>
              <a:t>materiálu cenu za jednotku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>
            <a:cxnSpLocks/>
          </p:cNvCxnSpPr>
          <p:nvPr/>
        </p:nvCxnSpPr>
        <p:spPr>
          <a:xfrm flipH="1">
            <a:off x="4832761" y="4258284"/>
            <a:ext cx="542803" cy="45806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ED95AE1-C632-4C4E-9C39-13439B3B5747}"/>
              </a:ext>
            </a:extLst>
          </p:cNvPr>
          <p:cNvCxnSpPr>
            <a:cxnSpLocks/>
          </p:cNvCxnSpPr>
          <p:nvPr/>
        </p:nvCxnSpPr>
        <p:spPr>
          <a:xfrm flipH="1">
            <a:off x="5928884" y="4258284"/>
            <a:ext cx="573516" cy="464966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D47D1403-74E6-490B-8729-E01B6FE5C6CA}"/>
              </a:ext>
            </a:extLst>
          </p:cNvPr>
          <p:cNvCxnSpPr>
            <a:cxnSpLocks/>
          </p:cNvCxnSpPr>
          <p:nvPr/>
        </p:nvCxnSpPr>
        <p:spPr>
          <a:xfrm flipH="1">
            <a:off x="7304265" y="4199715"/>
            <a:ext cx="560389" cy="454711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6306737" y="6141352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62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49DE1C3-1141-4883-8D43-4EBC105662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2" y="2334824"/>
            <a:ext cx="11241487" cy="46392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815450"/>
            <a:ext cx="11719002" cy="1872332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Náklady na použití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pokud máme nějaké pevné náklady, které známe můžeme zadat zde (příklad: cestovné pro pracovníky, poštovné atd.)</a:t>
            </a:r>
          </a:p>
          <a:p>
            <a:r>
              <a:rPr lang="cs-CZ" b="1" dirty="0">
                <a:solidFill>
                  <a:schemeClr val="tx1"/>
                </a:solidFill>
              </a:rPr>
              <a:t>Nabíhání nákladů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Průběžně</a:t>
            </a:r>
          </a:p>
          <a:p>
            <a:r>
              <a:rPr lang="cs-CZ" b="1" dirty="0">
                <a:solidFill>
                  <a:schemeClr val="tx1"/>
                </a:solidFill>
              </a:rPr>
              <a:t>Základní kalendář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chemeClr val="tx1"/>
                </a:solidFill>
              </a:rPr>
              <a:t>&gt;</a:t>
            </a:r>
            <a:r>
              <a:rPr lang="cs-CZ" dirty="0">
                <a:solidFill>
                  <a:schemeClr val="tx1"/>
                </a:solidFill>
              </a:rPr>
              <a:t> nastavte Váš vlastní kalendář, který máte vytvořený pro Váš projekt</a:t>
            </a:r>
            <a:endParaRPr lang="cs-CZ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>
            <a:cxnSpLocks/>
          </p:cNvCxnSpPr>
          <p:nvPr/>
        </p:nvCxnSpPr>
        <p:spPr>
          <a:xfrm flipH="1">
            <a:off x="8714843" y="3970685"/>
            <a:ext cx="542803" cy="45806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ED95AE1-C632-4C4E-9C39-13439B3B5747}"/>
              </a:ext>
            </a:extLst>
          </p:cNvPr>
          <p:cNvCxnSpPr>
            <a:cxnSpLocks/>
          </p:cNvCxnSpPr>
          <p:nvPr/>
        </p:nvCxnSpPr>
        <p:spPr>
          <a:xfrm flipH="1">
            <a:off x="9258985" y="4025402"/>
            <a:ext cx="573516" cy="464966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D47D1403-74E6-490B-8729-E01B6FE5C6CA}"/>
              </a:ext>
            </a:extLst>
          </p:cNvPr>
          <p:cNvCxnSpPr>
            <a:cxnSpLocks/>
          </p:cNvCxnSpPr>
          <p:nvPr/>
        </p:nvCxnSpPr>
        <p:spPr>
          <a:xfrm>
            <a:off x="7998691" y="4826363"/>
            <a:ext cx="303103" cy="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10247855" y="4138556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24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Obrázek 19">
            <a:extLst>
              <a:ext uri="{FF2B5EF4-FFF2-40B4-BE49-F238E27FC236}">
                <a16:creationId xmlns:a16="http://schemas.microsoft.com/office/drawing/2014/main" id="{2F931D71-903F-4AE5-AA22-ED7190180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17" y="2209151"/>
            <a:ext cx="11202963" cy="46488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757382"/>
            <a:ext cx="11719002" cy="1330135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sz="3100" b="1" dirty="0">
                <a:solidFill>
                  <a:schemeClr val="tx1"/>
                </a:solidFill>
              </a:rPr>
              <a:t>Zobrazení nákladů u zdrojů </a:t>
            </a:r>
            <a:r>
              <a:rPr lang="cs-CZ" sz="3100" dirty="0">
                <a:solidFill>
                  <a:schemeClr val="tx1"/>
                </a:solidFill>
              </a:rPr>
              <a:t>-</a:t>
            </a:r>
            <a:r>
              <a:rPr lang="en-GB" sz="3100" dirty="0">
                <a:solidFill>
                  <a:schemeClr val="tx1"/>
                </a:solidFill>
              </a:rPr>
              <a:t>&gt;</a:t>
            </a:r>
            <a:r>
              <a:rPr lang="cs-CZ" sz="3100" dirty="0">
                <a:solidFill>
                  <a:schemeClr val="tx1"/>
                </a:solidFill>
              </a:rPr>
              <a:t> záložka Zobrazení -</a:t>
            </a:r>
            <a:r>
              <a:rPr lang="en-GB" sz="3100" dirty="0">
                <a:solidFill>
                  <a:schemeClr val="tx1"/>
                </a:solidFill>
              </a:rPr>
              <a:t>&gt;</a:t>
            </a:r>
            <a:r>
              <a:rPr lang="cs-CZ" sz="3100" dirty="0">
                <a:solidFill>
                  <a:schemeClr val="tx1"/>
                </a:solidFill>
              </a:rPr>
              <a:t> Tabulky -</a:t>
            </a:r>
            <a:r>
              <a:rPr lang="en-GB" sz="3100" dirty="0">
                <a:solidFill>
                  <a:schemeClr val="tx1"/>
                </a:solidFill>
              </a:rPr>
              <a:t>&gt;</a:t>
            </a:r>
            <a:r>
              <a:rPr lang="cs-CZ" sz="3100" dirty="0">
                <a:solidFill>
                  <a:schemeClr val="tx1"/>
                </a:solidFill>
              </a:rPr>
              <a:t> Náklady </a:t>
            </a:r>
            <a:endParaRPr lang="cs-CZ" sz="3100" b="1" dirty="0">
              <a:solidFill>
                <a:schemeClr val="tx1"/>
              </a:solidFill>
            </a:endParaRPr>
          </a:p>
          <a:p>
            <a:pPr lvl="0"/>
            <a:r>
              <a:rPr lang="cs-CZ" sz="3100" dirty="0">
                <a:solidFill>
                  <a:schemeClr val="tx1"/>
                </a:solidFill>
              </a:rPr>
              <a:t>Pevné náklady – doplňte pokud víte (informace z faktury atd.), částky, které se nepřepočítávají na jednotky (např. cena nábytku, cena počítačů atd.)</a:t>
            </a:r>
          </a:p>
          <a:p>
            <a:pPr lvl="0"/>
            <a:r>
              <a:rPr lang="cs-CZ" sz="3100" dirty="0">
                <a:solidFill>
                  <a:schemeClr val="tx1"/>
                </a:solidFill>
              </a:rPr>
              <a:t>Celkové náklady -</a:t>
            </a:r>
            <a:r>
              <a:rPr lang="en-GB" sz="3100" dirty="0">
                <a:solidFill>
                  <a:schemeClr val="tx1"/>
                </a:solidFill>
              </a:rPr>
              <a:t>&gt;</a:t>
            </a:r>
            <a:r>
              <a:rPr lang="cs-CZ" sz="3100" dirty="0">
                <a:solidFill>
                  <a:schemeClr val="tx1"/>
                </a:solidFill>
              </a:rPr>
              <a:t> pevné náklady např. za materiál plus náklady na mzdy pro pracovníky</a:t>
            </a:r>
          </a:p>
          <a:p>
            <a:pPr lvl="0"/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>
            <a:cxnSpLocks/>
          </p:cNvCxnSpPr>
          <p:nvPr/>
        </p:nvCxnSpPr>
        <p:spPr>
          <a:xfrm flipH="1">
            <a:off x="2692733" y="3768195"/>
            <a:ext cx="542803" cy="45806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3644974" y="2087517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76744FB-E6BC-4350-9120-74764AB889A6}"/>
              </a:ext>
            </a:extLst>
          </p:cNvPr>
          <p:cNvCxnSpPr/>
          <p:nvPr/>
        </p:nvCxnSpPr>
        <p:spPr>
          <a:xfrm flipH="1">
            <a:off x="4809616" y="3997225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ADC833A-86BD-47DB-967D-A3AAA0EE8EBB}"/>
              </a:ext>
            </a:extLst>
          </p:cNvPr>
          <p:cNvCxnSpPr/>
          <p:nvPr/>
        </p:nvCxnSpPr>
        <p:spPr>
          <a:xfrm flipH="1">
            <a:off x="5521036" y="2555975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33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757382"/>
            <a:ext cx="11719002" cy="1330135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100" b="1" dirty="0">
                <a:solidFill>
                  <a:schemeClr val="tx1"/>
                </a:solidFill>
              </a:rPr>
              <a:t>Přiřazení zdrojů k úkolům </a:t>
            </a:r>
            <a:r>
              <a:rPr lang="cs-CZ" sz="3100" dirty="0">
                <a:solidFill>
                  <a:schemeClr val="tx1"/>
                </a:solidFill>
              </a:rPr>
              <a:t>-</a:t>
            </a:r>
            <a:r>
              <a:rPr lang="en-GB" sz="3100" dirty="0">
                <a:solidFill>
                  <a:schemeClr val="tx1"/>
                </a:solidFill>
              </a:rPr>
              <a:t>&gt;</a:t>
            </a:r>
            <a:r>
              <a:rPr lang="cs-CZ" sz="3100" dirty="0">
                <a:solidFill>
                  <a:schemeClr val="tx1"/>
                </a:solidFill>
              </a:rPr>
              <a:t> záložka Zdroj -</a:t>
            </a:r>
            <a:r>
              <a:rPr lang="en-GB" sz="3100" dirty="0">
                <a:solidFill>
                  <a:schemeClr val="tx1"/>
                </a:solidFill>
              </a:rPr>
              <a:t>&gt;</a:t>
            </a:r>
            <a:r>
              <a:rPr lang="cs-CZ" sz="3100" dirty="0">
                <a:solidFill>
                  <a:schemeClr val="tx1"/>
                </a:solidFill>
              </a:rPr>
              <a:t> Přidat zdroje </a:t>
            </a:r>
            <a:endParaRPr lang="cs-CZ" sz="3100" b="1" dirty="0">
              <a:solidFill>
                <a:schemeClr val="tx1"/>
              </a:solidFill>
            </a:endParaRPr>
          </a:p>
          <a:p>
            <a:pPr lvl="0"/>
            <a:r>
              <a:rPr lang="cs-CZ" sz="3600" dirty="0">
                <a:solidFill>
                  <a:schemeClr val="tx1"/>
                </a:solidFill>
              </a:rPr>
              <a:t>Tabulka -</a:t>
            </a:r>
            <a:r>
              <a:rPr lang="en-GB" sz="3600" dirty="0">
                <a:solidFill>
                  <a:schemeClr val="tx1"/>
                </a:solidFill>
              </a:rPr>
              <a:t>&gt;</a:t>
            </a:r>
            <a:r>
              <a:rPr lang="cs-CZ" sz="3600" dirty="0">
                <a:solidFill>
                  <a:schemeClr val="tx1"/>
                </a:solidFill>
              </a:rPr>
              <a:t> vybrat zdroj -</a:t>
            </a:r>
            <a:r>
              <a:rPr lang="en-GB" sz="3600" dirty="0">
                <a:solidFill>
                  <a:schemeClr val="tx1"/>
                </a:solidFill>
              </a:rPr>
              <a:t>&gt;</a:t>
            </a:r>
            <a:r>
              <a:rPr lang="cs-CZ" sz="3600" dirty="0">
                <a:solidFill>
                  <a:schemeClr val="tx1"/>
                </a:solidFill>
              </a:rPr>
              <a:t> zadat jednotky -</a:t>
            </a:r>
            <a:r>
              <a:rPr lang="en-GB" sz="3600" dirty="0">
                <a:solidFill>
                  <a:schemeClr val="tx1"/>
                </a:solidFill>
              </a:rPr>
              <a:t>&gt;</a:t>
            </a:r>
            <a:r>
              <a:rPr lang="cs-CZ" sz="3600" dirty="0">
                <a:solidFill>
                  <a:schemeClr val="tx1"/>
                </a:solidFill>
              </a:rPr>
              <a:t> Přiřadit</a:t>
            </a:r>
            <a:endParaRPr lang="en-GB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DFB31B-6DA9-4DA2-836F-8C11645FB6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070" y="1858254"/>
            <a:ext cx="9677400" cy="5029200"/>
          </a:xfrm>
          <a:prstGeom prst="rect">
            <a:avLst/>
          </a:prstGeom>
        </p:spPr>
      </p:pic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76744FB-E6BC-4350-9120-74764AB889A6}"/>
              </a:ext>
            </a:extLst>
          </p:cNvPr>
          <p:cNvCxnSpPr/>
          <p:nvPr/>
        </p:nvCxnSpPr>
        <p:spPr>
          <a:xfrm flipH="1">
            <a:off x="2684792" y="1705854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ADC833A-86BD-47DB-967D-A3AAA0EE8EBB}"/>
              </a:ext>
            </a:extLst>
          </p:cNvPr>
          <p:cNvCxnSpPr/>
          <p:nvPr/>
        </p:nvCxnSpPr>
        <p:spPr>
          <a:xfrm flipH="1">
            <a:off x="2177012" y="2321734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8045092" y="4618084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>
            <a:cxnSpLocks/>
          </p:cNvCxnSpPr>
          <p:nvPr/>
        </p:nvCxnSpPr>
        <p:spPr>
          <a:xfrm flipH="1">
            <a:off x="10270667" y="4188536"/>
            <a:ext cx="542803" cy="45806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26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C8B586D-6FB0-451F-9599-25493344A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735" y="1830275"/>
            <a:ext cx="9335803" cy="50013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2" y="-231008"/>
            <a:ext cx="10584868" cy="133013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MS Project – </a:t>
            </a:r>
            <a:r>
              <a:rPr lang="pl-PL" dirty="0"/>
              <a:t>Zdroje a náklady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757382"/>
            <a:ext cx="11719002" cy="1067445"/>
          </a:xfrm>
          <a:ln>
            <a:solidFill>
              <a:srgbClr val="CF314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</a:rPr>
              <a:t>Celkové náklady projektu </a:t>
            </a:r>
            <a:r>
              <a:rPr lang="cs-CZ" sz="3200" dirty="0">
                <a:solidFill>
                  <a:schemeClr val="tx1"/>
                </a:solidFill>
              </a:rPr>
              <a:t>-</a:t>
            </a:r>
            <a:r>
              <a:rPr lang="en-GB" sz="3200" dirty="0">
                <a:solidFill>
                  <a:schemeClr val="tx1"/>
                </a:solidFill>
              </a:rPr>
              <a:t>&gt; Gantt</a:t>
            </a:r>
            <a:r>
              <a:rPr lang="cs-CZ" sz="3200" dirty="0" err="1">
                <a:solidFill>
                  <a:schemeClr val="tx1"/>
                </a:solidFill>
              </a:rPr>
              <a:t>ův</a:t>
            </a:r>
            <a:r>
              <a:rPr lang="cs-CZ" sz="3200" dirty="0">
                <a:solidFill>
                  <a:schemeClr val="tx1"/>
                </a:solidFill>
              </a:rPr>
              <a:t> diagram -</a:t>
            </a:r>
            <a:r>
              <a:rPr lang="en-GB" sz="3200" dirty="0">
                <a:solidFill>
                  <a:schemeClr val="tx1"/>
                </a:solidFill>
              </a:rPr>
              <a:t>&gt;</a:t>
            </a:r>
            <a:r>
              <a:rPr lang="cs-CZ" sz="3200" dirty="0">
                <a:solidFill>
                  <a:schemeClr val="tx1"/>
                </a:solidFill>
              </a:rPr>
              <a:t> záložka Zobrazení -</a:t>
            </a:r>
            <a:r>
              <a:rPr lang="en-GB" sz="3200" dirty="0">
                <a:solidFill>
                  <a:schemeClr val="tx1"/>
                </a:solidFill>
              </a:rPr>
              <a:t>&gt;</a:t>
            </a:r>
            <a:r>
              <a:rPr lang="cs-CZ" sz="3200" dirty="0">
                <a:solidFill>
                  <a:schemeClr val="tx1"/>
                </a:solidFill>
              </a:rPr>
              <a:t> Tabulky -</a:t>
            </a:r>
            <a:r>
              <a:rPr lang="en-GB" sz="3200" dirty="0">
                <a:solidFill>
                  <a:schemeClr val="tx1"/>
                </a:solidFill>
              </a:rPr>
              <a:t>&gt;</a:t>
            </a:r>
            <a:r>
              <a:rPr lang="cs-CZ" sz="3200" dirty="0">
                <a:solidFill>
                  <a:schemeClr val="tx1"/>
                </a:solidFill>
              </a:rPr>
              <a:t> Náklady -</a:t>
            </a:r>
            <a:r>
              <a:rPr lang="en-GB" sz="3200" dirty="0">
                <a:solidFill>
                  <a:schemeClr val="tx1"/>
                </a:solidFill>
              </a:rPr>
              <a:t>&gt;</a:t>
            </a:r>
            <a:r>
              <a:rPr lang="cs-CZ" sz="3200" dirty="0">
                <a:solidFill>
                  <a:schemeClr val="tx1"/>
                </a:solidFill>
              </a:rPr>
              <a:t> sloupec Celkové náklady </a:t>
            </a:r>
            <a:endParaRPr lang="en-GB" sz="32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B2D4D-CD64-4ED7-BA05-8DBC4515BFDA}"/>
              </a:ext>
            </a:extLst>
          </p:cNvPr>
          <p:cNvCxnSpPr>
            <a:cxnSpLocks/>
          </p:cNvCxnSpPr>
          <p:nvPr/>
        </p:nvCxnSpPr>
        <p:spPr>
          <a:xfrm flipH="1">
            <a:off x="5824598" y="3685067"/>
            <a:ext cx="542803" cy="45806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F417957-73E7-40F5-8A76-64483F114F24}"/>
              </a:ext>
            </a:extLst>
          </p:cNvPr>
          <p:cNvCxnSpPr/>
          <p:nvPr/>
        </p:nvCxnSpPr>
        <p:spPr>
          <a:xfrm flipH="1">
            <a:off x="4809616" y="1626318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76744FB-E6BC-4350-9120-74764AB889A6}"/>
              </a:ext>
            </a:extLst>
          </p:cNvPr>
          <p:cNvCxnSpPr/>
          <p:nvPr/>
        </p:nvCxnSpPr>
        <p:spPr>
          <a:xfrm flipH="1">
            <a:off x="6509107" y="2352018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ADC833A-86BD-47DB-967D-A3AAA0EE8EBB}"/>
              </a:ext>
            </a:extLst>
          </p:cNvPr>
          <p:cNvCxnSpPr/>
          <p:nvPr/>
        </p:nvCxnSpPr>
        <p:spPr>
          <a:xfrm flipH="1">
            <a:off x="1854200" y="1951711"/>
            <a:ext cx="711420" cy="304800"/>
          </a:xfrm>
          <a:prstGeom prst="straightConnector1">
            <a:avLst/>
          </a:prstGeom>
          <a:ln w="381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686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632</Words>
  <Application>Microsoft Office PowerPoint</Application>
  <PresentationFormat>Širokoúhlá obrazovka</PresentationFormat>
  <Paragraphs>73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Harmonogram projektu Zdroje a náklady   Bod 2.5 šablony projektu</vt:lpstr>
      <vt:lpstr>Obsah dnešního semináře</vt:lpstr>
      <vt:lpstr>MS Project – Zdroje a náklady</vt:lpstr>
      <vt:lpstr>MS Project – Zdroje a náklady</vt:lpstr>
      <vt:lpstr>MS Project – Zdroje a náklady</vt:lpstr>
      <vt:lpstr>MS Project – Zdroje a náklady</vt:lpstr>
      <vt:lpstr>MS Project – Zdroje a náklady</vt:lpstr>
      <vt:lpstr>MS Project – Zdroje a náklady</vt:lpstr>
      <vt:lpstr>MS Project – Zdroje a náklady</vt:lpstr>
      <vt:lpstr>MS Project – Kritická cesta </vt:lpstr>
      <vt:lpstr>Prezentace aplikace PowerPoint</vt:lpstr>
      <vt:lpstr>MS Project – tutoriály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student</cp:lastModifiedBy>
  <cp:revision>319</cp:revision>
  <dcterms:created xsi:type="dcterms:W3CDTF">2022-09-20T14:18:12Z</dcterms:created>
  <dcterms:modified xsi:type="dcterms:W3CDTF">2022-10-27T10:09:07Z</dcterms:modified>
</cp:coreProperties>
</file>