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81" r:id="rId3"/>
    <p:sldId id="296" r:id="rId4"/>
    <p:sldId id="305" r:id="rId5"/>
    <p:sldId id="306" r:id="rId6"/>
    <p:sldId id="308" r:id="rId7"/>
    <p:sldId id="309" r:id="rId8"/>
    <p:sldId id="319" r:id="rId9"/>
    <p:sldId id="320" r:id="rId10"/>
    <p:sldId id="310" r:id="rId11"/>
    <p:sldId id="311" r:id="rId12"/>
    <p:sldId id="315" r:id="rId13"/>
    <p:sldId id="312" r:id="rId14"/>
    <p:sldId id="313" r:id="rId15"/>
    <p:sldId id="314" r:id="rId16"/>
    <p:sldId id="316" r:id="rId17"/>
    <p:sldId id="317" r:id="rId18"/>
    <p:sldId id="318" r:id="rId19"/>
    <p:sldId id="298" r:id="rId20"/>
    <p:sldId id="29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CF314B"/>
    <a:srgbClr val="256963"/>
    <a:srgbClr val="F39F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CC278-C2CD-4288-9E30-79A5A585C1EA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22A00-20D3-49BC-A2A9-632975CFB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391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7182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8321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46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7891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7297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901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651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6169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7030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527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802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017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88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653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579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950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584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20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47684-9EC2-4376-998A-6109F41EF18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C94D73-AB6D-4B37-8C26-BC045ED9B3D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41191-9051-4D9E-B978-791995EAB4A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30EE44-B7F3-4579-9B8C-689AEB540A1F}" type="datetime1">
              <a:rPr lang="en-GB"/>
              <a:pPr lvl="0"/>
              <a:t>03/11/2022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62B1D-0691-4209-8D2A-BFEDFB9E9F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0F5A4-6C3C-49D8-9953-013E3DF02A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683643-8134-4867-A5E7-DC1D33FF956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86704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56985-46F5-4C85-B2E1-322E92BEBA0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4D0257-106C-4FD8-A159-4B004C87B10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6FDD9-8ACB-40AD-912B-A01F6A75C3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F75690-D42D-44B7-8CC6-F63910ADF647}" type="datetime1">
              <a:rPr lang="en-GB"/>
              <a:pPr lvl="0"/>
              <a:t>03/11/2022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33507-7EAC-443E-B701-A409A770086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AAC2E-1F62-4599-89D5-E378262C34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5A1BC5-3CED-49DF-890F-17FEC0A579F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52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D91257-9F83-404E-A84C-36F9D72D9F3E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5B836-C288-48D6-B8BF-6E294ACD23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24EC1-BCE0-48EC-A1C3-2756FD468D2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FE6B0E-9632-45AD-B68C-F513DD103CAF}" type="datetime1">
              <a:rPr lang="en-GB"/>
              <a:pPr lvl="0"/>
              <a:t>03/11/2022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6483F-24C4-48C0-8F98-C58EFB0185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863B9-CF06-477B-B444-9FB011F7B5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9DE0EE-7EFC-45C3-AB3D-BAE2C8EEC21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386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C519E-6D58-4B3E-A4B1-6F77E4A0634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2D8DE-77AC-4595-8126-A62AC15C74D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0A06F-CCFA-4881-92B4-943960ED439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C02525-251F-46F6-8F07-7598EB0A52AB}" type="datetime1">
              <a:rPr lang="en-GB"/>
              <a:pPr lvl="0"/>
              <a:t>03/11/2022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9107F-1B75-40E8-8CF8-B840E0C131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5EB35-68C3-4CC5-8E39-010E237309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476513-2564-4DA5-8BFF-34651336BF5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20063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290FD-4A61-4C60-97AF-CE5B4FCF616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AB4EA-6EF0-4ACE-8218-0677095E76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96D93-2355-4F60-A46E-50F0C20DCB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7BED8B-9B05-46ED-BF5C-B5F226E4645A}" type="datetime1">
              <a:rPr lang="en-GB"/>
              <a:pPr lvl="0"/>
              <a:t>03/11/2022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8DBD4-56C3-4E66-BC19-6FD22A01390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3FF0C-1BC8-4D0E-9970-F44AF96F8A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864D14-9EE0-49F4-8C06-5A91B67C017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62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3AF55-6753-4ECC-8823-07C053F9859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15C7F-CE10-40F7-AE3C-26BE977B9A4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8FE46-5B68-4E27-8809-498285ECF42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4C3D0-06D6-4681-BB31-70C3565C9EE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99C8C9-ED65-4B80-869E-B13833EC421A}" type="datetime1">
              <a:rPr lang="en-GB"/>
              <a:pPr lvl="0"/>
              <a:t>03/11/2022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9A57E4-EFC3-40AC-83E5-7908B2CF8A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3B212-57E5-46B8-9E6D-81BFF44F83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00442E-9A69-495F-A3EE-A1AD1A16247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4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2B770-F757-41A2-A686-5E02A7D581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BFC42-5490-4247-8D1E-F04316CC6A9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39B06-6179-4659-A8DD-4314C069C31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7C2B1-05BC-43F6-AB09-53FA4A19444A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AAD654-5F4D-4F6C-84ED-9EAA894094D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9CEC2-8557-4B4A-8CC5-20196F06B5B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127E83-521A-455A-B99B-F4DC49969221}" type="datetime1">
              <a:rPr lang="en-GB"/>
              <a:pPr lvl="0"/>
              <a:t>03/11/2022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220B6C-0666-40F7-8250-A3D82602D80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445C75-E386-4D7E-96A9-5C0B8E93FD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3FFD55-1343-4C97-ADDF-21A4B20EA98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50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B6254-9E48-4054-B9B3-CB8F0F4AF9C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C65EDB-0CC1-4376-B0A6-6572021A46F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CE946C-B14B-4569-AA57-1DF7AB86FE9E}" type="datetime1">
              <a:rPr lang="en-GB"/>
              <a:pPr lvl="0"/>
              <a:t>03/11/2022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0B89CB-CCE1-41AC-9C3F-B721589F51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2AF7C3-0243-4F49-8A53-CB1A909257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DCAFD0-5B4E-4726-949D-D751A9AD755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75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E47F75-C5C2-4682-95CB-836BDDC4E2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AF5E14-64D6-431E-919F-60B29EED154A}" type="datetime1">
              <a:rPr lang="en-GB"/>
              <a:pPr lvl="0"/>
              <a:t>03/11/2022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2D294D-4BA8-4483-B409-11BF95B789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C947E7-41EA-4505-8C6A-2290C06C54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BF7BA0-A8D0-4326-BFE8-52BE5CCE99E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84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2B68-C63C-4931-AC52-A4D84BDA06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2AE7F-BFA3-4BD4-9F16-7A88AC7C21A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85A985-0CC9-456E-8ED5-8F641AD3061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5688F-EAA2-4382-87A2-1B7512C0350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AF4869-D8B6-494E-87A0-F805844B7991}" type="datetime1">
              <a:rPr lang="en-GB"/>
              <a:pPr lvl="0"/>
              <a:t>03/11/2022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A94DD4-1292-40D1-A181-FD62402C75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2A93-03AF-4DF7-9A1B-C80B37C69B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CE13D-3D91-4D0E-B88F-F0E17D7DA46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92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7C3D6-4532-45D5-A1C0-C40A4B6139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7A7DB6-E3AA-4FF3-8DB1-94755ED0667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2B63D-F173-4742-9CA1-DB18037C268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10D88-CB8F-4E86-8366-DCA0E43C0F7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CFA9F2-3C60-4928-8025-C91D8E61EAE5}" type="datetime1">
              <a:rPr lang="en-GB"/>
              <a:pPr lvl="0"/>
              <a:t>03/11/2022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A0071-3E16-4BAF-ACB5-405F9A34B1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440CF-0BA3-4A54-8934-0CE35E492B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24DC25-F1CF-4E87-8408-4E98835B0E4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85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CD173B-A758-4BBA-8A5B-86FDD06BD5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8C7951-722A-4850-BD59-8CB3E4419AA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B7BBB-107A-4D08-B516-221296CD827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1830B2C-21ED-4DE6-810D-0EE8CC4C0261}" type="datetime1">
              <a:rPr lang="en-GB"/>
              <a:pPr lvl="0"/>
              <a:t>03/11/2022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38A9E-EB75-4FE6-B921-43B788B04F1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F6B38-ADDF-4B79-B3B4-D8512100042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924FB8D-7DF7-4C74-881C-69F7AD3D8442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3QPI7Q2Sci4&amp;t=329s" TargetMode="External"/><Relationship Id="rId5" Type="http://schemas.openxmlformats.org/officeDocument/2006/relationships/hyperlink" Target="https://www.youtube.com/watch?v=gRRNGTvrslc&amp;t=23s" TargetMode="External"/><Relationship Id="rId4" Type="http://schemas.openxmlformats.org/officeDocument/2006/relationships/hyperlink" Target="https://www.youtube.com/watch?v=rDVZT6TPYcw&amp;t=2221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5B912-5468-4404-A600-DE02E24ADD5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65820" y="467971"/>
            <a:ext cx="7057750" cy="5524457"/>
          </a:xfrm>
          <a:solidFill>
            <a:srgbClr val="307871"/>
          </a:solidFill>
        </p:spPr>
        <p:txBody>
          <a:bodyPr anchor="ctr"/>
          <a:lstStyle/>
          <a:p>
            <a:pPr lvl="0"/>
            <a:r>
              <a:rPr lang="en-GB" dirty="0">
                <a:solidFill>
                  <a:srgbClr val="FFFFFF"/>
                </a:solidFill>
              </a:rPr>
              <a:t>N</a:t>
            </a:r>
            <a:r>
              <a:rPr lang="cs-CZ" dirty="0" err="1">
                <a:solidFill>
                  <a:srgbClr val="FFFFFF"/>
                </a:solidFill>
              </a:rPr>
              <a:t>áklady</a:t>
            </a:r>
            <a:r>
              <a:rPr lang="cs-CZ" dirty="0">
                <a:solidFill>
                  <a:srgbClr val="FFFFFF"/>
                </a:solidFill>
              </a:rPr>
              <a:t> p</a:t>
            </a:r>
            <a:r>
              <a:rPr lang="en-GB" dirty="0" err="1">
                <a:solidFill>
                  <a:srgbClr val="FFFFFF"/>
                </a:solidFill>
              </a:rPr>
              <a:t>roje</a:t>
            </a:r>
            <a:r>
              <a:rPr lang="cs-CZ" dirty="0" err="1">
                <a:solidFill>
                  <a:srgbClr val="FFFFFF"/>
                </a:solidFill>
              </a:rPr>
              <a:t>ktu</a:t>
            </a:r>
            <a:br>
              <a:rPr lang="cs-CZ" dirty="0">
                <a:solidFill>
                  <a:srgbClr val="FFFFFF"/>
                </a:solidFill>
              </a:rPr>
            </a:br>
            <a:br>
              <a:rPr lang="en-GB" dirty="0">
                <a:solidFill>
                  <a:srgbClr val="FFFFFF"/>
                </a:solidFill>
              </a:rPr>
            </a:br>
            <a:r>
              <a:rPr lang="en-GB" sz="2800" dirty="0">
                <a:solidFill>
                  <a:srgbClr val="FFFFFF"/>
                </a:solidFill>
              </a:rPr>
              <a:t> </a:t>
            </a:r>
            <a:r>
              <a:rPr lang="cs-CZ" sz="2800" dirty="0">
                <a:solidFill>
                  <a:srgbClr val="FFFFFF"/>
                </a:solidFill>
              </a:rPr>
              <a:t>Bod 2.6</a:t>
            </a:r>
            <a:r>
              <a:rPr lang="en-GB" sz="2800" dirty="0">
                <a:solidFill>
                  <a:srgbClr val="FFFFFF"/>
                </a:solidFill>
              </a:rPr>
              <a:t> </a:t>
            </a:r>
            <a:r>
              <a:rPr lang="cs-CZ" sz="2800" dirty="0">
                <a:solidFill>
                  <a:srgbClr val="FFFFFF"/>
                </a:solidFill>
              </a:rPr>
              <a:t>šablony projektu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2D8386-2496-4E20-85B4-26CBB53CB27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989899" y="4625858"/>
            <a:ext cx="3929844" cy="1655758"/>
          </a:xfrm>
          <a:solidFill>
            <a:srgbClr val="307871"/>
          </a:solidFill>
        </p:spPr>
        <p:txBody>
          <a:bodyPr anchor="ctr"/>
          <a:lstStyle/>
          <a:p>
            <a:pPr lvl="0"/>
            <a:r>
              <a:rPr lang="cs-CZ" dirty="0">
                <a:solidFill>
                  <a:srgbClr val="FFFFFF"/>
                </a:solidFill>
              </a:rPr>
              <a:t>Seminář 7 / 03-</a:t>
            </a:r>
            <a:r>
              <a:rPr lang="en-GB" dirty="0">
                <a:solidFill>
                  <a:srgbClr val="FFFFFF"/>
                </a:solidFill>
              </a:rPr>
              <a:t>1</a:t>
            </a:r>
            <a:r>
              <a:rPr lang="cs-CZ" dirty="0">
                <a:solidFill>
                  <a:srgbClr val="FFFFFF"/>
                </a:solidFill>
              </a:rPr>
              <a:t>1-2022</a:t>
            </a:r>
          </a:p>
          <a:p>
            <a:pPr lvl="0"/>
            <a:r>
              <a:rPr lang="cs-CZ" dirty="0">
                <a:solidFill>
                  <a:srgbClr val="FFFFFF"/>
                </a:solidFill>
              </a:rPr>
              <a:t>Lucie </a:t>
            </a:r>
            <a:r>
              <a:rPr lang="cs-CZ" dirty="0" err="1">
                <a:solidFill>
                  <a:srgbClr val="FFFFFF"/>
                </a:solidFill>
              </a:rPr>
              <a:t>Reczková</a:t>
            </a:r>
            <a:endParaRPr lang="cs-CZ" dirty="0">
              <a:solidFill>
                <a:srgbClr val="FFFFFF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337279D0-A8D7-40E6-AE01-389E51B9A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8124" y="467971"/>
            <a:ext cx="2266002" cy="192012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Metody stanovení nákladů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98C2849-34EE-422D-8482-E0D27DEF6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369076"/>
            <a:ext cx="10515600" cy="4807887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hlavní</a:t>
            </a:r>
            <a:r>
              <a:rPr lang="en-GB" dirty="0"/>
              <a:t> </a:t>
            </a:r>
            <a:r>
              <a:rPr lang="en-GB" dirty="0" err="1"/>
              <a:t>vstup</a:t>
            </a:r>
            <a:r>
              <a:rPr lang="en-GB" dirty="0"/>
              <a:t> pro </a:t>
            </a:r>
            <a:r>
              <a:rPr lang="en-GB" dirty="0" err="1"/>
              <a:t>stanovení</a:t>
            </a:r>
            <a:r>
              <a:rPr lang="en-GB" dirty="0"/>
              <a:t> </a:t>
            </a:r>
            <a:r>
              <a:rPr lang="en-GB" dirty="0" err="1"/>
              <a:t>nákladů</a:t>
            </a:r>
            <a:r>
              <a:rPr lang="en-GB" dirty="0"/>
              <a:t> </a:t>
            </a:r>
            <a:r>
              <a:rPr lang="en-GB" dirty="0" err="1"/>
              <a:t>projektu</a:t>
            </a:r>
            <a:r>
              <a:rPr lang="en-GB" dirty="0"/>
              <a:t> </a:t>
            </a:r>
            <a:r>
              <a:rPr lang="en-GB" dirty="0" err="1"/>
              <a:t>slouží</a:t>
            </a:r>
            <a:r>
              <a:rPr lang="en-GB" dirty="0"/>
              <a:t> </a:t>
            </a:r>
            <a:r>
              <a:rPr lang="en-GB" u="sng" dirty="0" err="1"/>
              <a:t>seznam</a:t>
            </a:r>
            <a:r>
              <a:rPr lang="en-GB" u="sng" dirty="0"/>
              <a:t> </a:t>
            </a:r>
            <a:r>
              <a:rPr lang="en-GB" u="sng" dirty="0" err="1"/>
              <a:t>aktivit</a:t>
            </a:r>
            <a:r>
              <a:rPr lang="en-GB" u="sng" dirty="0"/>
              <a:t> </a:t>
            </a:r>
            <a:r>
              <a:rPr lang="en-GB" dirty="0"/>
              <a:t>a </a:t>
            </a:r>
            <a:r>
              <a:rPr lang="en-GB" u="sng" dirty="0" err="1"/>
              <a:t>odhad</a:t>
            </a:r>
            <a:r>
              <a:rPr lang="en-GB" u="sng" dirty="0"/>
              <a:t> </a:t>
            </a:r>
            <a:r>
              <a:rPr lang="en-GB" u="sng" dirty="0" err="1"/>
              <a:t>doby</a:t>
            </a:r>
            <a:r>
              <a:rPr lang="en-GB" u="sng" dirty="0"/>
              <a:t> </a:t>
            </a:r>
            <a:r>
              <a:rPr lang="en-GB" u="sng" dirty="0" err="1"/>
              <a:t>jejich</a:t>
            </a:r>
            <a:r>
              <a:rPr lang="en-GB" u="sng" dirty="0"/>
              <a:t> </a:t>
            </a:r>
            <a:r>
              <a:rPr lang="en-GB" u="sng" dirty="0" err="1"/>
              <a:t>trvání</a:t>
            </a:r>
            <a:r>
              <a:rPr lang="en-GB" u="sng" dirty="0"/>
              <a:t> </a:t>
            </a:r>
            <a:r>
              <a:rPr lang="en-GB" dirty="0"/>
              <a:t>          MS Project</a:t>
            </a:r>
            <a:endParaRPr lang="cs-CZ" dirty="0"/>
          </a:p>
          <a:p>
            <a:r>
              <a:rPr lang="en-GB" dirty="0" err="1"/>
              <a:t>známe</a:t>
            </a:r>
            <a:r>
              <a:rPr lang="en-GB" dirty="0"/>
              <a:t> </a:t>
            </a:r>
            <a:r>
              <a:rPr lang="en-GB" dirty="0" err="1"/>
              <a:t>celkovou</a:t>
            </a:r>
            <a:r>
              <a:rPr lang="en-GB" dirty="0"/>
              <a:t> </a:t>
            </a:r>
            <a:r>
              <a:rPr lang="en-GB" dirty="0" err="1"/>
              <a:t>dobu</a:t>
            </a:r>
            <a:r>
              <a:rPr lang="en-GB" dirty="0"/>
              <a:t> </a:t>
            </a:r>
            <a:r>
              <a:rPr lang="en-GB" dirty="0" err="1"/>
              <a:t>trvání</a:t>
            </a:r>
            <a:r>
              <a:rPr lang="en-GB" dirty="0"/>
              <a:t> </a:t>
            </a:r>
            <a:r>
              <a:rPr lang="en-GB" dirty="0" err="1"/>
              <a:t>aktivity</a:t>
            </a:r>
            <a:r>
              <a:rPr lang="en-GB" dirty="0"/>
              <a:t>,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plánování</a:t>
            </a:r>
            <a:r>
              <a:rPr lang="en-GB" dirty="0"/>
              <a:t> </a:t>
            </a:r>
            <a:r>
              <a:rPr lang="en-GB" dirty="0" err="1"/>
              <a:t>nákladů</a:t>
            </a:r>
            <a:r>
              <a:rPr lang="en-GB" dirty="0"/>
              <a:t> ji </a:t>
            </a:r>
            <a:r>
              <a:rPr lang="en-GB" dirty="0" err="1"/>
              <a:t>musíme</a:t>
            </a:r>
            <a:r>
              <a:rPr lang="en-GB" dirty="0"/>
              <a:t> </a:t>
            </a:r>
            <a:r>
              <a:rPr lang="en-GB" dirty="0" err="1"/>
              <a:t>podrobněji</a:t>
            </a:r>
            <a:r>
              <a:rPr lang="en-GB" dirty="0"/>
              <a:t> </a:t>
            </a:r>
            <a:r>
              <a:rPr lang="en-GB" dirty="0" err="1"/>
              <a:t>specifikovat</a:t>
            </a:r>
            <a:r>
              <a:rPr lang="en-GB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en-GB" u="sng" dirty="0" err="1"/>
              <a:t>vybagrování</a:t>
            </a:r>
            <a:r>
              <a:rPr lang="en-GB" u="sng" dirty="0"/>
              <a:t> </a:t>
            </a:r>
            <a:r>
              <a:rPr lang="en-GB" u="sng" dirty="0" err="1"/>
              <a:t>základů</a:t>
            </a:r>
            <a:r>
              <a:rPr lang="en-GB" u="sng" dirty="0"/>
              <a:t> pro </a:t>
            </a:r>
            <a:r>
              <a:rPr lang="en-GB" u="sng" dirty="0" err="1"/>
              <a:t>dům</a:t>
            </a:r>
            <a:r>
              <a:rPr lang="en-GB" dirty="0"/>
              <a:t>          </a:t>
            </a:r>
            <a:r>
              <a:rPr lang="en-GB" dirty="0" err="1"/>
              <a:t>časové</a:t>
            </a:r>
            <a:r>
              <a:rPr lang="en-GB" dirty="0"/>
              <a:t> </a:t>
            </a:r>
            <a:r>
              <a:rPr lang="en-GB" dirty="0" err="1"/>
              <a:t>plánování</a:t>
            </a:r>
            <a:r>
              <a:rPr lang="en-GB" dirty="0"/>
              <a:t> 30 </a:t>
            </a:r>
            <a:r>
              <a:rPr lang="en-GB" dirty="0" err="1"/>
              <a:t>hodin</a:t>
            </a:r>
            <a:r>
              <a:rPr lang="en-GB" dirty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en-GB" dirty="0" err="1"/>
              <a:t>čas</a:t>
            </a:r>
            <a:r>
              <a:rPr lang="en-GB" dirty="0"/>
              <a:t> </a:t>
            </a:r>
            <a:r>
              <a:rPr lang="en-GB" dirty="0" err="1"/>
              <a:t>rozděl</a:t>
            </a:r>
            <a:r>
              <a:rPr lang="cs-CZ" dirty="0"/>
              <a:t>í</a:t>
            </a:r>
            <a:r>
              <a:rPr lang="en-GB" dirty="0"/>
              <a:t>me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jednotlivé</a:t>
            </a:r>
            <a:r>
              <a:rPr lang="en-GB" dirty="0"/>
              <a:t> </a:t>
            </a:r>
            <a:r>
              <a:rPr lang="en-GB" dirty="0" err="1"/>
              <a:t>komponenty</a:t>
            </a:r>
            <a:r>
              <a:rPr lang="cs-CZ" dirty="0"/>
              <a:t>, b</a:t>
            </a:r>
            <a:r>
              <a:rPr lang="en-GB" dirty="0" err="1"/>
              <a:t>udeme</a:t>
            </a:r>
            <a:r>
              <a:rPr lang="en-GB" dirty="0"/>
              <a:t> </a:t>
            </a:r>
            <a:r>
              <a:rPr lang="en-GB" dirty="0" err="1"/>
              <a:t>muset</a:t>
            </a:r>
            <a:r>
              <a:rPr lang="en-GB" dirty="0"/>
              <a:t> </a:t>
            </a:r>
            <a:r>
              <a:rPr lang="en-GB" dirty="0" err="1"/>
              <a:t>odhadnout</a:t>
            </a:r>
            <a:r>
              <a:rPr lang="en-GB" dirty="0"/>
              <a:t>:</a:t>
            </a:r>
          </a:p>
          <a:p>
            <a:r>
              <a:rPr lang="en-GB" dirty="0" err="1"/>
              <a:t>počet</a:t>
            </a:r>
            <a:r>
              <a:rPr lang="en-GB" dirty="0"/>
              <a:t> </a:t>
            </a:r>
            <a:r>
              <a:rPr lang="en-GB" dirty="0" err="1"/>
              <a:t>hodin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 </a:t>
            </a:r>
            <a:r>
              <a:rPr lang="en-GB" dirty="0" err="1"/>
              <a:t>bagru</a:t>
            </a:r>
            <a:r>
              <a:rPr lang="en-GB" dirty="0"/>
              <a:t>,</a:t>
            </a:r>
          </a:p>
          <a:p>
            <a:r>
              <a:rPr lang="en-GB" dirty="0" err="1"/>
              <a:t>počet</a:t>
            </a:r>
            <a:r>
              <a:rPr lang="en-GB" dirty="0"/>
              <a:t> </a:t>
            </a:r>
            <a:r>
              <a:rPr lang="en-GB" dirty="0" err="1"/>
              <a:t>hodin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 </a:t>
            </a:r>
            <a:r>
              <a:rPr lang="en-GB" dirty="0" err="1"/>
              <a:t>bagristy</a:t>
            </a:r>
            <a:r>
              <a:rPr lang="en-GB" dirty="0"/>
              <a:t>,</a:t>
            </a:r>
          </a:p>
          <a:p>
            <a:r>
              <a:rPr lang="en-GB" dirty="0" err="1"/>
              <a:t>počet</a:t>
            </a:r>
            <a:r>
              <a:rPr lang="en-GB" dirty="0"/>
              <a:t> </a:t>
            </a:r>
            <a:r>
              <a:rPr lang="en-GB" dirty="0" err="1"/>
              <a:t>ujetých</a:t>
            </a:r>
            <a:r>
              <a:rPr lang="en-GB" dirty="0"/>
              <a:t> </a:t>
            </a:r>
            <a:r>
              <a:rPr lang="en-GB" dirty="0" err="1"/>
              <a:t>kilometrů</a:t>
            </a:r>
            <a:r>
              <a:rPr lang="en-GB" dirty="0"/>
              <a:t> </a:t>
            </a:r>
            <a:r>
              <a:rPr lang="en-GB" dirty="0" err="1"/>
              <a:t>automobilu</a:t>
            </a:r>
            <a:r>
              <a:rPr lang="en-GB" dirty="0"/>
              <a:t> </a:t>
            </a:r>
            <a:r>
              <a:rPr lang="en-GB" dirty="0" err="1"/>
              <a:t>odvážejícího</a:t>
            </a:r>
            <a:r>
              <a:rPr lang="en-GB" dirty="0"/>
              <a:t> </a:t>
            </a:r>
            <a:r>
              <a:rPr lang="en-GB" dirty="0" err="1"/>
              <a:t>zeminu</a:t>
            </a:r>
            <a:r>
              <a:rPr lang="en-GB" dirty="0"/>
              <a:t>,</a:t>
            </a:r>
          </a:p>
          <a:p>
            <a:r>
              <a:rPr lang="en-GB" dirty="0" err="1"/>
              <a:t>počet</a:t>
            </a:r>
            <a:r>
              <a:rPr lang="en-GB" dirty="0"/>
              <a:t> </a:t>
            </a:r>
            <a:r>
              <a:rPr lang="en-GB" dirty="0" err="1"/>
              <a:t>hodin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 </a:t>
            </a:r>
            <a:r>
              <a:rPr lang="en-GB" dirty="0" err="1"/>
              <a:t>řidiče</a:t>
            </a:r>
            <a:r>
              <a:rPr lang="en-GB" dirty="0"/>
              <a:t> </a:t>
            </a:r>
            <a:r>
              <a:rPr lang="en-GB" dirty="0" err="1"/>
              <a:t>nákladního</a:t>
            </a:r>
            <a:r>
              <a:rPr lang="en-GB" dirty="0"/>
              <a:t> </a:t>
            </a:r>
            <a:r>
              <a:rPr lang="en-GB" dirty="0" err="1"/>
              <a:t>automobilu</a:t>
            </a:r>
            <a:r>
              <a:rPr lang="en-GB" dirty="0"/>
              <a:t>,</a:t>
            </a:r>
          </a:p>
          <a:p>
            <a:r>
              <a:rPr lang="en-GB" dirty="0" err="1"/>
              <a:t>počet</a:t>
            </a:r>
            <a:r>
              <a:rPr lang="en-GB" dirty="0"/>
              <a:t> </a:t>
            </a:r>
            <a:r>
              <a:rPr lang="en-GB" dirty="0" err="1"/>
              <a:t>hodin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 </a:t>
            </a:r>
            <a:r>
              <a:rPr lang="en-GB" dirty="0" err="1"/>
              <a:t>pomocných</a:t>
            </a:r>
            <a:r>
              <a:rPr lang="en-GB" dirty="0"/>
              <a:t> </a:t>
            </a:r>
            <a:r>
              <a:rPr lang="en-GB" dirty="0" err="1"/>
              <a:t>dělníků</a:t>
            </a:r>
            <a:r>
              <a:rPr lang="en-GB" dirty="0"/>
              <a:t>.</a:t>
            </a:r>
          </a:p>
          <a:p>
            <a:endParaRPr lang="en-GB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396A4DE2-2945-401E-927F-820937262858}"/>
              </a:ext>
            </a:extLst>
          </p:cNvPr>
          <p:cNvCxnSpPr/>
          <p:nvPr/>
        </p:nvCxnSpPr>
        <p:spPr>
          <a:xfrm>
            <a:off x="4562764" y="1856509"/>
            <a:ext cx="489527" cy="0"/>
          </a:xfrm>
          <a:prstGeom prst="straightConnector1">
            <a:avLst/>
          </a:prstGeom>
          <a:ln w="5715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B48EBF4F-FF95-4631-9114-223D10EB1D1B}"/>
              </a:ext>
            </a:extLst>
          </p:cNvPr>
          <p:cNvCxnSpPr/>
          <p:nvPr/>
        </p:nvCxnSpPr>
        <p:spPr>
          <a:xfrm>
            <a:off x="5343237" y="3089564"/>
            <a:ext cx="489527" cy="0"/>
          </a:xfrm>
          <a:prstGeom prst="straightConnector1">
            <a:avLst/>
          </a:prstGeom>
          <a:ln w="5715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1934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Metody stanovení nákladů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98C2849-34EE-422D-8482-E0D27DEF6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369076"/>
            <a:ext cx="10515600" cy="4807887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en-GB" dirty="0" err="1"/>
              <a:t>Náklady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hodinu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 </a:t>
            </a:r>
            <a:r>
              <a:rPr lang="en-GB" dirty="0" err="1"/>
              <a:t>bagru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zahrnovat</a:t>
            </a:r>
            <a:r>
              <a:rPr lang="en-GB" dirty="0"/>
              <a:t> </a:t>
            </a:r>
            <a:r>
              <a:rPr lang="en-GB" dirty="0" err="1"/>
              <a:t>poměrnou</a:t>
            </a:r>
            <a:r>
              <a:rPr lang="en-GB" dirty="0"/>
              <a:t> </a:t>
            </a:r>
            <a:r>
              <a:rPr lang="en-GB" dirty="0" err="1"/>
              <a:t>část</a:t>
            </a:r>
            <a:r>
              <a:rPr lang="en-GB" dirty="0"/>
              <a:t> </a:t>
            </a:r>
            <a:r>
              <a:rPr lang="en-GB" dirty="0" err="1"/>
              <a:t>pronájmu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odpisu</a:t>
            </a:r>
            <a:r>
              <a:rPr lang="en-GB" dirty="0"/>
              <a:t>, </a:t>
            </a:r>
            <a:r>
              <a:rPr lang="en-GB" dirty="0" err="1"/>
              <a:t>část</a:t>
            </a:r>
            <a:r>
              <a:rPr lang="en-GB" dirty="0"/>
              <a:t> </a:t>
            </a:r>
            <a:r>
              <a:rPr lang="en-GB" dirty="0" err="1"/>
              <a:t>nákladů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opravy</a:t>
            </a:r>
            <a:r>
              <a:rPr lang="en-GB" dirty="0"/>
              <a:t>, </a:t>
            </a:r>
            <a:r>
              <a:rPr lang="en-GB" dirty="0" err="1"/>
              <a:t>pohonné</a:t>
            </a:r>
            <a:r>
              <a:rPr lang="en-GB" dirty="0"/>
              <a:t> </a:t>
            </a:r>
            <a:r>
              <a:rPr lang="en-GB" dirty="0" err="1"/>
              <a:t>hmoty</a:t>
            </a:r>
            <a:r>
              <a:rPr lang="en-GB" dirty="0"/>
              <a:t> </a:t>
            </a:r>
            <a:r>
              <a:rPr lang="en-GB" dirty="0" err="1"/>
              <a:t>atp</a:t>
            </a:r>
            <a:r>
              <a:rPr lang="en-GB" dirty="0"/>
              <a:t>. </a:t>
            </a:r>
            <a:endParaRPr lang="cs-CZ" dirty="0"/>
          </a:p>
          <a:p>
            <a:endParaRPr lang="cs-CZ" dirty="0"/>
          </a:p>
          <a:p>
            <a:r>
              <a:rPr lang="cs-CZ" dirty="0"/>
              <a:t>zde </a:t>
            </a:r>
            <a:r>
              <a:rPr lang="en-GB" dirty="0" err="1"/>
              <a:t>můžeme</a:t>
            </a:r>
            <a:r>
              <a:rPr lang="en-GB" dirty="0"/>
              <a:t> </a:t>
            </a:r>
            <a:r>
              <a:rPr lang="en-GB" dirty="0" err="1"/>
              <a:t>využít</a:t>
            </a:r>
            <a:r>
              <a:rPr lang="en-GB" dirty="0"/>
              <a:t> </a:t>
            </a:r>
            <a:r>
              <a:rPr lang="en-GB" dirty="0" err="1"/>
              <a:t>zpracovaných</a:t>
            </a:r>
            <a:r>
              <a:rPr lang="en-GB" dirty="0"/>
              <a:t> </a:t>
            </a:r>
            <a:r>
              <a:rPr lang="en-GB" u="sng" dirty="0" err="1"/>
              <a:t>nákladových</a:t>
            </a:r>
            <a:r>
              <a:rPr lang="en-GB" u="sng" dirty="0"/>
              <a:t> </a:t>
            </a:r>
            <a:r>
              <a:rPr lang="en-GB" u="sng" dirty="0" err="1"/>
              <a:t>kalkulací</a:t>
            </a:r>
            <a:r>
              <a:rPr lang="en-GB" u="sng" dirty="0"/>
              <a:t> </a:t>
            </a:r>
            <a:r>
              <a:rPr lang="en-GB" u="sng" dirty="0" err="1"/>
              <a:t>organizace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vyjadřují</a:t>
            </a:r>
            <a:r>
              <a:rPr lang="en-GB" dirty="0"/>
              <a:t> </a:t>
            </a:r>
            <a:r>
              <a:rPr lang="en-GB" dirty="0" err="1"/>
              <a:t>náklad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jednotku</a:t>
            </a:r>
            <a:r>
              <a:rPr lang="en-GB" dirty="0"/>
              <a:t> </a:t>
            </a:r>
            <a:r>
              <a:rPr lang="en-GB" dirty="0" err="1"/>
              <a:t>výkonu</a:t>
            </a:r>
            <a:r>
              <a:rPr lang="en-GB" dirty="0"/>
              <a:t> 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hodinu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 </a:t>
            </a:r>
            <a:r>
              <a:rPr lang="en-GB" dirty="0" err="1"/>
              <a:t>bagru</a:t>
            </a:r>
            <a:r>
              <a:rPr lang="en-GB" dirty="0"/>
              <a:t>,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hodinu</a:t>
            </a:r>
            <a:r>
              <a:rPr lang="en-GB" dirty="0"/>
              <a:t> </a:t>
            </a:r>
            <a:r>
              <a:rPr lang="en-GB" dirty="0" err="1"/>
              <a:t>výuky</a:t>
            </a:r>
            <a:r>
              <a:rPr lang="en-GB" dirty="0"/>
              <a:t> </a:t>
            </a:r>
            <a:r>
              <a:rPr lang="en-GB" dirty="0" err="1"/>
              <a:t>lektora</a:t>
            </a:r>
            <a:r>
              <a:rPr lang="en-GB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20158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Metody stanovení nákladů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98C2849-34EE-422D-8482-E0D27DEF6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369076"/>
            <a:ext cx="10515600" cy="48078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600" dirty="0"/>
              <a:t>Odhadování zdola nahoru</a:t>
            </a:r>
          </a:p>
          <a:p>
            <a:r>
              <a:rPr lang="cs-CZ" dirty="0"/>
              <a:t>Tento proces začíná s nulovými celkovými náklady a k nim přičítá náklady na každou položku hierarchické struktury prací (WBS z MS Project)</a:t>
            </a:r>
          </a:p>
          <a:p>
            <a:r>
              <a:rPr lang="cs-CZ" dirty="0"/>
              <a:t>Výsledkem je pak součet nákladů pro celý projekt. </a:t>
            </a:r>
          </a:p>
          <a:p>
            <a:r>
              <a:rPr lang="cs-CZ" dirty="0"/>
              <a:t>Tím, že propočítáváme náklady na každou jednotlivou položku WBS (kterou bychom měli mít nákladově rozpočítanou), vytvoříme </a:t>
            </a:r>
            <a:r>
              <a:rPr lang="cs-CZ" u="sng" dirty="0"/>
              <a:t>velmi přesný odhad nákladů. </a:t>
            </a:r>
          </a:p>
        </p:txBody>
      </p:sp>
    </p:spTree>
    <p:extLst>
      <p:ext uri="{BB962C8B-B14F-4D97-AF65-F5344CB8AC3E}">
        <p14:creationId xmlns:p14="http://schemas.microsoft.com/office/powerpoint/2010/main" val="145723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Metody stanovení nákladů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98C2849-34EE-422D-8482-E0D27DEF6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369076"/>
            <a:ext cx="10515600" cy="48078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en-GB" sz="3600" dirty="0" err="1"/>
              <a:t>Analogické</a:t>
            </a:r>
            <a:r>
              <a:rPr lang="en-GB" sz="3600" dirty="0"/>
              <a:t> </a:t>
            </a:r>
            <a:r>
              <a:rPr lang="en-GB" sz="3600" dirty="0" err="1"/>
              <a:t>odhadování</a:t>
            </a:r>
            <a:endParaRPr lang="en-GB" dirty="0"/>
          </a:p>
          <a:p>
            <a:r>
              <a:rPr lang="en-GB" dirty="0" err="1"/>
              <a:t>využívají</a:t>
            </a:r>
            <a:r>
              <a:rPr lang="en-GB" dirty="0"/>
              <a:t> se </a:t>
            </a:r>
            <a:r>
              <a:rPr lang="en-GB" u="sng" dirty="0" err="1"/>
              <a:t>historické</a:t>
            </a:r>
            <a:r>
              <a:rPr lang="en-GB" u="sng" dirty="0"/>
              <a:t> </a:t>
            </a:r>
            <a:r>
              <a:rPr lang="en-GB" u="sng" dirty="0" err="1"/>
              <a:t>informace</a:t>
            </a:r>
            <a:r>
              <a:rPr lang="en-GB" u="sng" dirty="0"/>
              <a:t> </a:t>
            </a:r>
            <a:r>
              <a:rPr lang="en-GB" u="sng" dirty="0" err="1"/>
              <a:t>organizace</a:t>
            </a:r>
            <a:r>
              <a:rPr lang="en-GB" dirty="0"/>
              <a:t>, </a:t>
            </a:r>
            <a:endParaRPr lang="cs-CZ" dirty="0"/>
          </a:p>
          <a:p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konečné</a:t>
            </a:r>
            <a:r>
              <a:rPr lang="en-GB" dirty="0"/>
              <a:t> </a:t>
            </a:r>
            <a:r>
              <a:rPr lang="en-GB" dirty="0" err="1"/>
              <a:t>rozpočty</a:t>
            </a:r>
            <a:r>
              <a:rPr lang="en-GB" dirty="0"/>
              <a:t> </a:t>
            </a:r>
            <a:r>
              <a:rPr lang="en-GB" dirty="0" err="1"/>
              <a:t>předchozích</a:t>
            </a:r>
            <a:r>
              <a:rPr lang="en-GB" dirty="0"/>
              <a:t> </a:t>
            </a:r>
            <a:r>
              <a:rPr lang="en-GB" dirty="0" err="1"/>
              <a:t>projektů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realizovaly</a:t>
            </a:r>
            <a:r>
              <a:rPr lang="en-GB" dirty="0"/>
              <a:t> </a:t>
            </a:r>
            <a:r>
              <a:rPr lang="en-GB" dirty="0" err="1"/>
              <a:t>obdobný</a:t>
            </a:r>
            <a:r>
              <a:rPr lang="en-GB" dirty="0"/>
              <a:t> </a:t>
            </a:r>
            <a:r>
              <a:rPr lang="en-GB" dirty="0" err="1"/>
              <a:t>typ</a:t>
            </a:r>
            <a:r>
              <a:rPr lang="en-GB" dirty="0"/>
              <a:t> </a:t>
            </a:r>
            <a:r>
              <a:rPr lang="en-GB" dirty="0" err="1"/>
              <a:t>nákladů</a:t>
            </a:r>
            <a:r>
              <a:rPr lang="en-GB" dirty="0"/>
              <a:t>, </a:t>
            </a:r>
            <a:r>
              <a:rPr lang="en-GB" u="sng" dirty="0" err="1"/>
              <a:t>veřejné</a:t>
            </a:r>
            <a:r>
              <a:rPr lang="en-GB" u="sng" dirty="0"/>
              <a:t> </a:t>
            </a:r>
            <a:r>
              <a:rPr lang="en-GB" u="sng" dirty="0" err="1"/>
              <a:t>či</a:t>
            </a:r>
            <a:r>
              <a:rPr lang="en-GB" u="sng" dirty="0"/>
              <a:t> </a:t>
            </a:r>
            <a:r>
              <a:rPr lang="en-GB" u="sng" dirty="0" err="1"/>
              <a:t>komerční</a:t>
            </a:r>
            <a:r>
              <a:rPr lang="en-GB" u="sng" dirty="0"/>
              <a:t> </a:t>
            </a:r>
            <a:r>
              <a:rPr lang="en-GB" u="sng" dirty="0" err="1"/>
              <a:t>databáze</a:t>
            </a:r>
            <a:r>
              <a:rPr lang="en-GB" dirty="0"/>
              <a:t> o </a:t>
            </a:r>
            <a:r>
              <a:rPr lang="en-GB" dirty="0" err="1"/>
              <a:t>cenách</a:t>
            </a:r>
            <a:r>
              <a:rPr lang="en-GB" dirty="0"/>
              <a:t>, 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veřejně</a:t>
            </a:r>
            <a:r>
              <a:rPr lang="en-GB" dirty="0"/>
              <a:t> </a:t>
            </a:r>
            <a:r>
              <a:rPr lang="en-GB" dirty="0" err="1"/>
              <a:t>přístupné</a:t>
            </a:r>
            <a:r>
              <a:rPr lang="en-GB" dirty="0"/>
              <a:t> </a:t>
            </a:r>
            <a:r>
              <a:rPr lang="en-GB" dirty="0" err="1"/>
              <a:t>databáze</a:t>
            </a:r>
            <a:r>
              <a:rPr lang="en-GB" dirty="0"/>
              <a:t> </a:t>
            </a:r>
            <a:r>
              <a:rPr lang="en-GB" dirty="0" err="1"/>
              <a:t>průměrných</a:t>
            </a:r>
            <a:r>
              <a:rPr lang="en-GB" dirty="0"/>
              <a:t> </a:t>
            </a:r>
            <a:r>
              <a:rPr lang="en-GB" dirty="0" err="1"/>
              <a:t>mezd</a:t>
            </a:r>
            <a:r>
              <a:rPr lang="en-GB" dirty="0"/>
              <a:t> </a:t>
            </a:r>
            <a:r>
              <a:rPr lang="en-GB" dirty="0" err="1"/>
              <a:t>jednotlivých</a:t>
            </a:r>
            <a:r>
              <a:rPr lang="en-GB" dirty="0"/>
              <a:t> </a:t>
            </a:r>
            <a:r>
              <a:rPr lang="en-GB" dirty="0" err="1"/>
              <a:t>profesí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ceníky</a:t>
            </a:r>
            <a:r>
              <a:rPr lang="en-GB" dirty="0"/>
              <a:t> </a:t>
            </a:r>
            <a:r>
              <a:rPr lang="en-GB" dirty="0" err="1"/>
              <a:t>stavebních</a:t>
            </a:r>
            <a:r>
              <a:rPr lang="en-GB" dirty="0"/>
              <a:t> </a:t>
            </a:r>
            <a:r>
              <a:rPr lang="en-GB" dirty="0" err="1"/>
              <a:t>prací</a:t>
            </a:r>
            <a:r>
              <a:rPr lang="en-GB" dirty="0"/>
              <a:t>. 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en-GB" dirty="0"/>
              <a:t>je </a:t>
            </a:r>
            <a:r>
              <a:rPr lang="en-GB" dirty="0" err="1"/>
              <a:t>vhodné</a:t>
            </a:r>
            <a:r>
              <a:rPr lang="en-GB" dirty="0"/>
              <a:t> </a:t>
            </a:r>
            <a:r>
              <a:rPr lang="en-GB" dirty="0" err="1"/>
              <a:t>provést</a:t>
            </a:r>
            <a:r>
              <a:rPr lang="en-GB" dirty="0"/>
              <a:t> </a:t>
            </a:r>
            <a:r>
              <a:rPr lang="en-GB" dirty="0" err="1"/>
              <a:t>průzkum</a:t>
            </a:r>
            <a:r>
              <a:rPr lang="en-GB" dirty="0"/>
              <a:t> </a:t>
            </a:r>
            <a:r>
              <a:rPr lang="en-GB" dirty="0" err="1"/>
              <a:t>cen</a:t>
            </a:r>
            <a:r>
              <a:rPr lang="en-GB" dirty="0"/>
              <a:t> </a:t>
            </a:r>
            <a:r>
              <a:rPr lang="cs-CZ" dirty="0"/>
              <a:t>například porovnáním dodavatelů a jejich cen na internetu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950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Metody stanovení nákladů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98C2849-34EE-422D-8482-E0D27DEF6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369076"/>
            <a:ext cx="10515600" cy="48078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600" dirty="0"/>
              <a:t>Expertní odhady</a:t>
            </a:r>
            <a:endParaRPr lang="cs-CZ" dirty="0"/>
          </a:p>
          <a:p>
            <a:r>
              <a:rPr lang="en-GB" dirty="0" err="1"/>
              <a:t>manažer</a:t>
            </a:r>
            <a:r>
              <a:rPr lang="en-GB" dirty="0"/>
              <a:t> </a:t>
            </a:r>
            <a:r>
              <a:rPr lang="en-GB" dirty="0" err="1"/>
              <a:t>projektu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členové</a:t>
            </a:r>
            <a:r>
              <a:rPr lang="en-GB" dirty="0"/>
              <a:t> </a:t>
            </a:r>
            <a:r>
              <a:rPr lang="en-GB" dirty="0" err="1"/>
              <a:t>týmu</a:t>
            </a:r>
            <a:r>
              <a:rPr lang="en-GB" dirty="0"/>
              <a:t> s </a:t>
            </a:r>
            <a:r>
              <a:rPr lang="en-GB" dirty="0" err="1"/>
              <a:t>využitím</a:t>
            </a:r>
            <a:r>
              <a:rPr lang="en-GB" dirty="0"/>
              <a:t> </a:t>
            </a:r>
            <a:r>
              <a:rPr lang="en-GB" dirty="0" err="1"/>
              <a:t>zkušeností</a:t>
            </a:r>
            <a:r>
              <a:rPr lang="en-GB" dirty="0"/>
              <a:t> a </a:t>
            </a:r>
            <a:r>
              <a:rPr lang="en-GB" dirty="0" err="1"/>
              <a:t>znalosti</a:t>
            </a:r>
            <a:r>
              <a:rPr lang="en-GB" dirty="0"/>
              <a:t> </a:t>
            </a:r>
            <a:r>
              <a:rPr lang="en-GB" dirty="0" err="1"/>
              <a:t>problematiky</a:t>
            </a:r>
            <a:r>
              <a:rPr lang="en-GB" dirty="0"/>
              <a:t> </a:t>
            </a:r>
            <a:r>
              <a:rPr lang="en-GB" dirty="0" err="1"/>
              <a:t>náklady</a:t>
            </a:r>
            <a:r>
              <a:rPr lang="en-GB" dirty="0"/>
              <a:t> </a:t>
            </a:r>
            <a:r>
              <a:rPr lang="en-GB" dirty="0" err="1"/>
              <a:t>odhadují</a:t>
            </a:r>
            <a:r>
              <a:rPr lang="en-GB" dirty="0"/>
              <a:t>. </a:t>
            </a:r>
            <a:endParaRPr lang="cs-CZ" dirty="0"/>
          </a:p>
          <a:p>
            <a:endParaRPr lang="cs-CZ" dirty="0"/>
          </a:p>
          <a:p>
            <a:r>
              <a:rPr lang="en-GB" dirty="0" err="1"/>
              <a:t>používá</a:t>
            </a:r>
            <a:r>
              <a:rPr lang="en-GB" dirty="0"/>
              <a:t> </a:t>
            </a:r>
            <a:r>
              <a:rPr lang="cs-CZ" dirty="0"/>
              <a:t>se </a:t>
            </a:r>
            <a:r>
              <a:rPr lang="en-GB" dirty="0" err="1"/>
              <a:t>nejčastěji</a:t>
            </a:r>
            <a:r>
              <a:rPr lang="en-GB" dirty="0"/>
              <a:t> v </a:t>
            </a:r>
            <a:r>
              <a:rPr lang="en-GB" dirty="0" err="1"/>
              <a:t>případech</a:t>
            </a:r>
            <a:r>
              <a:rPr lang="en-GB" dirty="0"/>
              <a:t>, </a:t>
            </a:r>
            <a:r>
              <a:rPr lang="en-GB" dirty="0" err="1"/>
              <a:t>kdy</a:t>
            </a:r>
            <a:r>
              <a:rPr lang="en-GB" dirty="0"/>
              <a:t> je </a:t>
            </a:r>
            <a:r>
              <a:rPr lang="en-GB" u="sng" dirty="0" err="1"/>
              <a:t>příliš</a:t>
            </a:r>
            <a:r>
              <a:rPr lang="en-GB" dirty="0"/>
              <a:t> </a:t>
            </a:r>
            <a:r>
              <a:rPr lang="en-GB" u="sng" dirty="0" err="1"/>
              <a:t>časově</a:t>
            </a:r>
            <a:r>
              <a:rPr lang="en-GB" u="sng" dirty="0"/>
              <a:t> </a:t>
            </a:r>
            <a:r>
              <a:rPr lang="en-GB" u="sng" dirty="0" err="1"/>
              <a:t>náročné</a:t>
            </a:r>
            <a:r>
              <a:rPr lang="en-GB" u="sng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u="sng" dirty="0" err="1"/>
              <a:t>nákladné</a:t>
            </a:r>
            <a:r>
              <a:rPr lang="en-GB" dirty="0"/>
              <a:t> </a:t>
            </a:r>
            <a:r>
              <a:rPr lang="en-GB" dirty="0" err="1"/>
              <a:t>zjišťovat</a:t>
            </a:r>
            <a:r>
              <a:rPr lang="en-GB" dirty="0"/>
              <a:t> </a:t>
            </a:r>
            <a:r>
              <a:rPr lang="en-GB" dirty="0" err="1"/>
              <a:t>ceny</a:t>
            </a:r>
            <a:r>
              <a:rPr lang="en-GB" dirty="0"/>
              <a:t> z </a:t>
            </a:r>
            <a:r>
              <a:rPr lang="en-GB" dirty="0" err="1"/>
              <a:t>ověřitelných</a:t>
            </a:r>
            <a:r>
              <a:rPr lang="en-GB" dirty="0"/>
              <a:t> </a:t>
            </a:r>
            <a:r>
              <a:rPr lang="en-GB" dirty="0" err="1"/>
              <a:t>zdrojů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2890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Metody stanovení nákladů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98C2849-34EE-422D-8482-E0D27DEF6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369076"/>
            <a:ext cx="10515600" cy="48078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600" dirty="0"/>
              <a:t>Parametrické modelování</a:t>
            </a:r>
            <a:endParaRPr lang="cs-CZ" dirty="0"/>
          </a:p>
          <a:p>
            <a:r>
              <a:rPr lang="en-GB" dirty="0" err="1"/>
              <a:t>používá</a:t>
            </a:r>
            <a:r>
              <a:rPr lang="en-GB" dirty="0"/>
              <a:t> </a:t>
            </a:r>
            <a:r>
              <a:rPr lang="en-GB" dirty="0" err="1"/>
              <a:t>matematický</a:t>
            </a:r>
            <a:r>
              <a:rPr lang="en-GB" dirty="0"/>
              <a:t> model </a:t>
            </a:r>
            <a:r>
              <a:rPr lang="en-GB" dirty="0" err="1"/>
              <a:t>založený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známých</a:t>
            </a:r>
            <a:r>
              <a:rPr lang="en-GB" dirty="0"/>
              <a:t> </a:t>
            </a:r>
            <a:r>
              <a:rPr lang="en-GB" dirty="0" err="1"/>
              <a:t>parametrech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se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lišit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typu</a:t>
            </a:r>
            <a:r>
              <a:rPr lang="en-GB" dirty="0"/>
              <a:t> </a:t>
            </a:r>
            <a:r>
              <a:rPr lang="en-GB" dirty="0" err="1"/>
              <a:t>prováděné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. </a:t>
            </a:r>
            <a:endParaRPr lang="cs-CZ" dirty="0"/>
          </a:p>
          <a:p>
            <a:r>
              <a:rPr lang="cs-CZ" dirty="0"/>
              <a:t>Příklady parametrů   </a:t>
            </a:r>
            <a:r>
              <a:rPr lang="en-GB" dirty="0"/>
              <a:t> </a:t>
            </a:r>
            <a:r>
              <a:rPr lang="cs-CZ" dirty="0"/>
              <a:t>     </a:t>
            </a:r>
            <a:r>
              <a:rPr lang="en-GB" dirty="0" err="1"/>
              <a:t>náklady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kubický</a:t>
            </a:r>
            <a:r>
              <a:rPr lang="en-GB" dirty="0"/>
              <a:t> </a:t>
            </a:r>
            <a:r>
              <a:rPr lang="en-GB" dirty="0" err="1"/>
              <a:t>metr</a:t>
            </a:r>
            <a:r>
              <a:rPr lang="en-GB" dirty="0"/>
              <a:t>, </a:t>
            </a:r>
            <a:r>
              <a:rPr lang="en-GB" dirty="0" err="1"/>
              <a:t>náklady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hodinu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 </a:t>
            </a:r>
            <a:r>
              <a:rPr lang="en-GB" dirty="0" err="1"/>
              <a:t>bagru</a:t>
            </a:r>
            <a:r>
              <a:rPr lang="en-GB" dirty="0"/>
              <a:t> </a:t>
            </a:r>
            <a:r>
              <a:rPr lang="en-GB" dirty="0" err="1"/>
              <a:t>atd</a:t>
            </a:r>
            <a:r>
              <a:rPr lang="en-GB" dirty="0"/>
              <a:t>. 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691B8688-C53A-4159-83DB-BF9E727822F3}"/>
              </a:ext>
            </a:extLst>
          </p:cNvPr>
          <p:cNvCxnSpPr/>
          <p:nvPr/>
        </p:nvCxnSpPr>
        <p:spPr>
          <a:xfrm>
            <a:off x="4054765" y="3131127"/>
            <a:ext cx="489527" cy="0"/>
          </a:xfrm>
          <a:prstGeom prst="straightConnector1">
            <a:avLst/>
          </a:prstGeom>
          <a:ln w="5715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776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2.6.2. Rozpočet na tolerance 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98C2849-34EE-422D-8482-E0D27DEF6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369076"/>
            <a:ext cx="10515600" cy="4807887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4000" dirty="0"/>
              <a:t> </a:t>
            </a:r>
            <a:r>
              <a:rPr lang="cs-CZ" sz="4600" dirty="0"/>
              <a:t>Tvoření rezervy</a:t>
            </a:r>
          </a:p>
          <a:p>
            <a:r>
              <a:rPr lang="cs-CZ" sz="3600" u="sng" dirty="0"/>
              <a:t>na krytí zvýšených nebo nepředvídaných výdajů</a:t>
            </a:r>
            <a:r>
              <a:rPr lang="cs-CZ" sz="3600" dirty="0"/>
              <a:t>. </a:t>
            </a:r>
          </a:p>
          <a:p>
            <a:endParaRPr lang="cs-CZ" sz="3600" dirty="0"/>
          </a:p>
          <a:p>
            <a:r>
              <a:rPr lang="cs-CZ" sz="3600" u="sng" dirty="0"/>
              <a:t>Výše rezervy </a:t>
            </a:r>
            <a:r>
              <a:rPr lang="cs-CZ" sz="3600" dirty="0"/>
              <a:t>může být stanovena jako </a:t>
            </a:r>
            <a:r>
              <a:rPr lang="cs-CZ" sz="3600" u="sng" dirty="0"/>
              <a:t>procento celkových výdajů projektu </a:t>
            </a:r>
            <a:r>
              <a:rPr lang="cs-CZ" sz="3600" dirty="0"/>
              <a:t>nebo se mohou stanovit rezervy </a:t>
            </a:r>
            <a:r>
              <a:rPr lang="cs-CZ" sz="3600" u="sng" dirty="0"/>
              <a:t>pouze pro některé položky rozpočtu</a:t>
            </a:r>
            <a:r>
              <a:rPr lang="cs-CZ" sz="3600" dirty="0"/>
              <a:t>. </a:t>
            </a:r>
          </a:p>
          <a:p>
            <a:r>
              <a:rPr lang="cs-CZ" sz="3600" dirty="0"/>
              <a:t>Typickými příklady rezervy na:</a:t>
            </a:r>
          </a:p>
          <a:p>
            <a:r>
              <a:rPr lang="cs-CZ" sz="3600" u="sng" dirty="0"/>
              <a:t>kurzové ztráty </a:t>
            </a:r>
            <a:r>
              <a:rPr lang="cs-CZ" sz="3600" dirty="0"/>
              <a:t>– u projektů, které využívají nákup nebo prodej v cizí měně, je třeba počítat s rezervou, která pokryje změnu kurzu. </a:t>
            </a:r>
          </a:p>
          <a:p>
            <a:r>
              <a:rPr lang="cs-CZ" sz="3600" u="sng" dirty="0"/>
              <a:t>nepředvídané náklady</a:t>
            </a:r>
            <a:r>
              <a:rPr lang="cs-CZ" sz="3600" dirty="0"/>
              <a:t>, např. při rekonstrukcích starších domů je možné až v realizační fázi objevit problémy, které si vyžádají další pracovníky, techniku atp.</a:t>
            </a:r>
          </a:p>
          <a:p>
            <a:r>
              <a:rPr lang="cs-CZ" sz="3600" u="sng" dirty="0"/>
              <a:t>stanovené tolerance </a:t>
            </a:r>
            <a:r>
              <a:rPr lang="cs-CZ" sz="3600" dirty="0"/>
              <a:t>(rozpětí, rozsah, zmetkovost, delší doba realizace=více práce, více nákladů apod.)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089557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2.6.3. Změnový rozpočet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98C2849-34EE-422D-8482-E0D27DEF6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369076"/>
            <a:ext cx="10515600" cy="48078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4000" dirty="0"/>
          </a:p>
          <a:p>
            <a:r>
              <a:rPr lang="cs-CZ" sz="4000" dirty="0"/>
              <a:t>projekt je živý a čím je doba realizace delší, tím více změn přichází a je potřeba řešit </a:t>
            </a:r>
          </a:p>
          <a:p>
            <a:endParaRPr lang="cs-CZ" sz="4000" dirty="0"/>
          </a:p>
          <a:p>
            <a:r>
              <a:rPr lang="cs-CZ" sz="4000" dirty="0"/>
              <a:t>tento rozpočet slouží jako jakási rezerva „do budoucna“.</a:t>
            </a:r>
            <a:endParaRPr lang="cs-CZ" sz="4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21153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2.6.4. Rozpočet na rizika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98C2849-34EE-422D-8482-E0D27DEF6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369076"/>
            <a:ext cx="10515600" cy="4807887"/>
          </a:xfrm>
        </p:spPr>
        <p:txBody>
          <a:bodyPr>
            <a:normAutofit/>
          </a:bodyPr>
          <a:lstStyle/>
          <a:p>
            <a:r>
              <a:rPr lang="cs-CZ" sz="4000" dirty="0"/>
              <a:t> obsahuje hlavní hrozby a případná opatření pro vznik dané hrozby vyčíslená v Kč (informace z analýzy rizik)</a:t>
            </a:r>
          </a:p>
          <a:p>
            <a:r>
              <a:rPr lang="cs-CZ" sz="4000" dirty="0"/>
              <a:t> konkrétní opatření (jejich nákladová náročnost) pro případ eliminace rizika, když nastane</a:t>
            </a:r>
          </a:p>
          <a:p>
            <a:r>
              <a:rPr lang="cs-CZ" sz="4000" dirty="0"/>
              <a:t>Tento rozpočet si budete tvořit při tvorbě bodu 4.1 Analýza rizik</a:t>
            </a:r>
          </a:p>
        </p:txBody>
      </p:sp>
    </p:spTree>
    <p:extLst>
      <p:ext uri="{BB962C8B-B14F-4D97-AF65-F5344CB8AC3E}">
        <p14:creationId xmlns:p14="http://schemas.microsoft.com/office/powerpoint/2010/main" val="630314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12614" y="136853"/>
            <a:ext cx="6174877" cy="1325559"/>
          </a:xfrm>
        </p:spPr>
        <p:txBody>
          <a:bodyPr>
            <a:normAutofit/>
          </a:bodyPr>
          <a:lstStyle/>
          <a:p>
            <a:pPr lvl="0"/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83C312D9-75CB-4DB5-82DF-29FBEECFF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932874"/>
            <a:ext cx="10515600" cy="5694936"/>
          </a:xfrm>
        </p:spPr>
        <p:txBody>
          <a:bodyPr>
            <a:normAutofit fontScale="92500" lnSpcReduction="20000"/>
          </a:bodyPr>
          <a:lstStyle/>
          <a:p>
            <a:r>
              <a:rPr lang="pl-PL" sz="4400" dirty="0"/>
              <a:t>Využijte přípravu z minulých seminářů (Raci matice, logický rámec projektu)</a:t>
            </a:r>
          </a:p>
          <a:p>
            <a:endParaRPr lang="pl-PL" sz="4400" dirty="0"/>
          </a:p>
          <a:p>
            <a:r>
              <a:rPr lang="pl-PL" sz="4400" dirty="0"/>
              <a:t>Zaměřte se na všechny činnosti, které jsou potřebné k naplnění jednotlivých fází a celkového cíle projektu</a:t>
            </a:r>
          </a:p>
          <a:p>
            <a:endParaRPr lang="pl-PL" sz="4400" dirty="0"/>
          </a:p>
          <a:p>
            <a:r>
              <a:rPr lang="pl-PL" sz="4400" dirty="0"/>
              <a:t>Rekapitulujte členy ve vašem týmu a jejich úkoly</a:t>
            </a:r>
          </a:p>
          <a:p>
            <a:endParaRPr lang="pl-PL" sz="4400" dirty="0"/>
          </a:p>
          <a:p>
            <a:r>
              <a:rPr lang="pl-PL" sz="4400" dirty="0"/>
              <a:t>Využijte studijní oporu a tutoriály na YouTube</a:t>
            </a:r>
          </a:p>
          <a:p>
            <a:pPr marL="0" indent="0">
              <a:buNone/>
            </a:pPr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8992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B8260-60A8-48F7-907A-CDB2F89326A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>
                <a:solidFill>
                  <a:srgbClr val="006666"/>
                </a:solidFill>
              </a:rPr>
              <a:t>Obsah dnešního semináře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65CCA-CCAA-4105-B272-3FFA2554012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2" y="1825627"/>
            <a:ext cx="10190016" cy="4667244"/>
          </a:xfrm>
        </p:spPr>
        <p:txBody>
          <a:bodyPr>
            <a:normAutofit fontScale="92500"/>
          </a:bodyPr>
          <a:lstStyle/>
          <a:p>
            <a:pPr lvl="0">
              <a:lnSpc>
                <a:spcPct val="80000"/>
              </a:lnSpc>
            </a:pPr>
            <a:r>
              <a:rPr lang="cs-CZ" dirty="0"/>
              <a:t>Kontrola a zpětná vazba práce z minulého semináře</a:t>
            </a:r>
            <a:endParaRPr lang="en-GB" dirty="0"/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cs-CZ" dirty="0"/>
              <a:t>Bod 2.5 vytvoření úkolů v MS Project a zadání zdrojů a nákladů k jednotlivým úkolům</a:t>
            </a:r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3500" b="1" dirty="0">
                <a:highlight>
                  <a:srgbClr val="F39FAD"/>
                </a:highlight>
              </a:rPr>
              <a:t>Váš dnešní úkol bude stanovit náklady celého projektu</a:t>
            </a:r>
            <a:endParaRPr lang="en-GB" sz="35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sz="35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sz="35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sz="35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sz="35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3500" b="1" dirty="0">
                <a:highlight>
                  <a:srgbClr val="F39FAD"/>
                </a:highlight>
              </a:rPr>
              <a:t>Pro 2.6.1. </a:t>
            </a:r>
            <a:r>
              <a:rPr lang="cs-CZ" sz="3500" b="1">
                <a:highlight>
                  <a:srgbClr val="F39FAD"/>
                </a:highlight>
              </a:rPr>
              <a:t>Využijte šablonu: </a:t>
            </a:r>
            <a:r>
              <a:rPr lang="cs-CZ" sz="3500" b="1" dirty="0">
                <a:highlight>
                  <a:srgbClr val="F39FAD"/>
                </a:highlight>
              </a:rPr>
              <a:t>Rozpočet projektu – ukázka 2.xls</a:t>
            </a:r>
            <a:endParaRPr lang="en-GB" sz="35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</a:pPr>
            <a:endParaRPr lang="en-GB" dirty="0"/>
          </a:p>
          <a:p>
            <a:pPr lvl="0">
              <a:lnSpc>
                <a:spcPct val="80000"/>
              </a:lnSpc>
            </a:pPr>
            <a:endParaRPr lang="en-GB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3726677A-DAB5-4BAC-9C22-8912FD2C0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D8286E2-EF91-4A12-AB21-5C5E229C8D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8008" y="3505788"/>
            <a:ext cx="6828322" cy="205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732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12614" y="136853"/>
            <a:ext cx="6174877" cy="1325559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MS Project – </a:t>
            </a:r>
            <a:r>
              <a:rPr lang="pl-PL" dirty="0"/>
              <a:t>tutoriály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83C312D9-75CB-4DB5-82DF-29FBEECFF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MS Project 1-obecné, jak nastavit projekt</a:t>
            </a:r>
          </a:p>
          <a:p>
            <a:pPr marL="0" indent="0">
              <a:buNone/>
            </a:pPr>
            <a:r>
              <a:rPr lang="pl-PL" dirty="0">
                <a:hlinkClick r:id="rId4"/>
              </a:rPr>
              <a:t>https://www.youtube.com/watch?v=rDVZT6TPYcw&amp;t=2221s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MS Project 2-jak pracovat se zdroji </a:t>
            </a:r>
          </a:p>
          <a:p>
            <a:pPr marL="0" indent="0">
              <a:buNone/>
            </a:pPr>
            <a:r>
              <a:rPr lang="pl-PL" dirty="0">
                <a:hlinkClick r:id="rId5"/>
              </a:rPr>
              <a:t>https://www.youtube.com/watch?v=gRRNGTvrslc&amp;t=23s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MS Project 3-jak pracovat s náklady</a:t>
            </a:r>
          </a:p>
          <a:p>
            <a:pPr marL="0" indent="0">
              <a:buNone/>
            </a:pPr>
            <a:r>
              <a:rPr lang="pl-PL" dirty="0">
                <a:hlinkClick r:id="rId6"/>
              </a:rPr>
              <a:t>https://www.youtube.com/watch?v=3QPI7Q2Sci4&amp;t=329s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6316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Plánování nákladů a stanovení rozpočtu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je součástí </a:t>
            </a:r>
            <a:r>
              <a:rPr lang="cs-CZ" sz="3600" u="sng" dirty="0">
                <a:solidFill>
                  <a:schemeClr val="tx1"/>
                </a:solidFill>
              </a:rPr>
              <a:t>fáze plánování projektu</a:t>
            </a:r>
            <a:r>
              <a:rPr lang="cs-CZ" sz="3600" dirty="0">
                <a:solidFill>
                  <a:schemeClr val="tx1"/>
                </a:solidFill>
              </a:rPr>
              <a:t> a navazuje na časové rozvržení projektu a jeho zdrojů</a:t>
            </a:r>
            <a:r>
              <a:rPr lang="en-GB" sz="3600" dirty="0">
                <a:solidFill>
                  <a:schemeClr val="tx1"/>
                </a:solidFill>
              </a:rPr>
              <a:t>;</a:t>
            </a:r>
            <a:r>
              <a:rPr lang="cs-CZ" sz="36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tx1"/>
                </a:solidFill>
              </a:rPr>
              <a:t> </a:t>
            </a:r>
          </a:p>
          <a:p>
            <a:r>
              <a:rPr lang="cs-CZ" sz="3600" dirty="0">
                <a:solidFill>
                  <a:schemeClr val="tx1"/>
                </a:solidFill>
              </a:rPr>
              <a:t>r</a:t>
            </a:r>
            <a:r>
              <a:rPr lang="en-GB" sz="3600" dirty="0" err="1">
                <a:solidFill>
                  <a:schemeClr val="tx1"/>
                </a:solidFill>
              </a:rPr>
              <a:t>ozpo</a:t>
            </a:r>
            <a:r>
              <a:rPr lang="cs-CZ" sz="3600" dirty="0">
                <a:solidFill>
                  <a:schemeClr val="tx1"/>
                </a:solidFill>
              </a:rPr>
              <a:t>čet je celkový objem prostředků přidělených na projekt, obvykle rozdělený do </a:t>
            </a:r>
            <a:r>
              <a:rPr lang="cs-CZ" sz="3600" u="sng" dirty="0">
                <a:solidFill>
                  <a:schemeClr val="tx1"/>
                </a:solidFill>
              </a:rPr>
              <a:t>výdajových kategorií </a:t>
            </a:r>
            <a:r>
              <a:rPr lang="cs-CZ" sz="3600" dirty="0">
                <a:solidFill>
                  <a:schemeClr val="tx1"/>
                </a:solidFill>
              </a:rPr>
              <a:t>a do </a:t>
            </a:r>
            <a:r>
              <a:rPr lang="cs-CZ" sz="3600" u="sng" dirty="0">
                <a:solidFill>
                  <a:schemeClr val="tx1"/>
                </a:solidFill>
              </a:rPr>
              <a:t>časových období</a:t>
            </a:r>
            <a:r>
              <a:rPr lang="en-GB" sz="3600" dirty="0">
                <a:solidFill>
                  <a:schemeClr val="tx1"/>
                </a:solidFill>
              </a:rPr>
              <a:t>;</a:t>
            </a:r>
            <a:endParaRPr lang="cs-CZ" sz="3600" dirty="0">
              <a:solidFill>
                <a:schemeClr val="tx1"/>
              </a:solidFill>
            </a:endParaRPr>
          </a:p>
          <a:p>
            <a:pPr lvl="0"/>
            <a:endParaRPr lang="en-GB" sz="4000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227218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Plánování nákladů a stanovení rozpočtu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cs-CZ" sz="3200" dirty="0">
              <a:solidFill>
                <a:schemeClr val="tx1"/>
              </a:solidFill>
            </a:endParaRPr>
          </a:p>
          <a:p>
            <a:r>
              <a:rPr lang="cs-CZ" sz="3200" dirty="0">
                <a:solidFill>
                  <a:schemeClr val="tx1"/>
                </a:solidFill>
              </a:rPr>
              <a:t>rozpočet projektu se skládá ze stran nákladů a výnosů; </a:t>
            </a:r>
          </a:p>
          <a:p>
            <a:pPr marL="0" indent="0">
              <a:buNone/>
            </a:pPr>
            <a:endParaRPr lang="cs-CZ" sz="3200" dirty="0">
              <a:solidFill>
                <a:schemeClr val="tx1"/>
              </a:solidFill>
            </a:endParaRPr>
          </a:p>
          <a:p>
            <a:r>
              <a:rPr lang="en-GB" sz="3200" dirty="0">
                <a:solidFill>
                  <a:schemeClr val="tx1"/>
                </a:solidFill>
              </a:rPr>
              <a:t>s</a:t>
            </a:r>
            <a:r>
              <a:rPr lang="cs-CZ" sz="3200" dirty="0" err="1">
                <a:solidFill>
                  <a:schemeClr val="tx1"/>
                </a:solidFill>
              </a:rPr>
              <a:t>oučástí</a:t>
            </a:r>
            <a:r>
              <a:rPr lang="cs-CZ" sz="3200" dirty="0">
                <a:solidFill>
                  <a:schemeClr val="tx1"/>
                </a:solidFill>
              </a:rPr>
              <a:t> plánování rozpočtu je plánování nákladů i výnosů (či zdrojů krytí nákladů).</a:t>
            </a:r>
          </a:p>
          <a:p>
            <a:endParaRPr lang="cs-CZ" sz="3200" dirty="0">
              <a:solidFill>
                <a:schemeClr val="tx1"/>
              </a:solidFill>
            </a:endParaRPr>
          </a:p>
          <a:p>
            <a:r>
              <a:rPr lang="cs-CZ" sz="3200" dirty="0">
                <a:solidFill>
                  <a:schemeClr val="tx1"/>
                </a:solidFill>
              </a:rPr>
              <a:t>u </a:t>
            </a:r>
            <a:r>
              <a:rPr lang="cs-CZ" sz="3200" u="sng" dirty="0">
                <a:solidFill>
                  <a:schemeClr val="tx1"/>
                </a:solidFill>
              </a:rPr>
              <a:t>ziskových projektů </a:t>
            </a:r>
            <a:r>
              <a:rPr lang="cs-CZ" sz="3200" dirty="0">
                <a:solidFill>
                  <a:schemeClr val="tx1"/>
                </a:solidFill>
              </a:rPr>
              <a:t>výnosy převyšují náklady, u </a:t>
            </a:r>
            <a:r>
              <a:rPr lang="cs-CZ" sz="3200" u="sng" dirty="0">
                <a:solidFill>
                  <a:schemeClr val="tx1"/>
                </a:solidFill>
              </a:rPr>
              <a:t>neziskových projektů</a:t>
            </a:r>
            <a:r>
              <a:rPr lang="cs-CZ" sz="3200" dirty="0">
                <a:solidFill>
                  <a:schemeClr val="tx1"/>
                </a:solidFill>
              </a:rPr>
              <a:t> by se měly alespoň Náklady = Výnosům (finančním zdrojům).</a:t>
            </a:r>
            <a:endParaRPr lang="en-GB" dirty="0">
              <a:solidFill>
                <a:schemeClr val="tx1"/>
              </a:solidFill>
            </a:endParaRPr>
          </a:p>
          <a:p>
            <a:pPr lvl="0"/>
            <a:endParaRPr lang="en-GB" sz="3600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507517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Plánování nákladů a stanovení rozpočtu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chemeClr val="tx1"/>
                </a:solidFill>
              </a:rPr>
              <a:t> </a:t>
            </a:r>
            <a:r>
              <a:rPr lang="cs-CZ" sz="4000" dirty="0">
                <a:solidFill>
                  <a:schemeClr val="tx1"/>
                </a:solidFill>
              </a:rPr>
              <a:t>Proč jsou rozpočet a plánování nákladů důležité?</a:t>
            </a:r>
          </a:p>
          <a:p>
            <a:r>
              <a:rPr lang="en-GB" sz="3200" dirty="0" err="1">
                <a:solidFill>
                  <a:schemeClr val="tx1"/>
                </a:solidFill>
              </a:rPr>
              <a:t>vlastník</a:t>
            </a:r>
            <a:r>
              <a:rPr lang="cs-CZ" sz="3200" dirty="0">
                <a:solidFill>
                  <a:schemeClr val="tx1"/>
                </a:solidFill>
              </a:rPr>
              <a:t>a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projektu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zajímá</a:t>
            </a:r>
            <a:r>
              <a:rPr lang="en-GB" sz="3200" dirty="0">
                <a:solidFill>
                  <a:schemeClr val="tx1"/>
                </a:solidFill>
              </a:rPr>
              <a:t>, </a:t>
            </a:r>
            <a:r>
              <a:rPr lang="en-GB" sz="3200" dirty="0" err="1">
                <a:solidFill>
                  <a:schemeClr val="tx1"/>
                </a:solidFill>
              </a:rPr>
              <a:t>jaké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náklady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budou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vynaloženy</a:t>
            </a:r>
            <a:r>
              <a:rPr lang="en-GB" sz="3200" dirty="0">
                <a:solidFill>
                  <a:schemeClr val="tx1"/>
                </a:solidFill>
              </a:rPr>
              <a:t> a </a:t>
            </a:r>
            <a:r>
              <a:rPr lang="en-GB" sz="3200" dirty="0" err="1">
                <a:solidFill>
                  <a:schemeClr val="tx1"/>
                </a:solidFill>
              </a:rPr>
              <a:t>kolik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projekt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vydělá</a:t>
            </a:r>
            <a:r>
              <a:rPr lang="en-GB" sz="3200" dirty="0">
                <a:solidFill>
                  <a:schemeClr val="tx1"/>
                </a:solidFill>
              </a:rPr>
              <a:t>; </a:t>
            </a:r>
            <a:endParaRPr lang="cs-CZ" sz="3200" dirty="0">
              <a:solidFill>
                <a:schemeClr val="tx1"/>
              </a:solidFill>
            </a:endParaRPr>
          </a:p>
          <a:p>
            <a:endParaRPr lang="en-GB" sz="3200" dirty="0">
              <a:solidFill>
                <a:schemeClr val="tx1"/>
              </a:solidFill>
            </a:endParaRPr>
          </a:p>
          <a:p>
            <a:r>
              <a:rPr lang="en-GB" sz="3200" dirty="0" err="1">
                <a:solidFill>
                  <a:schemeClr val="tx1"/>
                </a:solidFill>
              </a:rPr>
              <a:t>koordináto</a:t>
            </a:r>
            <a:r>
              <a:rPr lang="cs-CZ" sz="3200" dirty="0" err="1">
                <a:solidFill>
                  <a:schemeClr val="tx1"/>
                </a:solidFill>
              </a:rPr>
              <a:t>ři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týmů</a:t>
            </a:r>
            <a:r>
              <a:rPr lang="cs-CZ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chtějí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vědět</a:t>
            </a:r>
            <a:r>
              <a:rPr lang="en-GB" sz="3200" dirty="0">
                <a:solidFill>
                  <a:schemeClr val="tx1"/>
                </a:solidFill>
              </a:rPr>
              <a:t>, </a:t>
            </a:r>
            <a:r>
              <a:rPr lang="en-GB" sz="3200" dirty="0" err="1">
                <a:solidFill>
                  <a:schemeClr val="tx1"/>
                </a:solidFill>
              </a:rPr>
              <a:t>kolik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financí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mají</a:t>
            </a:r>
            <a:r>
              <a:rPr lang="en-GB" sz="3200" dirty="0">
                <a:solidFill>
                  <a:schemeClr val="tx1"/>
                </a:solidFill>
              </a:rPr>
              <a:t> k </a:t>
            </a:r>
            <a:r>
              <a:rPr lang="en-GB" sz="3200" dirty="0" err="1">
                <a:solidFill>
                  <a:schemeClr val="tx1"/>
                </a:solidFill>
              </a:rPr>
              <a:t>dispozici</a:t>
            </a:r>
            <a:r>
              <a:rPr lang="en-GB" sz="3200" dirty="0">
                <a:solidFill>
                  <a:schemeClr val="tx1"/>
                </a:solidFill>
              </a:rPr>
              <a:t> pro </a:t>
            </a:r>
            <a:r>
              <a:rPr lang="en-GB" sz="3200" dirty="0" err="1">
                <a:solidFill>
                  <a:schemeClr val="tx1"/>
                </a:solidFill>
              </a:rPr>
              <a:t>svoje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aktivity</a:t>
            </a:r>
            <a:r>
              <a:rPr lang="en-GB" sz="3200" dirty="0">
                <a:solidFill>
                  <a:schemeClr val="tx1"/>
                </a:solidFill>
              </a:rPr>
              <a:t>;</a:t>
            </a:r>
            <a:endParaRPr lang="cs-CZ" sz="3200" dirty="0">
              <a:solidFill>
                <a:schemeClr val="tx1"/>
              </a:solidFill>
            </a:endParaRPr>
          </a:p>
          <a:p>
            <a:endParaRPr lang="cs-CZ" sz="3200" dirty="0">
              <a:solidFill>
                <a:schemeClr val="tx1"/>
              </a:solidFill>
            </a:endParaRPr>
          </a:p>
          <a:p>
            <a:r>
              <a:rPr lang="en-GB" sz="3200" dirty="0" err="1">
                <a:solidFill>
                  <a:schemeClr val="tx1"/>
                </a:solidFill>
              </a:rPr>
              <a:t>jednotliv</a:t>
            </a:r>
            <a:r>
              <a:rPr lang="cs-CZ" sz="3200" dirty="0">
                <a:solidFill>
                  <a:schemeClr val="tx1"/>
                </a:solidFill>
              </a:rPr>
              <a:t>í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zaměstnanc</a:t>
            </a:r>
            <a:r>
              <a:rPr lang="cs-CZ" sz="3200" dirty="0">
                <a:solidFill>
                  <a:schemeClr val="tx1"/>
                </a:solidFill>
              </a:rPr>
              <a:t>i - </a:t>
            </a:r>
            <a:r>
              <a:rPr lang="en-GB" sz="3200" dirty="0" err="1">
                <a:solidFill>
                  <a:schemeClr val="tx1"/>
                </a:solidFill>
              </a:rPr>
              <a:t>výše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jeho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mzdy</a:t>
            </a:r>
            <a:r>
              <a:rPr lang="en-GB" sz="3200" dirty="0">
                <a:solidFill>
                  <a:schemeClr val="tx1"/>
                </a:solidFill>
              </a:rPr>
              <a:t>.</a:t>
            </a:r>
            <a:endParaRPr lang="en-GB" sz="3600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250204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09051" y="112213"/>
            <a:ext cx="10584868" cy="1256863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Náklady projektu – Přímé</a:t>
            </a:r>
            <a:endParaRPr lang="en-GB" b="1" dirty="0">
              <a:solidFill>
                <a:srgbClr val="006666"/>
              </a:solidFill>
            </a:endParaRP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7E44CDB5-7891-4D5D-95D0-4405FC5CF3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114533"/>
              </p:ext>
            </p:extLst>
          </p:nvPr>
        </p:nvGraphicFramePr>
        <p:xfrm>
          <a:off x="1401804" y="1930400"/>
          <a:ext cx="9388391" cy="4531155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768500">
                  <a:extLst>
                    <a:ext uri="{9D8B030D-6E8A-4147-A177-3AD203B41FA5}">
                      <a16:colId xmlns:a16="http://schemas.microsoft.com/office/drawing/2014/main" val="1914229401"/>
                    </a:ext>
                  </a:extLst>
                </a:gridCol>
                <a:gridCol w="5619891">
                  <a:extLst>
                    <a:ext uri="{9D8B030D-6E8A-4147-A177-3AD203B41FA5}">
                      <a16:colId xmlns:a16="http://schemas.microsoft.com/office/drawing/2014/main" val="4208109375"/>
                    </a:ext>
                  </a:extLst>
                </a:gridCol>
              </a:tblGrid>
              <a:tr h="367977">
                <a:tc gridSpan="2">
                  <a:txBody>
                    <a:bodyPr/>
                    <a:lstStyle/>
                    <a:p>
                      <a:pPr marL="680085" indent="-226695" algn="ctr"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Přímé náklady</a:t>
                      </a:r>
                      <a:endParaRPr lang="en-GB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213198"/>
                  </a:ext>
                </a:extLst>
              </a:tr>
              <a:tr h="367977"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Přímý náklad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b="1" dirty="0">
                          <a:effectLst/>
                        </a:rPr>
                        <a:t>Konkrétní příklad</a:t>
                      </a:r>
                      <a:endParaRPr lang="en-GB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6718282"/>
                  </a:ext>
                </a:extLst>
              </a:tr>
              <a:tr h="787255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000" dirty="0">
                          <a:effectLst/>
                        </a:rPr>
                        <a:t>osobní náklady na pracovníky projektu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000" dirty="0">
                          <a:effectLst/>
                        </a:rPr>
                        <a:t>mzdy, pojistné na veřejné zdravotní pojištění a sociální zabezpečení, příspěvky na penzijní pojištění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106891870"/>
                  </a:ext>
                </a:extLst>
              </a:tr>
              <a:tr h="355153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náklady na materiál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písek, cement, papíry, tonery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304669008"/>
                  </a:ext>
                </a:extLst>
              </a:tr>
              <a:tr h="584028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nákup služeb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pronájem školících prostor, překlady a tlumočení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633099222"/>
                  </a:ext>
                </a:extLst>
              </a:tr>
              <a:tr h="571204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cestovné pracovníků projektu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jízdné, stravné, letenky, ubytování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68384295"/>
                  </a:ext>
                </a:extLst>
              </a:tr>
              <a:tr h="571204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pořízení, pronájem hmotného majetku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počítače, automobily, jeřáby, nábytek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95284707"/>
                  </a:ext>
                </a:extLst>
              </a:tr>
              <a:tr h="571204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pořízení, pronájem nehmotného majetku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nákup licencí, software, patentů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33836268"/>
                  </a:ext>
                </a:extLst>
              </a:tr>
              <a:tr h="355153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náklady na subdodávky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000" dirty="0">
                          <a:effectLst/>
                        </a:rPr>
                        <a:t>výstavba skladovací haly stavební firmou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25325904"/>
                  </a:ext>
                </a:extLst>
              </a:tr>
            </a:tbl>
          </a:graphicData>
        </a:graphic>
      </p:graphicFrame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315CBE2-4916-4B43-9680-FC02A7E9A9A3}"/>
              </a:ext>
            </a:extLst>
          </p:cNvPr>
          <p:cNvSpPr txBox="1"/>
          <p:nvPr/>
        </p:nvSpPr>
        <p:spPr>
          <a:xfrm>
            <a:off x="586509" y="1465072"/>
            <a:ext cx="5301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přímo souvisejí s realizací projektu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678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Náklady projektu – Nepřímé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98C2849-34EE-422D-8482-E0D27DEF6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369076"/>
            <a:ext cx="10515600" cy="4807887"/>
          </a:xfrm>
        </p:spPr>
        <p:txBody>
          <a:bodyPr/>
          <a:lstStyle/>
          <a:p>
            <a:r>
              <a:rPr lang="en-GB" dirty="0" err="1"/>
              <a:t>nelze</a:t>
            </a:r>
            <a:r>
              <a:rPr lang="en-GB" dirty="0"/>
              <a:t> </a:t>
            </a:r>
            <a:r>
              <a:rPr lang="en-GB" dirty="0" err="1"/>
              <a:t>jednoznačně</a:t>
            </a:r>
            <a:r>
              <a:rPr lang="en-GB" dirty="0"/>
              <a:t> </a:t>
            </a:r>
            <a:r>
              <a:rPr lang="en-GB" dirty="0" err="1"/>
              <a:t>přiřadit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konkrétnímu</a:t>
            </a:r>
            <a:r>
              <a:rPr lang="en-GB" dirty="0"/>
              <a:t> </a:t>
            </a:r>
            <a:r>
              <a:rPr lang="en-GB" dirty="0" err="1"/>
              <a:t>projektu</a:t>
            </a:r>
            <a:r>
              <a:rPr lang="en-GB" dirty="0"/>
              <a:t>; </a:t>
            </a:r>
            <a:r>
              <a:rPr lang="en-GB" dirty="0" err="1"/>
              <a:t>jsou</a:t>
            </a:r>
            <a:r>
              <a:rPr lang="en-GB" dirty="0"/>
              <a:t> to </a:t>
            </a:r>
            <a:r>
              <a:rPr lang="en-GB" dirty="0" err="1"/>
              <a:t>společné</a:t>
            </a:r>
            <a:r>
              <a:rPr lang="en-GB" dirty="0"/>
              <a:t> </a:t>
            </a:r>
            <a:r>
              <a:rPr lang="en-GB" dirty="0" err="1"/>
              <a:t>náklady</a:t>
            </a:r>
            <a:r>
              <a:rPr lang="en-GB" dirty="0"/>
              <a:t> </a:t>
            </a:r>
            <a:r>
              <a:rPr lang="en-GB" dirty="0" err="1"/>
              <a:t>celé</a:t>
            </a:r>
            <a:r>
              <a:rPr lang="en-GB" dirty="0"/>
              <a:t> </a:t>
            </a:r>
            <a:r>
              <a:rPr lang="en-GB" dirty="0" err="1"/>
              <a:t>organizace</a:t>
            </a:r>
            <a:endParaRPr lang="en-GB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661FEFBA-09FD-4AB0-BAB3-23BA6C00BC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073605"/>
              </p:ext>
            </p:extLst>
          </p:nvPr>
        </p:nvGraphicFramePr>
        <p:xfrm>
          <a:off x="876300" y="2541958"/>
          <a:ext cx="10439400" cy="2498455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5219700">
                  <a:extLst>
                    <a:ext uri="{9D8B030D-6E8A-4147-A177-3AD203B41FA5}">
                      <a16:colId xmlns:a16="http://schemas.microsoft.com/office/drawing/2014/main" val="1172363651"/>
                    </a:ext>
                  </a:extLst>
                </a:gridCol>
                <a:gridCol w="5219700">
                  <a:extLst>
                    <a:ext uri="{9D8B030D-6E8A-4147-A177-3AD203B41FA5}">
                      <a16:colId xmlns:a16="http://schemas.microsoft.com/office/drawing/2014/main" val="1711534352"/>
                    </a:ext>
                  </a:extLst>
                </a:gridCol>
              </a:tblGrid>
              <a:tr h="361798">
                <a:tc gridSpan="2"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Nepřímé náklady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011349"/>
                  </a:ext>
                </a:extLst>
              </a:tr>
              <a:tr h="361798"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Nepřímý náklad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Konkrétní příklad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213531314"/>
                  </a:ext>
                </a:extLst>
              </a:tr>
              <a:tr h="361798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nepřímé osobní náklady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část osobních nákladů managementu organizace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70259084"/>
                  </a:ext>
                </a:extLst>
              </a:tr>
              <a:tr h="689465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provoz budov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část nákladů na vytápění, spotřebu energií, úklid, opravy budov, které využívá organizace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028831866"/>
                  </a:ext>
                </a:extLst>
              </a:tr>
              <a:tr h="361798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náklady na podpůrná oddělení organizace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část nákladů na marketing, vedení účetnictví organizace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127169560"/>
                  </a:ext>
                </a:extLst>
              </a:tr>
              <a:tr h="361798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daně a poplatky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část daní a poplatků, které platí organizace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411176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786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Náklady projektu 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E8B7984-59AB-435C-B677-DAE60E10F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3512" y="2276473"/>
            <a:ext cx="10515600" cy="4351336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CC485C41-EF7A-4462-A0C5-47B6545007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6030" y="-61683"/>
            <a:ext cx="61705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205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Náklady projektu 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E8B7984-59AB-435C-B677-DAE60E10F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3512" y="2276473"/>
            <a:ext cx="10515600" cy="4351336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2ADBDD9-5C56-4193-BBB3-DCF5869BFF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5642" y="0"/>
            <a:ext cx="62113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991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2668</TotalTime>
  <Words>1063</Words>
  <Application>Microsoft Office PowerPoint</Application>
  <PresentationFormat>Širokoúhlá obrazovka</PresentationFormat>
  <Paragraphs>152</Paragraphs>
  <Slides>20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Office Theme</vt:lpstr>
      <vt:lpstr>Náklady projektu   Bod 2.6 šablony projektu</vt:lpstr>
      <vt:lpstr>Obsah dnešního semináře</vt:lpstr>
      <vt:lpstr>Plánování nákladů a stanovení rozpočtu</vt:lpstr>
      <vt:lpstr>Plánování nákladů a stanovení rozpočtu</vt:lpstr>
      <vt:lpstr>Plánování nákladů a stanovení rozpočtu</vt:lpstr>
      <vt:lpstr>Náklady projektu – Přímé</vt:lpstr>
      <vt:lpstr>Náklady projektu – Nepřímé</vt:lpstr>
      <vt:lpstr>Náklady projektu </vt:lpstr>
      <vt:lpstr>Náklady projektu </vt:lpstr>
      <vt:lpstr>Metody stanovení nákladů</vt:lpstr>
      <vt:lpstr>Metody stanovení nákladů</vt:lpstr>
      <vt:lpstr>Metody stanovení nákladů</vt:lpstr>
      <vt:lpstr>Metody stanovení nákladů</vt:lpstr>
      <vt:lpstr>Metody stanovení nákladů</vt:lpstr>
      <vt:lpstr>Metody stanovení nákladů</vt:lpstr>
      <vt:lpstr>2.6.2. Rozpočet na tolerance </vt:lpstr>
      <vt:lpstr>2.6.3. Změnový rozpočet</vt:lpstr>
      <vt:lpstr>2.6.4. Rozpočet na rizika</vt:lpstr>
      <vt:lpstr>Prezentace aplikace PowerPoint</vt:lpstr>
      <vt:lpstr>MS Project – tutoriály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Lucie Reczkova (Researcher)</cp:lastModifiedBy>
  <cp:revision>383</cp:revision>
  <dcterms:created xsi:type="dcterms:W3CDTF">2022-09-20T14:18:12Z</dcterms:created>
  <dcterms:modified xsi:type="dcterms:W3CDTF">2022-11-03T10:10:59Z</dcterms:modified>
</cp:coreProperties>
</file>