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0"/>
  </p:notesMasterIdLst>
  <p:sldIdLst>
    <p:sldId id="257" r:id="rId2"/>
    <p:sldId id="259" r:id="rId3"/>
    <p:sldId id="258" r:id="rId4"/>
    <p:sldId id="295" r:id="rId5"/>
    <p:sldId id="285" r:id="rId6"/>
    <p:sldId id="286" r:id="rId7"/>
    <p:sldId id="294" r:id="rId8"/>
    <p:sldId id="287" r:id="rId9"/>
    <p:sldId id="290" r:id="rId10"/>
    <p:sldId id="288" r:id="rId11"/>
    <p:sldId id="291" r:id="rId12"/>
    <p:sldId id="292" r:id="rId13"/>
    <p:sldId id="293" r:id="rId14"/>
    <p:sldId id="289" r:id="rId15"/>
    <p:sldId id="284" r:id="rId16"/>
    <p:sldId id="282" r:id="rId17"/>
    <p:sldId id="283" r:id="rId18"/>
    <p:sldId id="281" r:id="rId19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957" autoAdjust="0"/>
  </p:normalViewPr>
  <p:slideViewPr>
    <p:cSldViewPr>
      <p:cViewPr varScale="1">
        <p:scale>
          <a:sx n="97" d="100"/>
          <a:sy n="97" d="100"/>
        </p:scale>
        <p:origin x="-38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17.04.2019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pPr/>
              <a:t>17.04.2019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17.04.2019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1567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SOCIÁLNÍ PODNIKÁNÍ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Jarmila Šebestová, Ph.D.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Vojtěch Beck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15640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Provozní soběstačnost</a:t>
            </a:r>
            <a:endParaRPr lang="cs-CZ" dirty="0"/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357304"/>
            <a:ext cx="5661025" cy="886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2"/>
          <a:srcRect t="4836"/>
          <a:stretch>
            <a:fillRect/>
          </a:stretch>
        </p:blipFill>
        <p:spPr bwMode="auto">
          <a:xfrm>
            <a:off x="1857356" y="1428742"/>
            <a:ext cx="5661025" cy="8434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1488" y="1231900"/>
            <a:ext cx="566102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1488" y="1331913"/>
            <a:ext cx="566102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Podstata SROI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500034" y="1214428"/>
            <a:ext cx="735811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Sociální návratnost investic (SROI) je metoda měření hodnot, které se tradičně neodrážejí v účetních výkazech, včetně sociálních, ekonomických a environmentálních faktorů.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Mohou </a:t>
            </a:r>
            <a:r>
              <a:rPr lang="cs-CZ" dirty="0" smtClean="0"/>
              <a:t>určit, jak </a:t>
            </a:r>
            <a:r>
              <a:rPr lang="cs-CZ" dirty="0" smtClean="0"/>
              <a:t>efektivně podnik </a:t>
            </a:r>
            <a:r>
              <a:rPr lang="cs-CZ" dirty="0" smtClean="0"/>
              <a:t>využívá svůj kapitál a další zdroje k tomu, aby vytvořil hodnotu pro komunitu, tedy dosáhl svého veřejně prospěšného cíle.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Zatímco </a:t>
            </a:r>
            <a:r>
              <a:rPr lang="cs-CZ" dirty="0" smtClean="0"/>
              <a:t>tradiční analýza nákladů a přínosů se používá k porovnání různých investic nebo projektů, SROI používá více položek k vyhodnocení celkového dopadu, což ukazuje jak finanční,tak sociální dopad, který může podnik mít.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SROI</a:t>
            </a:r>
            <a:endParaRPr lang="cs-CZ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000114"/>
            <a:ext cx="5661025" cy="886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prvky SROI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42976" y="857238"/>
            <a:ext cx="578646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Vstupy</a:t>
            </a:r>
            <a:r>
              <a:rPr lang="cs-CZ" dirty="0" smtClean="0"/>
              <a:t> nebo zdroje investic do činnosti sociálního podniku (například náklady na provoz, např. program připravenosti na práci)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Výstupy</a:t>
            </a:r>
            <a:r>
              <a:rPr lang="cs-CZ" dirty="0" smtClean="0"/>
              <a:t> nebo přímé a hmatatelné produkty z činnosti (například počet osob vyškolených v programu)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Výsledek</a:t>
            </a:r>
            <a:r>
              <a:rPr lang="cs-CZ" dirty="0" smtClean="0"/>
              <a:t> nebo změny osob vyplývající z činnosti (tj. nová pracovní místa, lepší příjmy, zlepšená kvalita života jednotlivců, zvýšení daní a snížení podpory ze strany vlády)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Dopad nebo výsledek bez odhadu</a:t>
            </a:r>
            <a:r>
              <a:rPr lang="cs-CZ" dirty="0" smtClean="0"/>
              <a:t> toho, co by se stalo (Například pokud by 20 lidí dostalo nové zaměstnání, ale pět z nich by bylo v každém případě přijato, dopad je založen na 15 osobách, kteří získali práci přímo jako výsledkem programu připravenosti na práci.)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propočtu SROI</a:t>
            </a:r>
            <a:endParaRPr lang="cs-CZ" dirty="0"/>
          </a:p>
        </p:txBody>
      </p:sp>
      <p:pic>
        <p:nvPicPr>
          <p:cNvPr id="5" name="Obrázek 92"/>
          <p:cNvPicPr/>
          <p:nvPr/>
        </p:nvPicPr>
        <p:blipFill rotWithShape="1">
          <a:blip r:embed="rId2"/>
          <a:srcRect l="8308" t="16227" r="12071" b="8913"/>
          <a:stretch/>
        </p:blipFill>
        <p:spPr bwMode="auto">
          <a:xfrm>
            <a:off x="2143108" y="1000114"/>
            <a:ext cx="5230458" cy="36825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7617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V </a:t>
            </a: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přednášce </a:t>
            </a: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jste se mohli seznámit s nejčastějšími </a:t>
            </a: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ukazateli efektivnosti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bylo doporučeno, že v rámci zkvalitnění celého procesu řízení je možno navrhovat dle stejné logiky své dílčí ukazatele, které budou odrážet současnou situaci </a:t>
            </a: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v sociálním </a:t>
            </a: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podniku.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261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 smtClean="0">
                <a:solidFill>
                  <a:schemeClr val="bg1"/>
                </a:solidFill>
              </a:rPr>
              <a:t>HODNOCENÍ </a:t>
            </a:r>
            <a:r>
              <a:rPr lang="cs-CZ" sz="3000" b="1" dirty="0" smtClean="0">
                <a:solidFill>
                  <a:schemeClr val="bg1"/>
                </a:solidFill>
              </a:rPr>
              <a:t>VÝKONNOSTI SOCIÁLNÍHO </a:t>
            </a:r>
            <a:r>
              <a:rPr lang="cs-CZ" sz="3000" b="1" dirty="0" smtClean="0">
                <a:solidFill>
                  <a:schemeClr val="bg1"/>
                </a:solidFill>
              </a:rPr>
              <a:t>PODNIKU – část II</a:t>
            </a:r>
            <a:endParaRPr lang="cs-CZ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Jak vyhodnocovat výkonnost?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Jak měřit sociální dopad?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05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HODNOCENÍ </a:t>
            </a:r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VÝKONNOSTI SOCIÁLNÍHO </a:t>
            </a:r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PODNIKU- část II</a:t>
            </a:r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Cílem přednášky je seznámit studenty </a:t>
            </a:r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s různými způsoby měření výkonnosti a efektivnosti</a:t>
            </a:r>
            <a:endParaRPr lang="cs-CZ" sz="14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Měření efektivity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71538" y="1694587"/>
            <a:ext cx="72866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cs-CZ" dirty="0" smtClean="0"/>
              <a:t>Trvale udržitelné podnikání a poslání vyžaduje účinné plánování a finanční řízení. </a:t>
            </a:r>
            <a:endParaRPr lang="cs-CZ" dirty="0" smtClean="0"/>
          </a:p>
          <a:p>
            <a:pPr algn="just">
              <a:buFont typeface="Arial" pitchFamily="34" charset="0"/>
              <a:buChar char="•"/>
            </a:pPr>
            <a:r>
              <a:rPr lang="cs-CZ" dirty="0" smtClean="0"/>
              <a:t>Analýza </a:t>
            </a:r>
            <a:r>
              <a:rPr lang="cs-CZ" dirty="0" smtClean="0"/>
              <a:t>efektivnosti je užitečným nástrojem pro správu podniku, který zlepší chápání finančních výsledků a trendů v průběhu času a poskytne klíčové ukazatele výkonnosti.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Ukazatele udržitelné ziskovosti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42910" y="1140589"/>
            <a:ext cx="721523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cs-CZ" dirty="0" smtClean="0"/>
              <a:t>Tato sada ukazatelů ukazuje, zda bude mít v budoucnu sociální podnik dostatek finančních prostředků tak, aby svým zaměstnancům i podporovatelům mohl přinášet hodnotu i v budoucnu</a:t>
            </a:r>
            <a:r>
              <a:rPr lang="cs-CZ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/>
              <a:t>Výnosností </a:t>
            </a:r>
            <a:r>
              <a:rPr lang="cs-CZ" dirty="0" smtClean="0"/>
              <a:t>(ziskovostí) se rozumí schopnost dosahovat zisk a zhodnocovat tím kapitál, který byl do podniku vložen. </a:t>
            </a:r>
            <a:endParaRPr lang="cs-CZ" dirty="0" smtClean="0"/>
          </a:p>
          <a:p>
            <a:pPr algn="just">
              <a:buFont typeface="Arial" pitchFamily="34" charset="0"/>
              <a:buChar char="•"/>
            </a:pPr>
            <a:r>
              <a:rPr lang="cs-CZ" dirty="0" smtClean="0"/>
              <a:t>Ukazatele </a:t>
            </a:r>
            <a:r>
              <a:rPr lang="cs-CZ" dirty="0" smtClean="0"/>
              <a:t>výnosnosti (ziskovosti) jsou důležité zejména při dlouhodobých rozhodovacích situacích (např. do kterých prostředků investovat).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Ukazatele provozní efektivity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928662" y="1694587"/>
            <a:ext cx="68580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Tyto ukazatele jsou využívány k efektivnímu řízení majetku a závazků. Výsledky se dají srovnávat v čase</a:t>
            </a:r>
            <a:r>
              <a:rPr lang="cs-CZ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smtClean="0"/>
              <a:t>Základní pohled na situaci v podniku nám přináší ukazatel </a:t>
            </a:r>
            <a:r>
              <a:rPr lang="cs-CZ" dirty="0" smtClean="0"/>
              <a:t>nákladovosti </a:t>
            </a:r>
            <a:r>
              <a:rPr lang="cs-CZ" dirty="0" smtClean="0"/>
              <a:t>tržeb (NT). Udává, kolik Kč nákladů je třeba vynaložit na jednu Kč tržeb</a:t>
            </a:r>
            <a:r>
              <a:rPr lang="cs-CZ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Mezi další ukazatele mohou patřit obraty zásob, pohledávek či závazků.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Ukazatelé likvidity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857224" y="1279089"/>
            <a:ext cx="60007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Tyto ukazatele souvisí s finančním zdravím podniku. Likvidita pak představuje </a:t>
            </a:r>
            <a:r>
              <a:rPr lang="cs-CZ" dirty="0" smtClean="0"/>
              <a:t>schopnost </a:t>
            </a:r>
            <a:r>
              <a:rPr lang="cs-CZ" dirty="0" smtClean="0"/>
              <a:t>organizace hradit své závazky v „blízké budoucnosti“.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Obecně </a:t>
            </a:r>
            <a:r>
              <a:rPr lang="cs-CZ" dirty="0" smtClean="0"/>
              <a:t>platí, že vyšší likvidita snižuje riziko platební neschopnosti, ale zároveň snižuje výnosnost organizace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Doporučenými </a:t>
            </a:r>
            <a:r>
              <a:rPr lang="cs-CZ" dirty="0" smtClean="0"/>
              <a:t>ukazateli jsou okamžitá, pohotová a běžná likvidita, čistý pracovní kapitál a kapitálová přiměřenost.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20876" cy="507703"/>
          </a:xfrm>
        </p:spPr>
        <p:txBody>
          <a:bodyPr/>
          <a:lstStyle/>
          <a:p>
            <a:r>
              <a:rPr lang="cs-CZ" dirty="0" smtClean="0"/>
              <a:t>UKAZATELE </a:t>
            </a:r>
            <a:r>
              <a:rPr lang="cs-CZ" dirty="0" smtClean="0"/>
              <a:t>FINANCOVÁNÍ (ZADLUŽENOST, KAPITÁL, GRANTY, SOCIÁLNÍ FINANCE)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214414" y="1833086"/>
            <a:ext cx="74295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V této části rozboru se zaměříme na to, do jaké míry používá podnik půjčené peníze a jaká tedy úroveň rizika.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Věřitelé </a:t>
            </a:r>
            <a:r>
              <a:rPr lang="cs-CZ" dirty="0" smtClean="0"/>
              <a:t>často používají tyto informace k určení schopnosti podniku splácet své dluhy.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Mezi </a:t>
            </a:r>
            <a:r>
              <a:rPr lang="cs-CZ" dirty="0" smtClean="0"/>
              <a:t>dva základní můžeme vybrat míru zadluženosti (MZ) a úrokové krytí (ÚK). 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cap="small" dirty="0" smtClean="0"/>
              <a:t>Ostatní ukazatele, vhodné pro sociální </a:t>
            </a:r>
            <a:r>
              <a:rPr lang="cs-CZ" b="1" cap="small" dirty="0" smtClean="0"/>
              <a:t>podniky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2412</TotalTime>
  <Words>528</Words>
  <Application>Microsoft Office PowerPoint</Application>
  <PresentationFormat>Předvádění na obrazovce (16:9)</PresentationFormat>
  <Paragraphs>62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SLU</vt:lpstr>
      <vt:lpstr>Název prezentace</vt:lpstr>
      <vt:lpstr>Snímek 2</vt:lpstr>
      <vt:lpstr>Snímek 3</vt:lpstr>
      <vt:lpstr>Měření efektivity</vt:lpstr>
      <vt:lpstr>Ukazatele udržitelné ziskovosti</vt:lpstr>
      <vt:lpstr>Ukazatele provozní efektivity</vt:lpstr>
      <vt:lpstr>Ukazatelé likvidity</vt:lpstr>
      <vt:lpstr>UKAZATELE FINANCOVÁNÍ (ZADLUŽENOST, KAPITÁL, GRANTY, SOCIÁLNÍ FINANCE) </vt:lpstr>
      <vt:lpstr>Ostatní ukazatele, vhodné pro sociální podniky</vt:lpstr>
      <vt:lpstr>Provozní soběstačnost</vt:lpstr>
      <vt:lpstr>Snímek 11</vt:lpstr>
      <vt:lpstr>Snímek 12</vt:lpstr>
      <vt:lpstr>Snímek 13</vt:lpstr>
      <vt:lpstr>Podstata SROI</vt:lpstr>
      <vt:lpstr>Výpočet SROI</vt:lpstr>
      <vt:lpstr>Hlavní prvky SROI</vt:lpstr>
      <vt:lpstr>Příklad propočtu SROI</vt:lpstr>
      <vt:lpstr>Snímek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Jarda Mach</cp:lastModifiedBy>
  <cp:revision>60</cp:revision>
  <cp:lastPrinted>2018-03-27T09:30:31Z</cp:lastPrinted>
  <dcterms:created xsi:type="dcterms:W3CDTF">2016-07-06T15:42:34Z</dcterms:created>
  <dcterms:modified xsi:type="dcterms:W3CDTF">2019-04-17T05:50:52Z</dcterms:modified>
</cp:coreProperties>
</file>