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351" r:id="rId4"/>
    <p:sldId id="305" r:id="rId5"/>
    <p:sldId id="350" r:id="rId6"/>
    <p:sldId id="352" r:id="rId7"/>
    <p:sldId id="353" r:id="rId8"/>
    <p:sldId id="354" r:id="rId9"/>
    <p:sldId id="355" r:id="rId10"/>
    <p:sldId id="356" r:id="rId11"/>
    <p:sldId id="328" r:id="rId12"/>
    <p:sldId id="346" r:id="rId13"/>
    <p:sldId id="347" r:id="rId14"/>
    <p:sldId id="348" r:id="rId15"/>
    <p:sldId id="349" r:id="rId16"/>
    <p:sldId id="345" r:id="rId17"/>
    <p:sldId id="307" r:id="rId18"/>
    <p:sldId id="330" r:id="rId19"/>
    <p:sldId id="334" r:id="rId20"/>
    <p:sldId id="341" r:id="rId21"/>
    <p:sldId id="342" r:id="rId22"/>
    <p:sldId id="343" r:id="rId23"/>
    <p:sldId id="332" r:id="rId24"/>
    <p:sldId id="333" r:id="rId25"/>
    <p:sldId id="344" r:id="rId26"/>
    <p:sldId id="310" r:id="rId27"/>
    <p:sldId id="287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5597" autoAdjust="0"/>
  </p:normalViewPr>
  <p:slideViewPr>
    <p:cSldViewPr>
      <p:cViewPr varScale="1">
        <p:scale>
          <a:sx n="101" d="100"/>
          <a:sy n="101" d="100"/>
        </p:scale>
        <p:origin x="12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z/intl/cs/forms/abou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1785" y="236832"/>
            <a:ext cx="597666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9797" y="560868"/>
            <a:ext cx="5760640" cy="39604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vztahu se zákazníkem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 systému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HubSpot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39502"/>
            <a:ext cx="2609012" cy="936104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100437" y="3795886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7 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9. 11. 2022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195486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7614"/>
            <a:ext cx="59055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11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142523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495" y="7185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listu kontaktů z předchozího e-mailu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31590"/>
            <a:ext cx="6540876" cy="34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91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142523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495" y="7185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listu kontaktů z předchozího e-mailu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03598"/>
            <a:ext cx="6336704" cy="32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28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142523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495" y="7185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listu kontaktů z předchozího e-mailu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03598"/>
            <a:ext cx="6624736" cy="34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865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142523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495" y="7185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listu kontaktů z předchozího e-mailu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30" y="1347614"/>
            <a:ext cx="629317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58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142523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495" y="7185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listu kontaktů z předchozího e-mailu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74607"/>
            <a:ext cx="6336704" cy="32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600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-108520" y="142523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495" y="7185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Vytvoření listu kontaktů z předchozího e-mailu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21305"/>
            <a:ext cx="6552728" cy="338921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5536" y="472857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Nyní máte vytvořený list kontaktů a můžete začít vytvářet děkovací e-mail zákazníkům </a:t>
            </a:r>
            <a:r>
              <a:rPr lang="cs-CZ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4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142523"/>
            <a:ext cx="844094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15566"/>
            <a:ext cx="7654002" cy="35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7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915566"/>
            <a:ext cx="734669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020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7121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Personalizace e-mailu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62322"/>
            <a:ext cx="7056784" cy="36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29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427734"/>
            <a:ext cx="2088232" cy="205228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CÍLE SEMINÁŘE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0" y="900954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Diskuze nad specifiky budování stabilního vztahu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Cvičení orientované na řízení vztahu v jeho fázích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Tvorba děkovacího e-mailu s prosbou o vyplnění krátkého průzkumu pro zjištění spokojenosti zákazníka (+ tvorba průzkumu pomocí Formuláře Google) </a:t>
            </a:r>
          </a:p>
        </p:txBody>
      </p:sp>
    </p:spTree>
    <p:extLst>
      <p:ext uri="{BB962C8B-B14F-4D97-AF65-F5344CB8AC3E}">
        <p14:creationId xmlns:p14="http://schemas.microsoft.com/office/powerpoint/2010/main" val="55726801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71215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Vložení odkazu do textu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86042"/>
            <a:ext cx="6840760" cy="356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033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7121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Personalizace e-mailu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03715"/>
            <a:ext cx="6768752" cy="35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640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31590"/>
            <a:ext cx="6768752" cy="3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007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71550"/>
            <a:ext cx="6912768" cy="373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0756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15566"/>
            <a:ext cx="6840760" cy="35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8612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08" y="142523"/>
            <a:ext cx="8352928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TVORBA DĚKOVACÍHO EMAILU V SYSTÉMU HUBSPOT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59" y="915566"/>
            <a:ext cx="7069794" cy="37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143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75835"/>
            <a:ext cx="7920880" cy="48351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TÝMOVÝ ÚKOL – Naše fiktivní společnost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51720" y="1961062"/>
            <a:ext cx="6826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rgbClr val="000000"/>
                </a:solidFill>
              </a:rPr>
              <a:t>název společnosti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rgbClr val="000000"/>
                </a:solidFill>
              </a:rPr>
              <a:t>logo společnosti vložené pomocí rozšíření </a:t>
            </a:r>
            <a:r>
              <a:rPr lang="cs-CZ" sz="1600" dirty="0" err="1">
                <a:solidFill>
                  <a:srgbClr val="000000"/>
                </a:solidFill>
              </a:rPr>
              <a:t>Canva</a:t>
            </a:r>
            <a:endParaRPr lang="cs-CZ" sz="1600" dirty="0">
              <a:solidFill>
                <a:srgbClr val="0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rgbClr val="000000"/>
                </a:solidFill>
              </a:rPr>
              <a:t>poděkování za to, že se stali Vašimi zákazníky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rgbClr val="000000"/>
                </a:solidFill>
              </a:rPr>
              <a:t>odkaz na dotazník spokojenosti (je nutné vytvořit dotazník pomocí Google </a:t>
            </a:r>
            <a:r>
              <a:rPr lang="cs-CZ" sz="1600" dirty="0" err="1">
                <a:solidFill>
                  <a:srgbClr val="000000"/>
                </a:solidFill>
              </a:rPr>
              <a:t>Forms</a:t>
            </a:r>
            <a:r>
              <a:rPr lang="cs-CZ" sz="1600" dirty="0">
                <a:solidFill>
                  <a:srgbClr val="000000"/>
                </a:solidFill>
              </a:rPr>
              <a:t> (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https://www.google.cz/</a:t>
            </a:r>
            <a:r>
              <a:rPr lang="cs-CZ" sz="1600" dirty="0" err="1">
                <a:solidFill>
                  <a:srgbClr val="000000"/>
                </a:solidFill>
                <a:hlinkClick r:id="rId2"/>
              </a:rPr>
              <a:t>intl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/</a:t>
            </a:r>
            <a:r>
              <a:rPr lang="cs-CZ" sz="1600" dirty="0" err="1">
                <a:solidFill>
                  <a:srgbClr val="000000"/>
                </a:solidFill>
                <a:hlinkClick r:id="rId2"/>
              </a:rPr>
              <a:t>cs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/</a:t>
            </a:r>
            <a:r>
              <a:rPr lang="cs-CZ" sz="1600" dirty="0" err="1">
                <a:solidFill>
                  <a:srgbClr val="000000"/>
                </a:solidFill>
                <a:hlinkClick r:id="rId2"/>
              </a:rPr>
              <a:t>forms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/</a:t>
            </a:r>
            <a:r>
              <a:rPr lang="cs-CZ" sz="1600" dirty="0" err="1">
                <a:solidFill>
                  <a:srgbClr val="000000"/>
                </a:solidFill>
                <a:hlinkClick r:id="rId2"/>
              </a:rPr>
              <a:t>about</a:t>
            </a:r>
            <a:r>
              <a:rPr lang="cs-CZ" sz="1600" dirty="0">
                <a:solidFill>
                  <a:srgbClr val="000000"/>
                </a:solidFill>
                <a:hlinkClick r:id="rId2"/>
              </a:rPr>
              <a:t>/</a:t>
            </a:r>
            <a:r>
              <a:rPr lang="cs-CZ" sz="1600" dirty="0">
                <a:solidFill>
                  <a:srgbClr val="000000"/>
                </a:solidFill>
              </a:rPr>
              <a:t>) a odkaz na něj umístit do e-mailu)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759353"/>
            <a:ext cx="734481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solidFill>
                  <a:srgbClr val="000000"/>
                </a:solidFill>
              </a:rPr>
              <a:t>Zadání: 			</a:t>
            </a:r>
            <a:r>
              <a:rPr lang="cs-CZ" sz="1600" dirty="0">
                <a:solidFill>
                  <a:srgbClr val="000000"/>
                </a:solidFill>
              </a:rPr>
              <a:t>v týmu </a:t>
            </a:r>
            <a:r>
              <a:rPr lang="cs-CZ" sz="1600" b="1" dirty="0">
                <a:solidFill>
                  <a:srgbClr val="000000"/>
                </a:solidFill>
              </a:rPr>
              <a:t>vytvořte děkovací e-mail</a:t>
            </a:r>
            <a:endParaRPr lang="cs-CZ" sz="1600" dirty="0">
              <a:solidFill>
                <a:srgbClr val="000000"/>
              </a:solidFill>
            </a:endParaRPr>
          </a:p>
          <a:p>
            <a:pPr algn="just"/>
            <a:r>
              <a:rPr lang="cs-CZ" sz="1600" b="1" dirty="0">
                <a:solidFill>
                  <a:srgbClr val="000000"/>
                </a:solidFill>
              </a:rPr>
              <a:t>Termín odeslání e-mailu</a:t>
            </a:r>
            <a:r>
              <a:rPr lang="cs-CZ" sz="1600" dirty="0">
                <a:solidFill>
                  <a:srgbClr val="000000"/>
                </a:solidFill>
              </a:rPr>
              <a:t>: 	nejpozději 15. 11. 2022</a:t>
            </a:r>
          </a:p>
          <a:p>
            <a:pPr algn="just"/>
            <a:r>
              <a:rPr lang="cs-CZ" sz="1600" dirty="0">
                <a:solidFill>
                  <a:srgbClr val="000000"/>
                </a:solidFill>
              </a:rPr>
              <a:t>Hodnocení:		</a:t>
            </a:r>
            <a:r>
              <a:rPr lang="cs-CZ" sz="1600" b="1" dirty="0">
                <a:solidFill>
                  <a:srgbClr val="000000"/>
                </a:solidFill>
              </a:rPr>
              <a:t>1 bod, </a:t>
            </a:r>
            <a:r>
              <a:rPr lang="cs-CZ" sz="1600" dirty="0">
                <a:solidFill>
                  <a:srgbClr val="000000"/>
                </a:solidFill>
              </a:rPr>
              <a:t>po doručení na e-mail vedoucí semináře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644101"/>
            <a:ext cx="6804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1) Vytvořte obsah e-mailu, kde poděkujete svým zákazníkům za nákup produktu. </a:t>
            </a:r>
            <a:r>
              <a:rPr lang="cs-CZ" sz="1600" b="1" dirty="0">
                <a:solidFill>
                  <a:srgbClr val="000000"/>
                </a:solidFill>
              </a:rPr>
              <a:t>E-mail bude obsahovat:</a:t>
            </a:r>
          </a:p>
        </p:txBody>
      </p:sp>
      <p:sp>
        <p:nvSpPr>
          <p:cNvPr id="8" name="Obdélník 7"/>
          <p:cNvSpPr/>
          <p:nvPr/>
        </p:nvSpPr>
        <p:spPr>
          <a:xfrm>
            <a:off x="251725" y="4272937"/>
            <a:ext cx="8404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2) Hotový prodejní e-mail </a:t>
            </a:r>
            <a:r>
              <a:rPr lang="cs-CZ" sz="1600" b="1" dirty="0">
                <a:solidFill>
                  <a:srgbClr val="000000"/>
                </a:solidFill>
              </a:rPr>
              <a:t>rozešlete svým zákazníkům </a:t>
            </a:r>
            <a:r>
              <a:rPr lang="cs-CZ" sz="1600" dirty="0">
                <a:solidFill>
                  <a:srgbClr val="000000"/>
                </a:solidFill>
              </a:rPr>
              <a:t>prostřednictvím systému </a:t>
            </a:r>
            <a:r>
              <a:rPr lang="cs-CZ" sz="1600" b="1" dirty="0" err="1">
                <a:solidFill>
                  <a:srgbClr val="000000"/>
                </a:solidFill>
              </a:rPr>
              <a:t>HubSpot</a:t>
            </a:r>
            <a:r>
              <a:rPr lang="cs-CZ" sz="1600" dirty="0">
                <a:solidFill>
                  <a:srgbClr val="000000"/>
                </a:solidFill>
              </a:rPr>
              <a:t>.</a:t>
            </a:r>
            <a:endParaRPr lang="cs-CZ" sz="1600" b="1" dirty="0">
              <a:solidFill>
                <a:srgbClr val="00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0" y="2355726"/>
            <a:ext cx="2400504" cy="174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03238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03598"/>
            <a:ext cx="5904656" cy="3096344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</a:rPr>
              <a:t>Děkuji za pozornost</a:t>
            </a:r>
            <a:br>
              <a:rPr lang="cs-CZ" sz="4400" dirty="0">
                <a:solidFill>
                  <a:srgbClr val="000000"/>
                </a:solidFill>
              </a:rPr>
            </a:br>
            <a: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b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  <a:t>Máte dotazy?</a:t>
            </a:r>
            <a:b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endParaRPr lang="cs-CZ" sz="44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9662"/>
            <a:ext cx="2160240" cy="28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9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7272808" cy="483518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rgbClr val="000000"/>
                </a:solidFill>
              </a:rPr>
              <a:t>PROCVIČENÍ TEORETICKÝCH ZNALOSTÍ Z PŘEDNÁŠKY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31590"/>
            <a:ext cx="5738019" cy="33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2049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920880" cy="57606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Jak můžeme eliminovat informační imunitu zákazníka?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91630"/>
            <a:ext cx="4536504" cy="25109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15616" y="1546767"/>
            <a:ext cx="619268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třeba umět rozeznat,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kdy je třeba zákazníka oslovit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Je třeba rozpoznat okamžiky, kdy zákazník potřebuje pomoci a dobře načasovat sdělení → sledovat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frekvenci nákupu produktu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sledovat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určitá životní období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lidském životě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13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92546"/>
            <a:ext cx="7920880" cy="82384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Jaké znáte symptomy ohrožení vztahu? Jak by měla firma při tomto ohrožení reagovat?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91630"/>
            <a:ext cx="4536504" cy="251093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835696" y="1275606"/>
            <a:ext cx="4752528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zákazník omezuje kontakt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klesá objem nákupů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nárůst stížností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vznik problémů při distribuci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či přímé konstatování, že bude vztah ukončen</a:t>
            </a:r>
            <a:r>
              <a:rPr lang="cs-CZ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81944" y="30960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Pokud se objeví nějaké problémy, je třeba je hned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analyzovat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rozhodnout o zlepšení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či 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vypovězení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819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75835"/>
            <a:ext cx="7920880" cy="48351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CVIČENÍ – řízení vztahu v jeho fázích</a:t>
            </a:r>
            <a:br>
              <a:rPr lang="cs-CZ" b="1" dirty="0">
                <a:solidFill>
                  <a:srgbClr val="000000"/>
                </a:solidFill>
              </a:rPr>
            </a:b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0134" y="843558"/>
            <a:ext cx="737821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Individuální práce. Předpokládaná časová náročnost: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Zpracování: 10 minut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Diskuze: 5 minut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6552" y="2009358"/>
            <a:ext cx="738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U následujících situací rozhodněte </a:t>
            </a:r>
            <a:r>
              <a:rPr lang="cs-CZ" b="1" dirty="0">
                <a:solidFill>
                  <a:srgbClr val="000000"/>
                </a:solidFill>
              </a:rPr>
              <a:t>jakou fázi vztahu </a:t>
            </a:r>
            <a:r>
              <a:rPr lang="cs-CZ" dirty="0">
                <a:solidFill>
                  <a:srgbClr val="000000"/>
                </a:solidFill>
              </a:rPr>
              <a:t>se jedná a </a:t>
            </a:r>
            <a:r>
              <a:rPr lang="cs-CZ" b="1" dirty="0">
                <a:solidFill>
                  <a:srgbClr val="000000"/>
                </a:solidFill>
              </a:rPr>
              <a:t>jak by měla firma postupovat</a:t>
            </a:r>
            <a:r>
              <a:rPr lang="cs-CZ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874031"/>
            <a:ext cx="2883605" cy="159606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6552" y="2715766"/>
            <a:ext cx="525658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Nespokojený zákazník nedoporučuje na sociálních sítích náš produkt.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Náš dlouholetý zákazník bude mít za týden narozeniny.</a:t>
            </a:r>
          </a:p>
          <a:p>
            <a:pPr marL="342900" indent="-342900" algn="just"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Zákazník si prohlíží konkrétní produkt na naší webové stránce.</a:t>
            </a:r>
          </a:p>
        </p:txBody>
      </p:sp>
    </p:spTree>
    <p:extLst>
      <p:ext uri="{BB962C8B-B14F-4D97-AF65-F5344CB8AC3E}">
        <p14:creationId xmlns:p14="http://schemas.microsoft.com/office/powerpoint/2010/main" val="785675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75835"/>
            <a:ext cx="7920880" cy="48351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VYHODNOCENÍ CVIČENÍ – řízení vztahu v jeho fázích</a:t>
            </a:r>
            <a:br>
              <a:rPr lang="cs-CZ" b="1" dirty="0">
                <a:solidFill>
                  <a:srgbClr val="000000"/>
                </a:solidFill>
              </a:rPr>
            </a:b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987574"/>
            <a:ext cx="5328592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</a:rPr>
              <a:t>Nespokojený zákazník nedoporučuje na sociálních sítích náš produkt</a:t>
            </a:r>
            <a:r>
              <a:rPr lang="cs-CZ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Fáze ukončení vztahu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Na úrovni zákaznické základny zjišťovat zpětné vazby, na úrovni vztahu rozpoznat krize vztahu, provádět včasný monitoring, který může vést k nápravě, na úrovni setkání zjistit informace o důvodech ukončení vztahu a ty následně vyhodnotit.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016893"/>
            <a:ext cx="2883605" cy="15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995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75835"/>
            <a:ext cx="7920880" cy="48351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VYHODNOCENÍ CVIČENÍ – řízení vztahu v jeho fázích</a:t>
            </a:r>
            <a:br>
              <a:rPr lang="cs-CZ" b="1" dirty="0">
                <a:solidFill>
                  <a:srgbClr val="000000"/>
                </a:solidFill>
              </a:rPr>
            </a:b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016893"/>
            <a:ext cx="2883605" cy="159606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915566"/>
            <a:ext cx="5328592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</a:rPr>
              <a:t>Náš dlouholetý zákazník bude mít za týden narozeniny.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Fáze rozvoje vztahu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Na úrovni zákaznické základny rozlišit skupiny zákazníků, stanovit potencionální hodnotu vztahů, vytvoření strategií vztahu, naplánování činností ke zvýšení hodnoty vztahu, na úrovni vztahu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roční plán, plán dlouhodobého rozvoje</a:t>
            </a:r>
            <a:r>
              <a:rPr lang="cs-CZ" dirty="0">
                <a:solidFill>
                  <a:srgbClr val="000000"/>
                </a:solidFill>
              </a:rPr>
              <a:t>, prodlužovat vztah: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posilování vazeb se zákazníkem, zvětšení místa v mysli a v srdci, zlepšování schopností  a znalostí pracovníků, školení</a:t>
            </a:r>
            <a:r>
              <a:rPr lang="cs-CZ" dirty="0">
                <a:solidFill>
                  <a:srgbClr val="000000"/>
                </a:solidFill>
              </a:rPr>
              <a:t> na úrovni setkání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promýšlené scénáře vedoucí k pozitivnímu ovlivňování spokojenosti.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863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75835"/>
            <a:ext cx="7920880" cy="48351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VYHODNOCENÍ CVIČENÍ – řízení vztahu v jeho fázích</a:t>
            </a:r>
            <a:br>
              <a:rPr lang="cs-CZ" b="1" dirty="0">
                <a:solidFill>
                  <a:srgbClr val="000000"/>
                </a:solidFill>
              </a:rPr>
            </a:b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016893"/>
            <a:ext cx="2883605" cy="159606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915566"/>
            <a:ext cx="5328592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</a:rPr>
              <a:t>Zákazník pomocí dotazníku spokojenosti ohodnotil svůj první zakoupený produkt od naší společnosti.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Fáze navázání vztahu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Závisí na strategii – strategie sepnutí: začátek začíná koupí nosného produktu, strategie propojení: začátek vztahu je dán širokou výměnou informací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 komunikaci používáme více kanálů, na úrovni setkání je důležité vyvolat v zákazníkovi pozitivní pocit z prvního setkání.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5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22814</TotalTime>
  <Words>743</Words>
  <Application>Microsoft Office PowerPoint</Application>
  <PresentationFormat>Předvádění na obrazovce (16:9)</PresentationFormat>
  <Paragraphs>75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SLU</vt:lpstr>
      <vt:lpstr>Budování vztahu se zákazníkem   Práce v systému HubSpot CRM   </vt:lpstr>
      <vt:lpstr>CÍLE SEMINÁŘE</vt:lpstr>
      <vt:lpstr>PROCVIČENÍ TEORETICKÝCH ZNALOSTÍ Z PŘEDNÁŠKY </vt:lpstr>
      <vt:lpstr>Jak můžeme eliminovat informační imunitu zákazníka?</vt:lpstr>
      <vt:lpstr>Jaké znáte symptomy ohrožení vztahu? Jak by měla firma při tomto ohrožení reagovat?</vt:lpstr>
      <vt:lpstr>CVIČENÍ – řízení vztahu v jeho fázích </vt:lpstr>
      <vt:lpstr>VYHODNOCENÍ CVIČENÍ – řízení vztahu v jeho fázích </vt:lpstr>
      <vt:lpstr>VYHODNOCENÍ CVIČENÍ – řízení vztahu v jeho fázích </vt:lpstr>
      <vt:lpstr>VYHODNOCENÍ CVIČENÍ – řízení vztahu v jeho fázích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TVORBA DĚKOVACÍHO EMAILU V SYSTÉMU HUBSPOT </vt:lpstr>
      <vt:lpstr>TÝMOVÝ ÚKOL – Naše fiktivní společnost</vt:lpstr>
      <vt:lpstr>Děkuji za pozornost  Máte dotazy?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437</cp:revision>
  <dcterms:created xsi:type="dcterms:W3CDTF">2016-07-06T15:42:34Z</dcterms:created>
  <dcterms:modified xsi:type="dcterms:W3CDTF">2022-11-09T11:01:18Z</dcterms:modified>
</cp:coreProperties>
</file>