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305" r:id="rId4"/>
    <p:sldId id="307" r:id="rId5"/>
    <p:sldId id="332" r:id="rId6"/>
    <p:sldId id="333" r:id="rId7"/>
    <p:sldId id="334" r:id="rId8"/>
    <p:sldId id="335" r:id="rId9"/>
    <p:sldId id="336" r:id="rId10"/>
    <p:sldId id="310" r:id="rId11"/>
    <p:sldId id="337" r:id="rId12"/>
    <p:sldId id="328" r:id="rId13"/>
    <p:sldId id="329" r:id="rId14"/>
    <p:sldId id="330" r:id="rId15"/>
    <p:sldId id="331" r:id="rId16"/>
    <p:sldId id="287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90728" autoAdjust="0"/>
  </p:normalViewPr>
  <p:slideViewPr>
    <p:cSldViewPr>
      <p:cViewPr varScale="1">
        <p:scale>
          <a:sx n="110" d="100"/>
          <a:sy n="110" d="100"/>
        </p:scale>
        <p:origin x="307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Východiskem</a:t>
            </a:r>
            <a:r>
              <a:rPr lang="en-GB" dirty="0"/>
              <a:t> </a:t>
            </a:r>
            <a:r>
              <a:rPr lang="en-GB" dirty="0" err="1"/>
              <a:t>budování</a:t>
            </a:r>
            <a:r>
              <a:rPr lang="en-GB" dirty="0"/>
              <a:t> </a:t>
            </a:r>
            <a:r>
              <a:rPr lang="en-GB" dirty="0" err="1"/>
              <a:t>hodnoty</a:t>
            </a:r>
            <a:r>
              <a:rPr lang="en-GB" dirty="0"/>
              <a:t> </a:t>
            </a:r>
            <a:r>
              <a:rPr lang="en-GB" dirty="0" err="1"/>
              <a:t>vztahu</a:t>
            </a:r>
            <a:r>
              <a:rPr lang="en-GB" dirty="0"/>
              <a:t> se </a:t>
            </a:r>
            <a:r>
              <a:rPr lang="en-GB" dirty="0" err="1"/>
              <a:t>zákazníkem</a:t>
            </a:r>
            <a:r>
              <a:rPr lang="en-GB" dirty="0"/>
              <a:t> je </a:t>
            </a:r>
            <a:r>
              <a:rPr lang="en-GB" dirty="0" err="1"/>
              <a:t>vytváření</a:t>
            </a:r>
            <a:r>
              <a:rPr lang="en-GB" dirty="0"/>
              <a:t> pout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podnikem</a:t>
            </a:r>
            <a:r>
              <a:rPr lang="en-GB" dirty="0"/>
              <a:t> a </a:t>
            </a:r>
            <a:r>
              <a:rPr lang="en-GB" dirty="0" err="1"/>
              <a:t>zákazníkem</a:t>
            </a:r>
            <a:r>
              <a:rPr lang="en-GB" dirty="0"/>
              <a:t>. V </a:t>
            </a:r>
            <a:r>
              <a:rPr lang="en-GB" dirty="0" err="1"/>
              <a:t>odborné</a:t>
            </a:r>
            <a:r>
              <a:rPr lang="en-GB" dirty="0"/>
              <a:t> </a:t>
            </a:r>
            <a:r>
              <a:rPr lang="en-GB" dirty="0" err="1"/>
              <a:t>literatuře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 </a:t>
            </a:r>
            <a:r>
              <a:rPr lang="en-GB" dirty="0" err="1"/>
              <a:t>různé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 </a:t>
            </a:r>
            <a:r>
              <a:rPr lang="en-GB" dirty="0" err="1"/>
              <a:t>budování</a:t>
            </a:r>
            <a:r>
              <a:rPr lang="en-GB" dirty="0"/>
              <a:t> </a:t>
            </a:r>
            <a:r>
              <a:rPr lang="en-GB" dirty="0" err="1"/>
              <a:t>pevných</a:t>
            </a:r>
            <a:r>
              <a:rPr lang="en-GB" dirty="0"/>
              <a:t> </a:t>
            </a:r>
            <a:r>
              <a:rPr lang="en-GB" dirty="0" err="1"/>
              <a:t>vazeb</a:t>
            </a:r>
            <a:r>
              <a:rPr lang="en-GB" dirty="0"/>
              <a:t>. </a:t>
            </a:r>
            <a:r>
              <a:rPr lang="en-GB" dirty="0" err="1"/>
              <a:t>Jeli</a:t>
            </a:r>
            <a:r>
              <a:rPr lang="en-GB" dirty="0"/>
              <a:t> </a:t>
            </a:r>
            <a:r>
              <a:rPr lang="en-GB" dirty="0" err="1"/>
              <a:t>hovořeno</a:t>
            </a:r>
            <a:r>
              <a:rPr lang="en-GB" dirty="0"/>
              <a:t> o </a:t>
            </a:r>
            <a:r>
              <a:rPr lang="en-GB" dirty="0" err="1"/>
              <a:t>vazbách</a:t>
            </a:r>
            <a:r>
              <a:rPr lang="en-GB" dirty="0"/>
              <a:t>,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myšleny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povinnosti</a:t>
            </a:r>
            <a:r>
              <a:rPr lang="en-GB" dirty="0"/>
              <a:t> a </a:t>
            </a:r>
            <a:r>
              <a:rPr lang="en-GB" dirty="0" err="1"/>
              <a:t>závazky</a:t>
            </a:r>
            <a:r>
              <a:rPr lang="en-GB" dirty="0"/>
              <a:t> </a:t>
            </a:r>
            <a:r>
              <a:rPr lang="en-GB" dirty="0" err="1"/>
              <a:t>vyplývající</a:t>
            </a:r>
            <a:r>
              <a:rPr lang="en-GB" dirty="0"/>
              <a:t> ze </a:t>
            </a:r>
            <a:r>
              <a:rPr lang="en-GB" dirty="0" err="1"/>
              <a:t>vztahu</a:t>
            </a:r>
            <a:r>
              <a:rPr lang="en-GB" dirty="0"/>
              <a:t>.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pohled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tuto</a:t>
            </a:r>
            <a:r>
              <a:rPr lang="en-GB" dirty="0"/>
              <a:t> </a:t>
            </a:r>
            <a:r>
              <a:rPr lang="en-GB" dirty="0" err="1"/>
              <a:t>problematiku</a:t>
            </a:r>
            <a:r>
              <a:rPr lang="en-GB" dirty="0"/>
              <a:t> </a:t>
            </a:r>
            <a:r>
              <a:rPr lang="en-GB" dirty="0" err="1"/>
              <a:t>nabízí</a:t>
            </a:r>
            <a:r>
              <a:rPr lang="en-GB" dirty="0"/>
              <a:t> </a:t>
            </a:r>
            <a:r>
              <a:rPr lang="en-GB" dirty="0" err="1"/>
              <a:t>devět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 (</a:t>
            </a:r>
            <a:r>
              <a:rPr lang="en-GB" dirty="0" err="1"/>
              <a:t>oblastí</a:t>
            </a:r>
            <a:r>
              <a:rPr lang="en-GB" dirty="0"/>
              <a:t>), </a:t>
            </a:r>
            <a:r>
              <a:rPr lang="en-GB" dirty="0" err="1"/>
              <a:t>neboli</a:t>
            </a:r>
            <a:r>
              <a:rPr lang="en-GB" dirty="0"/>
              <a:t> </a:t>
            </a:r>
            <a:r>
              <a:rPr lang="en-GB" dirty="0" err="1"/>
              <a:t>tzv</a:t>
            </a:r>
            <a:r>
              <a:rPr lang="en-GB" dirty="0"/>
              <a:t>. 9E (</a:t>
            </a:r>
            <a:r>
              <a:rPr lang="en-GB" dirty="0" err="1"/>
              <a:t>Lehtinen</a:t>
            </a:r>
            <a:r>
              <a:rPr lang="en-GB" dirty="0"/>
              <a:t>, 2007, s. 31). </a:t>
            </a:r>
            <a:endParaRPr lang="cs-CZ" dirty="0"/>
          </a:p>
          <a:p>
            <a:r>
              <a:rPr lang="en-GB" dirty="0"/>
              <a:t>EKONOMICKÁ SÍLA VZTAHU V 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síly</a:t>
            </a:r>
            <a:r>
              <a:rPr lang="en-GB" dirty="0"/>
              <a:t> je </a:t>
            </a:r>
            <a:r>
              <a:rPr lang="en-GB" dirty="0" err="1"/>
              <a:t>posuzován</a:t>
            </a:r>
            <a:r>
              <a:rPr lang="en-GB" dirty="0"/>
              <a:t> </a:t>
            </a:r>
            <a:r>
              <a:rPr lang="en-GB" dirty="0" err="1"/>
              <a:t>faktor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 a </a:t>
            </a:r>
            <a:r>
              <a:rPr lang="en-GB" dirty="0" err="1"/>
              <a:t>efektivity</a:t>
            </a:r>
            <a:r>
              <a:rPr lang="en-GB" dirty="0"/>
              <a:t> </a:t>
            </a:r>
            <a:r>
              <a:rPr lang="en-GB" dirty="0" err="1"/>
              <a:t>zákaznických</a:t>
            </a:r>
            <a:r>
              <a:rPr lang="en-GB" dirty="0"/>
              <a:t> </a:t>
            </a:r>
            <a:r>
              <a:rPr lang="en-GB" dirty="0" err="1"/>
              <a:t>vztahů</a:t>
            </a:r>
            <a:r>
              <a:rPr lang="en-GB" dirty="0"/>
              <a:t>. ● EKONOMIE </a:t>
            </a:r>
            <a:r>
              <a:rPr lang="en-GB" dirty="0" err="1"/>
              <a:t>Zabývá</a:t>
            </a:r>
            <a:r>
              <a:rPr lang="en-GB" dirty="0"/>
              <a:t> se </a:t>
            </a:r>
            <a:r>
              <a:rPr lang="en-GB" dirty="0" err="1"/>
              <a:t>objemem</a:t>
            </a:r>
            <a:r>
              <a:rPr lang="en-GB" dirty="0"/>
              <a:t> </a:t>
            </a:r>
            <a:r>
              <a:rPr lang="en-GB" dirty="0" err="1"/>
              <a:t>obchodu</a:t>
            </a:r>
            <a:r>
              <a:rPr lang="en-GB" dirty="0"/>
              <a:t> a </a:t>
            </a:r>
            <a:r>
              <a:rPr lang="en-GB" dirty="0" err="1"/>
              <a:t>konkurenceschopností</a:t>
            </a:r>
            <a:r>
              <a:rPr lang="en-GB" dirty="0"/>
              <a:t> v </a:t>
            </a:r>
            <a:r>
              <a:rPr lang="en-GB" dirty="0" err="1"/>
              <a:t>oblasti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. ● EFEKTIVITA </a:t>
            </a:r>
            <a:r>
              <a:rPr lang="en-GB" dirty="0" err="1"/>
              <a:t>Zahrnuje</a:t>
            </a:r>
            <a:r>
              <a:rPr lang="en-GB" dirty="0"/>
              <a:t> </a:t>
            </a:r>
            <a:r>
              <a:rPr lang="en-GB" dirty="0" err="1"/>
              <a:t>efektivitu</a:t>
            </a:r>
            <a:r>
              <a:rPr lang="en-GB" dirty="0"/>
              <a:t> </a:t>
            </a:r>
            <a:r>
              <a:rPr lang="en-GB" dirty="0" err="1"/>
              <a:t>podniku</a:t>
            </a:r>
            <a:r>
              <a:rPr lang="en-GB" dirty="0"/>
              <a:t>, </a:t>
            </a:r>
            <a:r>
              <a:rPr lang="en-GB" dirty="0" err="1"/>
              <a:t>efektivitu</a:t>
            </a:r>
            <a:r>
              <a:rPr lang="en-GB" dirty="0"/>
              <a:t> </a:t>
            </a:r>
            <a:r>
              <a:rPr lang="en-GB" dirty="0" err="1"/>
              <a:t>vztahu</a:t>
            </a:r>
            <a:r>
              <a:rPr lang="en-GB" dirty="0"/>
              <a:t> a </a:t>
            </a:r>
            <a:r>
              <a:rPr lang="en-GB" dirty="0" err="1"/>
              <a:t>efektivitu</a:t>
            </a:r>
            <a:r>
              <a:rPr lang="en-GB" dirty="0"/>
              <a:t> </a:t>
            </a:r>
            <a:r>
              <a:rPr lang="en-GB" dirty="0" err="1"/>
              <a:t>zákazníka</a:t>
            </a:r>
            <a:r>
              <a:rPr lang="en-GB" dirty="0"/>
              <a:t>. </a:t>
            </a:r>
            <a:r>
              <a:rPr lang="en-GB" dirty="0" err="1"/>
              <a:t>Efektivita</a:t>
            </a:r>
            <a:r>
              <a:rPr lang="en-GB" dirty="0"/>
              <a:t> </a:t>
            </a:r>
            <a:r>
              <a:rPr lang="en-GB" dirty="0" err="1"/>
              <a:t>řeší</a:t>
            </a:r>
            <a:r>
              <a:rPr lang="en-GB" dirty="0"/>
              <a:t>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eliminaci</a:t>
            </a:r>
            <a:r>
              <a:rPr lang="en-GB" dirty="0"/>
              <a:t> </a:t>
            </a:r>
            <a:r>
              <a:rPr lang="en-GB" dirty="0" err="1"/>
              <a:t>zbytečných</a:t>
            </a:r>
            <a:r>
              <a:rPr lang="en-GB" dirty="0"/>
              <a:t> </a:t>
            </a:r>
            <a:r>
              <a:rPr lang="en-GB" dirty="0" err="1"/>
              <a:t>činností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spolupráce</a:t>
            </a:r>
            <a:r>
              <a:rPr lang="en-GB" dirty="0"/>
              <a:t> </a:t>
            </a:r>
            <a:r>
              <a:rPr lang="en-GB" dirty="0" err="1"/>
              <a:t>podniku</a:t>
            </a:r>
            <a:r>
              <a:rPr lang="en-GB" dirty="0"/>
              <a:t> a </a:t>
            </a:r>
            <a:r>
              <a:rPr lang="en-GB" dirty="0" err="1"/>
              <a:t>zákazníka</a:t>
            </a:r>
            <a:r>
              <a:rPr lang="en-GB" dirty="0"/>
              <a:t> a </a:t>
            </a:r>
            <a:r>
              <a:rPr lang="en-GB" dirty="0" err="1"/>
              <a:t>časovou</a:t>
            </a:r>
            <a:r>
              <a:rPr lang="en-GB" dirty="0"/>
              <a:t> </a:t>
            </a:r>
            <a:r>
              <a:rPr lang="en-GB" dirty="0" err="1"/>
              <a:t>náročnost</a:t>
            </a:r>
            <a:r>
              <a:rPr lang="en-GB" dirty="0"/>
              <a:t> </a:t>
            </a:r>
            <a:r>
              <a:rPr lang="en-GB" dirty="0" err="1"/>
              <a:t>dodávek</a:t>
            </a:r>
            <a:r>
              <a:rPr lang="en-GB" dirty="0"/>
              <a:t>. </a:t>
            </a:r>
            <a:r>
              <a:rPr lang="en-GB" dirty="0" err="1"/>
              <a:t>Velký</a:t>
            </a:r>
            <a:r>
              <a:rPr lang="en-GB" dirty="0"/>
              <a:t> </a:t>
            </a:r>
            <a:r>
              <a:rPr lang="en-GB" dirty="0" err="1"/>
              <a:t>význam</a:t>
            </a:r>
            <a:r>
              <a:rPr lang="en-GB" dirty="0"/>
              <a:t>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digitalizace</a:t>
            </a:r>
            <a:r>
              <a:rPr lang="en-GB" dirty="0"/>
              <a:t> </a:t>
            </a:r>
            <a:r>
              <a:rPr lang="en-GB" dirty="0" err="1"/>
              <a:t>pohybu</a:t>
            </a:r>
            <a:r>
              <a:rPr lang="en-GB" dirty="0"/>
              <a:t> </a:t>
            </a:r>
            <a:r>
              <a:rPr lang="en-GB" dirty="0" err="1"/>
              <a:t>zboží</a:t>
            </a:r>
            <a:r>
              <a:rPr lang="en-GB" dirty="0"/>
              <a:t> a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distribuční</a:t>
            </a:r>
            <a:r>
              <a:rPr lang="en-GB" dirty="0"/>
              <a:t> </a:t>
            </a:r>
            <a:r>
              <a:rPr lang="en-GB" dirty="0" err="1"/>
              <a:t>kanály</a:t>
            </a:r>
            <a:r>
              <a:rPr lang="en-GB" dirty="0"/>
              <a:t>. </a:t>
            </a:r>
            <a:r>
              <a:rPr lang="en-GB" dirty="0" err="1"/>
              <a:t>Technologie</a:t>
            </a:r>
            <a:r>
              <a:rPr lang="en-GB" dirty="0"/>
              <a:t> </a:t>
            </a:r>
            <a:r>
              <a:rPr lang="en-GB" dirty="0" err="1"/>
              <a:t>podporují</a:t>
            </a:r>
            <a:r>
              <a:rPr lang="en-GB" dirty="0"/>
              <a:t> </a:t>
            </a:r>
            <a:r>
              <a:rPr lang="en-GB" dirty="0" err="1"/>
              <a:t>zákaznickou</a:t>
            </a:r>
            <a:r>
              <a:rPr lang="en-GB" dirty="0"/>
              <a:t> </a:t>
            </a:r>
            <a:r>
              <a:rPr lang="en-GB" dirty="0" err="1"/>
              <a:t>spolupráci</a:t>
            </a:r>
            <a:r>
              <a:rPr lang="en-GB" dirty="0"/>
              <a:t>.</a:t>
            </a:r>
            <a:endParaRPr lang="cs-CZ" dirty="0"/>
          </a:p>
          <a:p>
            <a:r>
              <a:rPr lang="en-GB" dirty="0"/>
              <a:t>SÍLA ZNAČKY </a:t>
            </a:r>
            <a:r>
              <a:rPr lang="en-GB" dirty="0" err="1"/>
              <a:t>Síla</a:t>
            </a:r>
            <a:r>
              <a:rPr lang="en-GB" dirty="0"/>
              <a:t> </a:t>
            </a:r>
            <a:r>
              <a:rPr lang="en-GB" dirty="0" err="1"/>
              <a:t>značky</a:t>
            </a:r>
            <a:r>
              <a:rPr lang="en-GB" dirty="0"/>
              <a:t> je </a:t>
            </a:r>
            <a:r>
              <a:rPr lang="en-GB" dirty="0" err="1"/>
              <a:t>ovlivněna</a:t>
            </a:r>
            <a:r>
              <a:rPr lang="en-GB" dirty="0"/>
              <a:t> </a:t>
            </a:r>
            <a:r>
              <a:rPr lang="en-GB" dirty="0" err="1"/>
              <a:t>hlavně</a:t>
            </a:r>
            <a:r>
              <a:rPr lang="en-GB" dirty="0"/>
              <a:t> </a:t>
            </a:r>
            <a:r>
              <a:rPr lang="en-GB" dirty="0" err="1"/>
              <a:t>těmito</a:t>
            </a:r>
            <a:r>
              <a:rPr lang="en-GB" dirty="0"/>
              <a:t> 4 </a:t>
            </a:r>
            <a:r>
              <a:rPr lang="en-GB" dirty="0" err="1"/>
              <a:t>faktory</a:t>
            </a:r>
            <a:r>
              <a:rPr lang="en-GB" dirty="0"/>
              <a:t>: </a:t>
            </a:r>
            <a:r>
              <a:rPr lang="en-GB" dirty="0" err="1"/>
              <a:t>estetikou</a:t>
            </a:r>
            <a:r>
              <a:rPr lang="en-GB" dirty="0"/>
              <a:t>, </a:t>
            </a:r>
            <a:r>
              <a:rPr lang="en-GB" dirty="0" err="1"/>
              <a:t>epikou</a:t>
            </a:r>
            <a:r>
              <a:rPr lang="en-GB" dirty="0"/>
              <a:t>, </a:t>
            </a:r>
            <a:r>
              <a:rPr lang="en-GB" dirty="0" err="1"/>
              <a:t>etikou</a:t>
            </a:r>
            <a:r>
              <a:rPr lang="en-GB" dirty="0"/>
              <a:t> a </a:t>
            </a:r>
            <a:r>
              <a:rPr lang="en-GB" dirty="0" err="1"/>
              <a:t>emocemi</a:t>
            </a:r>
            <a:r>
              <a:rPr lang="en-GB" dirty="0"/>
              <a:t>. ● ESTETIKA </a:t>
            </a:r>
            <a:r>
              <a:rPr lang="en-GB" dirty="0" err="1"/>
              <a:t>Estetika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 </a:t>
            </a:r>
            <a:r>
              <a:rPr lang="en-GB" dirty="0" err="1"/>
              <a:t>krásu</a:t>
            </a:r>
            <a:r>
              <a:rPr lang="en-GB" dirty="0"/>
              <a:t>.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jednoduché</a:t>
            </a:r>
            <a:r>
              <a:rPr lang="en-GB" dirty="0"/>
              <a:t> </a:t>
            </a:r>
            <a:r>
              <a:rPr lang="en-GB" dirty="0" err="1"/>
              <a:t>obecně</a:t>
            </a:r>
            <a:r>
              <a:rPr lang="en-GB" dirty="0"/>
              <a:t> </a:t>
            </a:r>
            <a:r>
              <a:rPr lang="en-GB" dirty="0" err="1"/>
              <a:t>formulovat</a:t>
            </a:r>
            <a:r>
              <a:rPr lang="en-GB" dirty="0"/>
              <a:t> symbol </a:t>
            </a:r>
            <a:r>
              <a:rPr lang="en-GB" dirty="0" err="1"/>
              <a:t>krásy</a:t>
            </a:r>
            <a:r>
              <a:rPr lang="en-GB" dirty="0"/>
              <a:t>. </a:t>
            </a:r>
            <a:r>
              <a:rPr lang="en-GB" dirty="0" err="1"/>
              <a:t>Pojetí</a:t>
            </a:r>
            <a:r>
              <a:rPr lang="en-GB" dirty="0"/>
              <a:t> </a:t>
            </a:r>
            <a:r>
              <a:rPr lang="en-GB" dirty="0" err="1"/>
              <a:t>krásy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v </a:t>
            </a:r>
            <a:r>
              <a:rPr lang="en-GB" dirty="0" err="1"/>
              <a:t>různých</a:t>
            </a:r>
            <a:r>
              <a:rPr lang="en-GB" dirty="0"/>
              <a:t> </a:t>
            </a:r>
            <a:r>
              <a:rPr lang="en-GB" dirty="0" err="1"/>
              <a:t>kulturách</a:t>
            </a:r>
            <a:r>
              <a:rPr lang="en-GB" dirty="0"/>
              <a:t> a </a:t>
            </a:r>
            <a:r>
              <a:rPr lang="en-GB" dirty="0" err="1"/>
              <a:t>subkulturách</a:t>
            </a:r>
            <a:r>
              <a:rPr lang="en-GB" dirty="0"/>
              <a:t> </a:t>
            </a:r>
            <a:r>
              <a:rPr lang="en-GB" dirty="0" err="1"/>
              <a:t>lišit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globalizace</a:t>
            </a:r>
            <a:r>
              <a:rPr lang="en-GB" dirty="0"/>
              <a:t> </a:t>
            </a:r>
            <a:r>
              <a:rPr lang="en-GB" dirty="0" err="1"/>
              <a:t>přispěla</a:t>
            </a:r>
            <a:r>
              <a:rPr lang="en-GB" dirty="0"/>
              <a:t> k </a:t>
            </a:r>
            <a:r>
              <a:rPr lang="en-GB" dirty="0" err="1"/>
              <a:t>určité</a:t>
            </a:r>
            <a:r>
              <a:rPr lang="en-GB" dirty="0"/>
              <a:t> </a:t>
            </a:r>
            <a:r>
              <a:rPr lang="en-GB" dirty="0" err="1"/>
              <a:t>míře</a:t>
            </a:r>
            <a:r>
              <a:rPr lang="en-GB" dirty="0"/>
              <a:t> </a:t>
            </a:r>
            <a:r>
              <a:rPr lang="en-GB" dirty="0" err="1"/>
              <a:t>sjednocení</a:t>
            </a:r>
            <a:r>
              <a:rPr lang="en-GB" dirty="0"/>
              <a:t>. </a:t>
            </a:r>
            <a:r>
              <a:rPr lang="en-GB" dirty="0" err="1"/>
              <a:t>Přes</a:t>
            </a:r>
            <a:r>
              <a:rPr lang="en-GB" dirty="0"/>
              <a:t> </a:t>
            </a:r>
            <a:r>
              <a:rPr lang="en-GB" dirty="0" err="1"/>
              <a:t>rozdíly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najít</a:t>
            </a:r>
            <a:r>
              <a:rPr lang="en-GB" dirty="0"/>
              <a:t> </a:t>
            </a:r>
            <a:r>
              <a:rPr lang="en-GB" dirty="0" err="1"/>
              <a:t>určité</a:t>
            </a:r>
            <a:r>
              <a:rPr lang="en-GB" dirty="0"/>
              <a:t> </a:t>
            </a:r>
            <a:r>
              <a:rPr lang="en-GB" dirty="0" err="1"/>
              <a:t>podobnosti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v </a:t>
            </a:r>
            <a:r>
              <a:rPr lang="en-GB" dirty="0" err="1"/>
              <a:t>praxi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znamenat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některé</a:t>
            </a:r>
            <a:r>
              <a:rPr lang="en-GB" dirty="0"/>
              <a:t> </a:t>
            </a:r>
            <a:r>
              <a:rPr lang="en-GB" dirty="0" err="1"/>
              <a:t>výrobky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označovány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estetické</a:t>
            </a:r>
            <a:r>
              <a:rPr lang="en-GB" dirty="0"/>
              <a:t> v </a:t>
            </a:r>
            <a:r>
              <a:rPr lang="en-GB" dirty="0" err="1"/>
              <a:t>celém</a:t>
            </a:r>
            <a:r>
              <a:rPr lang="en-GB" dirty="0"/>
              <a:t> </a:t>
            </a:r>
            <a:r>
              <a:rPr lang="en-GB" dirty="0" err="1"/>
              <a:t>světě</a:t>
            </a:r>
            <a:r>
              <a:rPr lang="en-GB" dirty="0"/>
              <a:t>. </a:t>
            </a:r>
            <a:r>
              <a:rPr lang="en-GB" dirty="0" err="1"/>
              <a:t>Estetika</a:t>
            </a:r>
            <a:r>
              <a:rPr lang="en-GB" dirty="0"/>
              <a:t> je </a:t>
            </a:r>
            <a:r>
              <a:rPr lang="en-GB" dirty="0" err="1"/>
              <a:t>spojena</a:t>
            </a:r>
            <a:r>
              <a:rPr lang="en-GB" dirty="0"/>
              <a:t> s </a:t>
            </a:r>
            <a:r>
              <a:rPr lang="en-GB" dirty="0" err="1"/>
              <a:t>designem</a:t>
            </a:r>
            <a:r>
              <a:rPr lang="en-GB" dirty="0"/>
              <a:t> </a:t>
            </a:r>
            <a:r>
              <a:rPr lang="en-GB" dirty="0" err="1"/>
              <a:t>výrobků</a:t>
            </a:r>
            <a:r>
              <a:rPr lang="en-GB" dirty="0"/>
              <a:t>. </a:t>
            </a:r>
            <a:r>
              <a:rPr lang="en-GB" dirty="0" err="1"/>
              <a:t>Estetika</a:t>
            </a:r>
            <a:r>
              <a:rPr lang="en-GB" dirty="0"/>
              <a:t> je </a:t>
            </a:r>
            <a:r>
              <a:rPr lang="en-GB" dirty="0" err="1"/>
              <a:t>spojena</a:t>
            </a:r>
            <a:r>
              <a:rPr lang="en-GB" dirty="0"/>
              <a:t> se </a:t>
            </a:r>
            <a:r>
              <a:rPr lang="en-GB" dirty="0" err="1"/>
              <a:t>smyslovým</a:t>
            </a:r>
            <a:r>
              <a:rPr lang="en-GB" dirty="0"/>
              <a:t> </a:t>
            </a:r>
            <a:r>
              <a:rPr lang="en-GB" dirty="0" err="1"/>
              <a:t>vnímáním</a:t>
            </a:r>
            <a:r>
              <a:rPr lang="en-GB" dirty="0"/>
              <a:t> </a:t>
            </a:r>
            <a:r>
              <a:rPr lang="en-GB" dirty="0" err="1"/>
              <a:t>výrobků</a:t>
            </a:r>
            <a:r>
              <a:rPr lang="en-GB" dirty="0"/>
              <a:t> (</a:t>
            </a:r>
            <a:r>
              <a:rPr lang="en-GB" dirty="0" err="1"/>
              <a:t>vidění</a:t>
            </a:r>
            <a:r>
              <a:rPr lang="en-GB" dirty="0"/>
              <a:t>, </a:t>
            </a:r>
            <a:r>
              <a:rPr lang="en-GB" dirty="0" err="1"/>
              <a:t>slyšení</a:t>
            </a:r>
            <a:r>
              <a:rPr lang="en-GB" dirty="0"/>
              <a:t>, </a:t>
            </a:r>
            <a:r>
              <a:rPr lang="en-GB" dirty="0" err="1"/>
              <a:t>vnímání</a:t>
            </a:r>
            <a:r>
              <a:rPr lang="en-GB" dirty="0"/>
              <a:t> </a:t>
            </a:r>
            <a:r>
              <a:rPr lang="en-GB" dirty="0" err="1"/>
              <a:t>chutí</a:t>
            </a:r>
            <a:r>
              <a:rPr lang="en-GB" dirty="0"/>
              <a:t> a </a:t>
            </a:r>
            <a:r>
              <a:rPr lang="en-GB" dirty="0" err="1"/>
              <a:t>vůně</a:t>
            </a:r>
            <a:r>
              <a:rPr lang="en-GB" dirty="0"/>
              <a:t>, </a:t>
            </a:r>
            <a:r>
              <a:rPr lang="en-GB" dirty="0" err="1"/>
              <a:t>fyzický</a:t>
            </a:r>
            <a:r>
              <a:rPr lang="en-GB" dirty="0"/>
              <a:t> </a:t>
            </a:r>
            <a:r>
              <a:rPr lang="en-GB" dirty="0" err="1"/>
              <a:t>kontakt</a:t>
            </a:r>
            <a:r>
              <a:rPr lang="en-GB" dirty="0"/>
              <a:t> a </a:t>
            </a:r>
            <a:r>
              <a:rPr lang="en-GB" dirty="0" err="1"/>
              <a:t>dotek</a:t>
            </a:r>
            <a:r>
              <a:rPr lang="en-GB" dirty="0"/>
              <a:t>). </a:t>
            </a:r>
            <a:r>
              <a:rPr lang="en-GB" dirty="0" err="1"/>
              <a:t>Zrak</a:t>
            </a:r>
            <a:r>
              <a:rPr lang="en-GB" dirty="0"/>
              <a:t> je </a:t>
            </a:r>
            <a:r>
              <a:rPr lang="en-GB" dirty="0" err="1"/>
              <a:t>dominantní</a:t>
            </a:r>
            <a:r>
              <a:rPr lang="en-GB" dirty="0"/>
              <a:t> </a:t>
            </a:r>
            <a:r>
              <a:rPr lang="en-GB" dirty="0" err="1"/>
              <a:t>lidský</a:t>
            </a:r>
            <a:r>
              <a:rPr lang="en-GB" dirty="0"/>
              <a:t> </a:t>
            </a:r>
            <a:r>
              <a:rPr lang="en-GB" dirty="0" err="1"/>
              <a:t>smysl</a:t>
            </a:r>
            <a:r>
              <a:rPr lang="en-GB" dirty="0"/>
              <a:t>. </a:t>
            </a:r>
            <a:r>
              <a:rPr lang="en-GB" dirty="0" err="1"/>
              <a:t>Zvukové</a:t>
            </a:r>
            <a:r>
              <a:rPr lang="en-GB" dirty="0"/>
              <a:t> </a:t>
            </a:r>
            <a:r>
              <a:rPr lang="en-GB" dirty="0" err="1"/>
              <a:t>pozadí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ovlivnit</a:t>
            </a:r>
            <a:r>
              <a:rPr lang="en-GB" dirty="0"/>
              <a:t> </a:t>
            </a:r>
            <a:r>
              <a:rPr lang="en-GB" dirty="0" err="1"/>
              <a:t>atmosféru</a:t>
            </a:r>
            <a:r>
              <a:rPr lang="en-GB" dirty="0"/>
              <a:t> </a:t>
            </a:r>
            <a:r>
              <a:rPr lang="en-GB" dirty="0" err="1"/>
              <a:t>prodeje</a:t>
            </a:r>
            <a:r>
              <a:rPr lang="en-GB" dirty="0"/>
              <a:t> a </a:t>
            </a:r>
            <a:r>
              <a:rPr lang="en-GB" dirty="0" err="1"/>
              <a:t>jednání</a:t>
            </a:r>
            <a:r>
              <a:rPr lang="en-GB" dirty="0"/>
              <a:t>. </a:t>
            </a:r>
            <a:r>
              <a:rPr lang="en-GB" dirty="0" err="1"/>
              <a:t>Hudba</a:t>
            </a:r>
            <a:r>
              <a:rPr lang="en-GB" dirty="0"/>
              <a:t> a </a:t>
            </a:r>
            <a:r>
              <a:rPr lang="en-GB" dirty="0" err="1"/>
              <a:t>vhodný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vyvolat</a:t>
            </a:r>
            <a:r>
              <a:rPr lang="en-GB" dirty="0"/>
              <a:t> </a:t>
            </a:r>
            <a:r>
              <a:rPr lang="en-GB" dirty="0" err="1"/>
              <a:t>dobrou</a:t>
            </a:r>
            <a:r>
              <a:rPr lang="en-GB" dirty="0"/>
              <a:t> </a:t>
            </a:r>
            <a:r>
              <a:rPr lang="en-GB" dirty="0" err="1"/>
              <a:t>náladu</a:t>
            </a:r>
            <a:r>
              <a:rPr lang="en-GB" dirty="0"/>
              <a:t>. </a:t>
            </a:r>
            <a:r>
              <a:rPr lang="en-GB" dirty="0" err="1"/>
              <a:t>Estetické</a:t>
            </a:r>
            <a:r>
              <a:rPr lang="en-GB" dirty="0"/>
              <a:t> </a:t>
            </a:r>
            <a:r>
              <a:rPr lang="en-GB" dirty="0" err="1"/>
              <a:t>prožitky</a:t>
            </a:r>
            <a:r>
              <a:rPr lang="en-GB" dirty="0"/>
              <a:t> </a:t>
            </a:r>
            <a:r>
              <a:rPr lang="en-GB" dirty="0" err="1"/>
              <a:t>zprostředkovávají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smysly</a:t>
            </a:r>
            <a:r>
              <a:rPr lang="en-GB" dirty="0"/>
              <a:t>. </a:t>
            </a:r>
            <a:r>
              <a:rPr lang="en-GB" dirty="0" err="1"/>
              <a:t>Labužník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užije</a:t>
            </a:r>
            <a:r>
              <a:rPr lang="en-GB" dirty="0"/>
              <a:t> </a:t>
            </a:r>
            <a:r>
              <a:rPr lang="en-GB" dirty="0" err="1"/>
              <a:t>dobré</a:t>
            </a:r>
            <a:r>
              <a:rPr lang="en-GB" dirty="0"/>
              <a:t> </a:t>
            </a:r>
            <a:r>
              <a:rPr lang="en-GB" dirty="0" err="1"/>
              <a:t>jídlo</a:t>
            </a:r>
            <a:r>
              <a:rPr lang="en-GB" dirty="0"/>
              <a:t> (</a:t>
            </a:r>
            <a:r>
              <a:rPr lang="en-GB" dirty="0" err="1"/>
              <a:t>Lehtinen</a:t>
            </a:r>
            <a:r>
              <a:rPr lang="en-GB" dirty="0"/>
              <a:t>, 2007).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vůně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navodit</a:t>
            </a:r>
            <a:r>
              <a:rPr lang="en-GB" dirty="0"/>
              <a:t> </a:t>
            </a:r>
            <a:r>
              <a:rPr lang="en-GB" dirty="0" err="1"/>
              <a:t>vhodnou</a:t>
            </a:r>
            <a:r>
              <a:rPr lang="en-GB" dirty="0"/>
              <a:t> </a:t>
            </a:r>
            <a:r>
              <a:rPr lang="en-GB" dirty="0" err="1"/>
              <a:t>atmosféru</a:t>
            </a:r>
            <a:r>
              <a:rPr lang="en-GB" dirty="0"/>
              <a:t>. </a:t>
            </a:r>
            <a:r>
              <a:rPr lang="en-GB" dirty="0" err="1"/>
              <a:t>Uchopení</a:t>
            </a:r>
            <a:r>
              <a:rPr lang="en-GB" dirty="0"/>
              <a:t> </a:t>
            </a:r>
            <a:r>
              <a:rPr lang="en-GB" dirty="0" err="1"/>
              <a:t>výrobku</a:t>
            </a:r>
            <a:r>
              <a:rPr lang="en-GB" dirty="0"/>
              <a:t> do </a:t>
            </a:r>
            <a:r>
              <a:rPr lang="en-GB" dirty="0" err="1"/>
              <a:t>ruky</a:t>
            </a:r>
            <a:r>
              <a:rPr lang="en-GB" dirty="0"/>
              <a:t>. </a:t>
            </a:r>
            <a:r>
              <a:rPr lang="en-GB" dirty="0" err="1"/>
              <a:t>Příjemné</a:t>
            </a:r>
            <a:r>
              <a:rPr lang="en-GB" dirty="0"/>
              <a:t> </a:t>
            </a:r>
            <a:r>
              <a:rPr lang="en-GB" dirty="0" err="1"/>
              <a:t>materiály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omak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vyvolat</a:t>
            </a:r>
            <a:r>
              <a:rPr lang="en-GB" dirty="0"/>
              <a:t> </a:t>
            </a:r>
            <a:r>
              <a:rPr lang="en-GB" dirty="0" err="1"/>
              <a:t>dobrý</a:t>
            </a:r>
            <a:r>
              <a:rPr lang="en-GB" dirty="0"/>
              <a:t> </a:t>
            </a:r>
            <a:r>
              <a:rPr lang="en-GB" dirty="0" err="1"/>
              <a:t>pocit</a:t>
            </a:r>
            <a:r>
              <a:rPr lang="en-GB" dirty="0"/>
              <a:t>. ● EPIKA </a:t>
            </a:r>
            <a:r>
              <a:rPr lang="en-GB" dirty="0" err="1"/>
              <a:t>Příběhy</a:t>
            </a:r>
            <a:r>
              <a:rPr lang="en-GB" dirty="0"/>
              <a:t> </a:t>
            </a:r>
            <a:r>
              <a:rPr lang="en-GB" dirty="0" err="1"/>
              <a:t>patří</a:t>
            </a:r>
            <a:r>
              <a:rPr lang="en-GB" dirty="0"/>
              <a:t> k </a:t>
            </a:r>
            <a:r>
              <a:rPr lang="en-GB" dirty="0" err="1"/>
              <a:t>nejstarším</a:t>
            </a:r>
            <a:r>
              <a:rPr lang="en-GB" dirty="0"/>
              <a:t> </a:t>
            </a:r>
            <a:r>
              <a:rPr lang="en-GB" dirty="0" err="1"/>
              <a:t>způsobům</a:t>
            </a:r>
            <a:r>
              <a:rPr lang="en-GB" dirty="0"/>
              <a:t> </a:t>
            </a:r>
            <a:r>
              <a:rPr lang="en-GB" dirty="0" err="1"/>
              <a:t>přenosu</a:t>
            </a:r>
            <a:r>
              <a:rPr lang="en-GB" dirty="0"/>
              <a:t> </a:t>
            </a:r>
            <a:r>
              <a:rPr lang="en-GB" dirty="0" err="1"/>
              <a:t>informací</a:t>
            </a:r>
            <a:r>
              <a:rPr lang="en-GB" dirty="0"/>
              <a:t>. </a:t>
            </a:r>
            <a:r>
              <a:rPr lang="en-GB" dirty="0" err="1"/>
              <a:t>Příběhy</a:t>
            </a:r>
            <a:r>
              <a:rPr lang="en-GB" dirty="0"/>
              <a:t> se </a:t>
            </a:r>
            <a:r>
              <a:rPr lang="en-GB" dirty="0" err="1"/>
              <a:t>vyprávěly</a:t>
            </a:r>
            <a:r>
              <a:rPr lang="en-GB" dirty="0"/>
              <a:t> a </a:t>
            </a:r>
            <a:r>
              <a:rPr lang="en-GB" dirty="0" err="1"/>
              <a:t>přenášely</a:t>
            </a:r>
            <a:r>
              <a:rPr lang="en-GB" dirty="0"/>
              <a:t> z </a:t>
            </a:r>
            <a:r>
              <a:rPr lang="en-GB" dirty="0" err="1"/>
              <a:t>generace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generaci</a:t>
            </a:r>
            <a:r>
              <a:rPr lang="en-GB" dirty="0"/>
              <a:t>.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neuměli</a:t>
            </a:r>
            <a:r>
              <a:rPr lang="en-GB" dirty="0"/>
              <a:t> </a:t>
            </a:r>
            <a:r>
              <a:rPr lang="en-GB" dirty="0" err="1"/>
              <a:t>číst</a:t>
            </a:r>
            <a:r>
              <a:rPr lang="en-GB" dirty="0"/>
              <a:t>, ani </a:t>
            </a:r>
            <a:r>
              <a:rPr lang="en-GB" dirty="0" err="1"/>
              <a:t>psát</a:t>
            </a:r>
            <a:r>
              <a:rPr lang="en-GB" dirty="0"/>
              <a:t>, ale </a:t>
            </a:r>
            <a:r>
              <a:rPr lang="en-GB" dirty="0" err="1"/>
              <a:t>už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vyprávěli</a:t>
            </a:r>
            <a:r>
              <a:rPr lang="en-GB" dirty="0"/>
              <a:t>, co </a:t>
            </a:r>
            <a:r>
              <a:rPr lang="en-GB" dirty="0" err="1"/>
              <a:t>zažili</a:t>
            </a:r>
            <a:r>
              <a:rPr lang="en-GB" dirty="0"/>
              <a:t>. </a:t>
            </a:r>
            <a:r>
              <a:rPr lang="en-GB" dirty="0" err="1"/>
              <a:t>Nejprve</a:t>
            </a:r>
            <a:r>
              <a:rPr lang="en-GB" dirty="0"/>
              <a:t> </a:t>
            </a:r>
            <a:r>
              <a:rPr lang="en-GB" dirty="0" err="1"/>
              <a:t>šly</a:t>
            </a:r>
            <a:r>
              <a:rPr lang="en-GB" dirty="0"/>
              <a:t> z </a:t>
            </a:r>
            <a:r>
              <a:rPr lang="en-GB" dirty="0" err="1"/>
              <a:t>úst</a:t>
            </a:r>
            <a:r>
              <a:rPr lang="en-GB" dirty="0"/>
              <a:t> do </a:t>
            </a:r>
            <a:r>
              <a:rPr lang="en-GB" dirty="0" err="1"/>
              <a:t>úst</a:t>
            </a:r>
            <a:r>
              <a:rPr lang="en-GB" dirty="0"/>
              <a:t>, </a:t>
            </a:r>
            <a:r>
              <a:rPr lang="en-GB" dirty="0" err="1"/>
              <a:t>později</a:t>
            </a:r>
            <a:r>
              <a:rPr lang="en-GB" dirty="0"/>
              <a:t> </a:t>
            </a:r>
            <a:r>
              <a:rPr lang="en-GB" dirty="0" err="1"/>
              <a:t>byly</a:t>
            </a:r>
            <a:r>
              <a:rPr lang="en-GB" dirty="0"/>
              <a:t> </a:t>
            </a:r>
            <a:r>
              <a:rPr lang="en-GB" dirty="0" err="1"/>
              <a:t>zdokumentované</a:t>
            </a:r>
            <a:r>
              <a:rPr lang="en-GB" dirty="0"/>
              <a:t>. </a:t>
            </a:r>
            <a:r>
              <a:rPr lang="en-GB" dirty="0" err="1"/>
              <a:t>Pozitivní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příběhy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přispět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hodnoty</a:t>
            </a:r>
            <a:r>
              <a:rPr lang="en-GB" dirty="0"/>
              <a:t> </a:t>
            </a:r>
            <a:r>
              <a:rPr lang="en-GB" dirty="0" err="1"/>
              <a:t>značek</a:t>
            </a:r>
            <a:r>
              <a:rPr lang="en-GB" dirty="0"/>
              <a:t>. Aby </a:t>
            </a:r>
            <a:r>
              <a:rPr lang="en-GB" dirty="0" err="1"/>
              <a:t>příběhy</a:t>
            </a:r>
            <a:r>
              <a:rPr lang="en-GB" dirty="0"/>
              <a:t> </a:t>
            </a:r>
            <a:r>
              <a:rPr lang="en-GB" dirty="0" err="1"/>
              <a:t>zaujaly</a:t>
            </a:r>
            <a:r>
              <a:rPr lang="en-GB" dirty="0"/>
              <a:t>, </a:t>
            </a:r>
            <a:r>
              <a:rPr lang="en-GB" dirty="0" err="1"/>
              <a:t>musí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zajímavé</a:t>
            </a:r>
            <a:r>
              <a:rPr lang="en-GB" dirty="0"/>
              <a:t> a </a:t>
            </a:r>
            <a:r>
              <a:rPr lang="en-GB" dirty="0" err="1"/>
              <a:t>vztahované</a:t>
            </a:r>
            <a:r>
              <a:rPr lang="en-GB" dirty="0"/>
              <a:t> k </a:t>
            </a:r>
            <a:r>
              <a:rPr lang="en-GB" dirty="0" err="1"/>
              <a:t>běžné</a:t>
            </a:r>
            <a:r>
              <a:rPr lang="en-GB" dirty="0"/>
              <a:t> </a:t>
            </a:r>
            <a:r>
              <a:rPr lang="en-GB" dirty="0" err="1"/>
              <a:t>denní</a:t>
            </a:r>
            <a:r>
              <a:rPr lang="en-GB" dirty="0"/>
              <a:t> </a:t>
            </a:r>
            <a:r>
              <a:rPr lang="en-GB" dirty="0" err="1"/>
              <a:t>realitě</a:t>
            </a:r>
            <a:r>
              <a:rPr lang="en-GB" dirty="0"/>
              <a:t>. </a:t>
            </a:r>
            <a:r>
              <a:rPr lang="en-GB" dirty="0" err="1"/>
              <a:t>Příběhy</a:t>
            </a:r>
            <a:r>
              <a:rPr lang="en-GB" dirty="0"/>
              <a:t> se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využívají</a:t>
            </a:r>
            <a:r>
              <a:rPr lang="en-GB" dirty="0"/>
              <a:t> v </a:t>
            </a:r>
            <a:r>
              <a:rPr lang="en-GB" dirty="0" err="1"/>
              <a:t>oblasti</a:t>
            </a:r>
            <a:r>
              <a:rPr lang="en-GB" dirty="0"/>
              <a:t> </a:t>
            </a:r>
            <a:r>
              <a:rPr lang="en-GB" dirty="0" err="1"/>
              <a:t>turistiky</a:t>
            </a:r>
            <a:r>
              <a:rPr lang="en-GB" dirty="0"/>
              <a:t>. </a:t>
            </a:r>
            <a:r>
              <a:rPr lang="en-GB" dirty="0" err="1"/>
              <a:t>Každý</a:t>
            </a:r>
            <a:r>
              <a:rPr lang="en-GB" dirty="0"/>
              <a:t> </a:t>
            </a:r>
            <a:r>
              <a:rPr lang="en-GB" dirty="0" err="1"/>
              <a:t>příběh</a:t>
            </a:r>
            <a:r>
              <a:rPr lang="en-GB" dirty="0"/>
              <a:t> </a:t>
            </a:r>
            <a:r>
              <a:rPr lang="en-GB" dirty="0" err="1"/>
              <a:t>musí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svoji</a:t>
            </a:r>
            <a:r>
              <a:rPr lang="en-GB" dirty="0"/>
              <a:t> </a:t>
            </a:r>
            <a:r>
              <a:rPr lang="en-GB" dirty="0" err="1"/>
              <a:t>zápletku</a:t>
            </a:r>
            <a:r>
              <a:rPr lang="en-GB" dirty="0"/>
              <a:t>. K </a:t>
            </a:r>
            <a:r>
              <a:rPr lang="en-GB" dirty="0" err="1"/>
              <a:t>motivaci</a:t>
            </a:r>
            <a:r>
              <a:rPr lang="en-GB" dirty="0"/>
              <a:t> </a:t>
            </a:r>
            <a:r>
              <a:rPr lang="en-GB" dirty="0" err="1"/>
              <a:t>zákazníků</a:t>
            </a:r>
            <a:r>
              <a:rPr lang="en-GB" dirty="0"/>
              <a:t> se </a:t>
            </a:r>
            <a:r>
              <a:rPr lang="en-GB" dirty="0" err="1"/>
              <a:t>používají</a:t>
            </a:r>
            <a:r>
              <a:rPr lang="en-GB" dirty="0"/>
              <a:t> </a:t>
            </a:r>
            <a:r>
              <a:rPr lang="en-GB" dirty="0" err="1"/>
              <a:t>příběhy</a:t>
            </a:r>
            <a:r>
              <a:rPr lang="en-GB" dirty="0"/>
              <a:t> o </a:t>
            </a:r>
            <a:r>
              <a:rPr lang="en-GB" dirty="0" err="1"/>
              <a:t>úspěchu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nezdaru</a:t>
            </a:r>
            <a:r>
              <a:rPr lang="en-GB" dirty="0"/>
              <a:t>. ETIKA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vztahy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posuzovat</a:t>
            </a:r>
            <a:r>
              <a:rPr lang="en-GB" dirty="0"/>
              <a:t>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kvality</a:t>
            </a:r>
            <a:r>
              <a:rPr lang="en-GB" dirty="0"/>
              <a:t>. To </a:t>
            </a:r>
            <a:r>
              <a:rPr lang="en-GB" dirty="0" err="1"/>
              <a:t>znamená</a:t>
            </a:r>
            <a:r>
              <a:rPr lang="en-GB" dirty="0"/>
              <a:t> z </a:t>
            </a:r>
            <a:r>
              <a:rPr lang="en-GB" dirty="0" err="1"/>
              <a:t>hlediska</a:t>
            </a:r>
            <a:r>
              <a:rPr lang="en-GB" dirty="0"/>
              <a:t> </a:t>
            </a:r>
            <a:r>
              <a:rPr lang="en-GB" dirty="0" err="1"/>
              <a:t>chování</a:t>
            </a:r>
            <a:r>
              <a:rPr lang="en-GB" dirty="0"/>
              <a:t> </a:t>
            </a:r>
            <a:r>
              <a:rPr lang="en-GB" dirty="0" err="1"/>
              <a:t>jednoho</a:t>
            </a:r>
            <a:r>
              <a:rPr lang="en-GB" dirty="0"/>
              <a:t> k </a:t>
            </a:r>
            <a:r>
              <a:rPr lang="en-GB" dirty="0" err="1"/>
              <a:t>druhému</a:t>
            </a:r>
            <a:r>
              <a:rPr lang="en-GB" dirty="0"/>
              <a:t> a </a:t>
            </a:r>
            <a:r>
              <a:rPr lang="en-GB" dirty="0" err="1"/>
              <a:t>úrovně</a:t>
            </a:r>
            <a:r>
              <a:rPr lang="en-GB" dirty="0"/>
              <a:t> </a:t>
            </a:r>
            <a:r>
              <a:rPr lang="en-GB" dirty="0" err="1"/>
              <a:t>vzájemného</a:t>
            </a:r>
            <a:r>
              <a:rPr lang="en-GB" dirty="0"/>
              <a:t> </a:t>
            </a:r>
            <a:r>
              <a:rPr lang="en-GB" dirty="0" err="1"/>
              <a:t>kontaktu</a:t>
            </a:r>
            <a:r>
              <a:rPr lang="en-GB" dirty="0"/>
              <a:t>. V </a:t>
            </a:r>
            <a:r>
              <a:rPr lang="en-GB" dirty="0" err="1"/>
              <a:t>tržním</a:t>
            </a:r>
            <a:r>
              <a:rPr lang="en-GB" dirty="0"/>
              <a:t> </a:t>
            </a:r>
            <a:r>
              <a:rPr lang="en-GB" dirty="0" err="1"/>
              <a:t>prostředí</a:t>
            </a:r>
            <a:r>
              <a:rPr lang="en-GB" dirty="0"/>
              <a:t> </a:t>
            </a:r>
            <a:r>
              <a:rPr lang="en-GB" dirty="0" err="1"/>
              <a:t>probíhá</a:t>
            </a:r>
            <a:r>
              <a:rPr lang="en-GB" dirty="0"/>
              <a:t> </a:t>
            </a:r>
            <a:r>
              <a:rPr lang="en-GB" dirty="0" err="1"/>
              <a:t>soutěž</a:t>
            </a:r>
            <a:r>
              <a:rPr lang="en-GB" dirty="0"/>
              <a:t>. </a:t>
            </a:r>
            <a:r>
              <a:rPr lang="en-GB" dirty="0" err="1"/>
              <a:t>Stanovení</a:t>
            </a:r>
            <a:r>
              <a:rPr lang="en-GB" dirty="0"/>
              <a:t> </a:t>
            </a:r>
            <a:r>
              <a:rPr lang="en-GB" dirty="0" err="1"/>
              <a:t>pravidel</a:t>
            </a:r>
            <a:r>
              <a:rPr lang="en-GB" dirty="0"/>
              <a:t> je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důležité</a:t>
            </a:r>
            <a:r>
              <a:rPr lang="en-GB" dirty="0"/>
              <a:t>. </a:t>
            </a:r>
            <a:r>
              <a:rPr lang="en-GB" dirty="0" err="1"/>
              <a:t>Horší</a:t>
            </a:r>
            <a:r>
              <a:rPr lang="en-GB" dirty="0"/>
              <a:t> je </a:t>
            </a:r>
            <a:r>
              <a:rPr lang="en-GB" dirty="0" err="1"/>
              <a:t>již</a:t>
            </a:r>
            <a:r>
              <a:rPr lang="en-GB" dirty="0"/>
              <a:t> </a:t>
            </a:r>
            <a:r>
              <a:rPr lang="en-GB" dirty="0" err="1"/>
              <a:t>etická</a:t>
            </a:r>
            <a:r>
              <a:rPr lang="en-GB" dirty="0"/>
              <a:t> </a:t>
            </a:r>
            <a:r>
              <a:rPr lang="en-GB" dirty="0" err="1"/>
              <a:t>pravidla</a:t>
            </a:r>
            <a:r>
              <a:rPr lang="en-GB" dirty="0"/>
              <a:t> </a:t>
            </a:r>
            <a:r>
              <a:rPr lang="en-GB" dirty="0" err="1"/>
              <a:t>prosazovat</a:t>
            </a:r>
            <a:r>
              <a:rPr lang="en-GB" dirty="0"/>
              <a:t>. </a:t>
            </a:r>
            <a:r>
              <a:rPr lang="en-GB" dirty="0" err="1"/>
              <a:t>Etické</a:t>
            </a:r>
            <a:r>
              <a:rPr lang="en-GB" dirty="0"/>
              <a:t> </a:t>
            </a:r>
            <a:r>
              <a:rPr lang="en-GB" dirty="0" err="1"/>
              <a:t>chování</a:t>
            </a:r>
            <a:r>
              <a:rPr lang="en-GB" dirty="0"/>
              <a:t> se </a:t>
            </a:r>
            <a:r>
              <a:rPr lang="en-GB" dirty="0" err="1"/>
              <a:t>týká</a:t>
            </a:r>
            <a:r>
              <a:rPr lang="en-GB" dirty="0"/>
              <a:t> </a:t>
            </a:r>
            <a:r>
              <a:rPr lang="en-GB" dirty="0" err="1"/>
              <a:t>všech</a:t>
            </a:r>
            <a:r>
              <a:rPr lang="en-GB" dirty="0"/>
              <a:t> </a:t>
            </a:r>
            <a:r>
              <a:rPr lang="en-GB" dirty="0" err="1"/>
              <a:t>tržních</a:t>
            </a:r>
            <a:r>
              <a:rPr lang="en-GB" dirty="0"/>
              <a:t> </a:t>
            </a:r>
            <a:r>
              <a:rPr lang="en-GB" dirty="0" err="1"/>
              <a:t>elementů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výrobce</a:t>
            </a:r>
            <a:r>
              <a:rPr lang="en-GB" dirty="0"/>
              <a:t>, </a:t>
            </a:r>
            <a:r>
              <a:rPr lang="en-GB" dirty="0" err="1"/>
              <a:t>prodejce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spotřebitel</a:t>
            </a:r>
            <a:r>
              <a:rPr lang="en-GB" dirty="0"/>
              <a:t> (</a:t>
            </a:r>
            <a:r>
              <a:rPr lang="en-GB" dirty="0" err="1"/>
              <a:t>Komárková</a:t>
            </a:r>
            <a:r>
              <a:rPr lang="en-GB" dirty="0"/>
              <a:t>, </a:t>
            </a:r>
            <a:r>
              <a:rPr lang="en-GB" dirty="0" err="1"/>
              <a:t>Rymeš</a:t>
            </a:r>
            <a:r>
              <a:rPr lang="en-GB" dirty="0"/>
              <a:t>, </a:t>
            </a:r>
            <a:r>
              <a:rPr lang="en-GB" dirty="0" err="1"/>
              <a:t>Vysekalová</a:t>
            </a:r>
            <a:r>
              <a:rPr lang="en-GB" dirty="0"/>
              <a:t>, 1998). </a:t>
            </a:r>
            <a:r>
              <a:rPr lang="en-GB" dirty="0" err="1"/>
              <a:t>Podívejte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příklady</a:t>
            </a:r>
            <a:r>
              <a:rPr lang="en-GB" dirty="0"/>
              <a:t> </a:t>
            </a:r>
            <a:r>
              <a:rPr lang="en-GB" dirty="0" err="1"/>
              <a:t>etického</a:t>
            </a:r>
            <a:r>
              <a:rPr lang="en-GB" dirty="0"/>
              <a:t> </a:t>
            </a:r>
            <a:r>
              <a:rPr lang="en-GB" dirty="0" err="1"/>
              <a:t>chování</a:t>
            </a:r>
            <a:r>
              <a:rPr lang="en-GB" dirty="0"/>
              <a:t> (</a:t>
            </a:r>
            <a:r>
              <a:rPr lang="en-GB" dirty="0" err="1"/>
              <a:t>tabulka</a:t>
            </a:r>
            <a:r>
              <a:rPr lang="en-GB" dirty="0"/>
              <a:t> č.10.1). </a:t>
            </a:r>
            <a:r>
              <a:rPr lang="en-GB" dirty="0" err="1"/>
              <a:t>Jak</a:t>
            </a:r>
            <a:r>
              <a:rPr lang="en-GB" dirty="0"/>
              <a:t> </a:t>
            </a:r>
            <a:r>
              <a:rPr lang="en-GB" dirty="0" err="1"/>
              <a:t>zajistit</a:t>
            </a:r>
            <a:r>
              <a:rPr lang="en-GB" dirty="0"/>
              <a:t> </a:t>
            </a:r>
            <a:r>
              <a:rPr lang="en-GB" dirty="0" err="1"/>
              <a:t>etiku</a:t>
            </a:r>
            <a:r>
              <a:rPr lang="en-GB" dirty="0"/>
              <a:t> v </a:t>
            </a:r>
            <a:r>
              <a:rPr lang="en-GB" dirty="0" err="1"/>
              <a:t>podnikání</a:t>
            </a:r>
            <a:r>
              <a:rPr lang="en-GB" dirty="0"/>
              <a:t>? </a:t>
            </a:r>
            <a:r>
              <a:rPr lang="en-GB" dirty="0" err="1"/>
              <a:t>Jednak</a:t>
            </a:r>
            <a:r>
              <a:rPr lang="en-GB" dirty="0"/>
              <a:t> to </a:t>
            </a:r>
            <a:r>
              <a:rPr lang="en-GB" dirty="0" err="1"/>
              <a:t>závisí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mravní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 </a:t>
            </a:r>
            <a:r>
              <a:rPr lang="en-GB" dirty="0" err="1"/>
              <a:t>společnosti</a:t>
            </a:r>
            <a:r>
              <a:rPr lang="en-GB" dirty="0"/>
              <a:t>. </a:t>
            </a:r>
            <a:r>
              <a:rPr lang="en-GB" dirty="0" err="1"/>
              <a:t>Jednak</a:t>
            </a:r>
            <a:r>
              <a:rPr lang="en-GB" dirty="0"/>
              <a:t> se </a:t>
            </a:r>
            <a:r>
              <a:rPr lang="en-GB" dirty="0" err="1"/>
              <a:t>ochranou</a:t>
            </a:r>
            <a:r>
              <a:rPr lang="en-GB" dirty="0"/>
              <a:t> </a:t>
            </a:r>
            <a:r>
              <a:rPr lang="en-GB" dirty="0" err="1"/>
              <a:t>etiky</a:t>
            </a:r>
            <a:r>
              <a:rPr lang="en-GB" dirty="0"/>
              <a:t> </a:t>
            </a:r>
            <a:r>
              <a:rPr lang="en-GB" dirty="0" err="1"/>
              <a:t>zabývá</a:t>
            </a:r>
            <a:r>
              <a:rPr lang="en-GB" dirty="0"/>
              <a:t> </a:t>
            </a:r>
            <a:r>
              <a:rPr lang="en-GB" dirty="0" err="1"/>
              <a:t>platná</a:t>
            </a:r>
            <a:r>
              <a:rPr lang="en-GB" dirty="0"/>
              <a:t> </a:t>
            </a:r>
            <a:r>
              <a:rPr lang="en-GB" dirty="0" err="1"/>
              <a:t>legislativa</a:t>
            </a:r>
            <a:r>
              <a:rPr lang="en-GB" dirty="0"/>
              <a:t>, </a:t>
            </a:r>
            <a:r>
              <a:rPr lang="en-GB" dirty="0" err="1"/>
              <a:t>tržní</a:t>
            </a:r>
            <a:r>
              <a:rPr lang="en-GB" dirty="0"/>
              <a:t> </a:t>
            </a:r>
            <a:r>
              <a:rPr lang="en-GB" dirty="0" err="1"/>
              <a:t>dozor</a:t>
            </a:r>
            <a:r>
              <a:rPr lang="en-GB" dirty="0"/>
              <a:t> </a:t>
            </a:r>
            <a:r>
              <a:rPr lang="en-GB" dirty="0" err="1"/>
              <a:t>státními</a:t>
            </a:r>
            <a:r>
              <a:rPr lang="en-GB" dirty="0"/>
              <a:t> </a:t>
            </a:r>
            <a:r>
              <a:rPr lang="en-GB" dirty="0" err="1"/>
              <a:t>institucemi</a:t>
            </a:r>
            <a:r>
              <a:rPr lang="en-GB" dirty="0"/>
              <a:t>, </a:t>
            </a:r>
            <a:r>
              <a:rPr lang="en-GB" dirty="0" err="1"/>
              <a:t>neziskovými</a:t>
            </a:r>
            <a:r>
              <a:rPr lang="en-GB" dirty="0"/>
              <a:t> </a:t>
            </a:r>
            <a:r>
              <a:rPr lang="en-GB" dirty="0" err="1"/>
              <a:t>organizacemi</a:t>
            </a:r>
            <a:r>
              <a:rPr lang="en-GB" dirty="0"/>
              <a:t> </a:t>
            </a:r>
            <a:r>
              <a:rPr lang="en-GB" dirty="0" err="1"/>
              <a:t>zabývajícími</a:t>
            </a:r>
            <a:r>
              <a:rPr lang="en-GB" dirty="0"/>
              <a:t> se </a:t>
            </a:r>
            <a:r>
              <a:rPr lang="en-GB" dirty="0" err="1"/>
              <a:t>ochranou</a:t>
            </a:r>
            <a:r>
              <a:rPr lang="en-GB" dirty="0"/>
              <a:t> </a:t>
            </a:r>
            <a:r>
              <a:rPr lang="en-GB" dirty="0" err="1"/>
              <a:t>spotřebitelů</a:t>
            </a:r>
            <a:r>
              <a:rPr lang="en-GB" dirty="0"/>
              <a:t> a </a:t>
            </a:r>
            <a:r>
              <a:rPr lang="en-GB" dirty="0" err="1"/>
              <a:t>profesními</a:t>
            </a:r>
            <a:r>
              <a:rPr lang="en-GB" dirty="0"/>
              <a:t> </a:t>
            </a:r>
            <a:r>
              <a:rPr lang="en-GB" dirty="0" err="1"/>
              <a:t>organizacemi</a:t>
            </a:r>
            <a:r>
              <a:rPr lang="en-GB" dirty="0"/>
              <a:t> a </a:t>
            </a:r>
            <a:r>
              <a:rPr lang="en-GB" dirty="0" err="1"/>
              <a:t>svazy</a:t>
            </a:r>
            <a:r>
              <a:rPr lang="en-GB" dirty="0"/>
              <a:t>. ● EMOCE </a:t>
            </a:r>
            <a:r>
              <a:rPr lang="en-GB" dirty="0" err="1"/>
              <a:t>Emoce</a:t>
            </a:r>
            <a:r>
              <a:rPr lang="en-GB" dirty="0"/>
              <a:t> </a:t>
            </a:r>
            <a:r>
              <a:rPr lang="en-GB" dirty="0" err="1"/>
              <a:t>vnikají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zážitků</a:t>
            </a:r>
            <a:r>
              <a:rPr lang="en-GB" dirty="0"/>
              <a:t> s </a:t>
            </a:r>
            <a:r>
              <a:rPr lang="en-GB" dirty="0" err="1"/>
              <a:t>výrobkem</a:t>
            </a:r>
            <a:r>
              <a:rPr lang="en-GB" dirty="0"/>
              <a:t>, se </a:t>
            </a:r>
            <a:r>
              <a:rPr lang="en-GB" dirty="0" err="1"/>
              <a:t>službou</a:t>
            </a:r>
            <a:r>
              <a:rPr lang="en-GB" dirty="0"/>
              <a:t>, se </a:t>
            </a:r>
            <a:r>
              <a:rPr lang="en-GB" dirty="0" err="1"/>
              <a:t>situací</a:t>
            </a:r>
            <a:r>
              <a:rPr lang="en-GB" dirty="0"/>
              <a:t>, s </a:t>
            </a:r>
            <a:r>
              <a:rPr lang="en-GB" dirty="0" err="1"/>
              <a:t>prostředím</a:t>
            </a:r>
            <a:r>
              <a:rPr lang="en-GB" dirty="0"/>
              <a:t>, s </a:t>
            </a:r>
            <a:r>
              <a:rPr lang="en-GB" dirty="0" err="1"/>
              <a:t>lidmi</a:t>
            </a:r>
            <a:r>
              <a:rPr lang="en-GB" dirty="0"/>
              <a:t> a se </a:t>
            </a:r>
            <a:r>
              <a:rPr lang="en-GB" dirty="0" err="1"/>
              <a:t>značkou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se </a:t>
            </a:r>
            <a:r>
              <a:rPr lang="en-GB" dirty="0" err="1"/>
              <a:t>snaží</a:t>
            </a:r>
            <a:r>
              <a:rPr lang="en-GB" dirty="0"/>
              <a:t> </a:t>
            </a:r>
            <a:r>
              <a:rPr lang="en-GB" dirty="0" err="1"/>
              <a:t>pracovat</a:t>
            </a:r>
            <a:r>
              <a:rPr lang="en-GB" dirty="0"/>
              <a:t> s </a:t>
            </a:r>
            <a:r>
              <a:rPr lang="en-GB" dirty="0" err="1"/>
              <a:t>emocemi</a:t>
            </a:r>
            <a:r>
              <a:rPr lang="en-GB" dirty="0"/>
              <a:t> </a:t>
            </a:r>
            <a:r>
              <a:rPr lang="en-GB" dirty="0" err="1"/>
              <a:t>různým</a:t>
            </a:r>
            <a:r>
              <a:rPr lang="en-GB" dirty="0"/>
              <a:t> </a:t>
            </a:r>
            <a:r>
              <a:rPr lang="en-GB" dirty="0" err="1"/>
              <a:t>způsobem</a:t>
            </a:r>
            <a:r>
              <a:rPr lang="en-GB" dirty="0"/>
              <a:t>. V </a:t>
            </a:r>
            <a:r>
              <a:rPr lang="en-GB" dirty="0" err="1"/>
              <a:t>poslední</a:t>
            </a:r>
            <a:r>
              <a:rPr lang="en-GB" dirty="0"/>
              <a:t> </a:t>
            </a:r>
            <a:r>
              <a:rPr lang="en-GB" dirty="0" err="1"/>
              <a:t>době</a:t>
            </a:r>
            <a:r>
              <a:rPr lang="en-GB" dirty="0"/>
              <a:t> je </a:t>
            </a:r>
            <a:r>
              <a:rPr lang="en-GB" dirty="0" err="1"/>
              <a:t>možné</a:t>
            </a:r>
            <a:r>
              <a:rPr lang="en-GB" dirty="0"/>
              <a:t> se</a:t>
            </a:r>
            <a:r>
              <a:rPr lang="cs-CZ" dirty="0"/>
              <a:t> </a:t>
            </a:r>
            <a:r>
              <a:rPr lang="en-GB" dirty="0" err="1"/>
              <a:t>setkat</a:t>
            </a:r>
            <a:r>
              <a:rPr lang="en-GB" dirty="0"/>
              <a:t> s </a:t>
            </a:r>
            <a:r>
              <a:rPr lang="en-GB" dirty="0" err="1"/>
              <a:t>pojmem</a:t>
            </a:r>
            <a:r>
              <a:rPr lang="en-GB" dirty="0"/>
              <a:t> </a:t>
            </a:r>
            <a:r>
              <a:rPr lang="en-GB" dirty="0" err="1"/>
              <a:t>emoční</a:t>
            </a:r>
            <a:r>
              <a:rPr lang="en-GB" dirty="0"/>
              <a:t> marketing, </a:t>
            </a:r>
            <a:r>
              <a:rPr lang="en-GB" dirty="0" err="1"/>
              <a:t>který</a:t>
            </a:r>
            <a:r>
              <a:rPr lang="en-GB" dirty="0"/>
              <a:t> se </a:t>
            </a:r>
            <a:r>
              <a:rPr lang="en-GB" dirty="0" err="1"/>
              <a:t>zabývá</a:t>
            </a:r>
            <a:r>
              <a:rPr lang="en-GB" dirty="0"/>
              <a:t> </a:t>
            </a:r>
            <a:r>
              <a:rPr lang="en-GB" dirty="0" err="1"/>
              <a:t>emočními</a:t>
            </a:r>
            <a:r>
              <a:rPr lang="en-GB" dirty="0"/>
              <a:t> </a:t>
            </a:r>
            <a:r>
              <a:rPr lang="en-GB" dirty="0" err="1"/>
              <a:t>zážitky</a:t>
            </a:r>
            <a:r>
              <a:rPr lang="en-GB" dirty="0"/>
              <a:t> </a:t>
            </a:r>
            <a:r>
              <a:rPr lang="en-GB" dirty="0" err="1"/>
              <a:t>zákazníků</a:t>
            </a:r>
            <a:r>
              <a:rPr lang="en-GB" dirty="0"/>
              <a:t> (</a:t>
            </a:r>
            <a:r>
              <a:rPr lang="en-GB" dirty="0" err="1"/>
              <a:t>Vysekalová</a:t>
            </a:r>
            <a:r>
              <a:rPr lang="en-GB" dirty="0"/>
              <a:t> et al, 2014). </a:t>
            </a:r>
            <a:r>
              <a:rPr lang="en-GB" dirty="0" err="1"/>
              <a:t>Čím</a:t>
            </a:r>
            <a:r>
              <a:rPr lang="en-GB" dirty="0"/>
              <a:t> </a:t>
            </a:r>
            <a:r>
              <a:rPr lang="en-GB" dirty="0" err="1"/>
              <a:t>vším</a:t>
            </a:r>
            <a:r>
              <a:rPr lang="en-GB" dirty="0"/>
              <a:t> se </a:t>
            </a:r>
            <a:r>
              <a:rPr lang="en-GB" dirty="0" err="1"/>
              <a:t>emoční</a:t>
            </a:r>
            <a:r>
              <a:rPr lang="en-GB" dirty="0"/>
              <a:t> marketing </a:t>
            </a:r>
            <a:r>
              <a:rPr lang="en-GB" dirty="0" err="1"/>
              <a:t>zabývá</a:t>
            </a:r>
            <a:r>
              <a:rPr lang="en-GB" dirty="0"/>
              <a:t>? Je </a:t>
            </a:r>
            <a:r>
              <a:rPr lang="en-GB" dirty="0" err="1"/>
              <a:t>zaměřen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rozpoznání</a:t>
            </a:r>
            <a:r>
              <a:rPr lang="en-GB" dirty="0"/>
              <a:t> </a:t>
            </a:r>
            <a:r>
              <a:rPr lang="en-GB" dirty="0" err="1"/>
              <a:t>emocí</a:t>
            </a:r>
            <a:r>
              <a:rPr lang="en-GB" dirty="0"/>
              <a:t> a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třídění</a:t>
            </a:r>
            <a:r>
              <a:rPr lang="en-GB" dirty="0"/>
              <a:t>. </a:t>
            </a:r>
            <a:r>
              <a:rPr lang="en-GB" dirty="0" err="1"/>
              <a:t>Zkoumá</a:t>
            </a:r>
            <a:r>
              <a:rPr lang="en-GB" dirty="0"/>
              <a:t> </a:t>
            </a:r>
            <a:r>
              <a:rPr lang="en-GB" dirty="0" err="1"/>
              <a:t>možnosti</a:t>
            </a:r>
            <a:r>
              <a:rPr lang="en-GB" dirty="0"/>
              <a:t>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pozitivního</a:t>
            </a:r>
            <a:r>
              <a:rPr lang="en-GB" dirty="0"/>
              <a:t> </a:t>
            </a:r>
            <a:r>
              <a:rPr lang="en-GB" dirty="0" err="1"/>
              <a:t>vnímání</a:t>
            </a:r>
            <a:r>
              <a:rPr lang="en-GB" dirty="0"/>
              <a:t> </a:t>
            </a:r>
            <a:r>
              <a:rPr lang="en-GB" dirty="0" err="1"/>
              <a:t>emočních</a:t>
            </a:r>
            <a:r>
              <a:rPr lang="en-GB" dirty="0"/>
              <a:t> </a:t>
            </a:r>
            <a:r>
              <a:rPr lang="en-GB" dirty="0" err="1"/>
              <a:t>zážitků</a:t>
            </a:r>
            <a:r>
              <a:rPr lang="en-GB" dirty="0"/>
              <a:t>. </a:t>
            </a:r>
            <a:r>
              <a:rPr lang="en-GB" dirty="0" err="1"/>
              <a:t>Hledá</a:t>
            </a:r>
            <a:r>
              <a:rPr lang="en-GB" dirty="0"/>
              <a:t> </a:t>
            </a:r>
            <a:r>
              <a:rPr lang="en-GB" dirty="0" err="1"/>
              <a:t>způsoby</a:t>
            </a:r>
            <a:r>
              <a:rPr lang="en-GB" dirty="0"/>
              <a:t>, </a:t>
            </a:r>
            <a:r>
              <a:rPr lang="en-GB" dirty="0" err="1"/>
              <a:t>jak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emoční</a:t>
            </a:r>
            <a:r>
              <a:rPr lang="en-GB" dirty="0"/>
              <a:t> </a:t>
            </a:r>
            <a:r>
              <a:rPr lang="en-GB" dirty="0" err="1"/>
              <a:t>hodnotu</a:t>
            </a:r>
            <a:r>
              <a:rPr lang="en-GB" dirty="0"/>
              <a:t> u </a:t>
            </a:r>
            <a:r>
              <a:rPr lang="en-GB" dirty="0" err="1"/>
              <a:t>klíčových</a:t>
            </a:r>
            <a:r>
              <a:rPr lang="en-GB" dirty="0"/>
              <a:t> a </a:t>
            </a:r>
            <a:r>
              <a:rPr lang="en-GB" dirty="0" err="1"/>
              <a:t>loajálních</a:t>
            </a:r>
            <a:r>
              <a:rPr lang="en-GB" dirty="0"/>
              <a:t> </a:t>
            </a:r>
            <a:r>
              <a:rPr lang="en-GB" dirty="0" err="1"/>
              <a:t>zákazníků</a:t>
            </a:r>
            <a:r>
              <a:rPr lang="en-GB" dirty="0"/>
              <a:t>. </a:t>
            </a:r>
            <a:r>
              <a:rPr lang="en-GB" dirty="0" err="1"/>
              <a:t>Snaží</a:t>
            </a:r>
            <a:r>
              <a:rPr lang="en-GB" dirty="0"/>
              <a:t> se </a:t>
            </a:r>
            <a:r>
              <a:rPr lang="en-GB" dirty="0" err="1"/>
              <a:t>odpovědět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otázku</a:t>
            </a:r>
            <a:r>
              <a:rPr lang="en-GB" dirty="0"/>
              <a:t>, </a:t>
            </a:r>
            <a:r>
              <a:rPr lang="en-GB" dirty="0" err="1"/>
              <a:t>zda</a:t>
            </a:r>
            <a:r>
              <a:rPr lang="en-GB" dirty="0"/>
              <a:t> je </a:t>
            </a:r>
            <a:r>
              <a:rPr lang="en-GB" dirty="0" err="1"/>
              <a:t>možné</a:t>
            </a:r>
            <a:r>
              <a:rPr lang="en-GB" dirty="0"/>
              <a:t> </a:t>
            </a:r>
            <a:r>
              <a:rPr lang="en-GB" dirty="0" err="1"/>
              <a:t>emoční</a:t>
            </a:r>
            <a:r>
              <a:rPr lang="en-GB" dirty="0"/>
              <a:t> </a:t>
            </a:r>
            <a:r>
              <a:rPr lang="en-GB" dirty="0" err="1"/>
              <a:t>komunikaci</a:t>
            </a:r>
            <a:r>
              <a:rPr lang="en-GB" dirty="0"/>
              <a:t> </a:t>
            </a:r>
            <a:r>
              <a:rPr lang="en-GB" dirty="0" err="1"/>
              <a:t>uplatnit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v </a:t>
            </a:r>
            <a:r>
              <a:rPr lang="en-GB" dirty="0" err="1"/>
              <a:t>konkurenčním</a:t>
            </a:r>
            <a:r>
              <a:rPr lang="en-GB" dirty="0"/>
              <a:t> </a:t>
            </a:r>
            <a:r>
              <a:rPr lang="en-GB" dirty="0" err="1"/>
              <a:t>boji</a:t>
            </a:r>
            <a:r>
              <a:rPr lang="en-GB" dirty="0"/>
              <a:t>. V </a:t>
            </a:r>
            <a:r>
              <a:rPr lang="en-GB" dirty="0" err="1"/>
              <a:t>neposlední</a:t>
            </a:r>
            <a:r>
              <a:rPr lang="en-GB" dirty="0"/>
              <a:t> </a:t>
            </a:r>
            <a:r>
              <a:rPr lang="en-GB" dirty="0" err="1"/>
              <a:t>řadě</a:t>
            </a:r>
            <a:r>
              <a:rPr lang="en-GB" dirty="0"/>
              <a:t> </a:t>
            </a:r>
            <a:r>
              <a:rPr lang="en-GB" dirty="0" err="1"/>
              <a:t>řeší</a:t>
            </a:r>
            <a:r>
              <a:rPr lang="en-GB" dirty="0"/>
              <a:t> </a:t>
            </a:r>
            <a:r>
              <a:rPr lang="en-GB" dirty="0" err="1"/>
              <a:t>proškolování</a:t>
            </a:r>
            <a:r>
              <a:rPr lang="en-GB" dirty="0"/>
              <a:t> </a:t>
            </a:r>
            <a:r>
              <a:rPr lang="en-GB" dirty="0" err="1"/>
              <a:t>zaměstnanců</a:t>
            </a:r>
            <a:r>
              <a:rPr lang="en-GB" dirty="0"/>
              <a:t> a </a:t>
            </a:r>
            <a:r>
              <a:rPr lang="en-GB" dirty="0" err="1"/>
              <a:t>prodejních</a:t>
            </a:r>
            <a:r>
              <a:rPr lang="en-GB" dirty="0"/>
              <a:t> </a:t>
            </a:r>
            <a:r>
              <a:rPr lang="en-GB" dirty="0" err="1"/>
              <a:t>týmů</a:t>
            </a:r>
            <a:r>
              <a:rPr lang="en-GB" dirty="0"/>
              <a:t> v </a:t>
            </a:r>
            <a:r>
              <a:rPr lang="en-GB" dirty="0" err="1"/>
              <a:t>oblasti</a:t>
            </a:r>
            <a:r>
              <a:rPr lang="en-GB" dirty="0"/>
              <a:t> </a:t>
            </a:r>
            <a:r>
              <a:rPr lang="en-GB" dirty="0" err="1"/>
              <a:t>spotřebitelských</a:t>
            </a:r>
            <a:r>
              <a:rPr lang="en-GB" dirty="0"/>
              <a:t> </a:t>
            </a:r>
            <a:r>
              <a:rPr lang="en-GB" dirty="0" err="1"/>
              <a:t>emocí</a:t>
            </a:r>
            <a:r>
              <a:rPr lang="en-GB" dirty="0"/>
              <a:t> a </a:t>
            </a:r>
            <a:r>
              <a:rPr lang="en-GB" dirty="0" err="1"/>
              <a:t>chování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/>
              <a:t>LIDSKÁ SÍLA VZTAHU V </a:t>
            </a:r>
            <a:r>
              <a:rPr lang="en-GB" dirty="0" err="1"/>
              <a:t>podniku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vztazích</a:t>
            </a:r>
            <a:r>
              <a:rPr lang="en-GB" dirty="0"/>
              <a:t> se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důležité</a:t>
            </a:r>
            <a:r>
              <a:rPr lang="en-GB" dirty="0"/>
              <a:t>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zdroje</a:t>
            </a:r>
            <a:r>
              <a:rPr lang="en-GB" dirty="0"/>
              <a:t>, </a:t>
            </a:r>
            <a:r>
              <a:rPr lang="en-GB" dirty="0" err="1"/>
              <a:t>lidské</a:t>
            </a:r>
            <a:r>
              <a:rPr lang="en-GB" dirty="0"/>
              <a:t> </a:t>
            </a:r>
            <a:r>
              <a:rPr lang="en-GB" dirty="0" err="1"/>
              <a:t>zdroje</a:t>
            </a:r>
            <a:r>
              <a:rPr lang="en-GB" dirty="0"/>
              <a:t> </a:t>
            </a:r>
            <a:r>
              <a:rPr lang="en-GB" dirty="0" err="1"/>
              <a:t>nevyjímaje</a:t>
            </a:r>
            <a:r>
              <a:rPr lang="en-GB" dirty="0"/>
              <a:t> (</a:t>
            </a:r>
            <a:r>
              <a:rPr lang="en-GB" dirty="0" err="1"/>
              <a:t>vlastníci</a:t>
            </a:r>
            <a:r>
              <a:rPr lang="en-GB" dirty="0"/>
              <a:t>, </a:t>
            </a:r>
            <a:r>
              <a:rPr lang="en-GB" dirty="0" err="1"/>
              <a:t>zaměstnanci</a:t>
            </a:r>
            <a:r>
              <a:rPr lang="en-GB" dirty="0"/>
              <a:t>, </a:t>
            </a:r>
            <a:r>
              <a:rPr lang="en-GB" dirty="0" err="1"/>
              <a:t>partneři</a:t>
            </a:r>
            <a:r>
              <a:rPr lang="en-GB" dirty="0"/>
              <a:t>). </a:t>
            </a:r>
            <a:r>
              <a:rPr lang="en-GB" dirty="0" err="1"/>
              <a:t>Lidská</a:t>
            </a:r>
            <a:r>
              <a:rPr lang="en-GB" dirty="0"/>
              <a:t> </a:t>
            </a:r>
            <a:r>
              <a:rPr lang="en-GB" dirty="0" err="1"/>
              <a:t>síla</a:t>
            </a:r>
            <a:r>
              <a:rPr lang="en-GB" dirty="0"/>
              <a:t> </a:t>
            </a:r>
            <a:r>
              <a:rPr lang="en-GB" dirty="0" err="1"/>
              <a:t>vztahu</a:t>
            </a:r>
            <a:r>
              <a:rPr lang="en-GB" dirty="0"/>
              <a:t> </a:t>
            </a:r>
            <a:r>
              <a:rPr lang="en-GB" dirty="0" err="1"/>
              <a:t>spočívá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vzdělávání</a:t>
            </a:r>
            <a:r>
              <a:rPr lang="en-GB" dirty="0"/>
              <a:t>, v </a:t>
            </a:r>
            <a:r>
              <a:rPr lang="en-GB" dirty="0" err="1"/>
              <a:t>lidské</a:t>
            </a:r>
            <a:r>
              <a:rPr lang="en-GB" dirty="0"/>
              <a:t> </a:t>
            </a:r>
            <a:r>
              <a:rPr lang="en-GB" dirty="0" err="1"/>
              <a:t>energii</a:t>
            </a:r>
            <a:r>
              <a:rPr lang="en-GB" dirty="0"/>
              <a:t> a </a:t>
            </a:r>
            <a:r>
              <a:rPr lang="en-GB" dirty="0" err="1"/>
              <a:t>entuziasmu</a:t>
            </a:r>
            <a:r>
              <a:rPr lang="en-GB" dirty="0"/>
              <a:t>. ● VZDĚLÁNÍ A VŠEOBECNÉ POZNÁVÁNÍ (CO-EDUCATION) </a:t>
            </a:r>
            <a:r>
              <a:rPr lang="en-GB" dirty="0" err="1"/>
              <a:t>Lidé</a:t>
            </a:r>
            <a:r>
              <a:rPr lang="en-GB" dirty="0"/>
              <a:t> se </a:t>
            </a:r>
            <a:r>
              <a:rPr lang="en-GB" dirty="0" err="1"/>
              <a:t>učí</a:t>
            </a:r>
            <a:r>
              <a:rPr lang="en-GB" dirty="0"/>
              <a:t> od </a:t>
            </a:r>
            <a:r>
              <a:rPr lang="en-GB" dirty="0" err="1"/>
              <a:t>svého</a:t>
            </a:r>
            <a:r>
              <a:rPr lang="en-GB" dirty="0"/>
              <a:t> </a:t>
            </a:r>
            <a:r>
              <a:rPr lang="en-GB" dirty="0" err="1"/>
              <a:t>narození</a:t>
            </a:r>
            <a:r>
              <a:rPr lang="en-GB" dirty="0"/>
              <a:t>. </a:t>
            </a:r>
            <a:r>
              <a:rPr lang="en-GB" dirty="0" err="1"/>
              <a:t>Učí</a:t>
            </a:r>
            <a:r>
              <a:rPr lang="en-GB" dirty="0"/>
              <a:t> se z </a:t>
            </a:r>
            <a:r>
              <a:rPr lang="en-GB" dirty="0" err="1"/>
              <a:t>toho</a:t>
            </a:r>
            <a:r>
              <a:rPr lang="en-GB" dirty="0"/>
              <a:t>, co </a:t>
            </a:r>
            <a:r>
              <a:rPr lang="en-GB" dirty="0" err="1"/>
              <a:t>dělají</a:t>
            </a:r>
            <a:r>
              <a:rPr lang="en-GB" dirty="0"/>
              <a:t>, </a:t>
            </a:r>
            <a:r>
              <a:rPr lang="en-GB" dirty="0" err="1"/>
              <a:t>učí</a:t>
            </a:r>
            <a:r>
              <a:rPr lang="en-GB" dirty="0"/>
              <a:t> se ze </a:t>
            </a:r>
            <a:r>
              <a:rPr lang="en-GB" dirty="0" err="1"/>
              <a:t>svých</a:t>
            </a:r>
            <a:r>
              <a:rPr lang="en-GB" dirty="0"/>
              <a:t> </a:t>
            </a:r>
            <a:r>
              <a:rPr lang="en-GB" dirty="0" err="1"/>
              <a:t>zkušeností</a:t>
            </a:r>
            <a:r>
              <a:rPr lang="en-GB" dirty="0"/>
              <a:t> (viz </a:t>
            </a: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dirty="0" err="1"/>
              <a:t>sociální</a:t>
            </a:r>
            <a:r>
              <a:rPr lang="en-GB" dirty="0"/>
              <a:t> </a:t>
            </a:r>
            <a:r>
              <a:rPr lang="en-GB" dirty="0" err="1"/>
              <a:t>učení</a:t>
            </a:r>
            <a:r>
              <a:rPr lang="en-GB" dirty="0"/>
              <a:t>). </a:t>
            </a:r>
            <a:r>
              <a:rPr lang="en-GB" dirty="0" err="1"/>
              <a:t>Absolvují</a:t>
            </a:r>
            <a:r>
              <a:rPr lang="en-GB" dirty="0"/>
              <a:t> </a:t>
            </a:r>
            <a:r>
              <a:rPr lang="en-GB" dirty="0" err="1"/>
              <a:t>studium</a:t>
            </a:r>
            <a:r>
              <a:rPr lang="en-GB" dirty="0"/>
              <a:t> a </a:t>
            </a:r>
            <a:r>
              <a:rPr lang="en-GB" dirty="0" err="1"/>
              <a:t>různá</a:t>
            </a:r>
            <a:r>
              <a:rPr lang="en-GB" dirty="0"/>
              <a:t> </a:t>
            </a:r>
            <a:r>
              <a:rPr lang="en-GB" dirty="0" err="1"/>
              <a:t>doplňující</a:t>
            </a:r>
            <a:r>
              <a:rPr lang="en-GB" dirty="0"/>
              <a:t> </a:t>
            </a:r>
            <a:r>
              <a:rPr lang="en-GB" dirty="0" err="1"/>
              <a:t>školení</a:t>
            </a:r>
            <a:r>
              <a:rPr lang="en-GB" dirty="0"/>
              <a:t>. </a:t>
            </a:r>
            <a:r>
              <a:rPr lang="en-GB" dirty="0" err="1"/>
              <a:t>Poznávání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budoucí</a:t>
            </a:r>
            <a:r>
              <a:rPr lang="en-GB" dirty="0"/>
              <a:t> </a:t>
            </a:r>
            <a:r>
              <a:rPr lang="en-GB" dirty="0" err="1"/>
              <a:t>vztah</a:t>
            </a:r>
            <a:r>
              <a:rPr lang="en-GB" dirty="0"/>
              <a:t> se </a:t>
            </a:r>
            <a:r>
              <a:rPr lang="en-GB" dirty="0" err="1"/>
              <a:t>zákazníky</a:t>
            </a:r>
            <a:r>
              <a:rPr lang="en-GB" dirty="0"/>
              <a:t>. </a:t>
            </a:r>
            <a:r>
              <a:rPr lang="en-GB" dirty="0" err="1"/>
              <a:t>Současný</a:t>
            </a:r>
            <a:r>
              <a:rPr lang="en-GB" dirty="0"/>
              <a:t> </a:t>
            </a:r>
            <a:r>
              <a:rPr lang="en-GB" dirty="0" err="1"/>
              <a:t>vývoj</a:t>
            </a:r>
            <a:r>
              <a:rPr lang="en-GB" dirty="0"/>
              <a:t> v </a:t>
            </a:r>
            <a:r>
              <a:rPr lang="en-GB" dirty="0" err="1"/>
              <a:t>organizacích</a:t>
            </a:r>
            <a:r>
              <a:rPr lang="en-GB" dirty="0"/>
              <a:t> </a:t>
            </a:r>
            <a:r>
              <a:rPr lang="en-GB" dirty="0" err="1"/>
              <a:t>směřuje</a:t>
            </a:r>
            <a:r>
              <a:rPr lang="en-GB" dirty="0"/>
              <a:t> k </a:t>
            </a:r>
            <a:r>
              <a:rPr lang="en-GB" dirty="0" err="1"/>
              <a:t>tomu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zaměstnanci</a:t>
            </a:r>
            <a:r>
              <a:rPr lang="en-GB" dirty="0"/>
              <a:t> </a:t>
            </a:r>
            <a:r>
              <a:rPr lang="en-GB" dirty="0" err="1"/>
              <a:t>shromažďují</a:t>
            </a:r>
            <a:r>
              <a:rPr lang="en-GB" dirty="0"/>
              <a:t>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vědomosti</a:t>
            </a:r>
            <a:r>
              <a:rPr lang="en-GB" dirty="0"/>
              <a:t>, </a:t>
            </a:r>
            <a:r>
              <a:rPr lang="en-GB" dirty="0" err="1"/>
              <a:t>sbírají</a:t>
            </a:r>
            <a:r>
              <a:rPr lang="en-GB" dirty="0"/>
              <a:t> </a:t>
            </a:r>
            <a:r>
              <a:rPr lang="en-GB" dirty="0" err="1"/>
              <a:t>informace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sdílejí</a:t>
            </a:r>
            <a:r>
              <a:rPr lang="en-GB" dirty="0"/>
              <a:t> s </a:t>
            </a:r>
            <a:r>
              <a:rPr lang="en-GB" dirty="0" err="1"/>
              <a:t>ostatními</a:t>
            </a:r>
            <a:r>
              <a:rPr lang="en-GB" dirty="0"/>
              <a:t>, aby </a:t>
            </a:r>
            <a:r>
              <a:rPr lang="en-GB" dirty="0" err="1"/>
              <a:t>docházelo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zlepšování</a:t>
            </a:r>
            <a:r>
              <a:rPr lang="en-GB" dirty="0"/>
              <a:t> </a:t>
            </a:r>
            <a:r>
              <a:rPr lang="en-GB" dirty="0" err="1"/>
              <a:t>spolupráce</a:t>
            </a:r>
            <a:r>
              <a:rPr lang="en-GB" dirty="0"/>
              <a:t> </a:t>
            </a:r>
            <a:r>
              <a:rPr lang="en-GB" dirty="0" err="1"/>
              <a:t>zaměstnanců</a:t>
            </a:r>
            <a:r>
              <a:rPr lang="en-GB" dirty="0"/>
              <a:t> (viz </a:t>
            </a:r>
            <a:r>
              <a:rPr lang="en-GB" dirty="0" err="1"/>
              <a:t>dále</a:t>
            </a:r>
            <a:r>
              <a:rPr lang="en-GB" dirty="0"/>
              <a:t> </a:t>
            </a:r>
            <a:r>
              <a:rPr lang="en-GB" dirty="0" err="1"/>
              <a:t>kolaborativní</a:t>
            </a:r>
            <a:r>
              <a:rPr lang="en-GB" dirty="0"/>
              <a:t> </a:t>
            </a:r>
            <a:r>
              <a:rPr lang="en-GB" dirty="0" err="1"/>
              <a:t>část</a:t>
            </a:r>
            <a:r>
              <a:rPr lang="en-GB" dirty="0"/>
              <a:t> CRM). ● ENERGIE </a:t>
            </a:r>
            <a:r>
              <a:rPr lang="en-GB" dirty="0" err="1"/>
              <a:t>Každý</a:t>
            </a:r>
            <a:r>
              <a:rPr lang="en-GB" dirty="0"/>
              <a:t> </a:t>
            </a:r>
            <a:r>
              <a:rPr lang="en-GB" dirty="0" err="1"/>
              <a:t>člověk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určitou</a:t>
            </a:r>
            <a:r>
              <a:rPr lang="en-GB" dirty="0"/>
              <a:t> </a:t>
            </a:r>
            <a:r>
              <a:rPr lang="en-GB" dirty="0" err="1"/>
              <a:t>energii</a:t>
            </a:r>
            <a:r>
              <a:rPr lang="en-GB" dirty="0"/>
              <a:t>, </a:t>
            </a:r>
            <a:r>
              <a:rPr lang="en-GB" dirty="0" err="1"/>
              <a:t>kterou</a:t>
            </a:r>
            <a:r>
              <a:rPr lang="en-GB" dirty="0"/>
              <a:t> </a:t>
            </a:r>
            <a:r>
              <a:rPr lang="en-GB" dirty="0" err="1"/>
              <a:t>potřebuje</a:t>
            </a:r>
            <a:r>
              <a:rPr lang="en-GB" dirty="0"/>
              <a:t> k </a:t>
            </a:r>
            <a:r>
              <a:rPr lang="en-GB" dirty="0" err="1"/>
              <a:t>vykonávání</a:t>
            </a:r>
            <a:r>
              <a:rPr lang="en-GB" dirty="0"/>
              <a:t> </a:t>
            </a:r>
            <a:r>
              <a:rPr lang="en-GB" dirty="0" err="1"/>
              <a:t>určitých</a:t>
            </a:r>
            <a:r>
              <a:rPr lang="en-GB" dirty="0"/>
              <a:t> </a:t>
            </a:r>
            <a:r>
              <a:rPr lang="en-GB" dirty="0" err="1"/>
              <a:t>činností</a:t>
            </a:r>
            <a:r>
              <a:rPr lang="en-GB" dirty="0"/>
              <a:t>. </a:t>
            </a:r>
            <a:r>
              <a:rPr lang="en-GB" dirty="0" err="1"/>
              <a:t>Rozlišujeme</a:t>
            </a:r>
            <a:r>
              <a:rPr lang="en-GB" dirty="0"/>
              <a:t> </a:t>
            </a:r>
            <a:r>
              <a:rPr lang="en-GB" dirty="0" err="1"/>
              <a:t>energii</a:t>
            </a:r>
            <a:r>
              <a:rPr lang="en-GB" dirty="0"/>
              <a:t> </a:t>
            </a:r>
            <a:r>
              <a:rPr lang="en-GB" dirty="0" err="1"/>
              <a:t>fyzickou</a:t>
            </a:r>
            <a:r>
              <a:rPr lang="en-GB" dirty="0"/>
              <a:t>, </a:t>
            </a:r>
            <a:r>
              <a:rPr lang="en-GB" dirty="0" err="1"/>
              <a:t>emoční</a:t>
            </a:r>
            <a:r>
              <a:rPr lang="en-GB" dirty="0"/>
              <a:t>, </a:t>
            </a:r>
            <a:r>
              <a:rPr lang="en-GB" dirty="0" err="1"/>
              <a:t>intelektuální</a:t>
            </a:r>
            <a:r>
              <a:rPr lang="en-GB" dirty="0"/>
              <a:t> a </a:t>
            </a:r>
            <a:r>
              <a:rPr lang="en-GB" dirty="0" err="1"/>
              <a:t>duchovní</a:t>
            </a:r>
            <a:r>
              <a:rPr lang="en-GB" dirty="0"/>
              <a:t>. </a:t>
            </a:r>
            <a:r>
              <a:rPr lang="en-GB" dirty="0" err="1"/>
              <a:t>Fyzická</a:t>
            </a:r>
            <a:r>
              <a:rPr lang="en-GB" dirty="0"/>
              <a:t> </a:t>
            </a:r>
            <a:r>
              <a:rPr lang="en-GB" dirty="0" err="1"/>
              <a:t>energie</a:t>
            </a:r>
            <a:r>
              <a:rPr lang="en-GB" dirty="0"/>
              <a:t> je </a:t>
            </a:r>
            <a:r>
              <a:rPr lang="en-GB" dirty="0" err="1"/>
              <a:t>spjata</a:t>
            </a:r>
            <a:r>
              <a:rPr lang="en-GB" dirty="0"/>
              <a:t> s </a:t>
            </a:r>
            <a:r>
              <a:rPr lang="en-GB" dirty="0" err="1"/>
              <a:t>naší</a:t>
            </a:r>
            <a:r>
              <a:rPr lang="en-GB" dirty="0"/>
              <a:t> </a:t>
            </a:r>
            <a:r>
              <a:rPr lang="en-GB" dirty="0" err="1"/>
              <a:t>vitalitou</a:t>
            </a:r>
            <a:r>
              <a:rPr lang="en-GB" dirty="0"/>
              <a:t>, </a:t>
            </a:r>
            <a:r>
              <a:rPr lang="en-GB" dirty="0" err="1"/>
              <a:t>pohotovostí</a:t>
            </a:r>
            <a:r>
              <a:rPr lang="en-GB" dirty="0"/>
              <a:t>, </a:t>
            </a:r>
            <a:r>
              <a:rPr lang="en-GB" dirty="0" err="1"/>
              <a:t>schopností</a:t>
            </a:r>
            <a:r>
              <a:rPr lang="en-GB" dirty="0"/>
              <a:t> </a:t>
            </a:r>
            <a:r>
              <a:rPr lang="en-GB" dirty="0" err="1"/>
              <a:t>udržet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koncentraci</a:t>
            </a:r>
            <a:r>
              <a:rPr lang="en-GB" dirty="0"/>
              <a:t> a </a:t>
            </a:r>
            <a:r>
              <a:rPr lang="en-GB" dirty="0" err="1"/>
              <a:t>plnit</a:t>
            </a:r>
            <a:r>
              <a:rPr lang="en-GB" dirty="0"/>
              <a:t> </a:t>
            </a:r>
            <a:r>
              <a:rPr lang="en-GB" dirty="0" err="1"/>
              <a:t>závazky</a:t>
            </a:r>
            <a:r>
              <a:rPr lang="en-GB" dirty="0"/>
              <a:t>. </a:t>
            </a:r>
            <a:r>
              <a:rPr lang="en-GB" dirty="0" err="1"/>
              <a:t>Emoční</a:t>
            </a:r>
            <a:r>
              <a:rPr lang="en-GB" dirty="0"/>
              <a:t> </a:t>
            </a:r>
            <a:r>
              <a:rPr lang="en-GB" dirty="0" err="1"/>
              <a:t>energie</a:t>
            </a:r>
            <a:r>
              <a:rPr lang="en-GB" dirty="0"/>
              <a:t> je </a:t>
            </a:r>
            <a:r>
              <a:rPr lang="en-GB" dirty="0" err="1"/>
              <a:t>spojena</a:t>
            </a:r>
            <a:r>
              <a:rPr lang="en-GB" dirty="0"/>
              <a:t> s </a:t>
            </a:r>
            <a:r>
              <a:rPr lang="en-GB" dirty="0" err="1"/>
              <a:t>mezilidskými</a:t>
            </a:r>
            <a:r>
              <a:rPr lang="en-GB" dirty="0"/>
              <a:t> </a:t>
            </a:r>
            <a:r>
              <a:rPr lang="en-GB" dirty="0" err="1"/>
              <a:t>vztahy</a:t>
            </a:r>
            <a:r>
              <a:rPr lang="en-GB" dirty="0"/>
              <a:t> a pouty. Je </a:t>
            </a:r>
            <a:r>
              <a:rPr lang="en-GB" dirty="0" err="1"/>
              <a:t>podstatná</a:t>
            </a:r>
            <a:r>
              <a:rPr lang="en-GB" dirty="0"/>
              <a:t> pro </a:t>
            </a:r>
            <a:r>
              <a:rPr lang="en-GB" dirty="0" err="1"/>
              <a:t>týmovou</a:t>
            </a:r>
            <a:r>
              <a:rPr lang="en-GB" dirty="0"/>
              <a:t> </a:t>
            </a:r>
            <a:r>
              <a:rPr lang="en-GB" dirty="0" err="1"/>
              <a:t>práci</a:t>
            </a:r>
            <a:r>
              <a:rPr lang="en-GB" dirty="0"/>
              <a:t>. </a:t>
            </a:r>
            <a:r>
              <a:rPr lang="en-GB" dirty="0" err="1"/>
              <a:t>Intelektuální</a:t>
            </a:r>
            <a:r>
              <a:rPr lang="en-GB" dirty="0"/>
              <a:t> </a:t>
            </a:r>
            <a:r>
              <a:rPr lang="en-GB" dirty="0" err="1"/>
              <a:t>energie</a:t>
            </a:r>
            <a:r>
              <a:rPr lang="en-GB" dirty="0"/>
              <a:t> je </a:t>
            </a:r>
            <a:r>
              <a:rPr lang="en-GB" dirty="0" err="1"/>
              <a:t>energií</a:t>
            </a:r>
            <a:r>
              <a:rPr lang="en-GB" dirty="0"/>
              <a:t> </a:t>
            </a:r>
            <a:r>
              <a:rPr lang="en-GB" dirty="0" err="1"/>
              <a:t>našeho</a:t>
            </a:r>
            <a:r>
              <a:rPr lang="en-GB" dirty="0"/>
              <a:t> </a:t>
            </a:r>
            <a:r>
              <a:rPr lang="en-GB" dirty="0" err="1"/>
              <a:t>myšlení</a:t>
            </a:r>
            <a:r>
              <a:rPr lang="en-GB" dirty="0"/>
              <a:t>, </a:t>
            </a:r>
            <a:r>
              <a:rPr lang="en-GB" dirty="0" err="1"/>
              <a:t>logiky</a:t>
            </a:r>
            <a:r>
              <a:rPr lang="en-GB" dirty="0"/>
              <a:t> a </a:t>
            </a:r>
            <a:r>
              <a:rPr lang="en-GB" dirty="0" err="1"/>
              <a:t>racionality</a:t>
            </a:r>
            <a:r>
              <a:rPr lang="en-GB" dirty="0"/>
              <a:t>. </a:t>
            </a:r>
            <a:r>
              <a:rPr lang="en-GB" dirty="0" err="1"/>
              <a:t>Podmiňuje</a:t>
            </a:r>
            <a:r>
              <a:rPr lang="en-GB" dirty="0"/>
              <a:t> </a:t>
            </a:r>
            <a:r>
              <a:rPr lang="en-GB" dirty="0" err="1"/>
              <a:t>plnění</a:t>
            </a:r>
            <a:r>
              <a:rPr lang="en-GB" dirty="0"/>
              <a:t> </a:t>
            </a:r>
            <a:r>
              <a:rPr lang="en-GB" dirty="0" err="1"/>
              <a:t>úkolů</a:t>
            </a:r>
            <a:r>
              <a:rPr lang="en-GB" dirty="0"/>
              <a:t> a </a:t>
            </a:r>
            <a:r>
              <a:rPr lang="en-GB" dirty="0" err="1"/>
              <a:t>schopnost</a:t>
            </a:r>
            <a:r>
              <a:rPr lang="en-GB" dirty="0"/>
              <a:t> </a:t>
            </a:r>
            <a:r>
              <a:rPr lang="en-GB" dirty="0" err="1"/>
              <a:t>pružné</a:t>
            </a:r>
            <a:r>
              <a:rPr lang="en-GB" dirty="0"/>
              <a:t> </a:t>
            </a:r>
            <a:r>
              <a:rPr lang="en-GB" dirty="0" err="1"/>
              <a:t>reakce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různé</a:t>
            </a:r>
            <a:r>
              <a:rPr lang="en-GB" dirty="0"/>
              <a:t> </a:t>
            </a:r>
            <a:r>
              <a:rPr lang="en-GB" dirty="0" err="1"/>
              <a:t>vzniklé</a:t>
            </a:r>
            <a:r>
              <a:rPr lang="en-GB" dirty="0"/>
              <a:t> </a:t>
            </a:r>
            <a:r>
              <a:rPr lang="en-GB" dirty="0" err="1"/>
              <a:t>situace</a:t>
            </a:r>
            <a:r>
              <a:rPr lang="en-GB" dirty="0"/>
              <a:t>. </a:t>
            </a:r>
            <a:r>
              <a:rPr lang="en-GB" dirty="0" err="1"/>
              <a:t>Duchovní</a:t>
            </a:r>
            <a:r>
              <a:rPr lang="en-GB" dirty="0"/>
              <a:t> </a:t>
            </a:r>
            <a:r>
              <a:rPr lang="en-GB" dirty="0" err="1"/>
              <a:t>energie</a:t>
            </a:r>
            <a:r>
              <a:rPr lang="en-GB" dirty="0"/>
              <a:t> </a:t>
            </a:r>
            <a:r>
              <a:rPr lang="en-GB" dirty="0" err="1"/>
              <a:t>představuje</a:t>
            </a:r>
            <a:r>
              <a:rPr lang="en-GB" dirty="0"/>
              <a:t> </a:t>
            </a:r>
            <a:r>
              <a:rPr lang="en-GB" dirty="0" err="1"/>
              <a:t>nadšení</a:t>
            </a:r>
            <a:r>
              <a:rPr lang="en-GB" dirty="0"/>
              <a:t> pro </a:t>
            </a:r>
            <a:r>
              <a:rPr lang="en-GB" dirty="0" err="1"/>
              <a:t>věc</a:t>
            </a:r>
            <a:r>
              <a:rPr lang="en-GB" dirty="0"/>
              <a:t>. </a:t>
            </a:r>
            <a:r>
              <a:rPr lang="en-GB" dirty="0" err="1"/>
              <a:t>Umožňuje</a:t>
            </a:r>
            <a:r>
              <a:rPr lang="en-GB" dirty="0"/>
              <a:t> </a:t>
            </a:r>
            <a:r>
              <a:rPr lang="en-GB" dirty="0" err="1"/>
              <a:t>plánování</a:t>
            </a:r>
            <a:r>
              <a:rPr lang="en-GB" dirty="0"/>
              <a:t> a </a:t>
            </a:r>
            <a:r>
              <a:rPr lang="en-GB" dirty="0" err="1"/>
              <a:t>představy</a:t>
            </a:r>
            <a:r>
              <a:rPr lang="en-GB" dirty="0"/>
              <a:t> o </a:t>
            </a:r>
            <a:r>
              <a:rPr lang="en-GB" dirty="0" err="1"/>
              <a:t>budoucnosti</a:t>
            </a:r>
            <a:r>
              <a:rPr lang="en-GB" dirty="0"/>
              <a:t>. 70Lidé se </a:t>
            </a:r>
            <a:r>
              <a:rPr lang="en-GB" dirty="0" err="1"/>
              <a:t>liší</a:t>
            </a:r>
            <a:r>
              <a:rPr lang="en-GB" dirty="0"/>
              <a:t> </a:t>
            </a:r>
            <a:r>
              <a:rPr lang="en-GB" dirty="0" err="1"/>
              <a:t>množstvím</a:t>
            </a:r>
            <a:r>
              <a:rPr lang="en-GB" dirty="0"/>
              <a:t> </a:t>
            </a:r>
            <a:r>
              <a:rPr lang="en-GB" dirty="0" err="1"/>
              <a:t>energie</a:t>
            </a:r>
            <a:r>
              <a:rPr lang="en-GB" dirty="0"/>
              <a:t>. </a:t>
            </a:r>
            <a:r>
              <a:rPr lang="en-GB" dirty="0" err="1"/>
              <a:t>Otázkou</a:t>
            </a:r>
            <a:r>
              <a:rPr lang="en-GB" dirty="0"/>
              <a:t> je, </a:t>
            </a:r>
            <a:r>
              <a:rPr lang="en-GB" dirty="0" err="1"/>
              <a:t>jak</a:t>
            </a:r>
            <a:r>
              <a:rPr lang="en-GB" dirty="0"/>
              <a:t> </a:t>
            </a:r>
            <a:r>
              <a:rPr lang="en-GB" dirty="0" err="1"/>
              <a:t>tuto</a:t>
            </a:r>
            <a:r>
              <a:rPr lang="en-GB" dirty="0"/>
              <a:t> </a:t>
            </a:r>
            <a:r>
              <a:rPr lang="en-GB" dirty="0" err="1"/>
              <a:t>energii</a:t>
            </a:r>
            <a:r>
              <a:rPr lang="en-GB" dirty="0"/>
              <a:t> </a:t>
            </a:r>
            <a:r>
              <a:rPr lang="en-GB" dirty="0" err="1"/>
              <a:t>využívat</a:t>
            </a:r>
            <a:r>
              <a:rPr lang="en-GB" dirty="0"/>
              <a:t>. </a:t>
            </a:r>
            <a:r>
              <a:rPr lang="en-GB" dirty="0" err="1"/>
              <a:t>Podniky</a:t>
            </a:r>
            <a:r>
              <a:rPr lang="en-GB" dirty="0"/>
              <a:t> </a:t>
            </a:r>
            <a:r>
              <a:rPr lang="en-GB" dirty="0" err="1"/>
              <a:t>potřebují</a:t>
            </a:r>
            <a:r>
              <a:rPr lang="en-GB" dirty="0"/>
              <a:t> </a:t>
            </a:r>
            <a:r>
              <a:rPr lang="en-GB" dirty="0" err="1"/>
              <a:t>udržet</a:t>
            </a:r>
            <a:r>
              <a:rPr lang="en-GB" dirty="0"/>
              <a:t> </a:t>
            </a:r>
            <a:r>
              <a:rPr lang="en-GB" dirty="0" err="1"/>
              <a:t>energii</a:t>
            </a:r>
            <a:r>
              <a:rPr lang="en-GB" dirty="0"/>
              <a:t> </a:t>
            </a:r>
            <a:r>
              <a:rPr lang="en-GB" dirty="0" err="1"/>
              <a:t>svých</a:t>
            </a:r>
            <a:r>
              <a:rPr lang="en-GB" dirty="0"/>
              <a:t> </a:t>
            </a:r>
            <a:r>
              <a:rPr lang="en-GB" dirty="0" err="1"/>
              <a:t>zaměstnanců</a:t>
            </a:r>
            <a:r>
              <a:rPr lang="en-GB" dirty="0"/>
              <a:t> </a:t>
            </a:r>
            <a:r>
              <a:rPr lang="en-GB" dirty="0" err="1"/>
              <a:t>vhodnou</a:t>
            </a:r>
            <a:r>
              <a:rPr lang="en-GB" dirty="0"/>
              <a:t> </a:t>
            </a:r>
            <a:r>
              <a:rPr lang="en-GB" dirty="0" err="1"/>
              <a:t>motivací</a:t>
            </a:r>
            <a:r>
              <a:rPr lang="en-GB" dirty="0"/>
              <a:t> a </a:t>
            </a:r>
            <a:r>
              <a:rPr lang="en-GB" dirty="0" err="1"/>
              <a:t>stimulací</a:t>
            </a:r>
            <a:r>
              <a:rPr lang="en-GB" dirty="0"/>
              <a:t>. </a:t>
            </a:r>
            <a:r>
              <a:rPr lang="en-GB" dirty="0" err="1"/>
              <a:t>Zákazník</a:t>
            </a:r>
            <a:r>
              <a:rPr lang="en-GB" dirty="0"/>
              <a:t> </a:t>
            </a:r>
            <a:r>
              <a:rPr lang="en-GB" dirty="0" err="1"/>
              <a:t>nabízí</a:t>
            </a:r>
            <a:r>
              <a:rPr lang="en-GB" dirty="0"/>
              <a:t> </a:t>
            </a:r>
            <a:r>
              <a:rPr lang="en-GB" dirty="0" err="1"/>
              <a:t>energii</a:t>
            </a:r>
            <a:r>
              <a:rPr lang="en-GB" dirty="0"/>
              <a:t>, </a:t>
            </a:r>
            <a:r>
              <a:rPr lang="en-GB" dirty="0" err="1"/>
              <a:t>zdroje</a:t>
            </a:r>
            <a:r>
              <a:rPr lang="en-GB" dirty="0"/>
              <a:t> a </a:t>
            </a:r>
            <a:r>
              <a:rPr lang="en-GB" dirty="0" err="1"/>
              <a:t>investuje</a:t>
            </a:r>
            <a:r>
              <a:rPr lang="en-GB" dirty="0"/>
              <a:t> do </a:t>
            </a:r>
            <a:r>
              <a:rPr lang="en-GB" dirty="0" err="1"/>
              <a:t>práce</a:t>
            </a:r>
            <a:r>
              <a:rPr lang="en-GB" dirty="0"/>
              <a:t>. ● ENTUZIASMUS </a:t>
            </a:r>
            <a:r>
              <a:rPr lang="en-GB" dirty="0" err="1"/>
              <a:t>Představuje</a:t>
            </a:r>
            <a:r>
              <a:rPr lang="en-GB" dirty="0"/>
              <a:t> </a:t>
            </a:r>
            <a:r>
              <a:rPr lang="en-GB" dirty="0" err="1"/>
              <a:t>nadšení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motivuje</a:t>
            </a:r>
            <a:r>
              <a:rPr lang="en-GB" dirty="0"/>
              <a:t> k </a:t>
            </a:r>
            <a:r>
              <a:rPr lang="en-GB" dirty="0" err="1"/>
              <a:t>vynakládání</a:t>
            </a:r>
            <a:r>
              <a:rPr lang="en-GB" dirty="0"/>
              <a:t> </a:t>
            </a:r>
            <a:r>
              <a:rPr lang="en-GB" dirty="0" err="1"/>
              <a:t>sil</a:t>
            </a:r>
            <a:r>
              <a:rPr lang="en-GB" dirty="0"/>
              <a:t> k </a:t>
            </a:r>
            <a:r>
              <a:rPr lang="en-GB" dirty="0" err="1"/>
              <a:t>zajištění</a:t>
            </a:r>
            <a:r>
              <a:rPr lang="en-GB" dirty="0"/>
              <a:t> </a:t>
            </a:r>
            <a:r>
              <a:rPr lang="en-GB" dirty="0" err="1"/>
              <a:t>určitých</a:t>
            </a:r>
            <a:r>
              <a:rPr lang="en-GB" dirty="0"/>
              <a:t> </a:t>
            </a:r>
            <a:r>
              <a:rPr lang="en-GB" dirty="0" err="1"/>
              <a:t>cílů</a:t>
            </a:r>
            <a:r>
              <a:rPr lang="en-GB" dirty="0"/>
              <a:t> a </a:t>
            </a:r>
            <a:r>
              <a:rPr lang="en-GB" dirty="0" err="1"/>
              <a:t>pracovních</a:t>
            </a:r>
            <a:r>
              <a:rPr lang="en-GB" dirty="0"/>
              <a:t> </a:t>
            </a:r>
            <a:r>
              <a:rPr lang="en-GB" dirty="0" err="1"/>
              <a:t>úkolů</a:t>
            </a:r>
            <a:r>
              <a:rPr lang="en-GB" dirty="0"/>
              <a:t>. </a:t>
            </a:r>
            <a:r>
              <a:rPr lang="en-GB" dirty="0" err="1"/>
              <a:t>Entuziasmus</a:t>
            </a:r>
            <a:r>
              <a:rPr lang="en-GB" dirty="0"/>
              <a:t> </a:t>
            </a:r>
            <a:r>
              <a:rPr lang="en-GB" dirty="0" err="1"/>
              <a:t>souvisí</a:t>
            </a:r>
            <a:r>
              <a:rPr lang="en-GB" dirty="0"/>
              <a:t> s </a:t>
            </a:r>
            <a:r>
              <a:rPr lang="en-GB" dirty="0" err="1"/>
              <a:t>energií</a:t>
            </a:r>
            <a:r>
              <a:rPr lang="en-GB" dirty="0"/>
              <a:t>. </a:t>
            </a:r>
            <a:r>
              <a:rPr lang="en-GB" dirty="0" err="1"/>
              <a:t>Zapojení</a:t>
            </a:r>
            <a:r>
              <a:rPr lang="en-GB" dirty="0"/>
              <a:t> </a:t>
            </a:r>
            <a:r>
              <a:rPr lang="en-GB" dirty="0" err="1"/>
              <a:t>energie</a:t>
            </a:r>
            <a:r>
              <a:rPr lang="en-GB" dirty="0"/>
              <a:t> a </a:t>
            </a:r>
            <a:r>
              <a:rPr lang="en-GB" dirty="0" err="1"/>
              <a:t>elánu</a:t>
            </a:r>
            <a:r>
              <a:rPr lang="en-GB" dirty="0"/>
              <a:t> </a:t>
            </a:r>
            <a:r>
              <a:rPr lang="en-GB" dirty="0" err="1"/>
              <a:t>posiluje</a:t>
            </a:r>
            <a:r>
              <a:rPr lang="en-GB" dirty="0"/>
              <a:t> </a:t>
            </a:r>
            <a:r>
              <a:rPr lang="en-GB" dirty="0" err="1"/>
              <a:t>koncentraci</a:t>
            </a:r>
            <a:r>
              <a:rPr lang="en-GB" dirty="0"/>
              <a:t>. </a:t>
            </a:r>
            <a:r>
              <a:rPr lang="en-GB" dirty="0" err="1"/>
              <a:t>Práce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stát</a:t>
            </a:r>
            <a:r>
              <a:rPr lang="en-GB" dirty="0"/>
              <a:t> </a:t>
            </a:r>
            <a:r>
              <a:rPr lang="en-GB" dirty="0" err="1"/>
              <a:t>zdrojem</a:t>
            </a:r>
            <a:r>
              <a:rPr lang="en-GB" dirty="0"/>
              <a:t> </a:t>
            </a:r>
            <a:r>
              <a:rPr lang="en-GB" dirty="0" err="1"/>
              <a:t>nadšení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historicky</a:t>
            </a:r>
            <a:r>
              <a:rPr lang="en-GB" dirty="0"/>
              <a:t> ne </a:t>
            </a:r>
            <a:r>
              <a:rPr lang="en-GB" dirty="0" err="1"/>
              <a:t>vždy</a:t>
            </a:r>
            <a:r>
              <a:rPr lang="en-GB" dirty="0"/>
              <a:t> </a:t>
            </a:r>
            <a:r>
              <a:rPr lang="en-GB" dirty="0" err="1"/>
              <a:t>mohla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hodnocena</a:t>
            </a:r>
            <a:r>
              <a:rPr lang="en-GB" dirty="0"/>
              <a:t> v tom </a:t>
            </a:r>
            <a:r>
              <a:rPr lang="en-GB" dirty="0" err="1"/>
              <a:t>pozitivním</a:t>
            </a:r>
            <a:r>
              <a:rPr lang="en-GB" dirty="0"/>
              <a:t> </a:t>
            </a:r>
            <a:r>
              <a:rPr lang="en-GB" dirty="0" err="1"/>
              <a:t>smyslu</a:t>
            </a:r>
            <a:r>
              <a:rPr lang="en-GB" dirty="0"/>
              <a:t>. </a:t>
            </a:r>
            <a:r>
              <a:rPr lang="en-GB" dirty="0" err="1"/>
              <a:t>Význam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 je </a:t>
            </a:r>
            <a:r>
              <a:rPr lang="en-GB" dirty="0" err="1"/>
              <a:t>vztažen</a:t>
            </a:r>
            <a:r>
              <a:rPr lang="en-GB" dirty="0"/>
              <a:t> k </a:t>
            </a:r>
            <a:r>
              <a:rPr lang="en-GB" dirty="0" err="1"/>
              <a:t>času</a:t>
            </a:r>
            <a:r>
              <a:rPr lang="en-GB" dirty="0"/>
              <a:t> a </a:t>
            </a:r>
            <a:r>
              <a:rPr lang="en-GB" dirty="0" err="1"/>
              <a:t>kultuře</a:t>
            </a:r>
            <a:r>
              <a:rPr lang="en-GB" dirty="0"/>
              <a:t>.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nepotřebují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práci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takovou</a:t>
            </a:r>
            <a:r>
              <a:rPr lang="en-GB" dirty="0"/>
              <a:t>, ale </a:t>
            </a:r>
            <a:r>
              <a:rPr lang="en-GB" dirty="0" err="1"/>
              <a:t>potřebují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smysl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. </a:t>
            </a:r>
            <a:r>
              <a:rPr lang="en-GB" dirty="0" err="1"/>
              <a:t>Naplnění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smyslu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dalšímu</a:t>
            </a:r>
            <a:r>
              <a:rPr lang="en-GB" dirty="0"/>
              <a:t> </a:t>
            </a:r>
            <a:r>
              <a:rPr lang="en-GB" dirty="0" err="1"/>
              <a:t>nadšení</a:t>
            </a:r>
            <a:r>
              <a:rPr lang="en-GB" dirty="0"/>
              <a:t> a </a:t>
            </a:r>
            <a:r>
              <a:rPr lang="en-GB" dirty="0" err="1"/>
              <a:t>energii</a:t>
            </a:r>
            <a:r>
              <a:rPr lang="en-GB" dirty="0"/>
              <a:t>. </a:t>
            </a:r>
            <a:r>
              <a:rPr lang="en-GB" dirty="0" err="1"/>
              <a:t>Budoucí</a:t>
            </a:r>
            <a:r>
              <a:rPr lang="en-GB" dirty="0"/>
              <a:t> </a:t>
            </a:r>
            <a:r>
              <a:rPr lang="en-GB" dirty="0" err="1"/>
              <a:t>konkurenční</a:t>
            </a:r>
            <a:r>
              <a:rPr lang="en-GB" dirty="0"/>
              <a:t> </a:t>
            </a:r>
            <a:r>
              <a:rPr lang="en-GB" dirty="0" err="1"/>
              <a:t>výhoda</a:t>
            </a:r>
            <a:r>
              <a:rPr lang="en-GB" dirty="0"/>
              <a:t>, </a:t>
            </a:r>
            <a:r>
              <a:rPr lang="en-GB" dirty="0" err="1"/>
              <a:t>kterou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podnik</a:t>
            </a:r>
            <a:r>
              <a:rPr lang="en-GB" dirty="0"/>
              <a:t> </a:t>
            </a:r>
            <a:r>
              <a:rPr lang="en-GB" dirty="0" err="1"/>
              <a:t>vytvoří</a:t>
            </a:r>
            <a:r>
              <a:rPr lang="en-GB" dirty="0"/>
              <a:t>,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výsledkem</a:t>
            </a:r>
            <a:r>
              <a:rPr lang="en-GB" dirty="0"/>
              <a:t> </a:t>
            </a:r>
            <a:r>
              <a:rPr lang="en-GB" dirty="0" err="1"/>
              <a:t>nadšení</a:t>
            </a:r>
            <a:r>
              <a:rPr lang="en-GB" dirty="0"/>
              <a:t> a ze </a:t>
            </a:r>
            <a:r>
              <a:rPr lang="en-GB" dirty="0" err="1"/>
              <a:t>vztahu</a:t>
            </a:r>
            <a:r>
              <a:rPr lang="en-GB" dirty="0"/>
              <a:t> se </a:t>
            </a:r>
            <a:r>
              <a:rPr lang="en-GB" dirty="0" err="1"/>
              <a:t>zákazníkem</a:t>
            </a:r>
            <a:r>
              <a:rPr lang="en-GB" dirty="0"/>
              <a:t>. </a:t>
            </a:r>
            <a:r>
              <a:rPr lang="en-GB" dirty="0" err="1"/>
              <a:t>Mnohem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nadšení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najít</a:t>
            </a:r>
            <a:r>
              <a:rPr lang="en-GB" dirty="0"/>
              <a:t> v </a:t>
            </a:r>
            <a:r>
              <a:rPr lang="en-GB" dirty="0" err="1"/>
              <a:t>kolektivech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je </a:t>
            </a:r>
            <a:r>
              <a:rPr lang="en-GB" dirty="0" err="1"/>
              <a:t>veselo</a:t>
            </a:r>
            <a:r>
              <a:rPr lang="en-GB" dirty="0"/>
              <a:t>, </a:t>
            </a:r>
            <a:r>
              <a:rPr lang="en-GB" dirty="0" err="1"/>
              <a:t>dobrá</a:t>
            </a:r>
            <a:r>
              <a:rPr lang="en-GB" dirty="0"/>
              <a:t> </a:t>
            </a:r>
            <a:r>
              <a:rPr lang="en-GB" dirty="0" err="1"/>
              <a:t>nálada</a:t>
            </a:r>
            <a:r>
              <a:rPr lang="en-GB" dirty="0"/>
              <a:t> a </a:t>
            </a:r>
            <a:r>
              <a:rPr lang="en-GB" dirty="0" err="1"/>
              <a:t>smích</a:t>
            </a:r>
            <a:r>
              <a:rPr lang="en-GB" dirty="0"/>
              <a:t> (</a:t>
            </a:r>
            <a:r>
              <a:rPr lang="en-GB" dirty="0" err="1"/>
              <a:t>Lehtinen</a:t>
            </a:r>
            <a:r>
              <a:rPr lang="en-GB" dirty="0"/>
              <a:t>, 2007). </a:t>
            </a:r>
            <a:r>
              <a:rPr lang="en-GB" dirty="0" err="1"/>
              <a:t>Sociologové</a:t>
            </a:r>
            <a:r>
              <a:rPr lang="en-GB" dirty="0"/>
              <a:t> </a:t>
            </a:r>
            <a:r>
              <a:rPr lang="en-GB" dirty="0" err="1"/>
              <a:t>označují</a:t>
            </a:r>
            <a:r>
              <a:rPr lang="en-GB" dirty="0"/>
              <a:t> </a:t>
            </a:r>
            <a:r>
              <a:rPr lang="en-GB" dirty="0" err="1"/>
              <a:t>smích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sociální</a:t>
            </a:r>
            <a:r>
              <a:rPr lang="en-GB" dirty="0"/>
              <a:t> </a:t>
            </a:r>
            <a:r>
              <a:rPr lang="en-GB" dirty="0" err="1"/>
              <a:t>tmel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sbližuje</a:t>
            </a:r>
            <a:r>
              <a:rPr lang="en-GB" dirty="0"/>
              <a:t> </a:t>
            </a:r>
            <a:r>
              <a:rPr lang="en-GB" dirty="0" err="1"/>
              <a:t>lidi</a:t>
            </a:r>
            <a:r>
              <a:rPr lang="en-GB" dirty="0"/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2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hoptet.cz/napiste-newslettery-ktere-neskonci-v-kos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31785" y="236832"/>
            <a:ext cx="597666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39797" y="560868"/>
            <a:ext cx="5760640" cy="39604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Budování hodnoty vztahu se zákazníkem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v systému </a:t>
            </a:r>
            <a:r>
              <a:rPr lang="cs-C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HubSpot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39502"/>
            <a:ext cx="2609012" cy="936104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6100437" y="3795886"/>
            <a:ext cx="296011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Radka Bauerová, Ph.D.</a:t>
            </a:r>
          </a:p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č. 9 </a:t>
            </a:r>
          </a:p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16. 11. 2022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176817"/>
            <a:ext cx="7920880" cy="48351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TÝMOVÝ ÚKOL – Naše fiktivní společnost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563638"/>
            <a:ext cx="57976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Vytvořte </a:t>
            </a:r>
            <a:r>
              <a:rPr lang="cs-CZ" b="1" dirty="0">
                <a:solidFill>
                  <a:srgbClr val="000000"/>
                </a:solidFill>
              </a:rPr>
              <a:t>obsah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newsletteru</a:t>
            </a:r>
            <a:r>
              <a:rPr lang="cs-CZ" dirty="0">
                <a:solidFill>
                  <a:srgbClr val="000000"/>
                </a:solidFill>
              </a:rPr>
              <a:t> pro podporu loajality zákazníků. E-mail bude obsahovat: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název společnosti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logo společnosti vložené pomocí rozšíření </a:t>
            </a:r>
            <a:r>
              <a:rPr lang="cs-CZ" dirty="0" err="1">
                <a:solidFill>
                  <a:srgbClr val="000000"/>
                </a:solidFill>
              </a:rPr>
              <a:t>Canva</a:t>
            </a:r>
            <a:endParaRPr lang="cs-CZ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Informace o novinkách, zajímavostech a akčních nabídkách apod.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odkaz, kde je možné si akční nabídku zakoupit (není nutné vytvářet reálný odkaz na reálné webové stránky – stačí odkaz na naše OPF </a:t>
            </a:r>
            <a:r>
              <a:rPr lang="cs-CZ" dirty="0" err="1">
                <a:solidFill>
                  <a:srgbClr val="000000"/>
                </a:solidFill>
              </a:rPr>
              <a:t>webovky</a:t>
            </a:r>
            <a:r>
              <a:rPr lang="cs-CZ" dirty="0">
                <a:solidFill>
                  <a:srgbClr val="000000"/>
                </a:solidFill>
              </a:rPr>
              <a:t>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lištu s odkazem na </a:t>
            </a:r>
            <a:r>
              <a:rPr lang="cs-CZ" dirty="0" err="1">
                <a:solidFill>
                  <a:srgbClr val="000000"/>
                </a:solidFill>
              </a:rPr>
              <a:t>soc.média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6552" y="838330"/>
            <a:ext cx="738179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V týmu vytvořte </a:t>
            </a:r>
            <a:r>
              <a:rPr lang="cs-CZ" b="1" dirty="0" err="1">
                <a:solidFill>
                  <a:srgbClr val="000000"/>
                </a:solidFill>
              </a:rPr>
              <a:t>newsletter</a:t>
            </a:r>
            <a:r>
              <a:rPr lang="cs-CZ" dirty="0">
                <a:solidFill>
                  <a:srgbClr val="000000"/>
                </a:solidFill>
              </a:rPr>
              <a:t>, který rozešlete na své kontakty pomocí systému </a:t>
            </a:r>
            <a:r>
              <a:rPr lang="cs-CZ" dirty="0" err="1">
                <a:solidFill>
                  <a:srgbClr val="000000"/>
                </a:solidFill>
              </a:rPr>
              <a:t>HubSpot</a:t>
            </a:r>
            <a:r>
              <a:rPr lang="cs-CZ" dirty="0">
                <a:solidFill>
                  <a:srgbClr val="000000"/>
                </a:solidFill>
              </a:rPr>
              <a:t> CRM: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347" y="2994799"/>
            <a:ext cx="2907264" cy="160915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61A87F2-2E23-4DE5-B147-95FF88742249}"/>
              </a:ext>
            </a:extLst>
          </p:cNvPr>
          <p:cNvSpPr txBox="1"/>
          <p:nvPr/>
        </p:nvSpPr>
        <p:spPr>
          <a:xfrm>
            <a:off x="319147" y="4761422"/>
            <a:ext cx="8749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>Jak napsat </a:t>
            </a:r>
            <a:r>
              <a:rPr lang="cs-CZ" sz="1600" dirty="0" err="1">
                <a:solidFill>
                  <a:srgbClr val="000000"/>
                </a:solidFill>
              </a:rPr>
              <a:t>newsletter</a:t>
            </a:r>
            <a:r>
              <a:rPr lang="cs-CZ" sz="1600" dirty="0">
                <a:solidFill>
                  <a:srgbClr val="000000"/>
                </a:solidFill>
              </a:rPr>
              <a:t>, který neskončí v koši? </a:t>
            </a:r>
            <a:r>
              <a:rPr lang="cs-CZ" sz="1600" dirty="0"/>
              <a:t>→ </a:t>
            </a:r>
            <a:r>
              <a:rPr lang="en-GB" sz="1600" dirty="0">
                <a:hlinkClick r:id="rId3"/>
              </a:rPr>
              <a:t>Rady a </a:t>
            </a:r>
            <a:r>
              <a:rPr lang="en-GB" sz="1600" dirty="0" err="1">
                <a:hlinkClick r:id="rId3"/>
              </a:rPr>
              <a:t>tipy</a:t>
            </a:r>
            <a:r>
              <a:rPr lang="en-GB" sz="1600" dirty="0">
                <a:hlinkClick r:id="rId3"/>
              </a:rPr>
              <a:t>, </a:t>
            </a:r>
            <a:r>
              <a:rPr lang="en-GB" sz="1600" dirty="0" err="1">
                <a:hlinkClick r:id="rId3"/>
              </a:rPr>
              <a:t>jak</a:t>
            </a:r>
            <a:r>
              <a:rPr lang="en-GB" sz="1600" dirty="0">
                <a:hlinkClick r:id="rId3"/>
              </a:rPr>
              <a:t> </a:t>
            </a:r>
            <a:r>
              <a:rPr lang="en-GB" sz="1600" dirty="0" err="1">
                <a:hlinkClick r:id="rId3"/>
              </a:rPr>
              <a:t>psát</a:t>
            </a:r>
            <a:r>
              <a:rPr lang="en-GB" sz="1600" dirty="0">
                <a:hlinkClick r:id="rId3"/>
              </a:rPr>
              <a:t> </a:t>
            </a:r>
            <a:r>
              <a:rPr lang="en-GB" sz="1600" dirty="0" err="1">
                <a:hlinkClick r:id="rId3"/>
              </a:rPr>
              <a:t>kvalitní</a:t>
            </a:r>
            <a:r>
              <a:rPr lang="en-GB" sz="1600" dirty="0">
                <a:hlinkClick r:id="rId3"/>
              </a:rPr>
              <a:t> </a:t>
            </a:r>
            <a:r>
              <a:rPr lang="en-GB" sz="1600" dirty="0" err="1">
                <a:hlinkClick r:id="rId3"/>
              </a:rPr>
              <a:t>newslettery</a:t>
            </a:r>
            <a:r>
              <a:rPr lang="en-GB" sz="1600" dirty="0">
                <a:hlinkClick r:id="rId3"/>
              </a:rPr>
              <a:t> (shoptet.cz)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0503238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0305"/>
            <a:ext cx="7624031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PŘEDSTAVENÍ ANALYTICKÝCH NÁSTROJŮ V HUBSPOTU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2892EB4-4693-4711-AEA0-9A15F0CBE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69" y="987574"/>
            <a:ext cx="6820491" cy="3619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144190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0538"/>
            <a:ext cx="7624031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PŘEDSTAVENÍ ANALYTICKÝCH NÁSTROJŮ V HUBSPOTU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915566"/>
            <a:ext cx="7335999" cy="363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5917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-86910"/>
            <a:ext cx="7624031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PŘEDSTAVENÍ ANALYTICKÝCH NÁSTROJŮ V HUBSPOTU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87574"/>
            <a:ext cx="734481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208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3820"/>
            <a:ext cx="7624031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PŘEDSTAVENÍ ANALYTICKÝCH NÁSTROJŮ V HUBSPOTU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7574"/>
            <a:ext cx="753637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620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-20538"/>
            <a:ext cx="7624031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PŘEDSTAVENÍ ANALYTICKÝCH NÁSTROJŮ V HUBSPOTU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43558"/>
            <a:ext cx="7528457" cy="374441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0C81FF5-3857-4E97-9A30-7FC8A04EF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4"/>
            <a:ext cx="9144000" cy="51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5861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03598"/>
            <a:ext cx="5904656" cy="3096344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rgbClr val="000000"/>
                </a:solidFill>
              </a:rPr>
              <a:t>Děkuji za pozornost</a:t>
            </a:r>
            <a:br>
              <a:rPr lang="cs-CZ" sz="4400" dirty="0">
                <a:solidFill>
                  <a:srgbClr val="000000"/>
                </a:solidFill>
              </a:rPr>
            </a:br>
            <a:r>
              <a:rPr lang="cs-CZ" sz="4400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br>
              <a:rPr lang="cs-CZ" sz="4400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cs-CZ" sz="4400" dirty="0">
                <a:solidFill>
                  <a:srgbClr val="000000"/>
                </a:solidFill>
                <a:sym typeface="Wingdings" panose="05000000000000000000" pitchFamily="2" charset="2"/>
              </a:rPr>
              <a:t>Máte dotazy?</a:t>
            </a:r>
            <a:br>
              <a:rPr lang="cs-CZ" sz="4400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endParaRPr lang="cs-CZ" sz="4400" dirty="0">
              <a:solidFill>
                <a:srgbClr val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79662"/>
            <a:ext cx="2160240" cy="28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09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427734"/>
            <a:ext cx="2088232" cy="2052284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555776" y="195486"/>
            <a:ext cx="4536504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CÍLE SEMINÁŘE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1520" y="900954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Diskuze nad faktory působícími na budování vztahu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Tvorba </a:t>
            </a:r>
            <a:r>
              <a:rPr lang="cs-CZ" sz="2400" dirty="0" err="1">
                <a:solidFill>
                  <a:srgbClr val="000000"/>
                </a:solidFill>
              </a:rPr>
              <a:t>newsletteru</a:t>
            </a:r>
            <a:r>
              <a:rPr lang="cs-CZ" sz="2400" dirty="0">
                <a:solidFill>
                  <a:srgbClr val="000000"/>
                </a:solidFill>
              </a:rPr>
              <a:t> pro podporu budování hodnoty vztahu se zákazníkem s využitím faktorů působících na budování vztahu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Představení analytických nástrojů v </a:t>
            </a:r>
            <a:r>
              <a:rPr lang="cs-CZ" sz="2400" dirty="0" err="1">
                <a:solidFill>
                  <a:srgbClr val="000000"/>
                </a:solidFill>
              </a:rPr>
              <a:t>HubSpot</a:t>
            </a: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680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7920880" cy="64807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Jaké faktory a jak působí při budování vztahu?</a:t>
            </a: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563638"/>
            <a:ext cx="4536504" cy="251093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43ADFFB-BE24-4067-8233-4C1B998BDB2D}"/>
              </a:ext>
            </a:extLst>
          </p:cNvPr>
          <p:cNvSpPr txBox="1"/>
          <p:nvPr/>
        </p:nvSpPr>
        <p:spPr>
          <a:xfrm>
            <a:off x="539552" y="116759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Ekonomie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F790EEA-43BA-4A54-8553-67DBEB1FEF00}"/>
              </a:ext>
            </a:extLst>
          </p:cNvPr>
          <p:cNvSpPr txBox="1"/>
          <p:nvPr/>
        </p:nvSpPr>
        <p:spPr>
          <a:xfrm>
            <a:off x="251520" y="24412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Efektivita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54D2A3A-C18F-444F-842F-001F5F3084B1}"/>
              </a:ext>
            </a:extLst>
          </p:cNvPr>
          <p:cNvSpPr txBox="1"/>
          <p:nvPr/>
        </p:nvSpPr>
        <p:spPr>
          <a:xfrm>
            <a:off x="539552" y="398397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Estetika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6BC08BB-6E9C-40F4-A9CD-4E8612551327}"/>
              </a:ext>
            </a:extLst>
          </p:cNvPr>
          <p:cNvSpPr txBox="1"/>
          <p:nvPr/>
        </p:nvSpPr>
        <p:spPr>
          <a:xfrm>
            <a:off x="2411760" y="7715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Epika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B3416D0-1A22-40DD-9F3A-CE61E4A6E77C}"/>
              </a:ext>
            </a:extLst>
          </p:cNvPr>
          <p:cNvSpPr txBox="1"/>
          <p:nvPr/>
        </p:nvSpPr>
        <p:spPr>
          <a:xfrm>
            <a:off x="4759823" y="7715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Emoce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EEE31D3-21A2-4896-8B53-4AE134CC0C52}"/>
              </a:ext>
            </a:extLst>
          </p:cNvPr>
          <p:cNvSpPr txBox="1"/>
          <p:nvPr/>
        </p:nvSpPr>
        <p:spPr>
          <a:xfrm>
            <a:off x="6984268" y="115208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Edukace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EAB334-77E2-4760-83F1-29937FD2A7D4}"/>
              </a:ext>
            </a:extLst>
          </p:cNvPr>
          <p:cNvSpPr txBox="1"/>
          <p:nvPr/>
        </p:nvSpPr>
        <p:spPr>
          <a:xfrm>
            <a:off x="7380312" y="23870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Energie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054C5AA-0404-4C94-8525-C5B1FBE2D9A3}"/>
              </a:ext>
            </a:extLst>
          </p:cNvPr>
          <p:cNvSpPr txBox="1"/>
          <p:nvPr/>
        </p:nvSpPr>
        <p:spPr>
          <a:xfrm>
            <a:off x="6948264" y="398397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Entuziasmus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2357539-88C8-4CA7-AB98-A2D79F229568}"/>
              </a:ext>
            </a:extLst>
          </p:cNvPr>
          <p:cNvSpPr txBox="1"/>
          <p:nvPr/>
        </p:nvSpPr>
        <p:spPr>
          <a:xfrm>
            <a:off x="3773071" y="43126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Etika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13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-20538"/>
            <a:ext cx="8352928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NEWSLETTERU PRO PODPORU BUDOVÁNÍ HODNOTY VZTAHU SE ZÁKAZNÍKEM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BC7B70B-2153-46EC-AE16-B02835821679}"/>
              </a:ext>
            </a:extLst>
          </p:cNvPr>
          <p:cNvSpPr txBox="1"/>
          <p:nvPr/>
        </p:nvSpPr>
        <p:spPr>
          <a:xfrm>
            <a:off x="0" y="77155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S využitím vytvořeného listu kontaktů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A61B24-2862-423B-A73C-82239D2CC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41290"/>
            <a:ext cx="7654002" cy="35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072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-20538"/>
            <a:ext cx="8352928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NEWSLETTERU PRO PODPORU BUDOVÁNÍ HODNOTY VZTAHU SE ZÁKAZNÍKEM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DC1829-754C-4345-A82E-130DE598D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32" y="987574"/>
            <a:ext cx="761382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1134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-20538"/>
            <a:ext cx="8352928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NEWSLETTERU PRO PODPORU BUDOVÁNÍ HODNOTY VZTAHU SE ZÁKAZNÍKEM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A92CC9B-C5FA-4400-9484-6B2595C4A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81489"/>
            <a:ext cx="7260941" cy="361030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377D5BE-3694-4738-81B8-25747BFE7A49}"/>
              </a:ext>
            </a:extLst>
          </p:cNvPr>
          <p:cNvSpPr txBox="1"/>
          <p:nvPr/>
        </p:nvSpPr>
        <p:spPr>
          <a:xfrm>
            <a:off x="179512" y="71215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Personalizace e-mailu</a:t>
            </a:r>
          </a:p>
        </p:txBody>
      </p:sp>
    </p:spTree>
    <p:extLst>
      <p:ext uri="{BB962C8B-B14F-4D97-AF65-F5344CB8AC3E}">
        <p14:creationId xmlns:p14="http://schemas.microsoft.com/office/powerpoint/2010/main" val="10067167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-20538"/>
            <a:ext cx="8352928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NEWSLETTERU PRO PODPORU BUDOVÁNÍ HODNOTY VZTAHU SE ZÁKAZNÍKEM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E326B46-B9C7-4B13-9759-FA9C31361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0929"/>
            <a:ext cx="7395190" cy="36200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6C2CF43-C33A-4C6F-B5BB-A984FDA076A0}"/>
              </a:ext>
            </a:extLst>
          </p:cNvPr>
          <p:cNvSpPr txBox="1"/>
          <p:nvPr/>
        </p:nvSpPr>
        <p:spPr>
          <a:xfrm>
            <a:off x="179512" y="71215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Vytvoření obsahu </a:t>
            </a:r>
            <a:r>
              <a:rPr lang="cs-CZ" dirty="0" err="1">
                <a:solidFill>
                  <a:srgbClr val="C00000"/>
                </a:solidFill>
              </a:rPr>
              <a:t>newsletteru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148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-20538"/>
            <a:ext cx="8352928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NEWSLETTERU PRO PODPORU BUDOVÁNÍ HODNOTY VZTAHU SE ZÁKAZNÍKEM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07B3D8-1707-4650-B350-E86930F82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15566"/>
            <a:ext cx="7344816" cy="38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164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-20538"/>
            <a:ext cx="8352928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NEWSLETTERU PRO PODPORU BUDOVÁNÍ HODNOTY VZTAHU SE ZÁKAZNÍKEM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84980E-DC74-460E-B176-4F75CBAA0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77871"/>
            <a:ext cx="7299585" cy="34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1302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22693</TotalTime>
  <Words>1359</Words>
  <Application>Microsoft Office PowerPoint</Application>
  <PresentationFormat>Předvádění na obrazovce (16:9)</PresentationFormat>
  <Paragraphs>47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SLU</vt:lpstr>
      <vt:lpstr>Budování hodnoty vztahu se zákazníkem   Práce v systému HubSpot CRM   </vt:lpstr>
      <vt:lpstr>CÍLE SEMINÁŘE</vt:lpstr>
      <vt:lpstr>Jaké faktory a jak působí při budování vztahu?</vt:lpstr>
      <vt:lpstr>TVORBA NEWSLETTERU PRO PODPORU BUDOVÁNÍ HODNOTY VZTAHU SE ZÁKAZNÍKEM</vt:lpstr>
      <vt:lpstr>TVORBA NEWSLETTERU PRO PODPORU BUDOVÁNÍ HODNOTY VZTAHU SE ZÁKAZNÍKEM</vt:lpstr>
      <vt:lpstr>TVORBA NEWSLETTERU PRO PODPORU BUDOVÁNÍ HODNOTY VZTAHU SE ZÁKAZNÍKEM</vt:lpstr>
      <vt:lpstr>TVORBA NEWSLETTERU PRO PODPORU BUDOVÁNÍ HODNOTY VZTAHU SE ZÁKAZNÍKEM</vt:lpstr>
      <vt:lpstr>TVORBA NEWSLETTERU PRO PODPORU BUDOVÁNÍ HODNOTY VZTAHU SE ZÁKAZNÍKEM</vt:lpstr>
      <vt:lpstr>TVORBA NEWSLETTERU PRO PODPORU BUDOVÁNÍ HODNOTY VZTAHU SE ZÁKAZNÍKEM</vt:lpstr>
      <vt:lpstr>TÝMOVÝ ÚKOL – Naše fiktivní společnost</vt:lpstr>
      <vt:lpstr>PŘEDSTAVENÍ ANALYTICKÝCH NÁSTROJŮ V HUBSPOTU</vt:lpstr>
      <vt:lpstr>PŘEDSTAVENÍ ANALYTICKÝCH NÁSTROJŮ V HUBSPOTU</vt:lpstr>
      <vt:lpstr>PŘEDSTAVENÍ ANALYTICKÝCH NÁSTROJŮ V HUBSPOTU</vt:lpstr>
      <vt:lpstr>PŘEDSTAVENÍ ANALYTICKÝCH NÁSTROJŮ V HUBSPOTU</vt:lpstr>
      <vt:lpstr>PŘEDSTAVENÍ ANALYTICKÝCH NÁSTROJŮ V HUBSPOTU</vt:lpstr>
      <vt:lpstr>Děkuji za pozornost  Máte dotazy?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Radka Bauerová</cp:lastModifiedBy>
  <cp:revision>418</cp:revision>
  <dcterms:created xsi:type="dcterms:W3CDTF">2016-07-06T15:42:34Z</dcterms:created>
  <dcterms:modified xsi:type="dcterms:W3CDTF">2022-11-15T18:10:59Z</dcterms:modified>
</cp:coreProperties>
</file>