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90" r:id="rId5"/>
    <p:sldId id="264" r:id="rId6"/>
    <p:sldId id="335" r:id="rId7"/>
    <p:sldId id="275" r:id="rId8"/>
    <p:sldId id="268" r:id="rId9"/>
    <p:sldId id="267" r:id="rId10"/>
    <p:sldId id="293" r:id="rId11"/>
    <p:sldId id="291" r:id="rId12"/>
    <p:sldId id="336" r:id="rId13"/>
    <p:sldId id="292" r:id="rId14"/>
    <p:sldId id="334" r:id="rId15"/>
    <p:sldId id="258" r:id="rId16"/>
    <p:sldId id="269" r:id="rId17"/>
    <p:sldId id="266" r:id="rId18"/>
    <p:sldId id="270" r:id="rId19"/>
    <p:sldId id="271" r:id="rId20"/>
    <p:sldId id="265" r:id="rId21"/>
    <p:sldId id="277" r:id="rId22"/>
    <p:sldId id="278" r:id="rId23"/>
    <p:sldId id="273" r:id="rId24"/>
    <p:sldId id="274" r:id="rId25"/>
    <p:sldId id="279" r:id="rId26"/>
    <p:sldId id="287" r:id="rId27"/>
    <p:sldId id="280" r:id="rId28"/>
    <p:sldId id="282" r:id="rId29"/>
    <p:sldId id="283" r:id="rId30"/>
    <p:sldId id="284" r:id="rId31"/>
    <p:sldId id="285" r:id="rId32"/>
    <p:sldId id="286" r:id="rId33"/>
    <p:sldId id="294" r:id="rId34"/>
    <p:sldId id="288" r:id="rId35"/>
    <p:sldId id="289" r:id="rId36"/>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3300"/>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4" d="100"/>
          <a:sy n="114" d="100"/>
        </p:scale>
        <p:origin x="1272" y="114"/>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12.10.2022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12.10.2022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12.10.2022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765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025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12.10.2022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12.10.2022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12.10.2022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12.10.2022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AAB6CF5-6D0E-4832-A128-5D76418DBB90}" type="datetimeFigureOut">
              <a:rPr lang="cs-CZ" smtClean="0"/>
              <a:t>12.10.2022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AAB6CF5-6D0E-4832-A128-5D76418DBB90}" type="datetimeFigureOut">
              <a:rPr lang="cs-CZ" smtClean="0"/>
              <a:t>12.10.2022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12.10.2022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12.10.2022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12.10.2022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12.10.2022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12.10.2022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12.10.2022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12.10.2022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12.10.2022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12.10.2022</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12.10.2022</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12.10.2022</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12.10.2022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12.10.2022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12.10.2022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12.10.2022</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prazdroj.cz/en/responsibility/report-2017/about" TargetMode="External"/><Relationship Id="rId2" Type="http://schemas.openxmlformats.org/officeDocument/2006/relationships/hyperlink" Target="https://www.fairtrade.net/standard/spo"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571750"/>
            <a:ext cx="9144000" cy="18002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sz="3600" b="1">
                <a:latin typeface="Arial" pitchFamily="34" charset="0"/>
                <a:cs typeface="Arial" pitchFamily="34" charset="0"/>
              </a:rPr>
              <a:t>THE MEANING OF CORPORATE SOCIAL RESPONSIBILITY</a:t>
            </a:r>
            <a:endParaRPr lang="en-GB" sz="3600" b="1" dirty="0">
              <a:latin typeface="Arial" pitchFamily="34" charset="0"/>
              <a:cs typeface="Arial" pitchFamily="34" charset="0"/>
            </a:endParaRPr>
          </a:p>
          <a:p>
            <a:pPr algn="ctr" eaLnBrk="1" fontAlgn="auto" hangingPunct="1">
              <a:spcBef>
                <a:spcPts val="0"/>
              </a:spcBef>
              <a:spcAft>
                <a:spcPts val="0"/>
              </a:spcAft>
              <a:defRPr/>
            </a:pPr>
            <a:r>
              <a:rPr lang="cs-CZ" b="1">
                <a:latin typeface="Arial" pitchFamily="34" charset="0"/>
                <a:cs typeface="Arial" pitchFamily="34" charset="0"/>
              </a:rPr>
              <a:t>INTRODUCTION OF CORPORATE RESPONSIBILITY</a:t>
            </a:r>
            <a:endParaRPr lang="en-GB" b="1" dirty="0">
              <a:latin typeface="Arial" pitchFamily="34" charset="0"/>
              <a:cs typeface="Arial" pitchFamily="34" charset="0"/>
            </a:endParaRPr>
          </a:p>
        </p:txBody>
      </p:sp>
      <p:sp>
        <p:nvSpPr>
          <p:cNvPr id="2051" name="TextovéPole 7"/>
          <p:cNvSpPr txBox="1">
            <a:spLocks noChangeArrowheads="1"/>
          </p:cNvSpPr>
          <p:nvPr/>
        </p:nvSpPr>
        <p:spPr bwMode="auto">
          <a:xfrm>
            <a:off x="-67112" y="4803324"/>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1800" dirty="0">
                <a:latin typeface="Arial" panose="020B0604020202020204" pitchFamily="34" charset="0"/>
              </a:rPr>
              <a:t>Ing. </a:t>
            </a:r>
            <a:r>
              <a:rPr lang="cs-CZ" altLang="cs-CZ" sz="1800" dirty="0">
                <a:latin typeface="Arial" panose="020B0604020202020204" pitchFamily="34" charset="0"/>
              </a:rPr>
              <a:t>Pavel Adámek</a:t>
            </a:r>
            <a:r>
              <a:rPr lang="en-GB" altLang="cs-CZ" sz="1800" dirty="0">
                <a:latin typeface="Arial" panose="020B0604020202020204" pitchFamily="34" charset="0"/>
              </a:rPr>
              <a:t>, Ph.D.</a:t>
            </a:r>
          </a:p>
          <a:p>
            <a:pPr algn="ctr" eaLnBrk="1" hangingPunct="1">
              <a:spcBef>
                <a:spcPct val="0"/>
              </a:spcBef>
              <a:buFontTx/>
              <a:buNone/>
            </a:pPr>
            <a:r>
              <a:rPr lang="cs-CZ" altLang="cs-CZ" sz="1800" dirty="0">
                <a:latin typeface="Arial" panose="020B0604020202020204" pitchFamily="34" charset="0"/>
              </a:rPr>
              <a:t>CORPORATE SOCIAL RESPONSIBILITY</a:t>
            </a:r>
            <a:r>
              <a:rPr lang="en-GB" altLang="cs-CZ" sz="1800" dirty="0">
                <a:latin typeface="Arial" panose="020B0604020202020204" pitchFamily="34" charset="0"/>
              </a:rPr>
              <a:t>/</a:t>
            </a:r>
            <a:r>
              <a:rPr lang="cs-CZ" altLang="cs-CZ" sz="1800" dirty="0">
                <a:latin typeface="Arial" panose="020B0604020202020204" pitchFamily="34" charset="0"/>
              </a:rPr>
              <a:t>PEM-NACSR</a:t>
            </a:r>
            <a:endParaRPr lang="en-GB" altLang="cs-CZ" sz="1800" dirty="0">
              <a:latin typeface="Arial" panose="020B0604020202020204"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WHY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80963" y="1438275"/>
            <a:ext cx="8716962"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dirty="0">
                <a:latin typeface="Arial" panose="020B0604020202020204" pitchFamily="34" charset="0"/>
              </a:rPr>
              <a:t>Importance of corporate social responsibility</a:t>
            </a:r>
            <a:r>
              <a:rPr lang="cs-CZ" altLang="cs-CZ" sz="2200" b="1" dirty="0">
                <a:latin typeface="Arial" panose="020B0604020202020204" pitchFamily="34" charset="0"/>
              </a:rPr>
              <a:t> </a:t>
            </a:r>
          </a:p>
          <a:p>
            <a:pPr eaLnBrk="1" hangingPunct="1">
              <a:spcBef>
                <a:spcPct val="0"/>
              </a:spcBef>
              <a:buNone/>
              <a:defRPr/>
            </a:pPr>
            <a:endParaRPr lang="cs-CZ" altLang="cs-CZ" sz="2200" b="1"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CSR can help you improve your business </a:t>
            </a:r>
            <a:r>
              <a:rPr lang="en-US" altLang="cs-CZ" sz="2200" b="1" dirty="0">
                <a:latin typeface="Arial" panose="020B0604020202020204" pitchFamily="34" charset="0"/>
              </a:rPr>
              <a:t>performance</a:t>
            </a:r>
            <a:r>
              <a:rPr lang="en-US" altLang="cs-CZ" sz="2200" dirty="0">
                <a:latin typeface="Arial" panose="020B0604020202020204" pitchFamily="34" charset="0"/>
              </a:rPr>
              <a:t>, increase </a:t>
            </a:r>
            <a:r>
              <a:rPr lang="en-US" altLang="cs-CZ" sz="2200" b="1" dirty="0">
                <a:latin typeface="Arial" panose="020B0604020202020204" pitchFamily="34" charset="0"/>
              </a:rPr>
              <a:t>competitive</a:t>
            </a:r>
            <a:r>
              <a:rPr lang="en-US" altLang="cs-CZ" sz="2200" dirty="0">
                <a:latin typeface="Arial" panose="020B0604020202020204" pitchFamily="34" charset="0"/>
              </a:rPr>
              <a:t> </a:t>
            </a:r>
            <a:r>
              <a:rPr lang="en-US" altLang="cs-CZ" sz="2200" b="1" dirty="0">
                <a:latin typeface="Arial" panose="020B0604020202020204" pitchFamily="34" charset="0"/>
              </a:rPr>
              <a:t>advantage</a:t>
            </a:r>
            <a:r>
              <a:rPr lang="en-US" altLang="cs-CZ" sz="2200" dirty="0">
                <a:latin typeface="Arial" panose="020B0604020202020204" pitchFamily="34" charset="0"/>
              </a:rPr>
              <a:t> and </a:t>
            </a:r>
            <a:r>
              <a:rPr lang="en-US" altLang="cs-CZ" sz="2200" b="1" dirty="0">
                <a:latin typeface="Arial" panose="020B0604020202020204" pitchFamily="34" charset="0"/>
              </a:rPr>
              <a:t>build trust </a:t>
            </a:r>
            <a:r>
              <a:rPr lang="en-US" altLang="cs-CZ" sz="2200" dirty="0">
                <a:latin typeface="Arial" panose="020B0604020202020204" pitchFamily="34" charset="0"/>
              </a:rPr>
              <a:t>with customers and employees.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It can also help you achieve operational cost savings, by avoiding costs of wasted energy or unnecessary fees</a:t>
            </a:r>
            <a:r>
              <a:rPr lang="cs-CZ" altLang="cs-CZ" sz="2200" dirty="0">
                <a:latin typeface="Arial" panose="020B0604020202020204" pitchFamily="34" charset="0"/>
              </a:rPr>
              <a:t>.</a:t>
            </a:r>
            <a:r>
              <a:rPr lang="en-US" altLang="cs-CZ" sz="2200" dirty="0">
                <a:latin typeface="Arial" panose="020B0604020202020204" pitchFamily="34" charset="0"/>
              </a:rPr>
              <a:t>.</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Perhaps most importantly, CSR gives your company and your brand a </a:t>
            </a:r>
            <a:r>
              <a:rPr lang="en-US" altLang="cs-CZ" sz="2200" b="1" dirty="0">
                <a:latin typeface="Arial" panose="020B0604020202020204" pitchFamily="34" charset="0"/>
              </a:rPr>
              <a:t>positive image </a:t>
            </a:r>
            <a:r>
              <a:rPr lang="en-US" altLang="cs-CZ" sz="2200" dirty="0">
                <a:latin typeface="Arial" panose="020B0604020202020204" pitchFamily="34" charset="0"/>
              </a:rPr>
              <a:t>of a reputable ethical business.</a:t>
            </a:r>
            <a:endParaRPr lang="en-GB" altLang="cs-CZ" sz="2200" dirty="0">
              <a:latin typeface="Arial" panose="020B0604020202020204" pitchFamily="34" charset="0"/>
            </a:endParaRPr>
          </a:p>
        </p:txBody>
      </p:sp>
    </p:spTree>
    <p:extLst>
      <p:ext uri="{BB962C8B-B14F-4D97-AF65-F5344CB8AC3E}">
        <p14:creationId xmlns:p14="http://schemas.microsoft.com/office/powerpoint/2010/main" val="38100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9">
                                            <p:txEl>
                                              <p:pRg st="6" end="6"/>
                                            </p:txEl>
                                          </p:spTgt>
                                        </p:tgtEl>
                                        <p:attrNameLst>
                                          <p:attrName>style.visibility</p:attrName>
                                        </p:attrNameLst>
                                      </p:cBhvr>
                                      <p:to>
                                        <p:strVal val="visible"/>
                                      </p:to>
                                    </p:set>
                                    <p:animEffect transition="in" filter="fade">
                                      <p:cBhvr>
                                        <p:cTn id="22" dur="500"/>
                                        <p:tgtEl>
                                          <p:spTgt spid="30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400" b="1" dirty="0">
                <a:latin typeface="Arial" panose="020B0604020202020204" pitchFamily="34" charset="0"/>
              </a:rPr>
              <a:t>CISCO – CSR Strategy </a:t>
            </a:r>
          </a:p>
        </p:txBody>
      </p:sp>
      <p:pic>
        <p:nvPicPr>
          <p:cNvPr id="3" name="Obrázek 2">
            <a:extLst>
              <a:ext uri="{FF2B5EF4-FFF2-40B4-BE49-F238E27FC236}">
                <a16:creationId xmlns:a16="http://schemas.microsoft.com/office/drawing/2014/main" id="{669291F2-8149-4720-857F-FE9EFE866517}"/>
              </a:ext>
            </a:extLst>
          </p:cNvPr>
          <p:cNvPicPr>
            <a:picLocks noChangeAspect="1"/>
          </p:cNvPicPr>
          <p:nvPr/>
        </p:nvPicPr>
        <p:blipFill rotWithShape="1">
          <a:blip r:embed="rId2"/>
          <a:srcRect l="20694" t="8766" r="21667" b="14691"/>
          <a:stretch/>
        </p:blipFill>
        <p:spPr>
          <a:xfrm>
            <a:off x="578840" y="1013431"/>
            <a:ext cx="7824181" cy="5844569"/>
          </a:xfrm>
          <a:prstGeom prst="rect">
            <a:avLst/>
          </a:prstGeom>
        </p:spPr>
      </p:pic>
      <p:sp>
        <p:nvSpPr>
          <p:cNvPr id="5" name="Obdélník 4">
            <a:extLst>
              <a:ext uri="{FF2B5EF4-FFF2-40B4-BE49-F238E27FC236}">
                <a16:creationId xmlns:a16="http://schemas.microsoft.com/office/drawing/2014/main" id="{6227A0E6-4286-48D5-A33A-71CCACE3276B}"/>
              </a:ext>
            </a:extLst>
          </p:cNvPr>
          <p:cNvSpPr/>
          <p:nvPr/>
        </p:nvSpPr>
        <p:spPr>
          <a:xfrm>
            <a:off x="4752363" y="6551511"/>
            <a:ext cx="4572000" cy="215444"/>
          </a:xfrm>
          <a:prstGeom prst="rect">
            <a:avLst/>
          </a:prstGeom>
        </p:spPr>
        <p:txBody>
          <a:bodyPr>
            <a:spAutoFit/>
          </a:bodyPr>
          <a:lstStyle/>
          <a:p>
            <a:r>
              <a:rPr lang="cs-CZ" sz="800" dirty="0"/>
              <a:t>https://www.cisco.com/c/m/en_us/about/csr/esg-hub/governance/strategy.html</a:t>
            </a:r>
          </a:p>
        </p:txBody>
      </p:sp>
    </p:spTree>
    <p:extLst>
      <p:ext uri="{BB962C8B-B14F-4D97-AF65-F5344CB8AC3E}">
        <p14:creationId xmlns:p14="http://schemas.microsoft.com/office/powerpoint/2010/main" val="2747381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WHY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80963" y="1438275"/>
            <a:ext cx="871696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dirty="0">
                <a:latin typeface="Arial" panose="020B0604020202020204" pitchFamily="34" charset="0"/>
              </a:rPr>
              <a:t>F</a:t>
            </a:r>
            <a:r>
              <a:rPr lang="en-US" altLang="cs-CZ" sz="2200" b="1" dirty="0" err="1">
                <a:latin typeface="Arial" panose="020B0604020202020204" pitchFamily="34" charset="0"/>
              </a:rPr>
              <a:t>eatures</a:t>
            </a:r>
            <a:r>
              <a:rPr lang="en-US" altLang="cs-CZ" sz="2200" b="1" dirty="0">
                <a:latin typeface="Arial" panose="020B0604020202020204" pitchFamily="34" charset="0"/>
              </a:rPr>
              <a:t> of Corporate Social Responsibility</a:t>
            </a:r>
          </a:p>
          <a:p>
            <a:pPr eaLnBrk="1" hangingPunct="1">
              <a:spcBef>
                <a:spcPct val="0"/>
              </a:spcBef>
              <a:buNone/>
              <a:defRPr/>
            </a:pPr>
            <a:endParaRPr lang="cs-CZ" altLang="cs-CZ" sz="2200" dirty="0">
              <a:latin typeface="Arial" panose="020B0604020202020204" pitchFamily="34" charset="0"/>
            </a:endParaRPr>
          </a:p>
          <a:p>
            <a:pPr eaLnBrk="1" hangingPunct="1">
              <a:spcBef>
                <a:spcPct val="0"/>
              </a:spcBef>
              <a:buNone/>
              <a:defRPr/>
            </a:pPr>
            <a:r>
              <a:rPr lang="en-US" altLang="cs-CZ" sz="2200" dirty="0">
                <a:latin typeface="Arial" panose="020B0604020202020204" pitchFamily="34" charset="0"/>
              </a:rPr>
              <a:t>The United Nations Industrial Development Organization notes that the common functions of corporate social responsibility include:</a:t>
            </a:r>
          </a:p>
          <a:p>
            <a:pPr marL="342900" indent="-342900" eaLnBrk="1" hangingPunct="1">
              <a:spcBef>
                <a:spcPct val="0"/>
              </a:spcBef>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Responsible sourcing of materials and supplies</a:t>
            </a:r>
            <a:r>
              <a:rPr lang="cs-CZ" altLang="cs-CZ" sz="2200" dirty="0">
                <a:latin typeface="Arial" panose="020B0604020202020204" pitchFamily="34" charset="0"/>
              </a:rPr>
              <a:t>.</a:t>
            </a: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Employee, vendor, customer and community engagement and relations</a:t>
            </a:r>
            <a:r>
              <a:rPr lang="cs-CZ" altLang="cs-CZ" sz="2200" dirty="0">
                <a:latin typeface="Arial" panose="020B0604020202020204" pitchFamily="34" charset="0"/>
              </a:rPr>
              <a:t>.</a:t>
            </a: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Adherence to labor standards</a:t>
            </a:r>
            <a:r>
              <a:rPr lang="cs-CZ" altLang="cs-CZ" sz="2200" dirty="0">
                <a:latin typeface="Arial" panose="020B0604020202020204" pitchFamily="34" charset="0"/>
              </a:rPr>
              <a:t>.</a:t>
            </a: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Environmental protection and management</a:t>
            </a:r>
            <a:r>
              <a:rPr lang="cs-CZ" altLang="cs-CZ" sz="2200" dirty="0">
                <a:latin typeface="Arial" panose="020B0604020202020204" pitchFamily="34" charset="0"/>
              </a:rPr>
              <a:t>.</a:t>
            </a: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Anti-corruption measures</a:t>
            </a:r>
            <a:r>
              <a:rPr lang="cs-CZ" altLang="cs-CZ" sz="2200" dirty="0">
                <a:latin typeface="Arial" panose="020B0604020202020204" pitchFamily="34" charset="0"/>
              </a:rPr>
              <a:t>.</a:t>
            </a: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Upholding social equity, gender equity and other human rights Goals</a:t>
            </a:r>
            <a:r>
              <a:rPr lang="cs-CZ" altLang="cs-CZ" sz="2200" dirty="0">
                <a:latin typeface="Arial" panose="020B0604020202020204" pitchFamily="34" charset="0"/>
              </a:rPr>
              <a:t>.</a:t>
            </a: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Conservation of resources, like water and energy, in production</a:t>
            </a:r>
            <a:r>
              <a:rPr lang="cs-CZ" altLang="cs-CZ" sz="2200" dirty="0">
                <a:latin typeface="Arial" panose="020B0604020202020204" pitchFamily="34" charset="0"/>
              </a:rPr>
              <a:t>.</a:t>
            </a:r>
            <a:endParaRPr lang="en-GB" altLang="cs-CZ" sz="2200" dirty="0">
              <a:latin typeface="Arial" panose="020B0604020202020204" pitchFamily="34" charset="0"/>
            </a:endParaRPr>
          </a:p>
        </p:txBody>
      </p:sp>
    </p:spTree>
    <p:extLst>
      <p:ext uri="{BB962C8B-B14F-4D97-AF65-F5344CB8AC3E}">
        <p14:creationId xmlns:p14="http://schemas.microsoft.com/office/powerpoint/2010/main" val="182243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9">
                                            <p:txEl>
                                              <p:pRg st="5" end="5"/>
                                            </p:txEl>
                                          </p:spTgt>
                                        </p:tgtEl>
                                        <p:attrNameLst>
                                          <p:attrName>style.visibility</p:attrName>
                                        </p:attrNameLst>
                                      </p:cBhvr>
                                      <p:to>
                                        <p:strVal val="visible"/>
                                      </p:to>
                                    </p:set>
                                    <p:animEffect transition="in" filter="fade">
                                      <p:cBhvr>
                                        <p:cTn id="22" dur="500"/>
                                        <p:tgtEl>
                                          <p:spTgt spid="307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9">
                                            <p:txEl>
                                              <p:pRg st="6" end="6"/>
                                            </p:txEl>
                                          </p:spTgt>
                                        </p:tgtEl>
                                        <p:attrNameLst>
                                          <p:attrName>style.visibility</p:attrName>
                                        </p:attrNameLst>
                                      </p:cBhvr>
                                      <p:to>
                                        <p:strVal val="visible"/>
                                      </p:to>
                                    </p:set>
                                    <p:animEffect transition="in" filter="fade">
                                      <p:cBhvr>
                                        <p:cTn id="27" dur="500"/>
                                        <p:tgtEl>
                                          <p:spTgt spid="307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9">
                                            <p:txEl>
                                              <p:pRg st="7" end="7"/>
                                            </p:txEl>
                                          </p:spTgt>
                                        </p:tgtEl>
                                        <p:attrNameLst>
                                          <p:attrName>style.visibility</p:attrName>
                                        </p:attrNameLst>
                                      </p:cBhvr>
                                      <p:to>
                                        <p:strVal val="visible"/>
                                      </p:to>
                                    </p:set>
                                    <p:animEffect transition="in" filter="fade">
                                      <p:cBhvr>
                                        <p:cTn id="32" dur="500"/>
                                        <p:tgtEl>
                                          <p:spTgt spid="307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9">
                                            <p:txEl>
                                              <p:pRg st="8" end="8"/>
                                            </p:txEl>
                                          </p:spTgt>
                                        </p:tgtEl>
                                        <p:attrNameLst>
                                          <p:attrName>style.visibility</p:attrName>
                                        </p:attrNameLst>
                                      </p:cBhvr>
                                      <p:to>
                                        <p:strVal val="visible"/>
                                      </p:to>
                                    </p:set>
                                    <p:animEffect transition="in" filter="fade">
                                      <p:cBhvr>
                                        <p:cTn id="37" dur="500"/>
                                        <p:tgtEl>
                                          <p:spTgt spid="307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9">
                                            <p:txEl>
                                              <p:pRg st="9" end="9"/>
                                            </p:txEl>
                                          </p:spTgt>
                                        </p:tgtEl>
                                        <p:attrNameLst>
                                          <p:attrName>style.visibility</p:attrName>
                                        </p:attrNameLst>
                                      </p:cBhvr>
                                      <p:to>
                                        <p:strVal val="visible"/>
                                      </p:to>
                                    </p:set>
                                    <p:animEffect transition="in" filter="fade">
                                      <p:cBhvr>
                                        <p:cTn id="42" dur="500"/>
                                        <p:tgtEl>
                                          <p:spTgt spid="3079">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9">
                                            <p:txEl>
                                              <p:pRg st="10" end="10"/>
                                            </p:txEl>
                                          </p:spTgt>
                                        </p:tgtEl>
                                        <p:attrNameLst>
                                          <p:attrName>style.visibility</p:attrName>
                                        </p:attrNameLst>
                                      </p:cBhvr>
                                      <p:to>
                                        <p:strVal val="visible"/>
                                      </p:to>
                                    </p:set>
                                    <p:animEffect transition="in" filter="fade">
                                      <p:cBhvr>
                                        <p:cTn id="47" dur="500"/>
                                        <p:tgtEl>
                                          <p:spTgt spid="307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88132" y="126876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084189"/>
            <a:ext cx="956040" cy="745712"/>
          </a:xfrm>
          <a:prstGeom prst="rect">
            <a:avLst/>
          </a:prstGeom>
        </p:spPr>
      </p:pic>
      <p:pic>
        <p:nvPicPr>
          <p:cNvPr id="3" name="Obrázek 2">
            <a:extLst>
              <a:ext uri="{FF2B5EF4-FFF2-40B4-BE49-F238E27FC236}">
                <a16:creationId xmlns:a16="http://schemas.microsoft.com/office/drawing/2014/main" id="{5570BA3A-B61A-43B9-8BBE-54FF0449D45F}"/>
              </a:ext>
            </a:extLst>
          </p:cNvPr>
          <p:cNvPicPr>
            <a:picLocks noChangeAspect="1"/>
          </p:cNvPicPr>
          <p:nvPr/>
        </p:nvPicPr>
        <p:blipFill rotWithShape="1">
          <a:blip r:embed="rId3"/>
          <a:srcRect l="2656" t="2654" r="3492" b="2394"/>
          <a:stretch/>
        </p:blipFill>
        <p:spPr>
          <a:xfrm>
            <a:off x="839572" y="84677"/>
            <a:ext cx="8072844" cy="6688646"/>
          </a:xfrm>
          <a:prstGeom prst="rect">
            <a:avLst/>
          </a:prstGeom>
        </p:spPr>
      </p:pic>
      <p:sp>
        <p:nvSpPr>
          <p:cNvPr id="2" name="Obdélník 1">
            <a:extLst>
              <a:ext uri="{FF2B5EF4-FFF2-40B4-BE49-F238E27FC236}">
                <a16:creationId xmlns:a16="http://schemas.microsoft.com/office/drawing/2014/main" id="{DFF47B89-4BA0-49FD-9F8C-ABA67B4A9181}"/>
              </a:ext>
            </a:extLst>
          </p:cNvPr>
          <p:cNvSpPr/>
          <p:nvPr/>
        </p:nvSpPr>
        <p:spPr>
          <a:xfrm>
            <a:off x="3621286" y="5937827"/>
            <a:ext cx="3060700" cy="584775"/>
          </a:xfrm>
          <a:prstGeom prst="rect">
            <a:avLst/>
          </a:prstGeom>
        </p:spPr>
        <p:txBody>
          <a:bodyPr wrap="square">
            <a:spAutoFit/>
          </a:bodyPr>
          <a:lstStyle/>
          <a:p>
            <a:r>
              <a:rPr lang="cs-CZ" sz="800" dirty="0"/>
              <a:t>Source:</a:t>
            </a:r>
          </a:p>
          <a:p>
            <a:r>
              <a:rPr lang="cs-CZ" sz="800" dirty="0"/>
              <a:t>https://www.transparency.org/en/cpi/2021?gclid=Cj0KCQjwkOqZBhDNARIsAACsbfKCmO0cZSkk8O0jgo7fUgk6rlupmduK_4haPvrq3MqD3_PRNX06akAaAqimEALw_wcB </a:t>
            </a:r>
          </a:p>
        </p:txBody>
      </p:sp>
    </p:spTree>
    <p:extLst>
      <p:ext uri="{BB962C8B-B14F-4D97-AF65-F5344CB8AC3E}">
        <p14:creationId xmlns:p14="http://schemas.microsoft.com/office/powerpoint/2010/main" val="10838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1. DEFINITIONS OF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43827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a:latin typeface="Arial" panose="020B0604020202020204" pitchFamily="34" charset="0"/>
              </a:rPr>
              <a:t>T</a:t>
            </a:r>
            <a:r>
              <a:rPr lang="en-US" altLang="cs-CZ" sz="2200" dirty="0">
                <a:latin typeface="Arial" panose="020B0604020202020204" pitchFamily="34" charset="0"/>
              </a:rPr>
              <a:t>he lack of commonly agreed definition of CSR. </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term CSR is often used </a:t>
            </a:r>
            <a:r>
              <a:rPr lang="en-US" altLang="cs-CZ" sz="2200" b="1" dirty="0">
                <a:latin typeface="Arial" panose="020B0604020202020204" pitchFamily="34" charset="0"/>
              </a:rPr>
              <a:t>interchangeably</a:t>
            </a:r>
            <a:r>
              <a:rPr lang="en-US" altLang="cs-CZ" sz="2200" dirty="0">
                <a:latin typeface="Arial" panose="020B0604020202020204" pitchFamily="34" charset="0"/>
              </a:rPr>
              <a:t> with others, including corporate responsibility, corporate citizenship, business in society, social enterprise, sustainability, sustainable development, triple bottom line, </a:t>
            </a:r>
            <a:r>
              <a:rPr lang="cs-CZ" altLang="cs-CZ" sz="2200" dirty="0" err="1">
                <a:latin typeface="Arial" panose="020B0604020202020204" pitchFamily="34" charset="0"/>
              </a:rPr>
              <a:t>social</a:t>
            </a:r>
            <a:r>
              <a:rPr lang="en-US" altLang="cs-CZ" sz="2200" dirty="0">
                <a:latin typeface="Arial" panose="020B0604020202020204" pitchFamily="34" charset="0"/>
              </a:rPr>
              <a:t> value-added, strategic philanthropy, corporate ethics, and in some cases also corporate governance.  </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There are also clear links between these terms and those relating to socially responsible investments, community investing, social capital, and collaborative governance</a:t>
            </a:r>
            <a:r>
              <a:rPr lang="cs-CZ" altLang="cs-CZ" sz="2200" dirty="0">
                <a:latin typeface="Arial" panose="020B0604020202020204" pitchFamily="34" charset="0"/>
              </a:rPr>
              <a:t>…</a:t>
            </a:r>
            <a:endParaRPr lang="en-US" altLang="cs-CZ" sz="2200" dirty="0">
              <a:solidFill>
                <a:prstClr val="black"/>
              </a:solidFill>
              <a:latin typeface="Arial" panose="020B0604020202020204" pitchFamily="34" charset="0"/>
            </a:endParaRPr>
          </a:p>
          <a:p>
            <a:pPr eaLnBrk="1" hangingPunct="1">
              <a:spcBef>
                <a:spcPct val="0"/>
              </a:spcBef>
              <a:buFont typeface="Arial" panose="020B0604020202020204" pitchFamily="34" charset="0"/>
              <a:buNone/>
              <a:defRPr/>
            </a:pPr>
            <a:endParaRPr lang="en-US"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US" altLang="cs-CZ" sz="22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1. DEFINITIONS OF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196904"/>
            <a:ext cx="865486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Corporations have a </a:t>
            </a:r>
            <a:r>
              <a:rPr lang="en-US" altLang="cs-CZ" sz="2200" b="1" dirty="0">
                <a:latin typeface="Arial" panose="020B0604020202020204" pitchFamily="34" charset="0"/>
              </a:rPr>
              <a:t>Responsibility</a:t>
            </a:r>
            <a:r>
              <a:rPr lang="en-US" altLang="cs-CZ" sz="2200" dirty="0">
                <a:latin typeface="Arial" panose="020B0604020202020204" pitchFamily="34" charset="0"/>
              </a:rPr>
              <a:t> to those groups and individuals that they can affect, i.e. its stakeholders, and to society at large. </a:t>
            </a:r>
            <a:r>
              <a:rPr lang="en-US" altLang="cs-CZ" sz="2200" b="1" dirty="0">
                <a:latin typeface="Arial" panose="020B0604020202020204" pitchFamily="34" charset="0"/>
              </a:rPr>
              <a:t>Stakeholders</a:t>
            </a:r>
            <a:r>
              <a:rPr lang="en-US" altLang="cs-CZ" sz="2200" dirty="0">
                <a:latin typeface="Arial" panose="020B0604020202020204" pitchFamily="34" charset="0"/>
              </a:rPr>
              <a:t> are usually defined as customers, suppliers, employees, communities and shareholders or other financiers. </a:t>
            </a:r>
            <a:r>
              <a:rPr lang="en-US" altLang="cs-CZ" sz="1400" dirty="0">
                <a:latin typeface="Arial" panose="020B0604020202020204" pitchFamily="34" charset="0"/>
              </a:rPr>
              <a:t>(</a:t>
            </a:r>
            <a:r>
              <a:rPr lang="en-US" altLang="cs-CZ" sz="1400" i="1" dirty="0">
                <a:latin typeface="Arial" panose="020B0604020202020204" pitchFamily="34" charset="0"/>
              </a:rPr>
              <a:t>Financial Times Lexicon</a:t>
            </a:r>
            <a:r>
              <a:rPr lang="en-US" altLang="cs-CZ" sz="1400" dirty="0">
                <a:latin typeface="Arial" panose="020B0604020202020204" pitchFamily="34" charset="0"/>
              </a:rPr>
              <a:t>, </a:t>
            </a:r>
            <a:r>
              <a:rPr lang="en-US" altLang="cs-CZ" sz="1400" dirty="0" err="1">
                <a:latin typeface="Arial" panose="020B0604020202020204" pitchFamily="34" charset="0"/>
              </a:rPr>
              <a:t>lexicon.ft</a:t>
            </a:r>
            <a:r>
              <a:rPr lang="en-US" altLang="cs-CZ" sz="1400" dirty="0">
                <a:latin typeface="Arial" panose="020B0604020202020204" pitchFamily="34" charset="0"/>
              </a:rPr>
              <a:t>.</a:t>
            </a:r>
            <a:r>
              <a:rPr lang="cs-CZ" altLang="cs-CZ" sz="1400" dirty="0">
                <a:latin typeface="Arial" panose="020B0604020202020204" pitchFamily="34" charset="0"/>
              </a:rPr>
              <a:t>c</a:t>
            </a:r>
            <a:r>
              <a:rPr lang="en-US" altLang="cs-CZ" sz="1400" dirty="0">
                <a:latin typeface="Arial" panose="020B0604020202020204" pitchFamily="34" charset="0"/>
              </a:rPr>
              <a:t>om)</a:t>
            </a:r>
          </a:p>
          <a:p>
            <a:pPr marL="285750" indent="-285750" eaLnBrk="1" hangingPunct="1">
              <a:spcBef>
                <a:spcPct val="0"/>
              </a:spcBef>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dirty="0">
                <a:solidFill>
                  <a:prstClr val="black"/>
                </a:solidFill>
                <a:latin typeface="Arial" panose="020B0604020202020204" pitchFamily="34" charset="0"/>
              </a:rPr>
              <a:t>CSR is a concept whereby companies integrate social and environmental concern</a:t>
            </a:r>
            <a:r>
              <a:rPr lang="cs-CZ" altLang="cs-CZ" sz="2200" dirty="0">
                <a:solidFill>
                  <a:prstClr val="black"/>
                </a:solidFill>
                <a:latin typeface="Arial" panose="020B0604020202020204" pitchFamily="34" charset="0"/>
              </a:rPr>
              <a:t>s</a:t>
            </a:r>
            <a:r>
              <a:rPr lang="en-US" altLang="cs-CZ" sz="2200" dirty="0">
                <a:solidFill>
                  <a:prstClr val="black"/>
                </a:solidFill>
                <a:latin typeface="Arial" panose="020B0604020202020204" pitchFamily="34" charset="0"/>
              </a:rPr>
              <a:t> in their business operations and in </a:t>
            </a:r>
            <a:r>
              <a:rPr lang="en-US" altLang="cs-CZ" sz="2200" dirty="0" err="1">
                <a:solidFill>
                  <a:prstClr val="black"/>
                </a:solidFill>
                <a:latin typeface="Arial" panose="020B0604020202020204" pitchFamily="34" charset="0"/>
              </a:rPr>
              <a:t>thei</a:t>
            </a:r>
            <a:r>
              <a:rPr lang="cs-CZ" altLang="cs-CZ" sz="2200" dirty="0">
                <a:solidFill>
                  <a:prstClr val="black"/>
                </a:solidFill>
                <a:latin typeface="Arial" panose="020B0604020202020204" pitchFamily="34" charset="0"/>
              </a:rPr>
              <a:t>r</a:t>
            </a:r>
            <a:r>
              <a:rPr lang="en-US" altLang="cs-CZ" sz="2200" dirty="0">
                <a:solidFill>
                  <a:prstClr val="black"/>
                </a:solidFill>
                <a:latin typeface="Arial" panose="020B0604020202020204" pitchFamily="34" charset="0"/>
              </a:rPr>
              <a:t> interactions with their stakeholders on a voluntary basis. </a:t>
            </a:r>
            <a:br>
              <a:rPr lang="cs-CZ" altLang="cs-CZ" sz="2200" dirty="0">
                <a:solidFill>
                  <a:prstClr val="black"/>
                </a:solidFill>
                <a:latin typeface="Arial" panose="020B0604020202020204" pitchFamily="34" charset="0"/>
              </a:rPr>
            </a:br>
            <a:r>
              <a:rPr lang="en-US" altLang="cs-CZ" sz="1400" dirty="0">
                <a:solidFill>
                  <a:prstClr val="black"/>
                </a:solidFill>
                <a:latin typeface="Arial" panose="020B0604020202020204" pitchFamily="34" charset="0"/>
              </a:rPr>
              <a:t>(</a:t>
            </a:r>
            <a:r>
              <a:rPr lang="en-US" altLang="cs-CZ" sz="1400" i="1" dirty="0">
                <a:solidFill>
                  <a:prstClr val="black"/>
                </a:solidFill>
                <a:latin typeface="Arial" panose="020B0604020202020204" pitchFamily="34" charset="0"/>
              </a:rPr>
              <a:t>European </a:t>
            </a:r>
            <a:r>
              <a:rPr lang="en-US" altLang="cs-CZ" sz="1400" i="1" dirty="0" err="1">
                <a:solidFill>
                  <a:prstClr val="black"/>
                </a:solidFill>
                <a:latin typeface="Arial" panose="020B0604020202020204" pitchFamily="34" charset="0"/>
              </a:rPr>
              <a:t>Commision</a:t>
            </a:r>
            <a:r>
              <a:rPr lang="en-US" altLang="cs-CZ" sz="1400" dirty="0">
                <a:solidFill>
                  <a:prstClr val="black"/>
                </a:solidFill>
                <a:latin typeface="Arial" panose="020B0604020202020204" pitchFamily="34" charset="0"/>
              </a:rPr>
              <a:t>)</a:t>
            </a:r>
          </a:p>
          <a:p>
            <a:pPr marL="342900" indent="-342900" eaLnBrk="1" hangingPunct="1">
              <a:spcBef>
                <a:spcPct val="0"/>
              </a:spcBef>
              <a:defRPr/>
            </a:pPr>
            <a:endParaRPr lang="en-US" altLang="cs-CZ" sz="2200" dirty="0">
              <a:solidFill>
                <a:prstClr val="black"/>
              </a:solidFill>
              <a:latin typeface="Arial" panose="020B0604020202020204" pitchFamily="34" charset="0"/>
            </a:endParaRPr>
          </a:p>
          <a:p>
            <a:pPr marL="342900" indent="-342900" eaLnBrk="1" hangingPunct="1">
              <a:spcBef>
                <a:spcPct val="0"/>
              </a:spcBef>
              <a:defRPr/>
            </a:pPr>
            <a:r>
              <a:rPr lang="en-US" altLang="cs-CZ" sz="2200" dirty="0">
                <a:solidFill>
                  <a:prstClr val="black"/>
                </a:solidFill>
                <a:latin typeface="Arial" panose="020B0604020202020204" pitchFamily="34" charset="0"/>
              </a:rPr>
              <a:t>CSR is the proposition that companies are Responsible not only for maximizing profits, but also for recognizing the needs of such stakeholders as employees, customers, demographic groups and even the regions they serve. </a:t>
            </a:r>
            <a:r>
              <a:rPr lang="en-US" altLang="cs-CZ" sz="1400" dirty="0">
                <a:solidFill>
                  <a:prstClr val="black"/>
                </a:solidFill>
                <a:latin typeface="Arial" panose="020B0604020202020204" pitchFamily="34" charset="0"/>
              </a:rPr>
              <a:t>(</a:t>
            </a:r>
            <a:r>
              <a:rPr lang="en-US" altLang="cs-CZ" sz="1400" i="1" dirty="0">
                <a:solidFill>
                  <a:prstClr val="black"/>
                </a:solidFill>
                <a:latin typeface="Arial" panose="020B0604020202020204" pitchFamily="34" charset="0"/>
              </a:rPr>
              <a:t>PricewaterhouseCooper</a:t>
            </a:r>
            <a:r>
              <a:rPr lang="en-US" altLang="cs-CZ" sz="1400" dirty="0">
                <a:solidFill>
                  <a:prstClr val="black"/>
                </a:solidFill>
                <a:latin typeface="Arial" panose="020B0604020202020204" pitchFamily="34" charset="0"/>
              </a:rPr>
              <a:t>s)</a:t>
            </a:r>
          </a:p>
          <a:p>
            <a:pPr marL="342900" indent="-342900" eaLnBrk="1" hangingPunct="1">
              <a:spcBef>
                <a:spcPct val="0"/>
              </a:spcBef>
              <a:defRPr/>
            </a:pPr>
            <a:endParaRPr lang="en-US" altLang="cs-CZ" sz="2200" dirty="0">
              <a:solidFill>
                <a:prstClr val="black"/>
              </a:solidFill>
              <a:latin typeface="Arial" panose="020B0604020202020204" pitchFamily="34" charset="0"/>
            </a:endParaRPr>
          </a:p>
          <a:p>
            <a:pPr eaLnBrk="1" hangingPunct="1">
              <a:spcBef>
                <a:spcPct val="0"/>
              </a:spcBef>
              <a:buFont typeface="Arial" panose="020B0604020202020204" pitchFamily="34" charset="0"/>
              <a:buNone/>
              <a:defRPr/>
            </a:pPr>
            <a:endParaRPr lang="en-US"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307030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1. DEFINITIONS OF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438275"/>
            <a:ext cx="847725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Corporate Social Responsibility is the </a:t>
            </a:r>
            <a:r>
              <a:rPr lang="en-US" altLang="cs-CZ" sz="2200" b="1" dirty="0">
                <a:latin typeface="Arial" panose="020B0604020202020204" pitchFamily="34" charset="0"/>
              </a:rPr>
              <a:t>continuing commitment </a:t>
            </a:r>
            <a:r>
              <a:rPr lang="en-US" altLang="cs-CZ" sz="2200" dirty="0">
                <a:latin typeface="Arial" panose="020B0604020202020204" pitchFamily="34" charset="0"/>
              </a:rPr>
              <a:t>by business to contribute to economic development while </a:t>
            </a:r>
            <a:r>
              <a:rPr lang="en-US" altLang="cs-CZ" sz="2200" b="1" dirty="0">
                <a:latin typeface="Arial" panose="020B0604020202020204" pitchFamily="34" charset="0"/>
              </a:rPr>
              <a:t>improving</a:t>
            </a:r>
            <a:r>
              <a:rPr lang="en-US" altLang="cs-CZ" sz="2200" dirty="0">
                <a:latin typeface="Arial" panose="020B0604020202020204" pitchFamily="34" charset="0"/>
              </a:rPr>
              <a:t> the quality of life of the workforce and their families as well as of the community and society at large</a:t>
            </a:r>
            <a:r>
              <a:rPr lang="cs-CZ" altLang="cs-CZ" sz="2200" dirty="0">
                <a:latin typeface="Arial" panose="020B0604020202020204" pitchFamily="34" charset="0"/>
              </a:rPr>
              <a:t>. </a:t>
            </a:r>
            <a:br>
              <a:rPr lang="cs-CZ" altLang="cs-CZ" sz="2200" dirty="0">
                <a:latin typeface="Arial" panose="020B0604020202020204" pitchFamily="34" charset="0"/>
              </a:rPr>
            </a:br>
            <a:r>
              <a:rPr lang="cs-CZ" altLang="cs-CZ" sz="1400" dirty="0">
                <a:latin typeface="Arial" panose="020B0604020202020204" pitchFamily="34" charset="0"/>
              </a:rPr>
              <a:t>(</a:t>
            </a:r>
            <a:r>
              <a:rPr lang="cs-CZ" altLang="cs-CZ" sz="1400" i="1" dirty="0" err="1">
                <a:latin typeface="Arial" panose="020B0604020202020204" pitchFamily="34" charset="0"/>
              </a:rPr>
              <a:t>World</a:t>
            </a:r>
            <a:r>
              <a:rPr lang="cs-CZ" altLang="cs-CZ" sz="1400" i="1" dirty="0">
                <a:latin typeface="Arial" panose="020B0604020202020204" pitchFamily="34" charset="0"/>
              </a:rPr>
              <a:t> Business </a:t>
            </a:r>
            <a:r>
              <a:rPr lang="cs-CZ" altLang="cs-CZ" sz="1400" i="1" dirty="0" err="1">
                <a:latin typeface="Arial" panose="020B0604020202020204" pitchFamily="34" charset="0"/>
              </a:rPr>
              <a:t>Council</a:t>
            </a:r>
            <a:r>
              <a:rPr lang="cs-CZ" altLang="cs-CZ" sz="1400" i="1" dirty="0">
                <a:latin typeface="Arial" panose="020B0604020202020204" pitchFamily="34" charset="0"/>
              </a:rPr>
              <a:t> for Sustainable Development</a:t>
            </a:r>
            <a:r>
              <a:rPr lang="cs-CZ" altLang="cs-CZ" sz="1400" dirty="0">
                <a:latin typeface="Arial" panose="020B0604020202020204" pitchFamily="34" charset="0"/>
              </a:rPr>
              <a:t>)</a:t>
            </a: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CSR is a commitment to improve community well-being through discretionary business practices and contributions of corporate resources</a:t>
            </a:r>
            <a:r>
              <a:rPr lang="cs-CZ" altLang="cs-CZ" sz="2200" dirty="0">
                <a:latin typeface="Arial" panose="020B0604020202020204" pitchFamily="34" charset="0"/>
              </a:rPr>
              <a:t>; and „</a:t>
            </a:r>
            <a:r>
              <a:rPr lang="en-US" altLang="cs-CZ" sz="2200" i="1" dirty="0">
                <a:latin typeface="Arial" panose="020B0604020202020204" pitchFamily="34" charset="0"/>
              </a:rPr>
              <a:t>Corporate social initiatives are major activities undertaken by a corporation to support social causes and to fulfil commitments to corporate social responsibility</a:t>
            </a:r>
            <a:r>
              <a:rPr lang="en-US" altLang="cs-CZ" sz="2200" dirty="0">
                <a:latin typeface="Arial" panose="020B0604020202020204" pitchFamily="34" charset="0"/>
              </a:rPr>
              <a:t>”. </a:t>
            </a:r>
            <a:r>
              <a:rPr lang="cs-CZ" altLang="cs-CZ" sz="1400" dirty="0">
                <a:latin typeface="Arial" panose="020B0604020202020204" pitchFamily="34" charset="0"/>
              </a:rPr>
              <a:t>(</a:t>
            </a:r>
            <a:r>
              <a:rPr lang="cs-CZ" altLang="cs-CZ" sz="1400" i="1" dirty="0">
                <a:latin typeface="Arial" panose="020B0604020202020204" pitchFamily="34" charset="0"/>
              </a:rPr>
              <a:t>Kotler, P., Lee, N. 2005</a:t>
            </a:r>
            <a:r>
              <a:rPr lang="cs-CZ" altLang="cs-CZ" sz="1400" dirty="0">
                <a:latin typeface="Arial" panose="020B0604020202020204" pitchFamily="34" charset="0"/>
              </a:rPr>
              <a:t>) </a:t>
            </a:r>
          </a:p>
          <a:p>
            <a:pPr marL="1028700" lvl="1" eaLnBrk="1" hangingPunct="1">
              <a:spcBef>
                <a:spcPct val="0"/>
              </a:spcBef>
              <a:defRPr/>
            </a:pPr>
            <a:r>
              <a:rPr lang="en-US" altLang="cs-CZ" sz="1800" dirty="0">
                <a:latin typeface="Arial" panose="020B0604020202020204" pitchFamily="34" charset="0"/>
              </a:rPr>
              <a:t>Causes that can be supported through these initiatives are those that contribute to: (a) community health, safety, education, and employment; (b) the environment; (c) community and economic development and other basic human needs.</a:t>
            </a:r>
            <a:endParaRPr lang="cs-CZ" altLang="cs-CZ" sz="1800" dirty="0">
              <a:latin typeface="Arial" panose="020B0604020202020204" pitchFamily="34" charset="0"/>
            </a:endParaRPr>
          </a:p>
          <a:p>
            <a:pPr marL="285750" indent="-285750" eaLnBrk="1" hangingPunct="1">
              <a:spcBef>
                <a:spcPct val="0"/>
              </a:spcBef>
              <a:defRPr/>
            </a:pPr>
            <a:endParaRPr lang="en-GB" altLang="cs-CZ" sz="2200" dirty="0">
              <a:solidFill>
                <a:prstClr val="black"/>
              </a:solidFill>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254517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animEffect transition="in" filter="fade">
                                      <p:cBhvr>
                                        <p:cTn id="15" dur="500"/>
                                        <p:tgtEl>
                                          <p:spTgt spid="30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1. DEFINITIONS OF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438275"/>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Carroll</a:t>
            </a:r>
            <a:r>
              <a:rPr lang="en-US" altLang="cs-CZ" sz="2200" dirty="0">
                <a:latin typeface="Arial" panose="020B0604020202020204" pitchFamily="34" charset="0"/>
              </a:rPr>
              <a:t> (1979)</a:t>
            </a:r>
            <a:r>
              <a:rPr lang="cs-CZ" altLang="cs-CZ" sz="2200" dirty="0">
                <a:latin typeface="Arial" panose="020B0604020202020204" pitchFamily="34" charset="0"/>
              </a:rPr>
              <a:t> </a:t>
            </a:r>
            <a:r>
              <a:rPr lang="en-US" altLang="cs-CZ" sz="2200" dirty="0">
                <a:latin typeface="Arial" panose="020B0604020202020204" pitchFamily="34" charset="0"/>
              </a:rPr>
              <a:t>“The social responsibility of business encompasses the economic, legal, ethical, and discretionary expectations</a:t>
            </a:r>
            <a:r>
              <a:rPr lang="cs-CZ" altLang="cs-CZ" sz="2200" dirty="0">
                <a:latin typeface="Arial" panose="020B0604020202020204" pitchFamily="34" charset="0"/>
              </a:rPr>
              <a:t> </a:t>
            </a:r>
            <a:r>
              <a:rPr lang="en-US" altLang="cs-CZ" sz="2200" dirty="0">
                <a:latin typeface="Arial" panose="020B0604020202020204" pitchFamily="34" charset="0"/>
              </a:rPr>
              <a:t>that society has of organizations at a given point in time.”</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solidFill>
                <a:prstClr val="black"/>
              </a:solidFill>
              <a:latin typeface="Arial" panose="020B0604020202020204" pitchFamily="34" charset="0"/>
            </a:endParaRPr>
          </a:p>
          <a:p>
            <a:pPr marL="285750" indent="-285750" eaLnBrk="1" hangingPunct="1">
              <a:spcBef>
                <a:spcPct val="0"/>
              </a:spcBef>
              <a:defRPr/>
            </a:pPr>
            <a:r>
              <a:rPr lang="en-US" altLang="cs-CZ" sz="2200" b="1" dirty="0">
                <a:solidFill>
                  <a:prstClr val="black"/>
                </a:solidFill>
                <a:latin typeface="Arial" panose="020B0604020202020204" pitchFamily="34" charset="0"/>
              </a:rPr>
              <a:t>Carroll</a:t>
            </a:r>
            <a:r>
              <a:rPr lang="en-US" altLang="cs-CZ" sz="2200" dirty="0">
                <a:solidFill>
                  <a:prstClr val="black"/>
                </a:solidFill>
                <a:latin typeface="Arial" panose="020B0604020202020204" pitchFamily="34" charset="0"/>
              </a:rPr>
              <a:t> (1983</a:t>
            </a:r>
            <a:r>
              <a:rPr lang="cs-CZ" altLang="cs-CZ" sz="2200" dirty="0">
                <a:solidFill>
                  <a:prstClr val="black"/>
                </a:solidFill>
                <a:latin typeface="Arial" panose="020B0604020202020204" pitchFamily="34" charset="0"/>
              </a:rPr>
              <a:t>) </a:t>
            </a:r>
            <a:r>
              <a:rPr lang="en-US" altLang="cs-CZ" sz="2200" dirty="0">
                <a:solidFill>
                  <a:prstClr val="black"/>
                </a:solidFill>
                <a:latin typeface="Arial" panose="020B0604020202020204" pitchFamily="34" charset="0"/>
              </a:rPr>
              <a:t>“In my view, CSR involves the conduct of a business so that it is economically profitable, law abiding,</a:t>
            </a:r>
            <a:r>
              <a:rPr lang="cs-CZ" altLang="cs-CZ" sz="2200" dirty="0">
                <a:solidFill>
                  <a:prstClr val="black"/>
                </a:solidFill>
                <a:latin typeface="Arial" panose="020B0604020202020204" pitchFamily="34" charset="0"/>
              </a:rPr>
              <a:t> </a:t>
            </a:r>
            <a:r>
              <a:rPr lang="en-US" altLang="cs-CZ" sz="2200" dirty="0">
                <a:solidFill>
                  <a:prstClr val="black"/>
                </a:solidFill>
                <a:latin typeface="Arial" panose="020B0604020202020204" pitchFamily="34" charset="0"/>
              </a:rPr>
              <a:t>ethical and socially supportive. To be socially responsible… then means that profitability and obedience</a:t>
            </a:r>
            <a:r>
              <a:rPr lang="cs-CZ" altLang="cs-CZ" sz="2200" dirty="0">
                <a:solidFill>
                  <a:prstClr val="black"/>
                </a:solidFill>
                <a:latin typeface="Arial" panose="020B0604020202020204" pitchFamily="34" charset="0"/>
              </a:rPr>
              <a:t> </a:t>
            </a:r>
            <a:r>
              <a:rPr lang="en-US" altLang="cs-CZ" sz="2200" dirty="0">
                <a:solidFill>
                  <a:prstClr val="black"/>
                </a:solidFill>
                <a:latin typeface="Arial" panose="020B0604020202020204" pitchFamily="34" charset="0"/>
              </a:rPr>
              <a:t>to the law are foremost conditions to discussing the firm’s ethics and the extent to which it supports the</a:t>
            </a:r>
            <a:r>
              <a:rPr lang="cs-CZ" altLang="cs-CZ" sz="2200" dirty="0">
                <a:solidFill>
                  <a:prstClr val="black"/>
                </a:solidFill>
                <a:latin typeface="Arial" panose="020B0604020202020204" pitchFamily="34" charset="0"/>
              </a:rPr>
              <a:t> </a:t>
            </a:r>
            <a:r>
              <a:rPr lang="en-US" altLang="cs-CZ" sz="2200" dirty="0">
                <a:solidFill>
                  <a:prstClr val="black"/>
                </a:solidFill>
                <a:latin typeface="Arial" panose="020B0604020202020204" pitchFamily="34" charset="0"/>
              </a:rPr>
              <a:t>society in which it exists with contributions of money, times and talent. Thus, CSR is composed of </a:t>
            </a:r>
            <a:r>
              <a:rPr lang="en-US" altLang="cs-CZ" sz="2200" b="1" dirty="0">
                <a:solidFill>
                  <a:prstClr val="black"/>
                </a:solidFill>
                <a:latin typeface="Arial" panose="020B0604020202020204" pitchFamily="34" charset="0"/>
              </a:rPr>
              <a:t>four</a:t>
            </a:r>
            <a:r>
              <a:rPr lang="cs-CZ" altLang="cs-CZ" sz="2200" b="1" dirty="0">
                <a:solidFill>
                  <a:prstClr val="black"/>
                </a:solidFill>
                <a:latin typeface="Arial" panose="020B0604020202020204" pitchFamily="34" charset="0"/>
              </a:rPr>
              <a:t> </a:t>
            </a:r>
            <a:r>
              <a:rPr lang="en-US" altLang="cs-CZ" sz="2200" b="1" dirty="0">
                <a:solidFill>
                  <a:prstClr val="black"/>
                </a:solidFill>
                <a:latin typeface="Arial" panose="020B0604020202020204" pitchFamily="34" charset="0"/>
              </a:rPr>
              <a:t>parts: economic, legal, ethical and voluntary or philanthropic</a:t>
            </a:r>
            <a:r>
              <a:rPr lang="en-US" altLang="cs-CZ" sz="2200" dirty="0">
                <a:solidFill>
                  <a:prstClr val="black"/>
                </a:solidFill>
                <a:latin typeface="Arial" panose="020B0604020202020204" pitchFamily="34" charset="0"/>
              </a:rPr>
              <a:t>.”</a:t>
            </a:r>
            <a:endParaRPr lang="en-GB" altLang="cs-CZ" sz="2200" dirty="0">
              <a:solidFill>
                <a:prstClr val="black"/>
              </a:solidFill>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35959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1. DEFINITIONS - SUMMARY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7" y="1438275"/>
            <a:ext cx="8319301"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dirty="0">
                <a:latin typeface="Arial" panose="020B0604020202020204" pitchFamily="34" charset="0"/>
              </a:rPr>
              <a:t>Facts can be summarized in the summary, which is</a:t>
            </a:r>
            <a:r>
              <a:rPr lang="cs-CZ" altLang="cs-CZ" sz="2200" dirty="0">
                <a:latin typeface="Arial" panose="020B0604020202020204" pitchFamily="34" charset="0"/>
              </a:rPr>
              <a:t> </a:t>
            </a:r>
            <a:r>
              <a:rPr lang="en-US" altLang="cs-CZ" sz="2200" dirty="0">
                <a:latin typeface="Arial" panose="020B0604020202020204" pitchFamily="34" charset="0"/>
              </a:rPr>
              <a:t>characterized by the basic facts of corporate social responsibility: </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1200150" lvl="1" indent="-457200" eaLnBrk="1" hangingPunct="1">
              <a:spcBef>
                <a:spcPct val="0"/>
              </a:spcBef>
              <a:buAutoNum type="arabicPeriod"/>
              <a:defRPr/>
            </a:pPr>
            <a:r>
              <a:rPr lang="en-US" altLang="cs-CZ" sz="2000" dirty="0">
                <a:latin typeface="Arial" panose="020B0604020202020204" pitchFamily="34" charset="0"/>
              </a:rPr>
              <a:t>CSR is a </a:t>
            </a:r>
            <a:r>
              <a:rPr lang="en-US" altLang="cs-CZ" sz="2000" b="1" dirty="0">
                <a:latin typeface="Arial" panose="020B0604020202020204" pitchFamily="34" charset="0"/>
              </a:rPr>
              <a:t>voluntary act</a:t>
            </a:r>
            <a:r>
              <a:rPr lang="en-US" altLang="cs-CZ" sz="2000" dirty="0">
                <a:latin typeface="Arial" panose="020B0604020202020204" pitchFamily="34" charset="0"/>
              </a:rPr>
              <a:t> (adoption of CSR is entirely voluntary, beyond legislation); </a:t>
            </a:r>
            <a:endParaRPr lang="cs-CZ" altLang="cs-CZ" sz="2000" dirty="0">
              <a:latin typeface="Arial" panose="020B0604020202020204" pitchFamily="34" charset="0"/>
            </a:endParaRPr>
          </a:p>
          <a:p>
            <a:pPr marL="1200150" lvl="1" indent="-457200" eaLnBrk="1" hangingPunct="1">
              <a:spcBef>
                <a:spcPct val="0"/>
              </a:spcBef>
              <a:buAutoNum type="arabicPeriod"/>
              <a:defRPr/>
            </a:pPr>
            <a:endParaRPr lang="cs-CZ" altLang="cs-CZ" sz="2000" dirty="0">
              <a:latin typeface="Arial" panose="020B0604020202020204" pitchFamily="34" charset="0"/>
            </a:endParaRPr>
          </a:p>
          <a:p>
            <a:pPr marL="1200150" lvl="1" indent="-457200" eaLnBrk="1" hangingPunct="1">
              <a:spcBef>
                <a:spcPct val="0"/>
              </a:spcBef>
              <a:buAutoNum type="arabicPeriod"/>
              <a:defRPr/>
            </a:pPr>
            <a:r>
              <a:rPr lang="en-US" altLang="cs-CZ" sz="2000" dirty="0">
                <a:latin typeface="Arial" panose="020B0604020202020204" pitchFamily="34" charset="0"/>
              </a:rPr>
              <a:t>the concept is "partially" surrounded by areas of </a:t>
            </a:r>
            <a:r>
              <a:rPr lang="en-US" altLang="cs-CZ" sz="2000" b="1" dirty="0">
                <a:latin typeface="Arial" panose="020B0604020202020204" pitchFamily="34" charset="0"/>
              </a:rPr>
              <a:t>social, environmental and economic</a:t>
            </a:r>
            <a:r>
              <a:rPr lang="en-US" altLang="cs-CZ" sz="2000" dirty="0">
                <a:latin typeface="Arial" panose="020B0604020202020204" pitchFamily="34" charset="0"/>
              </a:rPr>
              <a:t>; </a:t>
            </a:r>
            <a:endParaRPr lang="cs-CZ" altLang="cs-CZ" sz="2000" dirty="0">
              <a:latin typeface="Arial" panose="020B0604020202020204" pitchFamily="34" charset="0"/>
            </a:endParaRPr>
          </a:p>
          <a:p>
            <a:pPr marL="1200150" lvl="1" indent="-457200" eaLnBrk="1" hangingPunct="1">
              <a:spcBef>
                <a:spcPct val="0"/>
              </a:spcBef>
              <a:buAutoNum type="arabicPeriod"/>
              <a:defRPr/>
            </a:pPr>
            <a:endParaRPr lang="cs-CZ" altLang="cs-CZ" sz="2000" dirty="0">
              <a:latin typeface="Arial" panose="020B0604020202020204" pitchFamily="34" charset="0"/>
            </a:endParaRPr>
          </a:p>
          <a:p>
            <a:pPr marL="1200150" lvl="1" indent="-457200" eaLnBrk="1" hangingPunct="1">
              <a:spcBef>
                <a:spcPct val="0"/>
              </a:spcBef>
              <a:buAutoNum type="arabicPeriod"/>
              <a:defRPr/>
            </a:pPr>
            <a:r>
              <a:rPr lang="en-US" altLang="cs-CZ" sz="2000" dirty="0">
                <a:latin typeface="Arial" panose="020B0604020202020204" pitchFamily="34" charset="0"/>
              </a:rPr>
              <a:t>concept may have implications in improving living, working and environmental </a:t>
            </a:r>
            <a:r>
              <a:rPr lang="en-US" altLang="cs-CZ" sz="2000" b="1" dirty="0">
                <a:latin typeface="Arial" panose="020B0604020202020204" pitchFamily="34" charset="0"/>
              </a:rPr>
              <a:t>conditions of all stakeholders</a:t>
            </a:r>
            <a:r>
              <a:rPr lang="en-US" altLang="cs-CZ" sz="2000" dirty="0">
                <a:latin typeface="Arial" panose="020B0604020202020204" pitchFamily="34" charset="0"/>
              </a:rPr>
              <a:t>.</a:t>
            </a:r>
            <a:endParaRPr lang="en-GB" altLang="cs-CZ" sz="2000" dirty="0">
              <a:latin typeface="Arial" panose="020B0604020202020204" pitchFamily="34" charset="0"/>
            </a:endParaRPr>
          </a:p>
        </p:txBody>
      </p:sp>
    </p:spTree>
    <p:extLst>
      <p:ext uri="{BB962C8B-B14F-4D97-AF65-F5344CB8AC3E}">
        <p14:creationId xmlns:p14="http://schemas.microsoft.com/office/powerpoint/2010/main" val="270834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2" end="2"/>
                                            </p:txEl>
                                          </p:spTgt>
                                        </p:tgtEl>
                                        <p:attrNameLst>
                                          <p:attrName>style.visibility</p:attrName>
                                        </p:attrNameLst>
                                      </p:cBhvr>
                                      <p:to>
                                        <p:strVal val="visible"/>
                                      </p:to>
                                    </p:set>
                                    <p:animEffect transition="in" filter="fade">
                                      <p:cBhvr>
                                        <p:cTn id="7" dur="500"/>
                                        <p:tgtEl>
                                          <p:spTgt spid="30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4" end="4"/>
                                            </p:txEl>
                                          </p:spTgt>
                                        </p:tgtEl>
                                        <p:attrNameLst>
                                          <p:attrName>style.visibility</p:attrName>
                                        </p:attrNameLst>
                                      </p:cBhvr>
                                      <p:to>
                                        <p:strVal val="visible"/>
                                      </p:to>
                                    </p:set>
                                    <p:animEffect transition="in" filter="fade">
                                      <p:cBhvr>
                                        <p:cTn id="12" dur="500"/>
                                        <p:tgtEl>
                                          <p:spTgt spid="307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6" end="6"/>
                                            </p:txEl>
                                          </p:spTgt>
                                        </p:tgtEl>
                                        <p:attrNameLst>
                                          <p:attrName>style.visibility</p:attrName>
                                        </p:attrNameLst>
                                      </p:cBhvr>
                                      <p:to>
                                        <p:strVal val="visible"/>
                                      </p:to>
                                    </p:set>
                                    <p:animEffect transition="in" filter="fade">
                                      <p:cBhvr>
                                        <p:cTn id="17" dur="500"/>
                                        <p:tgtEl>
                                          <p:spTgt spid="30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GB" altLang="cs-CZ" sz="2400" b="1" cap="all">
                <a:latin typeface="Arial" panose="020B0604020202020204" pitchFamily="34" charset="0"/>
              </a:rPr>
              <a:t>Carroll’s Pyramid of Corporate Social Responsibility</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Carroll (1991) organized different corporate social responsibilities as a </a:t>
            </a:r>
            <a:r>
              <a:rPr lang="en-US" altLang="cs-CZ" sz="2200" b="1" dirty="0">
                <a:latin typeface="Arial" panose="020B0604020202020204" pitchFamily="34" charset="0"/>
              </a:rPr>
              <a:t>four-layered pyramid model </a:t>
            </a:r>
            <a:r>
              <a:rPr lang="en-US" altLang="cs-CZ" sz="2200" dirty="0">
                <a:latin typeface="Arial" panose="020B0604020202020204" pitchFamily="34" charset="0"/>
              </a:rPr>
              <a:t>and called it the pyramid of responsibilities. </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four different responsibilities - </a:t>
            </a:r>
            <a:r>
              <a:rPr lang="en-US" altLang="cs-CZ" sz="2200" b="1" dirty="0">
                <a:latin typeface="Arial" panose="020B0604020202020204" pitchFamily="34" charset="0"/>
              </a:rPr>
              <a:t>economical, legal, ethical and philanthropic</a:t>
            </a:r>
            <a:r>
              <a:rPr lang="en-US" altLang="cs-CZ" sz="2200" dirty="0">
                <a:latin typeface="Arial" panose="020B0604020202020204" pitchFamily="34" charset="0"/>
              </a:rPr>
              <a:t> are the layers of the pyramid.</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cs-CZ" altLang="cs-CZ" sz="2200" dirty="0">
                <a:latin typeface="Arial" panose="020B0604020202020204" pitchFamily="34" charset="0"/>
              </a:rPr>
              <a:t>T</a:t>
            </a:r>
            <a:r>
              <a:rPr lang="en-US" altLang="cs-CZ" sz="2200" dirty="0">
                <a:latin typeface="Arial" panose="020B0604020202020204" pitchFamily="34" charset="0"/>
              </a:rPr>
              <a:t>he pyramid of responsibilities should be seen as a whole and </a:t>
            </a:r>
            <a:r>
              <a:rPr lang="en-US" altLang="cs-CZ" sz="2200" b="1" dirty="0">
                <a:latin typeface="Arial" panose="020B0604020202020204" pitchFamily="34" charset="0"/>
              </a:rPr>
              <a:t>the different parts should not be separated</a:t>
            </a:r>
            <a:r>
              <a:rPr lang="cs-CZ" altLang="cs-CZ" sz="2200" dirty="0">
                <a:latin typeface="Arial" panose="020B0604020202020204" pitchFamily="34" charset="0"/>
              </a:rPr>
              <a:t>.</a:t>
            </a:r>
          </a:p>
          <a:p>
            <a:pPr marL="285750" indent="-285750" eaLnBrk="1" hangingPunct="1">
              <a:spcBef>
                <a:spcPct val="0"/>
              </a:spcBef>
              <a:defRPr/>
            </a:pPr>
            <a:endParaRPr lang="en-GB"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122898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b="1" dirty="0">
                <a:latin typeface="Arial" pitchFamily="34" charset="0"/>
                <a:cs typeface="Arial" pitchFamily="34" charset="0"/>
              </a:rPr>
              <a:t>CORPORATE SOCIAL RESPONSIBILITY</a:t>
            </a:r>
            <a:endParaRPr lang="en-GB" b="1" dirty="0">
              <a:latin typeface="Arial" pitchFamily="34" charset="0"/>
              <a:cs typeface="Arial" pitchFamily="34" charset="0"/>
            </a:endParaRPr>
          </a:p>
        </p:txBody>
      </p:sp>
      <p:sp>
        <p:nvSpPr>
          <p:cNvPr id="3078" name="TextovéPole 10"/>
          <p:cNvSpPr txBox="1">
            <a:spLocks noChangeArrowheads="1"/>
          </p:cNvSpPr>
          <p:nvPr/>
        </p:nvSpPr>
        <p:spPr bwMode="auto">
          <a:xfrm>
            <a:off x="355600" y="2847122"/>
            <a:ext cx="85852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eaLnBrk="1" hangingPunct="1">
              <a:spcBef>
                <a:spcPct val="0"/>
              </a:spcBef>
              <a:buNone/>
              <a:defRPr/>
            </a:pPr>
            <a:r>
              <a:rPr lang="en-GB" altLang="cs-CZ" sz="2200" dirty="0">
                <a:latin typeface="Arial" panose="020B0604020202020204" pitchFamily="34" charset="0"/>
              </a:rPr>
              <a:t>What do you expect from the subject </a:t>
            </a:r>
            <a:br>
              <a:rPr lang="cs-CZ" altLang="cs-CZ" sz="2200" dirty="0">
                <a:latin typeface="Arial" panose="020B0604020202020204" pitchFamily="34" charset="0"/>
              </a:rPr>
            </a:br>
            <a:r>
              <a:rPr lang="en-GB" altLang="cs-CZ" sz="2200" dirty="0">
                <a:latin typeface="Arial" panose="020B0604020202020204" pitchFamily="34" charset="0"/>
              </a:rPr>
              <a:t>Corporate Social Responsibility (CSR)?</a:t>
            </a:r>
            <a:endParaRPr lang="cs-CZ" altLang="cs-CZ" sz="2200" dirty="0">
              <a:latin typeface="Arial" panose="020B0604020202020204" pitchFamily="34" charset="0"/>
            </a:endParaRPr>
          </a:p>
          <a:p>
            <a:pPr marL="0" indent="0" algn="ctr" eaLnBrk="1" hangingPunct="1">
              <a:spcBef>
                <a:spcPct val="0"/>
              </a:spcBef>
              <a:buNone/>
              <a:defRPr/>
            </a:pPr>
            <a:endParaRPr lang="cs-CZ" altLang="cs-CZ" sz="2200" dirty="0">
              <a:latin typeface="Arial" panose="020B0604020202020204" pitchFamily="34" charset="0"/>
            </a:endParaRPr>
          </a:p>
          <a:p>
            <a:pPr marL="0" indent="0" algn="ctr" eaLnBrk="1" hangingPunct="1">
              <a:spcBef>
                <a:spcPct val="0"/>
              </a:spcBef>
              <a:buNone/>
              <a:defRPr/>
            </a:pP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r>
              <a:rPr lang="cs-CZ" sz="2400" b="1" dirty="0">
                <a:solidFill>
                  <a:srgbClr val="307871"/>
                </a:solidFill>
                <a:latin typeface="Times New Roman" panose="02020603050405020304" pitchFamily="18" charset="0"/>
                <a:cs typeface="Times New Roman" panose="02020603050405020304" pitchFamily="18" charset="0"/>
              </a:rPr>
              <a:t>…..</a:t>
            </a:r>
          </a:p>
          <a:p>
            <a:pPr eaLnBrk="1" hangingPunct="1">
              <a:spcBef>
                <a:spcPct val="0"/>
              </a:spcBef>
              <a:buFont typeface="+mj-lt"/>
              <a:buAutoNum type="arabicPeriod"/>
              <a:defRPr/>
            </a:pPr>
            <a:endParaRPr lang="en-GB" altLang="cs-CZ" sz="2200" dirty="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fade">
                                      <p:cBhvr>
                                        <p:cTn id="7" dur="500"/>
                                        <p:tgtEl>
                                          <p:spTgt spid="30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xEl>
                                              <p:pRg st="2" end="2"/>
                                            </p:txEl>
                                          </p:spTgt>
                                        </p:tgtEl>
                                        <p:attrNameLst>
                                          <p:attrName>style.visibility</p:attrName>
                                        </p:attrNameLst>
                                      </p:cBhvr>
                                      <p:to>
                                        <p:strVal val="visible"/>
                                      </p:to>
                                    </p:set>
                                    <p:animEffect transition="in" filter="fade">
                                      <p:cBhvr>
                                        <p:cTn id="12" dur="500"/>
                                        <p:tgtEl>
                                          <p:spTgt spid="30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GB" altLang="cs-CZ" sz="2400" b="1" cap="all">
                <a:latin typeface="Arial" panose="020B0604020202020204" pitchFamily="34" charset="0"/>
              </a:rPr>
              <a:t>Carroll’s Pyramid of Corporate Social Responsibility</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800" dirty="0">
                <a:latin typeface="Arial" panose="020B0604020202020204" pitchFamily="34" charset="0"/>
              </a:rPr>
              <a:t>To be profitable as a company, minimize cost and maximize sales or make sensible strategic decisions are at the base of </a:t>
            </a:r>
            <a:r>
              <a:rPr lang="en-US" altLang="cs-CZ" sz="1800" b="1" dirty="0">
                <a:latin typeface="Arial" panose="020B0604020202020204" pitchFamily="34" charset="0"/>
              </a:rPr>
              <a:t>economic responsibilities</a:t>
            </a:r>
            <a:r>
              <a:rPr lang="en-US" altLang="cs-CZ" sz="1800" dirty="0">
                <a:latin typeface="Arial" panose="020B0604020202020204" pitchFamily="34" charset="0"/>
              </a:rPr>
              <a:t>. Economic performance is required by the society.</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second layer is the </a:t>
            </a:r>
            <a:r>
              <a:rPr lang="en-US" altLang="cs-CZ" sz="1800" b="1" dirty="0">
                <a:latin typeface="Arial" panose="020B0604020202020204" pitchFamily="34" charset="0"/>
              </a:rPr>
              <a:t>legal responsibilities </a:t>
            </a:r>
            <a:r>
              <a:rPr lang="en-US" altLang="cs-CZ" sz="1800" dirty="0">
                <a:latin typeface="Arial" panose="020B0604020202020204" pitchFamily="34" charset="0"/>
              </a:rPr>
              <a:t>and it is also required by society. In these responsibilities' companies are expected to obey the law, because the law mirrors show the society regards as accepted or unaccepted</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difference of the </a:t>
            </a:r>
            <a:r>
              <a:rPr lang="en-US" altLang="cs-CZ" sz="1800" b="1" dirty="0">
                <a:latin typeface="Arial" panose="020B0604020202020204" pitchFamily="34" charset="0"/>
              </a:rPr>
              <a:t>ethical responsibilities </a:t>
            </a:r>
            <a:r>
              <a:rPr lang="en-US" altLang="cs-CZ" sz="1800" dirty="0">
                <a:latin typeface="Arial" panose="020B0604020202020204" pitchFamily="34" charset="0"/>
              </a:rPr>
              <a:t>from the first two responsibilities is that the ethical responsibilities are not required but expected by society</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a:t>
            </a:r>
            <a:r>
              <a:rPr lang="en-US" altLang="cs-CZ" sz="1800" b="1" dirty="0">
                <a:latin typeface="Arial" panose="020B0604020202020204" pitchFamily="34" charset="0"/>
              </a:rPr>
              <a:t>philanthropic responsibilities </a:t>
            </a:r>
            <a:r>
              <a:rPr lang="en-US" altLang="cs-CZ" sz="1800" dirty="0">
                <a:latin typeface="Arial" panose="020B0604020202020204" pitchFamily="34" charset="0"/>
              </a:rPr>
              <a:t>stand at the top of the pyramid and to be a good corporate citizen and improve the quality of life for the society is the aim of these responsibilities.</a:t>
            </a:r>
            <a:endParaRPr lang="en-GB" altLang="cs-CZ" sz="18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143295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9">
                                            <p:txEl>
                                              <p:pRg st="6" end="6"/>
                                            </p:txEl>
                                          </p:spTgt>
                                        </p:tgtEl>
                                        <p:attrNameLst>
                                          <p:attrName>style.visibility</p:attrName>
                                        </p:attrNameLst>
                                      </p:cBhvr>
                                      <p:to>
                                        <p:strVal val="visible"/>
                                      </p:to>
                                    </p:set>
                                    <p:animEffect transition="in" filter="fade">
                                      <p:cBhvr>
                                        <p:cTn id="22" dur="500"/>
                                        <p:tgtEl>
                                          <p:spTgt spid="30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6150" name="TextovéPole 8"/>
          <p:cNvSpPr txBox="1">
            <a:spLocks noChangeArrowheads="1"/>
          </p:cNvSpPr>
          <p:nvPr/>
        </p:nvSpPr>
        <p:spPr bwMode="auto">
          <a:xfrm>
            <a:off x="342106" y="726247"/>
            <a:ext cx="84597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2400" b="1">
                <a:latin typeface="Arial" panose="020B0604020202020204" pitchFamily="34" charset="0"/>
              </a:rPr>
              <a:t>2. </a:t>
            </a:r>
            <a:r>
              <a:rPr lang="en-GB" altLang="cs-CZ" sz="2400" b="1" cap="all">
                <a:latin typeface="Arial" panose="020B0604020202020204" pitchFamily="34" charset="0"/>
              </a:rPr>
              <a:t>Carroll’s Pyramid of Corporate Social Responsibility</a:t>
            </a:r>
          </a:p>
          <a:p>
            <a:pPr algn="ctr" eaLnBrk="1" hangingPunct="1">
              <a:spcBef>
                <a:spcPct val="0"/>
              </a:spcBef>
              <a:buFontTx/>
              <a:buNone/>
            </a:pPr>
            <a:endParaRPr lang="en-GB" altLang="cs-CZ" sz="2400" b="1" dirty="0">
              <a:latin typeface="Arial" panose="020B0604020202020204" pitchFamily="34" charset="0"/>
            </a:endParaRPr>
          </a:p>
        </p:txBody>
      </p:sp>
      <p:sp>
        <p:nvSpPr>
          <p:cNvPr id="5" name="Zástupný symbol pro text 4"/>
          <p:cNvSpPr>
            <a:spLocks noGrp="1"/>
          </p:cNvSpPr>
          <p:nvPr>
            <p:ph type="body" sz="half" idx="2"/>
          </p:nvPr>
        </p:nvSpPr>
        <p:spPr>
          <a:xfrm>
            <a:off x="410171" y="2458588"/>
            <a:ext cx="3008313" cy="3798888"/>
          </a:xfrm>
        </p:spPr>
        <p:txBody>
          <a:bodyPr/>
          <a:lstStyle/>
          <a:p>
            <a:pPr>
              <a:spcBef>
                <a:spcPct val="0"/>
              </a:spcBef>
              <a:defRPr/>
            </a:pPr>
            <a:r>
              <a:rPr lang="en-US" altLang="cs-CZ" sz="2000" dirty="0">
                <a:latin typeface="Arial" panose="020B0604020202020204" pitchFamily="34" charset="0"/>
              </a:rPr>
              <a:t>A stakeholder model is represented by the </a:t>
            </a:r>
            <a:r>
              <a:rPr lang="en-US" altLang="cs-CZ" sz="2000" b="1" dirty="0">
                <a:latin typeface="Arial" panose="020B0604020202020204" pitchFamily="34" charset="0"/>
              </a:rPr>
              <a:t>Pyramid of CSR </a:t>
            </a:r>
            <a:r>
              <a:rPr lang="en-US" altLang="cs-CZ" sz="2000" dirty="0">
                <a:latin typeface="Arial" panose="020B0604020202020204" pitchFamily="34" charset="0"/>
              </a:rPr>
              <a:t>where the different stakeholders are affected by the different responsibilities. </a:t>
            </a:r>
            <a:endParaRPr lang="en-GB" sz="2000" dirty="0"/>
          </a:p>
        </p:txBody>
      </p:sp>
      <p:pic>
        <p:nvPicPr>
          <p:cNvPr id="6" name="Zástupný symbol pro obsah 5"/>
          <p:cNvPicPr>
            <a:picLocks noGrp="1" noChangeAspect="1"/>
          </p:cNvPicPr>
          <p:nvPr>
            <p:ph idx="1"/>
          </p:nvPr>
        </p:nvPicPr>
        <p:blipFill rotWithShape="1">
          <a:blip r:embed="rId2"/>
          <a:srcRect l="-1" r="1070" b="1898"/>
          <a:stretch/>
        </p:blipFill>
        <p:spPr>
          <a:xfrm>
            <a:off x="3827702" y="2055916"/>
            <a:ext cx="4843719" cy="3847923"/>
          </a:xfrm>
          <a:prstGeom prst="rect">
            <a:avLst/>
          </a:prstGeom>
        </p:spPr>
      </p:pic>
    </p:spTree>
    <p:extLst>
      <p:ext uri="{BB962C8B-B14F-4D97-AF65-F5344CB8AC3E}">
        <p14:creationId xmlns:p14="http://schemas.microsoft.com/office/powerpoint/2010/main" val="14082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3. DRIVERS PUSHING BUSINESS TOWARDS CSR</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buFont typeface="+mj-lt"/>
              <a:buAutoNum type="arabicPeriod"/>
              <a:defRPr/>
            </a:pPr>
            <a:r>
              <a:rPr lang="en-US" altLang="cs-CZ" sz="2200" b="1" dirty="0">
                <a:latin typeface="Arial" panose="020B0604020202020204" pitchFamily="34" charset="0"/>
              </a:rPr>
              <a:t>The shrinking role of government</a:t>
            </a:r>
            <a:r>
              <a:rPr lang="cs-CZ" altLang="cs-CZ" sz="2200" b="1" dirty="0">
                <a:latin typeface="Arial" panose="020B0604020202020204" pitchFamily="34" charset="0"/>
              </a:rPr>
              <a:t> </a:t>
            </a:r>
            <a:r>
              <a:rPr lang="cs-CZ" altLang="cs-CZ" sz="2200" dirty="0">
                <a:latin typeface="Arial" panose="020B0604020202020204" pitchFamily="34" charset="0"/>
              </a:rPr>
              <a:t>- I</a:t>
            </a:r>
            <a:r>
              <a:rPr lang="en-US" altLang="cs-CZ" sz="2200" dirty="0">
                <a:latin typeface="Arial" panose="020B0604020202020204" pitchFamily="34" charset="0"/>
              </a:rPr>
              <a:t>n the past, governments have relied on legislation and regulation to deliver social and environmental objectives in the business sector. Shrinking government resources, coupled with a distrust of regulations, has led to the exploration of voluntary and non-regulatory initiatives instead.</a:t>
            </a:r>
            <a:endParaRPr lang="cs-CZ" altLang="cs-CZ" sz="2200" dirty="0">
              <a:latin typeface="Arial" panose="020B0604020202020204" pitchFamily="34" charset="0"/>
            </a:endParaRPr>
          </a:p>
          <a:p>
            <a:pPr marL="457200" indent="-457200" eaLnBrk="1" hangingPunct="1">
              <a:spcBef>
                <a:spcPct val="0"/>
              </a:spcBef>
              <a:buFont typeface="+mj-lt"/>
              <a:buAutoNum type="arabicPeriod"/>
              <a:defRPr/>
            </a:pPr>
            <a:r>
              <a:rPr lang="en-US" altLang="cs-CZ" sz="2200" b="1" dirty="0">
                <a:latin typeface="Arial" panose="020B0604020202020204" pitchFamily="34" charset="0"/>
              </a:rPr>
              <a:t>Demands for greater disclosure</a:t>
            </a:r>
            <a:r>
              <a:rPr lang="cs-CZ" altLang="cs-CZ" sz="2200" b="1" dirty="0">
                <a:latin typeface="Arial" panose="020B0604020202020204" pitchFamily="34" charset="0"/>
              </a:rPr>
              <a:t> </a:t>
            </a:r>
            <a:r>
              <a:rPr lang="cs-CZ" altLang="cs-CZ" sz="2200" dirty="0">
                <a:latin typeface="Arial" panose="020B0604020202020204" pitchFamily="34" charset="0"/>
              </a:rPr>
              <a:t>- </a:t>
            </a:r>
            <a:r>
              <a:rPr lang="en-US" altLang="cs-CZ" sz="2200" dirty="0">
                <a:latin typeface="Arial" panose="020B0604020202020204" pitchFamily="34" charset="0"/>
              </a:rPr>
              <a:t>a growing demand for corporate disclosure from stakeholders, including customers, suppliers, employees, communities, investors, and activist organizations.</a:t>
            </a:r>
            <a:endParaRPr lang="cs-CZ" altLang="cs-CZ" sz="2200" dirty="0">
              <a:latin typeface="Arial" panose="020B0604020202020204" pitchFamily="34" charset="0"/>
            </a:endParaRPr>
          </a:p>
          <a:p>
            <a:pPr marL="457200" indent="-457200" eaLnBrk="1" hangingPunct="1">
              <a:spcBef>
                <a:spcPct val="0"/>
              </a:spcBef>
              <a:buFont typeface="+mj-lt"/>
              <a:buAutoNum type="arabicPeriod"/>
              <a:defRPr/>
            </a:pPr>
            <a:r>
              <a:rPr lang="cs-CZ" altLang="cs-CZ" sz="2200" b="1" dirty="0">
                <a:latin typeface="Arial" panose="020B0604020202020204" pitchFamily="34" charset="0"/>
              </a:rPr>
              <a:t>I</a:t>
            </a:r>
            <a:r>
              <a:rPr lang="en-US" altLang="cs-CZ" sz="2200" b="1" dirty="0" err="1">
                <a:latin typeface="Arial" panose="020B0604020202020204" pitchFamily="34" charset="0"/>
              </a:rPr>
              <a:t>ncreased</a:t>
            </a:r>
            <a:r>
              <a:rPr lang="en-US" altLang="cs-CZ" sz="2200" b="1" dirty="0">
                <a:latin typeface="Arial" panose="020B0604020202020204" pitchFamily="34" charset="0"/>
              </a:rPr>
              <a:t> customer interest</a:t>
            </a:r>
            <a:r>
              <a:rPr lang="cs-CZ" altLang="cs-CZ" sz="2200" b="1" dirty="0">
                <a:latin typeface="Arial" panose="020B0604020202020204" pitchFamily="34" charset="0"/>
              </a:rPr>
              <a:t> </a:t>
            </a:r>
            <a:r>
              <a:rPr lang="cs-CZ" altLang="cs-CZ" sz="2200" dirty="0">
                <a:latin typeface="Arial" panose="020B0604020202020204" pitchFamily="34" charset="0"/>
              </a:rPr>
              <a:t>- </a:t>
            </a:r>
            <a:r>
              <a:rPr lang="en-US" altLang="cs-CZ" sz="2200" dirty="0">
                <a:latin typeface="Arial" panose="020B0604020202020204" pitchFamily="34" charset="0"/>
              </a:rPr>
              <a:t>evidence that the ethical conduct of companies exerts a growing influence on the purchasing decisions of customers. </a:t>
            </a:r>
            <a:endParaRPr lang="en-GB" altLang="cs-CZ" sz="2200" dirty="0">
              <a:latin typeface="Arial" panose="020B0604020202020204" pitchFamily="34" charset="0"/>
            </a:endParaRPr>
          </a:p>
        </p:txBody>
      </p:sp>
    </p:spTree>
    <p:extLst>
      <p:ext uri="{BB962C8B-B14F-4D97-AF65-F5344CB8AC3E}">
        <p14:creationId xmlns:p14="http://schemas.microsoft.com/office/powerpoint/2010/main" val="116876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1" end="1"/>
                                            </p:txEl>
                                          </p:spTgt>
                                        </p:tgtEl>
                                        <p:attrNameLst>
                                          <p:attrName>style.visibility</p:attrName>
                                        </p:attrNameLst>
                                      </p:cBhvr>
                                      <p:to>
                                        <p:strVal val="visible"/>
                                      </p:to>
                                    </p:set>
                                    <p:animEffect transition="in" filter="fade">
                                      <p:cBhvr>
                                        <p:cTn id="12" dur="500"/>
                                        <p:tgtEl>
                                          <p:spTgt spid="30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2" end="2"/>
                                            </p:txEl>
                                          </p:spTgt>
                                        </p:tgtEl>
                                        <p:attrNameLst>
                                          <p:attrName>style.visibility</p:attrName>
                                        </p:attrNameLst>
                                      </p:cBhvr>
                                      <p:to>
                                        <p:strVal val="visible"/>
                                      </p:to>
                                    </p:set>
                                    <p:animEffect transition="in" filter="fade">
                                      <p:cBhvr>
                                        <p:cTn id="17" dur="500"/>
                                        <p:tgtEl>
                                          <p:spTgt spid="30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3. DRIVERS PUSHING BUSINESS TOWARDS CSR</a:t>
            </a:r>
          </a:p>
        </p:txBody>
      </p:sp>
      <p:sp>
        <p:nvSpPr>
          <p:cNvPr id="3079" name="TextovéPole 10"/>
          <p:cNvSpPr txBox="1">
            <a:spLocks noChangeArrowheads="1"/>
          </p:cNvSpPr>
          <p:nvPr/>
        </p:nvSpPr>
        <p:spPr bwMode="auto">
          <a:xfrm>
            <a:off x="338137" y="1523285"/>
            <a:ext cx="867523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buFont typeface="+mj-lt"/>
              <a:buAutoNum type="arabicPeriod" startAt="4"/>
              <a:defRPr/>
            </a:pPr>
            <a:r>
              <a:rPr lang="en-US" altLang="cs-CZ" sz="2200" b="1" dirty="0">
                <a:latin typeface="Arial" panose="020B0604020202020204" pitchFamily="34" charset="0"/>
              </a:rPr>
              <a:t>Growing investor pressure</a:t>
            </a:r>
            <a:r>
              <a:rPr lang="cs-CZ" altLang="cs-CZ" sz="2200" b="1" dirty="0">
                <a:latin typeface="Arial" panose="020B0604020202020204" pitchFamily="34" charset="0"/>
              </a:rPr>
              <a:t> </a:t>
            </a:r>
            <a:r>
              <a:rPr lang="cs-CZ" altLang="cs-CZ" sz="2200" dirty="0">
                <a:latin typeface="Arial" panose="020B0604020202020204" pitchFamily="34" charset="0"/>
              </a:rPr>
              <a:t>- </a:t>
            </a:r>
            <a:r>
              <a:rPr lang="cs-CZ" altLang="cs-CZ" sz="2400" dirty="0"/>
              <a:t>i</a:t>
            </a:r>
            <a:r>
              <a:rPr lang="en-US" sz="2400" dirty="0"/>
              <a:t>nvestors are changing the way they assess companies' performance and are making decisions based on criteria that include ethical concerns</a:t>
            </a:r>
            <a:r>
              <a:rPr lang="cs-CZ" sz="2400" dirty="0"/>
              <a:t>.</a:t>
            </a:r>
          </a:p>
          <a:p>
            <a:pPr marL="457200" indent="-457200" eaLnBrk="1" hangingPunct="1">
              <a:spcBef>
                <a:spcPct val="0"/>
              </a:spcBef>
              <a:buFont typeface="+mj-lt"/>
              <a:buAutoNum type="arabicPeriod" startAt="4"/>
              <a:defRPr/>
            </a:pPr>
            <a:r>
              <a:rPr lang="cs-CZ" altLang="cs-CZ" sz="2200" b="1" dirty="0" err="1">
                <a:latin typeface="Arial" panose="020B0604020202020204" pitchFamily="34" charset="0"/>
              </a:rPr>
              <a:t>Com</a:t>
            </a:r>
            <a:r>
              <a:rPr lang="en-US" altLang="cs-CZ" sz="2200" b="1" dirty="0" err="1">
                <a:latin typeface="Arial" panose="020B0604020202020204" pitchFamily="34" charset="0"/>
              </a:rPr>
              <a:t>petitive</a:t>
            </a:r>
            <a:r>
              <a:rPr lang="en-US" altLang="cs-CZ" sz="2200" b="1" dirty="0">
                <a:latin typeface="Arial" panose="020B0604020202020204" pitchFamily="34" charset="0"/>
              </a:rPr>
              <a:t> </a:t>
            </a:r>
            <a:r>
              <a:rPr lang="en-US" altLang="cs-CZ" sz="2200" b="1" dirty="0" err="1">
                <a:latin typeface="Arial" panose="020B0604020202020204" pitchFamily="34" charset="0"/>
              </a:rPr>
              <a:t>labour</a:t>
            </a:r>
            <a:r>
              <a:rPr lang="en-US" altLang="cs-CZ" sz="2200" b="1" dirty="0">
                <a:latin typeface="Arial" panose="020B0604020202020204" pitchFamily="34" charset="0"/>
              </a:rPr>
              <a:t> markets</a:t>
            </a:r>
            <a:r>
              <a:rPr lang="cs-CZ" altLang="cs-CZ" sz="2200" b="1" dirty="0">
                <a:latin typeface="Arial" panose="020B0604020202020204" pitchFamily="34" charset="0"/>
              </a:rPr>
              <a:t> </a:t>
            </a:r>
            <a:r>
              <a:rPr lang="cs-CZ" altLang="cs-CZ" sz="2200" dirty="0">
                <a:latin typeface="Arial" panose="020B0604020202020204" pitchFamily="34" charset="0"/>
              </a:rPr>
              <a:t>- </a:t>
            </a:r>
            <a:r>
              <a:rPr lang="en-US" altLang="cs-CZ" sz="2200" dirty="0">
                <a:latin typeface="Arial" panose="020B0604020202020204" pitchFamily="34" charset="0"/>
              </a:rPr>
              <a:t>employees are increasingly looking beyond paychecks and benefits, and seeking out employers whose philosophies and operating practices match their own principles. In order to hire and retain skilled employees, companies are being forced to improve working conditions.</a:t>
            </a:r>
            <a:endParaRPr lang="cs-CZ" altLang="cs-CZ" sz="2200" dirty="0">
              <a:latin typeface="Arial" panose="020B0604020202020204" pitchFamily="34" charset="0"/>
            </a:endParaRPr>
          </a:p>
          <a:p>
            <a:pPr marL="457200" indent="-457200" eaLnBrk="1" hangingPunct="1">
              <a:spcBef>
                <a:spcPct val="0"/>
              </a:spcBef>
              <a:buFont typeface="+mj-lt"/>
              <a:buAutoNum type="arabicPeriod" startAt="4"/>
              <a:defRPr/>
            </a:pPr>
            <a:r>
              <a:rPr lang="en-US" altLang="cs-CZ" sz="2200" b="1" dirty="0">
                <a:latin typeface="Arial" panose="020B0604020202020204" pitchFamily="34" charset="0"/>
              </a:rPr>
              <a:t>Supplier relations</a:t>
            </a:r>
            <a:r>
              <a:rPr lang="cs-CZ" altLang="cs-CZ" sz="2200" b="1" dirty="0">
                <a:latin typeface="Arial" panose="020B0604020202020204" pitchFamily="34" charset="0"/>
              </a:rPr>
              <a:t> </a:t>
            </a:r>
            <a:r>
              <a:rPr lang="cs-CZ" altLang="cs-CZ" sz="2200" dirty="0">
                <a:latin typeface="Arial" panose="020B0604020202020204" pitchFamily="34" charset="0"/>
              </a:rPr>
              <a:t>- a</a:t>
            </a:r>
            <a:r>
              <a:rPr lang="en-US" altLang="cs-CZ" sz="2200" dirty="0">
                <a:latin typeface="Arial" panose="020B0604020202020204" pitchFamily="34" charset="0"/>
              </a:rPr>
              <a:t>s stakeholders are becoming increasingly interested in business affairs, many companies are taking steps to ensure that their partners conduct themselves in a socially responsible manner. Some are introducing codes of conduct for their suppliers, to ensure that other companies' policies or practices do not tarnish their reputation.</a:t>
            </a:r>
            <a:endParaRPr lang="en-GB" altLang="cs-CZ" sz="2200" dirty="0">
              <a:latin typeface="Arial" panose="020B0604020202020204" pitchFamily="34" charset="0"/>
            </a:endParaRPr>
          </a:p>
        </p:txBody>
      </p:sp>
    </p:spTree>
    <p:extLst>
      <p:ext uri="{BB962C8B-B14F-4D97-AF65-F5344CB8AC3E}">
        <p14:creationId xmlns:p14="http://schemas.microsoft.com/office/powerpoint/2010/main" val="96607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1" end="1"/>
                                            </p:txEl>
                                          </p:spTgt>
                                        </p:tgtEl>
                                        <p:attrNameLst>
                                          <p:attrName>style.visibility</p:attrName>
                                        </p:attrNameLst>
                                      </p:cBhvr>
                                      <p:to>
                                        <p:strVal val="visible"/>
                                      </p:to>
                                    </p:set>
                                    <p:animEffect transition="in" filter="fade">
                                      <p:cBhvr>
                                        <p:cTn id="12" dur="500"/>
                                        <p:tgtEl>
                                          <p:spTgt spid="30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2" end="2"/>
                                            </p:txEl>
                                          </p:spTgt>
                                        </p:tgtEl>
                                        <p:attrNameLst>
                                          <p:attrName>style.visibility</p:attrName>
                                        </p:attrNameLst>
                                      </p:cBhvr>
                                      <p:to>
                                        <p:strVal val="visible"/>
                                      </p:to>
                                    </p:set>
                                    <p:animEffect transition="in" filter="fade">
                                      <p:cBhvr>
                                        <p:cTn id="17" dur="500"/>
                                        <p:tgtEl>
                                          <p:spTgt spid="30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52328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a:latin typeface="Arial" panose="020B0604020202020204" pitchFamily="34" charset="0"/>
              </a:rPr>
              <a:t>The t</a:t>
            </a:r>
            <a:r>
              <a:rPr lang="en-US" altLang="cs-CZ" sz="2200" dirty="0">
                <a:latin typeface="Arial" panose="020B0604020202020204" pitchFamily="34" charset="0"/>
              </a:rPr>
              <a:t>erm was coined by </a:t>
            </a:r>
            <a:r>
              <a:rPr lang="en-US" altLang="cs-CZ" sz="2200" b="1" dirty="0">
                <a:latin typeface="Arial" panose="020B0604020202020204" pitchFamily="34" charset="0"/>
              </a:rPr>
              <a:t>John Elkington </a:t>
            </a:r>
            <a:r>
              <a:rPr lang="en-US" altLang="cs-CZ" sz="2200" dirty="0">
                <a:latin typeface="Arial" panose="020B0604020202020204" pitchFamily="34" charset="0"/>
              </a:rPr>
              <a:t>in 1994</a:t>
            </a:r>
            <a:r>
              <a:rPr lang="cs-CZ" altLang="cs-CZ" sz="2200" dirty="0">
                <a:latin typeface="Arial" panose="020B0604020202020204" pitchFamily="34" charset="0"/>
              </a:rPr>
              <a:t> </a:t>
            </a:r>
            <a:r>
              <a:rPr lang="en-US" altLang="cs-CZ" sz="2200" dirty="0">
                <a:latin typeface="Arial" panose="020B0604020202020204" pitchFamily="34" charset="0"/>
              </a:rPr>
              <a:t>and later used in his 1997 book "</a:t>
            </a:r>
            <a:r>
              <a:rPr lang="en-US" altLang="cs-CZ" sz="2200" i="1" dirty="0">
                <a:latin typeface="Arial" panose="020B0604020202020204" pitchFamily="34" charset="0"/>
              </a:rPr>
              <a:t>Cannibals With Forks: The Triple Bottom Line Of 21st Century Business</a:t>
            </a:r>
            <a:r>
              <a:rPr lang="en-US" altLang="cs-CZ" sz="2200" dirty="0">
                <a:latin typeface="Arial" panose="020B0604020202020204" pitchFamily="34" charset="0"/>
              </a:rPr>
              <a:t>" describing the separate financial, social and environmental "bottom lines" of companies</a:t>
            </a:r>
            <a:r>
              <a:rPr lang="cs-CZ" altLang="cs-CZ" sz="2200" dirty="0">
                <a:latin typeface="Arial" panose="020B0604020202020204" pitchFamily="34" charset="0"/>
              </a:rPr>
              <a:t>.</a:t>
            </a: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cs-CZ" altLang="cs-CZ" sz="2200" dirty="0">
                <a:latin typeface="Arial" panose="020B0604020202020204" pitchFamily="34" charset="0"/>
              </a:rPr>
              <a:t>T</a:t>
            </a:r>
            <a:r>
              <a:rPr lang="en-US" altLang="cs-CZ" sz="2200" dirty="0">
                <a:latin typeface="Arial" panose="020B0604020202020204" pitchFamily="34" charset="0"/>
              </a:rPr>
              <a:t>he Triple Bottom Line (TBL), in congruence with </a:t>
            </a:r>
            <a:r>
              <a:rPr lang="cs-CZ" altLang="cs-CZ" sz="2200" dirty="0" err="1">
                <a:latin typeface="Arial" panose="020B0604020202020204" pitchFamily="34" charset="0"/>
              </a:rPr>
              <a:t>sustainable</a:t>
            </a:r>
            <a:r>
              <a:rPr lang="cs-CZ" altLang="cs-CZ" sz="2200" dirty="0">
                <a:latin typeface="Arial" panose="020B0604020202020204" pitchFamily="34" charset="0"/>
              </a:rPr>
              <a:t> </a:t>
            </a:r>
            <a:r>
              <a:rPr lang="en-US" altLang="cs-CZ" sz="2200" dirty="0">
                <a:latin typeface="Arial" panose="020B0604020202020204" pitchFamily="34" charset="0"/>
              </a:rPr>
              <a:t>development and corporate social responsibility, incorporates three dimensions, often referred</a:t>
            </a:r>
            <a:r>
              <a:rPr lang="cs-CZ" altLang="cs-CZ" sz="2200" dirty="0">
                <a:latin typeface="Arial" panose="020B0604020202020204" pitchFamily="34" charset="0"/>
              </a:rPr>
              <a:t> </a:t>
            </a:r>
            <a:r>
              <a:rPr lang="en-US" altLang="cs-CZ" sz="2200" dirty="0">
                <a:latin typeface="Arial" panose="020B0604020202020204" pitchFamily="34" charset="0"/>
              </a:rPr>
              <a:t>to as the </a:t>
            </a:r>
            <a:r>
              <a:rPr lang="en-US" altLang="cs-CZ" sz="2200" b="1" dirty="0">
                <a:latin typeface="Arial" panose="020B0604020202020204" pitchFamily="34" charset="0"/>
              </a:rPr>
              <a:t>three Ps, people, planet and profit.</a:t>
            </a:r>
            <a:endParaRPr lang="cs-CZ" altLang="cs-CZ" sz="2200" b="1" dirty="0">
              <a:latin typeface="Arial" panose="020B0604020202020204" pitchFamily="34" charset="0"/>
            </a:endParaRPr>
          </a:p>
          <a:p>
            <a:pPr marL="285750" indent="-285750" eaLnBrk="1" hangingPunct="1">
              <a:spcBef>
                <a:spcPct val="0"/>
              </a:spcBef>
              <a:defRPr/>
            </a:pPr>
            <a:endParaRPr lang="cs-CZ" altLang="cs-CZ" sz="2200" b="1"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Triple Bottom Line works on the assumption that the corporation is a member of the moral community, and this gives it social responsibilities. </a:t>
            </a:r>
            <a:endParaRPr lang="cs-CZ"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258613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523285"/>
            <a:ext cx="8477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This theory </a:t>
            </a:r>
            <a:r>
              <a:rPr lang="en-US" altLang="cs-CZ" sz="2200" b="1" dirty="0">
                <a:latin typeface="Arial" panose="020B0604020202020204" pitchFamily="34" charset="0"/>
              </a:rPr>
              <a:t>focuses on sustainability</a:t>
            </a:r>
            <a:r>
              <a:rPr lang="en-US" altLang="cs-CZ" sz="2200" dirty="0">
                <a:latin typeface="Arial" panose="020B0604020202020204" pitchFamily="34" charset="0"/>
              </a:rPr>
              <a:t>, and requires that any company weigh its actions on three independent scales: economic sustainability, social sustainability, and environmental sustainability.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triple bottom line </a:t>
            </a:r>
            <a:r>
              <a:rPr lang="en-US" altLang="cs-CZ" sz="2200" b="1" dirty="0">
                <a:latin typeface="Arial" panose="020B0604020202020204" pitchFamily="34" charset="0"/>
              </a:rPr>
              <a:t>is a form of corporate social responsibility </a:t>
            </a:r>
            <a:r>
              <a:rPr lang="en-US" altLang="cs-CZ" sz="2200" dirty="0">
                <a:latin typeface="Arial" panose="020B0604020202020204" pitchFamily="34" charset="0"/>
              </a:rPr>
              <a:t>dictating that corporate leaders tabulate bottom-line results not only in economic terms (costs versus revenue) but also in terms of company effects in the social realm, and with respect to the environment.</a:t>
            </a: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Many organizations have adopted the TBL framework to evaluate their performance in a broader perspective to create greater business value.</a:t>
            </a: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368168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523285"/>
            <a:ext cx="847725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800" b="1" dirty="0">
                <a:latin typeface="Arial" panose="020B0604020202020204" pitchFamily="34" charset="0"/>
              </a:rPr>
              <a:t>Economic sustainability </a:t>
            </a:r>
            <a:r>
              <a:rPr lang="en-US" altLang="cs-CZ" sz="1800" dirty="0">
                <a:latin typeface="Arial" panose="020B0604020202020204" pitchFamily="34" charset="0"/>
              </a:rPr>
              <a:t>must focus on the long term because this is the nature of a persistent company. A decision which creates an economic boon in the short-term, but causes long-term harm, would likely reduce this bottom line to such a degree that the action would be untenable.</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b="1" dirty="0">
                <a:latin typeface="Arial" panose="020B0604020202020204" pitchFamily="34" charset="0"/>
              </a:rPr>
              <a:t>Social sustainability </a:t>
            </a:r>
            <a:r>
              <a:rPr lang="en-US" altLang="cs-CZ" sz="1800" dirty="0">
                <a:latin typeface="Arial" panose="020B0604020202020204" pitchFamily="34" charset="0"/>
              </a:rPr>
              <a:t>gives precedence on the balance of economic power in the society. Competition in the business arena is common, and encouraged, behavior, but maximizing the bottom line in social terms requires that a business foster an environment in which all can succeed</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requirement of </a:t>
            </a:r>
            <a:r>
              <a:rPr lang="en-US" altLang="cs-CZ" sz="1800" b="1" dirty="0">
                <a:latin typeface="Arial" panose="020B0604020202020204" pitchFamily="34" charset="0"/>
              </a:rPr>
              <a:t>environmental sustainability </a:t>
            </a:r>
            <a:r>
              <a:rPr lang="en-US" altLang="cs-CZ" sz="1800" dirty="0">
                <a:latin typeface="Arial" panose="020B0604020202020204" pitchFamily="34" charset="0"/>
              </a:rPr>
              <a:t>stems from the recognition that resources are not infinite, and leads to the reasoning that too much degradation will worsen the lives of ourselves, our children and so on. </a:t>
            </a:r>
            <a:endParaRPr lang="en-GB" altLang="cs-CZ" sz="1800" dirty="0">
              <a:latin typeface="Arial" panose="020B0604020202020204" pitchFamily="34" charset="0"/>
            </a:endParaRPr>
          </a:p>
        </p:txBody>
      </p:sp>
    </p:spTree>
    <p:extLst>
      <p:ext uri="{BB962C8B-B14F-4D97-AF65-F5344CB8AC3E}">
        <p14:creationId xmlns:p14="http://schemas.microsoft.com/office/powerpoint/2010/main" val="18665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a:latin typeface="Arial" panose="020B0604020202020204" pitchFamily="34" charset="0"/>
              </a:rPr>
              <a:t>T</a:t>
            </a:r>
            <a:r>
              <a:rPr lang="en-US" altLang="cs-CZ" sz="2200" dirty="0">
                <a:latin typeface="Arial" panose="020B0604020202020204" pitchFamily="34" charset="0"/>
              </a:rPr>
              <a:t>he challenges of putting the TBL into practice relate to the </a:t>
            </a:r>
            <a:r>
              <a:rPr lang="en-US" altLang="cs-CZ" sz="2200" b="1" dirty="0">
                <a:latin typeface="Arial" panose="020B0604020202020204" pitchFamily="34" charset="0"/>
              </a:rPr>
              <a:t>measurement of social and ecological categories</a:t>
            </a:r>
            <a:r>
              <a:rPr lang="en-US" altLang="cs-CZ" sz="2200" dirty="0">
                <a:latin typeface="Arial" panose="020B0604020202020204" pitchFamily="34" charset="0"/>
              </a:rPr>
              <a:t>. Despite this, the TBL framework enables organizations to take a longer-term perspective and thus evaluate the future consequences of decisions</a:t>
            </a:r>
            <a:r>
              <a:rPr lang="cs-CZ" altLang="cs-CZ" sz="2200" dirty="0">
                <a:latin typeface="Arial" panose="020B0604020202020204" pitchFamily="34" charset="0"/>
              </a:rPr>
              <a:t>.</a:t>
            </a:r>
          </a:p>
          <a:p>
            <a:pPr eaLnBrk="1" hangingPunct="1">
              <a:spcBef>
                <a:spcPct val="0"/>
              </a:spcBef>
              <a:buNone/>
              <a:defRPr/>
            </a:pPr>
            <a:endParaRPr lang="cs-CZ" altLang="cs-CZ" sz="2200" dirty="0">
              <a:latin typeface="Arial" panose="020B0604020202020204" pitchFamily="34" charset="0"/>
            </a:endParaRPr>
          </a:p>
          <a:p>
            <a:pPr eaLnBrk="1" hangingPunct="1">
              <a:spcBef>
                <a:spcPct val="0"/>
              </a:spcBef>
              <a:buNone/>
              <a:defRPr/>
            </a:pPr>
            <a:r>
              <a:rPr lang="en-US" altLang="cs-CZ" sz="2200" b="1" dirty="0">
                <a:latin typeface="Arial" panose="020B0604020202020204" pitchFamily="34" charset="0"/>
              </a:rPr>
              <a:t>Calculating the TBL</a:t>
            </a: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3Ps do not have a common unit of measure. Profits are measured in </a:t>
            </a:r>
            <a:r>
              <a:rPr lang="cs-CZ" altLang="cs-CZ" sz="2200" dirty="0" err="1">
                <a:latin typeface="Arial" panose="020B0604020202020204" pitchFamily="34" charset="0"/>
              </a:rPr>
              <a:t>euros</a:t>
            </a:r>
            <a:r>
              <a:rPr lang="cs-CZ" altLang="cs-CZ" sz="2200" dirty="0">
                <a:latin typeface="Arial" panose="020B0604020202020204" pitchFamily="34" charset="0"/>
              </a:rPr>
              <a:t>, </a:t>
            </a:r>
            <a:r>
              <a:rPr lang="en-US" altLang="cs-CZ" sz="2200" dirty="0">
                <a:latin typeface="Arial" panose="020B0604020202020204" pitchFamily="34" charset="0"/>
              </a:rPr>
              <a:t>dollars… What is social capital measured in? What about environmental or ecological health? </a:t>
            </a:r>
            <a:r>
              <a:rPr lang="en-US" altLang="cs-CZ" sz="2200" b="1" dirty="0">
                <a:latin typeface="Arial" panose="020B0604020202020204" pitchFamily="34" charset="0"/>
              </a:rPr>
              <a:t>Finding a common unit of measurement is one challenge. </a:t>
            </a:r>
            <a:endParaRPr lang="cs-CZ" altLang="cs-CZ" sz="2200" b="1"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Some advocate monetizing all the dimensions of the TBL, including social welfare or environmental damage</a:t>
            </a:r>
            <a:r>
              <a:rPr lang="cs-CZ" altLang="cs-CZ" sz="2200" dirty="0">
                <a:latin typeface="Arial" panose="020B0604020202020204" pitchFamily="34" charset="0"/>
              </a:rPr>
              <a:t>.</a:t>
            </a:r>
          </a:p>
        </p:txBody>
      </p:sp>
    </p:spTree>
    <p:extLst>
      <p:ext uri="{BB962C8B-B14F-4D97-AF65-F5344CB8AC3E}">
        <p14:creationId xmlns:p14="http://schemas.microsoft.com/office/powerpoint/2010/main" val="379068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3" end="3"/>
                                            </p:txEl>
                                          </p:spTgt>
                                        </p:tgtEl>
                                        <p:attrNameLst>
                                          <p:attrName>style.visibility</p:attrName>
                                        </p:attrNameLst>
                                      </p:cBhvr>
                                      <p:to>
                                        <p:strVal val="visible"/>
                                      </p:to>
                                    </p:set>
                                    <p:animEffect transition="in" filter="fade">
                                      <p:cBhvr>
                                        <p:cTn id="17" dur="500"/>
                                        <p:tgtEl>
                                          <p:spTgt spid="30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9">
                                            <p:txEl>
                                              <p:pRg st="4" end="4"/>
                                            </p:txEl>
                                          </p:spTgt>
                                        </p:tgtEl>
                                        <p:attrNameLst>
                                          <p:attrName>style.visibility</p:attrName>
                                        </p:attrNameLst>
                                      </p:cBhvr>
                                      <p:to>
                                        <p:strVal val="visible"/>
                                      </p:to>
                                    </p:set>
                                    <p:animEffect transition="in" filter="fade">
                                      <p:cBhvr>
                                        <p:cTn id="22"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dirty="0">
                <a:latin typeface="Arial" panose="020B0604020202020204" pitchFamily="34" charset="0"/>
              </a:rPr>
              <a:t>Calculating the TBL</a:t>
            </a: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Another solution would be to </a:t>
            </a:r>
            <a:r>
              <a:rPr lang="en-US" altLang="cs-CZ" sz="2200" b="1" dirty="0">
                <a:latin typeface="Arial" panose="020B0604020202020204" pitchFamily="34" charset="0"/>
              </a:rPr>
              <a:t>calculate the TBL in terms of an index</a:t>
            </a:r>
            <a:r>
              <a:rPr lang="en-US" altLang="cs-CZ" sz="2200" dirty="0">
                <a:latin typeface="Arial" panose="020B0604020202020204" pitchFamily="34" charset="0"/>
              </a:rPr>
              <a:t>. </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In this way, one eliminates the incompatible units issue and, as long as there is a universally accepted accounting method, allows for comparisons between entities, e.g., </a:t>
            </a:r>
            <a:r>
              <a:rPr lang="en-US" altLang="cs-CZ" sz="2200" b="1" i="1" dirty="0">
                <a:latin typeface="Arial" panose="020B0604020202020204" pitchFamily="34" charset="0"/>
              </a:rPr>
              <a:t>comparing performance between companies, cities, development projects or some other benchmark. </a:t>
            </a:r>
            <a:endParaRPr lang="cs-CZ" altLang="cs-CZ" sz="2200" b="1" i="1" dirty="0">
              <a:latin typeface="Arial" panose="020B0604020202020204" pitchFamily="34" charset="0"/>
            </a:endParaRPr>
          </a:p>
          <a:p>
            <a:pPr eaLnBrk="1" hangingPunct="1">
              <a:spcBef>
                <a:spcPct val="0"/>
              </a:spcBef>
              <a:buNone/>
              <a:defRPr/>
            </a:pP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96494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1" end="1"/>
                                            </p:txEl>
                                          </p:spTgt>
                                        </p:tgtEl>
                                        <p:attrNameLst>
                                          <p:attrName>style.visibility</p:attrName>
                                        </p:attrNameLst>
                                      </p:cBhvr>
                                      <p:to>
                                        <p:strVal val="visible"/>
                                      </p:to>
                                    </p:set>
                                    <p:animEffect transition="in" filter="fade">
                                      <p:cBhvr>
                                        <p:cTn id="7" dur="500"/>
                                        <p:tgtEl>
                                          <p:spTgt spid="30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3" end="3"/>
                                            </p:txEl>
                                          </p:spTgt>
                                        </p:tgtEl>
                                        <p:attrNameLst>
                                          <p:attrName>style.visibility</p:attrName>
                                        </p:attrNameLst>
                                      </p:cBhvr>
                                      <p:to>
                                        <p:strVal val="visible"/>
                                      </p:to>
                                    </p:set>
                                    <p:animEffect transition="in" filter="fade">
                                      <p:cBhvr>
                                        <p:cTn id="12" dur="500"/>
                                        <p:tgtEl>
                                          <p:spTgt spid="30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523285"/>
            <a:ext cx="847725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Economic Measures </a:t>
            </a:r>
            <a:r>
              <a:rPr lang="en-US" altLang="cs-CZ" sz="2200" dirty="0">
                <a:latin typeface="Arial" panose="020B0604020202020204" pitchFamily="34" charset="0"/>
              </a:rPr>
              <a:t>- economic variables ought to be variables that deal with the bottom line and the flow of money. It could look at income or expenditures, taxes, business climate factors, employment, and business diversity factors. Specific examples include:</a:t>
            </a:r>
          </a:p>
          <a:p>
            <a:pPr marL="1028700" lvl="1" eaLnBrk="1" hangingPunct="1">
              <a:spcBef>
                <a:spcPct val="0"/>
              </a:spcBef>
              <a:defRPr/>
            </a:pPr>
            <a:r>
              <a:rPr lang="en-US" altLang="cs-CZ" sz="1800" dirty="0">
                <a:latin typeface="Arial" panose="020B0604020202020204" pitchFamily="34" charset="0"/>
              </a:rPr>
              <a:t>    Personal income</a:t>
            </a:r>
          </a:p>
          <a:p>
            <a:pPr marL="1028700" lvl="1" eaLnBrk="1" hangingPunct="1">
              <a:spcBef>
                <a:spcPct val="0"/>
              </a:spcBef>
              <a:defRPr/>
            </a:pPr>
            <a:r>
              <a:rPr lang="en-US" altLang="cs-CZ" sz="1800" dirty="0">
                <a:latin typeface="Arial" panose="020B0604020202020204" pitchFamily="34" charset="0"/>
              </a:rPr>
              <a:t>    Cost of underemployment</a:t>
            </a:r>
          </a:p>
          <a:p>
            <a:pPr marL="1028700" lvl="1" eaLnBrk="1" hangingPunct="1">
              <a:spcBef>
                <a:spcPct val="0"/>
              </a:spcBef>
              <a:defRPr/>
            </a:pPr>
            <a:r>
              <a:rPr lang="en-US" altLang="cs-CZ" sz="1800" dirty="0">
                <a:latin typeface="Arial" panose="020B0604020202020204" pitchFamily="34" charset="0"/>
              </a:rPr>
              <a:t>    Establishment churn</a:t>
            </a:r>
          </a:p>
          <a:p>
            <a:pPr marL="1028700" lvl="1" eaLnBrk="1" hangingPunct="1">
              <a:spcBef>
                <a:spcPct val="0"/>
              </a:spcBef>
              <a:defRPr/>
            </a:pPr>
            <a:r>
              <a:rPr lang="en-US" altLang="cs-CZ" sz="1800" dirty="0">
                <a:latin typeface="Arial" panose="020B0604020202020204" pitchFamily="34" charset="0"/>
              </a:rPr>
              <a:t>    Establishment sizes</a:t>
            </a:r>
          </a:p>
          <a:p>
            <a:pPr marL="1028700" lvl="1" eaLnBrk="1" hangingPunct="1">
              <a:spcBef>
                <a:spcPct val="0"/>
              </a:spcBef>
              <a:defRPr/>
            </a:pPr>
            <a:r>
              <a:rPr lang="en-US" altLang="cs-CZ" sz="1800" dirty="0">
                <a:latin typeface="Arial" panose="020B0604020202020204" pitchFamily="34" charset="0"/>
              </a:rPr>
              <a:t>    Job growth</a:t>
            </a:r>
          </a:p>
          <a:p>
            <a:pPr marL="1028700" lvl="1" eaLnBrk="1" hangingPunct="1">
              <a:spcBef>
                <a:spcPct val="0"/>
              </a:spcBef>
              <a:defRPr/>
            </a:pPr>
            <a:r>
              <a:rPr lang="en-US" altLang="cs-CZ" sz="1800" dirty="0">
                <a:latin typeface="Arial" panose="020B0604020202020204" pitchFamily="34" charset="0"/>
              </a:rPr>
              <a:t>    Employment distribution by sector</a:t>
            </a:r>
          </a:p>
          <a:p>
            <a:pPr marL="1028700" lvl="1" eaLnBrk="1" hangingPunct="1">
              <a:spcBef>
                <a:spcPct val="0"/>
              </a:spcBef>
              <a:defRPr/>
            </a:pPr>
            <a:r>
              <a:rPr lang="en-US" altLang="cs-CZ" sz="1800" dirty="0">
                <a:latin typeface="Arial" panose="020B0604020202020204" pitchFamily="34" charset="0"/>
              </a:rPr>
              <a:t>    Percentage of firms in each sector</a:t>
            </a:r>
          </a:p>
          <a:p>
            <a:pPr marL="1028700" lvl="1" eaLnBrk="1" hangingPunct="1">
              <a:spcBef>
                <a:spcPct val="0"/>
              </a:spcBef>
              <a:defRPr/>
            </a:pPr>
            <a:r>
              <a:rPr lang="en-US" altLang="cs-CZ" sz="1800" dirty="0">
                <a:latin typeface="Arial" panose="020B0604020202020204" pitchFamily="34" charset="0"/>
              </a:rPr>
              <a:t>    Revenue by sector contributing to gross state product</a:t>
            </a:r>
          </a:p>
          <a:p>
            <a:pPr eaLnBrk="1" hangingPunct="1">
              <a:spcBef>
                <a:spcPct val="0"/>
              </a:spcBef>
              <a:buNone/>
              <a:defRPr/>
            </a:pP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416424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1" end="1"/>
                                            </p:txEl>
                                          </p:spTgt>
                                        </p:tgtEl>
                                        <p:attrNameLst>
                                          <p:attrName>style.visibility</p:attrName>
                                        </p:attrNameLst>
                                      </p:cBhvr>
                                      <p:to>
                                        <p:strVal val="visible"/>
                                      </p:to>
                                    </p:set>
                                    <p:animEffect transition="in" filter="fade">
                                      <p:cBhvr>
                                        <p:cTn id="12" dur="500"/>
                                        <p:tgtEl>
                                          <p:spTgt spid="30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2" end="2"/>
                                            </p:txEl>
                                          </p:spTgt>
                                        </p:tgtEl>
                                        <p:attrNameLst>
                                          <p:attrName>style.visibility</p:attrName>
                                        </p:attrNameLst>
                                      </p:cBhvr>
                                      <p:to>
                                        <p:strVal val="visible"/>
                                      </p:to>
                                    </p:set>
                                    <p:animEffect transition="in" filter="fade">
                                      <p:cBhvr>
                                        <p:cTn id="17" dur="500"/>
                                        <p:tgtEl>
                                          <p:spTgt spid="30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9">
                                            <p:txEl>
                                              <p:pRg st="3" end="3"/>
                                            </p:txEl>
                                          </p:spTgt>
                                        </p:tgtEl>
                                        <p:attrNameLst>
                                          <p:attrName>style.visibility</p:attrName>
                                        </p:attrNameLst>
                                      </p:cBhvr>
                                      <p:to>
                                        <p:strVal val="visible"/>
                                      </p:to>
                                    </p:set>
                                    <p:animEffect transition="in" filter="fade">
                                      <p:cBhvr>
                                        <p:cTn id="22" dur="500"/>
                                        <p:tgtEl>
                                          <p:spTgt spid="30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9">
                                            <p:txEl>
                                              <p:pRg st="4" end="4"/>
                                            </p:txEl>
                                          </p:spTgt>
                                        </p:tgtEl>
                                        <p:attrNameLst>
                                          <p:attrName>style.visibility</p:attrName>
                                        </p:attrNameLst>
                                      </p:cBhvr>
                                      <p:to>
                                        <p:strVal val="visible"/>
                                      </p:to>
                                    </p:set>
                                    <p:animEffect transition="in" filter="fade">
                                      <p:cBhvr>
                                        <p:cTn id="27" dur="500"/>
                                        <p:tgtEl>
                                          <p:spTgt spid="30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9">
                                            <p:txEl>
                                              <p:pRg st="5" end="5"/>
                                            </p:txEl>
                                          </p:spTgt>
                                        </p:tgtEl>
                                        <p:attrNameLst>
                                          <p:attrName>style.visibility</p:attrName>
                                        </p:attrNameLst>
                                      </p:cBhvr>
                                      <p:to>
                                        <p:strVal val="visible"/>
                                      </p:to>
                                    </p:set>
                                    <p:animEffect transition="in" filter="fade">
                                      <p:cBhvr>
                                        <p:cTn id="32" dur="500"/>
                                        <p:tgtEl>
                                          <p:spTgt spid="30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9">
                                            <p:txEl>
                                              <p:pRg st="6" end="6"/>
                                            </p:txEl>
                                          </p:spTgt>
                                        </p:tgtEl>
                                        <p:attrNameLst>
                                          <p:attrName>style.visibility</p:attrName>
                                        </p:attrNameLst>
                                      </p:cBhvr>
                                      <p:to>
                                        <p:strVal val="visible"/>
                                      </p:to>
                                    </p:set>
                                    <p:animEffect transition="in" filter="fade">
                                      <p:cBhvr>
                                        <p:cTn id="37" dur="500"/>
                                        <p:tgtEl>
                                          <p:spTgt spid="30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9">
                                            <p:txEl>
                                              <p:pRg st="7" end="7"/>
                                            </p:txEl>
                                          </p:spTgt>
                                        </p:tgtEl>
                                        <p:attrNameLst>
                                          <p:attrName>style.visibility</p:attrName>
                                        </p:attrNameLst>
                                      </p:cBhvr>
                                      <p:to>
                                        <p:strVal val="visible"/>
                                      </p:to>
                                    </p:set>
                                    <p:animEffect transition="in" filter="fade">
                                      <p:cBhvr>
                                        <p:cTn id="42" dur="500"/>
                                        <p:tgtEl>
                                          <p:spTgt spid="307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9">
                                            <p:txEl>
                                              <p:pRg st="8" end="8"/>
                                            </p:txEl>
                                          </p:spTgt>
                                        </p:tgtEl>
                                        <p:attrNameLst>
                                          <p:attrName>style.visibility</p:attrName>
                                        </p:attrNameLst>
                                      </p:cBhvr>
                                      <p:to>
                                        <p:strVal val="visible"/>
                                      </p:to>
                                    </p:set>
                                    <p:animEffect transition="in" filter="fade">
                                      <p:cBhvr>
                                        <p:cTn id="47" dur="500"/>
                                        <p:tgtEl>
                                          <p:spTgt spid="30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cs-CZ"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a:latin typeface="Arial" panose="020B0604020202020204" pitchFamily="34" charset="0"/>
              </a:rPr>
              <a:t>Outline 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mj-lt"/>
              <a:buAutoNum type="arabicPeriod"/>
              <a:defRPr/>
            </a:pPr>
            <a:r>
              <a:rPr lang="cs-CZ" altLang="cs-CZ" sz="2200" dirty="0">
                <a:latin typeface="Arial" panose="020B0604020202020204" pitchFamily="34" charset="0"/>
              </a:rPr>
              <a:t>Definitions of </a:t>
            </a:r>
            <a:r>
              <a:rPr lang="cs-CZ" altLang="cs-CZ" sz="2200" dirty="0" err="1">
                <a:latin typeface="Arial" panose="020B0604020202020204" pitchFamily="34" charset="0"/>
              </a:rPr>
              <a:t>corporate</a:t>
            </a:r>
            <a:r>
              <a:rPr lang="cs-CZ" altLang="cs-CZ" sz="2200" dirty="0">
                <a:latin typeface="Arial" panose="020B0604020202020204" pitchFamily="34" charset="0"/>
              </a:rPr>
              <a:t> </a:t>
            </a:r>
            <a:r>
              <a:rPr lang="cs-CZ" altLang="cs-CZ" sz="2200" dirty="0" err="1">
                <a:latin typeface="Arial" panose="020B0604020202020204" pitchFamily="34" charset="0"/>
              </a:rPr>
              <a:t>responsibility</a:t>
            </a:r>
            <a:r>
              <a:rPr lang="en-GB" altLang="cs-CZ" sz="2200" dirty="0">
                <a:latin typeface="Arial" panose="020B0604020202020204" pitchFamily="34" charset="0"/>
              </a:rPr>
              <a:t> </a:t>
            </a:r>
          </a:p>
          <a:p>
            <a:pPr eaLnBrk="1" hangingPunct="1">
              <a:spcBef>
                <a:spcPct val="0"/>
              </a:spcBef>
              <a:buFont typeface="+mj-lt"/>
              <a:buAutoNum type="arabicPeriod"/>
              <a:defRPr/>
            </a:pPr>
            <a:endParaRPr lang="en-GB" altLang="cs-CZ" sz="2200" dirty="0">
              <a:latin typeface="Arial" panose="020B0604020202020204" pitchFamily="34" charset="0"/>
            </a:endParaRPr>
          </a:p>
          <a:p>
            <a:pPr eaLnBrk="1" hangingPunct="1">
              <a:spcBef>
                <a:spcPct val="0"/>
              </a:spcBef>
              <a:buFont typeface="+mj-lt"/>
              <a:buAutoNum type="arabicPeriod"/>
              <a:defRPr/>
            </a:pPr>
            <a:r>
              <a:rPr lang="cs-CZ" altLang="cs-CZ" sz="2200" dirty="0" err="1">
                <a:latin typeface="Arial" panose="020B0604020202020204" pitchFamily="34" charset="0"/>
              </a:rPr>
              <a:t>Carroll’s</a:t>
            </a:r>
            <a:r>
              <a:rPr lang="cs-CZ" altLang="cs-CZ" sz="2200" dirty="0">
                <a:latin typeface="Arial" panose="020B0604020202020204" pitchFamily="34" charset="0"/>
              </a:rPr>
              <a:t> Pyramid of Corporate Social Responsibility</a:t>
            </a:r>
          </a:p>
          <a:p>
            <a:pPr eaLnBrk="1" hangingPunct="1">
              <a:spcBef>
                <a:spcPct val="0"/>
              </a:spcBef>
              <a:buFont typeface="+mj-lt"/>
              <a:buAutoNum type="arabicPeriod"/>
              <a:defRPr/>
            </a:pPr>
            <a:endParaRPr lang="en-GB" altLang="cs-CZ" sz="2200" dirty="0">
              <a:latin typeface="Arial" panose="020B0604020202020204" pitchFamily="34" charset="0"/>
            </a:endParaRPr>
          </a:p>
          <a:p>
            <a:pPr eaLnBrk="1" hangingPunct="1">
              <a:spcBef>
                <a:spcPct val="0"/>
              </a:spcBef>
              <a:buFont typeface="+mj-lt"/>
              <a:buAutoNum type="arabicPeriod"/>
              <a:defRPr/>
            </a:pPr>
            <a:r>
              <a:rPr lang="en-GB" altLang="cs-CZ" sz="2200" dirty="0">
                <a:latin typeface="Arial" panose="020B0604020202020204" pitchFamily="34" charset="0"/>
              </a:rPr>
              <a:t> </a:t>
            </a:r>
            <a:r>
              <a:rPr lang="cs-CZ" altLang="cs-CZ" sz="2200" dirty="0" err="1">
                <a:latin typeface="Arial" panose="020B0604020202020204" pitchFamily="34" charset="0"/>
              </a:rPr>
              <a:t>Drivers</a:t>
            </a:r>
            <a:r>
              <a:rPr lang="cs-CZ" altLang="cs-CZ" sz="2200" dirty="0">
                <a:latin typeface="Arial" panose="020B0604020202020204" pitchFamily="34" charset="0"/>
              </a:rPr>
              <a:t> </a:t>
            </a:r>
            <a:r>
              <a:rPr lang="cs-CZ" altLang="cs-CZ" sz="2200" dirty="0" err="1">
                <a:latin typeface="Arial" panose="020B0604020202020204" pitchFamily="34" charset="0"/>
              </a:rPr>
              <a:t>pushing</a:t>
            </a:r>
            <a:r>
              <a:rPr lang="cs-CZ" altLang="cs-CZ" sz="2200" dirty="0">
                <a:latin typeface="Arial" panose="020B0604020202020204" pitchFamily="34" charset="0"/>
              </a:rPr>
              <a:t> business </a:t>
            </a:r>
            <a:r>
              <a:rPr lang="cs-CZ" altLang="cs-CZ" sz="2200" dirty="0" err="1">
                <a:latin typeface="Arial" panose="020B0604020202020204" pitchFamily="34" charset="0"/>
              </a:rPr>
              <a:t>towards</a:t>
            </a:r>
            <a:r>
              <a:rPr lang="cs-CZ" altLang="cs-CZ" sz="2200" dirty="0">
                <a:latin typeface="Arial" panose="020B0604020202020204" pitchFamily="34" charset="0"/>
              </a:rPr>
              <a:t> CSR</a:t>
            </a: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eaLnBrk="1" hangingPunct="1">
              <a:spcBef>
                <a:spcPct val="0"/>
              </a:spcBef>
              <a:buFont typeface="+mj-lt"/>
              <a:buAutoNum type="arabicPeriod"/>
              <a:defRPr/>
            </a:pPr>
            <a:r>
              <a:rPr lang="en-GB" altLang="cs-CZ" sz="2200" dirty="0">
                <a:latin typeface="Arial" panose="020B0604020202020204" pitchFamily="34" charset="0"/>
              </a:rPr>
              <a:t> </a:t>
            </a:r>
            <a:r>
              <a:rPr lang="cs-CZ" altLang="cs-CZ" sz="2200" dirty="0">
                <a:latin typeface="Arial" panose="020B0604020202020204" pitchFamily="34" charset="0"/>
              </a:rPr>
              <a:t>Triple </a:t>
            </a:r>
            <a:r>
              <a:rPr lang="cs-CZ" altLang="cs-CZ" sz="2200" dirty="0" err="1">
                <a:latin typeface="Arial" panose="020B0604020202020204" pitchFamily="34" charset="0"/>
              </a:rPr>
              <a:t>Bottom</a:t>
            </a:r>
            <a:r>
              <a:rPr lang="cs-CZ" altLang="cs-CZ" sz="2200" dirty="0">
                <a:latin typeface="Arial" panose="020B0604020202020204" pitchFamily="34" charset="0"/>
              </a:rPr>
              <a:t> Line </a:t>
            </a:r>
            <a:endParaRPr lang="en-GB" altLang="cs-CZ" sz="2200" dirty="0">
              <a:latin typeface="Arial" panose="020B0604020202020204" pitchFamily="34" charset="0"/>
            </a:endParaRPr>
          </a:p>
          <a:p>
            <a:pPr marL="0" indent="0" eaLnBrk="1" hangingPunct="1">
              <a:spcBef>
                <a:spcPct val="0"/>
              </a:spcBef>
              <a:buNone/>
              <a:defRPr/>
            </a:pP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extLst>
      <p:ext uri="{BB962C8B-B14F-4D97-AF65-F5344CB8AC3E}">
        <p14:creationId xmlns:p14="http://schemas.microsoft.com/office/powerpoint/2010/main" val="61174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fade">
                                      <p:cBhvr>
                                        <p:cTn id="7" dur="500"/>
                                        <p:tgtEl>
                                          <p:spTgt spid="30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xEl>
                                              <p:pRg st="2" end="2"/>
                                            </p:txEl>
                                          </p:spTgt>
                                        </p:tgtEl>
                                        <p:attrNameLst>
                                          <p:attrName>style.visibility</p:attrName>
                                        </p:attrNameLst>
                                      </p:cBhvr>
                                      <p:to>
                                        <p:strVal val="visible"/>
                                      </p:to>
                                    </p:set>
                                    <p:animEffect transition="in" filter="fade">
                                      <p:cBhvr>
                                        <p:cTn id="12" dur="500"/>
                                        <p:tgtEl>
                                          <p:spTgt spid="307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8">
                                            <p:txEl>
                                              <p:pRg st="4" end="4"/>
                                            </p:txEl>
                                          </p:spTgt>
                                        </p:tgtEl>
                                        <p:attrNameLst>
                                          <p:attrName>style.visibility</p:attrName>
                                        </p:attrNameLst>
                                      </p:cBhvr>
                                      <p:to>
                                        <p:strVal val="visible"/>
                                      </p:to>
                                    </p:set>
                                    <p:animEffect transition="in" filter="fade">
                                      <p:cBhvr>
                                        <p:cTn id="17" dur="500"/>
                                        <p:tgtEl>
                                          <p:spTgt spid="3078">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078">
                                            <p:txEl>
                                              <p:pRg st="6" end="6"/>
                                            </p:txEl>
                                          </p:spTgt>
                                        </p:tgtEl>
                                        <p:attrNameLst>
                                          <p:attrName>style.visibility</p:attrName>
                                        </p:attrNameLst>
                                      </p:cBhvr>
                                      <p:to>
                                        <p:strVal val="visible"/>
                                      </p:to>
                                    </p:set>
                                    <p:animEffect transition="in" filter="fade">
                                      <p:cBhvr>
                                        <p:cTn id="20" dur="500"/>
                                        <p:tgtEl>
                                          <p:spTgt spid="307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179215"/>
            <a:ext cx="8477250" cy="59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Environmental Measures</a:t>
            </a:r>
            <a:r>
              <a:rPr lang="cs-CZ" altLang="cs-CZ" sz="2200" b="1" dirty="0">
                <a:latin typeface="Arial" panose="020B0604020202020204" pitchFamily="34" charset="0"/>
              </a:rPr>
              <a:t> </a:t>
            </a:r>
            <a:r>
              <a:rPr lang="cs-CZ" altLang="cs-CZ" sz="2200" dirty="0">
                <a:latin typeface="Arial" panose="020B0604020202020204" pitchFamily="34" charset="0"/>
              </a:rPr>
              <a:t>- e</a:t>
            </a:r>
            <a:r>
              <a:rPr lang="en-US" altLang="cs-CZ" sz="2200" dirty="0" err="1">
                <a:latin typeface="Arial" panose="020B0604020202020204" pitchFamily="34" charset="0"/>
              </a:rPr>
              <a:t>nvironmental</a:t>
            </a:r>
            <a:r>
              <a:rPr lang="en-US" altLang="cs-CZ" sz="2200" dirty="0">
                <a:latin typeface="Arial" panose="020B0604020202020204" pitchFamily="34" charset="0"/>
              </a:rPr>
              <a:t> variables should represent measurements of natural resources and reflect potential influences to its viability. It could incorporate air and water quality, energy consumption, natural resources, solid and toxic waste, and land use/land cover. Ideally, having long-range trends available for each of the environmental variables would help organizations identify the impacts a project or policy would have on the area. Specific examples include:</a:t>
            </a:r>
          </a:p>
          <a:p>
            <a:pPr marL="1028700" lvl="1" eaLnBrk="1" hangingPunct="1">
              <a:spcBef>
                <a:spcPct val="0"/>
              </a:spcBef>
              <a:defRPr/>
            </a:pPr>
            <a:r>
              <a:rPr lang="en-US" altLang="cs-CZ" sz="1800" dirty="0">
                <a:latin typeface="Arial" panose="020B0604020202020204" pitchFamily="34" charset="0"/>
              </a:rPr>
              <a:t>    Sulfur dioxide concentration</a:t>
            </a:r>
          </a:p>
          <a:p>
            <a:pPr marL="1028700" lvl="1" eaLnBrk="1" hangingPunct="1">
              <a:spcBef>
                <a:spcPct val="0"/>
              </a:spcBef>
              <a:defRPr/>
            </a:pPr>
            <a:r>
              <a:rPr lang="en-US" altLang="cs-CZ" sz="1800" dirty="0">
                <a:latin typeface="Arial" panose="020B0604020202020204" pitchFamily="34" charset="0"/>
              </a:rPr>
              <a:t>    Concentration of nitrogen oxides</a:t>
            </a:r>
          </a:p>
          <a:p>
            <a:pPr marL="1028700" lvl="1" eaLnBrk="1" hangingPunct="1">
              <a:spcBef>
                <a:spcPct val="0"/>
              </a:spcBef>
              <a:defRPr/>
            </a:pPr>
            <a:r>
              <a:rPr lang="en-US" altLang="cs-CZ" sz="1800" dirty="0">
                <a:latin typeface="Arial" panose="020B0604020202020204" pitchFamily="34" charset="0"/>
              </a:rPr>
              <a:t>    Selected priority pollutants</a:t>
            </a:r>
          </a:p>
          <a:p>
            <a:pPr marL="1028700" lvl="1" eaLnBrk="1" hangingPunct="1">
              <a:spcBef>
                <a:spcPct val="0"/>
              </a:spcBef>
              <a:defRPr/>
            </a:pPr>
            <a:r>
              <a:rPr lang="en-US" altLang="cs-CZ" sz="1800" dirty="0">
                <a:latin typeface="Arial" panose="020B0604020202020204" pitchFamily="34" charset="0"/>
              </a:rPr>
              <a:t>    Excessive nutrients</a:t>
            </a:r>
          </a:p>
          <a:p>
            <a:pPr marL="1028700" lvl="1" eaLnBrk="1" hangingPunct="1">
              <a:spcBef>
                <a:spcPct val="0"/>
              </a:spcBef>
              <a:defRPr/>
            </a:pPr>
            <a:r>
              <a:rPr lang="en-US" altLang="cs-CZ" sz="1800" dirty="0">
                <a:latin typeface="Arial" panose="020B0604020202020204" pitchFamily="34" charset="0"/>
              </a:rPr>
              <a:t>    Electricity consumption</a:t>
            </a:r>
          </a:p>
          <a:p>
            <a:pPr marL="1028700" lvl="1" eaLnBrk="1" hangingPunct="1">
              <a:spcBef>
                <a:spcPct val="0"/>
              </a:spcBef>
              <a:defRPr/>
            </a:pPr>
            <a:r>
              <a:rPr lang="en-US" altLang="cs-CZ" sz="1800" dirty="0">
                <a:latin typeface="Arial" panose="020B0604020202020204" pitchFamily="34" charset="0"/>
              </a:rPr>
              <a:t>    Fossil fuel consumption</a:t>
            </a:r>
          </a:p>
          <a:p>
            <a:pPr marL="1028700" lvl="1" eaLnBrk="1" hangingPunct="1">
              <a:spcBef>
                <a:spcPct val="0"/>
              </a:spcBef>
              <a:defRPr/>
            </a:pPr>
            <a:r>
              <a:rPr lang="en-US" altLang="cs-CZ" sz="1800" dirty="0">
                <a:latin typeface="Arial" panose="020B0604020202020204" pitchFamily="34" charset="0"/>
              </a:rPr>
              <a:t>    Solid waste management</a:t>
            </a:r>
          </a:p>
          <a:p>
            <a:pPr marL="1028700" lvl="1" eaLnBrk="1" hangingPunct="1">
              <a:spcBef>
                <a:spcPct val="0"/>
              </a:spcBef>
              <a:defRPr/>
            </a:pPr>
            <a:r>
              <a:rPr lang="en-US" altLang="cs-CZ" sz="1800" dirty="0">
                <a:latin typeface="Arial" panose="020B0604020202020204" pitchFamily="34" charset="0"/>
              </a:rPr>
              <a:t>    Hazardous waste management</a:t>
            </a:r>
          </a:p>
          <a:p>
            <a:pPr marL="1028700" lvl="1" eaLnBrk="1" hangingPunct="1">
              <a:spcBef>
                <a:spcPct val="0"/>
              </a:spcBef>
              <a:defRPr/>
            </a:pPr>
            <a:r>
              <a:rPr lang="en-US" altLang="cs-CZ" sz="1800" dirty="0">
                <a:latin typeface="Arial" panose="020B0604020202020204" pitchFamily="34" charset="0"/>
              </a:rPr>
              <a:t>    Change in land use/land cover</a:t>
            </a:r>
          </a:p>
          <a:p>
            <a:pPr eaLnBrk="1" hangingPunct="1">
              <a:spcBef>
                <a:spcPct val="0"/>
              </a:spcBef>
              <a:buNone/>
              <a:defRPr/>
            </a:pP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374742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1" end="1"/>
                                            </p:txEl>
                                          </p:spTgt>
                                        </p:tgtEl>
                                        <p:attrNameLst>
                                          <p:attrName>style.visibility</p:attrName>
                                        </p:attrNameLst>
                                      </p:cBhvr>
                                      <p:to>
                                        <p:strVal val="visible"/>
                                      </p:to>
                                    </p:set>
                                    <p:animEffect transition="in" filter="fade">
                                      <p:cBhvr>
                                        <p:cTn id="12" dur="500"/>
                                        <p:tgtEl>
                                          <p:spTgt spid="307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9">
                                            <p:txEl>
                                              <p:pRg st="2" end="2"/>
                                            </p:txEl>
                                          </p:spTgt>
                                        </p:tgtEl>
                                        <p:attrNameLst>
                                          <p:attrName>style.visibility</p:attrName>
                                        </p:attrNameLst>
                                      </p:cBhvr>
                                      <p:to>
                                        <p:strVal val="visible"/>
                                      </p:to>
                                    </p:set>
                                    <p:animEffect transition="in" filter="fade">
                                      <p:cBhvr>
                                        <p:cTn id="15" dur="500"/>
                                        <p:tgtEl>
                                          <p:spTgt spid="307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079">
                                            <p:txEl>
                                              <p:pRg st="3" end="3"/>
                                            </p:txEl>
                                          </p:spTgt>
                                        </p:tgtEl>
                                        <p:attrNameLst>
                                          <p:attrName>style.visibility</p:attrName>
                                        </p:attrNameLst>
                                      </p:cBhvr>
                                      <p:to>
                                        <p:strVal val="visible"/>
                                      </p:to>
                                    </p:set>
                                    <p:animEffect transition="in" filter="fade">
                                      <p:cBhvr>
                                        <p:cTn id="18" dur="500"/>
                                        <p:tgtEl>
                                          <p:spTgt spid="307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079">
                                            <p:txEl>
                                              <p:pRg st="4" end="4"/>
                                            </p:txEl>
                                          </p:spTgt>
                                        </p:tgtEl>
                                        <p:attrNameLst>
                                          <p:attrName>style.visibility</p:attrName>
                                        </p:attrNameLst>
                                      </p:cBhvr>
                                      <p:to>
                                        <p:strVal val="visible"/>
                                      </p:to>
                                    </p:set>
                                    <p:animEffect transition="in" filter="fade">
                                      <p:cBhvr>
                                        <p:cTn id="21" dur="500"/>
                                        <p:tgtEl>
                                          <p:spTgt spid="307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079">
                                            <p:txEl>
                                              <p:pRg st="5" end="5"/>
                                            </p:txEl>
                                          </p:spTgt>
                                        </p:tgtEl>
                                        <p:attrNameLst>
                                          <p:attrName>style.visibility</p:attrName>
                                        </p:attrNameLst>
                                      </p:cBhvr>
                                      <p:to>
                                        <p:strVal val="visible"/>
                                      </p:to>
                                    </p:set>
                                    <p:animEffect transition="in" filter="fade">
                                      <p:cBhvr>
                                        <p:cTn id="24" dur="500"/>
                                        <p:tgtEl>
                                          <p:spTgt spid="307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079">
                                            <p:txEl>
                                              <p:pRg st="6" end="6"/>
                                            </p:txEl>
                                          </p:spTgt>
                                        </p:tgtEl>
                                        <p:attrNameLst>
                                          <p:attrName>style.visibility</p:attrName>
                                        </p:attrNameLst>
                                      </p:cBhvr>
                                      <p:to>
                                        <p:strVal val="visible"/>
                                      </p:to>
                                    </p:set>
                                    <p:animEffect transition="in" filter="fade">
                                      <p:cBhvr>
                                        <p:cTn id="27" dur="500"/>
                                        <p:tgtEl>
                                          <p:spTgt spid="3079">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079">
                                            <p:txEl>
                                              <p:pRg st="7" end="7"/>
                                            </p:txEl>
                                          </p:spTgt>
                                        </p:tgtEl>
                                        <p:attrNameLst>
                                          <p:attrName>style.visibility</p:attrName>
                                        </p:attrNameLst>
                                      </p:cBhvr>
                                      <p:to>
                                        <p:strVal val="visible"/>
                                      </p:to>
                                    </p:set>
                                    <p:animEffect transition="in" filter="fade">
                                      <p:cBhvr>
                                        <p:cTn id="30" dur="500"/>
                                        <p:tgtEl>
                                          <p:spTgt spid="3079">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079">
                                            <p:txEl>
                                              <p:pRg st="8" end="8"/>
                                            </p:txEl>
                                          </p:spTgt>
                                        </p:tgtEl>
                                        <p:attrNameLst>
                                          <p:attrName>style.visibility</p:attrName>
                                        </p:attrNameLst>
                                      </p:cBhvr>
                                      <p:to>
                                        <p:strVal val="visible"/>
                                      </p:to>
                                    </p:set>
                                    <p:animEffect transition="in" filter="fade">
                                      <p:cBhvr>
                                        <p:cTn id="33" dur="500"/>
                                        <p:tgtEl>
                                          <p:spTgt spid="3079">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079">
                                            <p:txEl>
                                              <p:pRg st="9" end="9"/>
                                            </p:txEl>
                                          </p:spTgt>
                                        </p:tgtEl>
                                        <p:attrNameLst>
                                          <p:attrName>style.visibility</p:attrName>
                                        </p:attrNameLst>
                                      </p:cBhvr>
                                      <p:to>
                                        <p:strVal val="visible"/>
                                      </p:to>
                                    </p:set>
                                    <p:animEffect transition="in" filter="fade">
                                      <p:cBhvr>
                                        <p:cTn id="36" dur="500"/>
                                        <p:tgtEl>
                                          <p:spTgt spid="30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179215"/>
            <a:ext cx="847725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Social Measures</a:t>
            </a:r>
            <a:r>
              <a:rPr lang="cs-CZ" altLang="cs-CZ" sz="2200" b="1" dirty="0">
                <a:latin typeface="Arial" panose="020B0604020202020204" pitchFamily="34" charset="0"/>
              </a:rPr>
              <a:t> </a:t>
            </a:r>
            <a:r>
              <a:rPr lang="cs-CZ" altLang="cs-CZ" sz="2200" dirty="0">
                <a:latin typeface="Arial" panose="020B0604020202020204" pitchFamily="34" charset="0"/>
              </a:rPr>
              <a:t>- s</a:t>
            </a:r>
            <a:r>
              <a:rPr lang="en-US" altLang="cs-CZ" sz="2200" dirty="0" err="1">
                <a:latin typeface="Arial" panose="020B0604020202020204" pitchFamily="34" charset="0"/>
              </a:rPr>
              <a:t>ocial</a:t>
            </a:r>
            <a:r>
              <a:rPr lang="en-US" altLang="cs-CZ" sz="2200" dirty="0">
                <a:latin typeface="Arial" panose="020B0604020202020204" pitchFamily="34" charset="0"/>
              </a:rPr>
              <a:t> variables refer to social dimensions of a community or region and could include measurements of education, equity and access to social resources, health and well-being, quality of life, and social capital. The examples listed below are a small snippet of potential variables:</a:t>
            </a:r>
            <a:endParaRPr lang="en-US"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    Unemployment rate</a:t>
            </a:r>
          </a:p>
          <a:p>
            <a:pPr marL="1028700" lvl="1" eaLnBrk="1" hangingPunct="1">
              <a:spcBef>
                <a:spcPct val="0"/>
              </a:spcBef>
              <a:defRPr/>
            </a:pPr>
            <a:r>
              <a:rPr lang="en-US" altLang="cs-CZ" sz="1800" dirty="0">
                <a:latin typeface="Arial" panose="020B0604020202020204" pitchFamily="34" charset="0"/>
              </a:rPr>
              <a:t>    Female labor force participation rate</a:t>
            </a:r>
          </a:p>
          <a:p>
            <a:pPr marL="1028700" lvl="1" eaLnBrk="1" hangingPunct="1">
              <a:spcBef>
                <a:spcPct val="0"/>
              </a:spcBef>
              <a:defRPr/>
            </a:pPr>
            <a:r>
              <a:rPr lang="en-US" altLang="cs-CZ" sz="1800" dirty="0">
                <a:latin typeface="Arial" panose="020B0604020202020204" pitchFamily="34" charset="0"/>
              </a:rPr>
              <a:t>    Median household income</a:t>
            </a:r>
          </a:p>
          <a:p>
            <a:pPr marL="1028700" lvl="1" eaLnBrk="1" hangingPunct="1">
              <a:spcBef>
                <a:spcPct val="0"/>
              </a:spcBef>
              <a:defRPr/>
            </a:pPr>
            <a:r>
              <a:rPr lang="en-US" altLang="cs-CZ" sz="1800" dirty="0">
                <a:latin typeface="Arial" panose="020B0604020202020204" pitchFamily="34" charset="0"/>
              </a:rPr>
              <a:t>    Relative poverty</a:t>
            </a:r>
          </a:p>
          <a:p>
            <a:pPr marL="1028700" lvl="1" eaLnBrk="1" hangingPunct="1">
              <a:spcBef>
                <a:spcPct val="0"/>
              </a:spcBef>
              <a:defRPr/>
            </a:pPr>
            <a:r>
              <a:rPr lang="en-US" altLang="cs-CZ" sz="1800" dirty="0">
                <a:latin typeface="Arial" panose="020B0604020202020204" pitchFamily="34" charset="0"/>
              </a:rPr>
              <a:t>    Percentage of population with a post-secondary degree or certificate</a:t>
            </a:r>
          </a:p>
          <a:p>
            <a:pPr marL="1028700" lvl="1" eaLnBrk="1" hangingPunct="1">
              <a:spcBef>
                <a:spcPct val="0"/>
              </a:spcBef>
              <a:defRPr/>
            </a:pPr>
            <a:r>
              <a:rPr lang="en-US" altLang="cs-CZ" sz="1800" dirty="0">
                <a:latin typeface="Arial" panose="020B0604020202020204" pitchFamily="34" charset="0"/>
              </a:rPr>
              <a:t>    Average commute time</a:t>
            </a:r>
          </a:p>
          <a:p>
            <a:pPr marL="1028700" lvl="1" eaLnBrk="1" hangingPunct="1">
              <a:spcBef>
                <a:spcPct val="0"/>
              </a:spcBef>
              <a:defRPr/>
            </a:pPr>
            <a:r>
              <a:rPr lang="en-US" altLang="cs-CZ" sz="1800" dirty="0">
                <a:latin typeface="Arial" panose="020B0604020202020204" pitchFamily="34" charset="0"/>
              </a:rPr>
              <a:t>    Violent crimes per capita</a:t>
            </a:r>
          </a:p>
          <a:p>
            <a:pPr marL="1028700" lvl="1" eaLnBrk="1" hangingPunct="1">
              <a:spcBef>
                <a:spcPct val="0"/>
              </a:spcBef>
              <a:defRPr/>
            </a:pPr>
            <a:r>
              <a:rPr lang="en-US" altLang="cs-CZ" sz="1800" dirty="0">
                <a:latin typeface="Arial" panose="020B0604020202020204" pitchFamily="34" charset="0"/>
              </a:rPr>
              <a:t>    Health-adjusted life expectancy</a:t>
            </a:r>
          </a:p>
          <a:p>
            <a:pPr eaLnBrk="1" hangingPunct="1">
              <a:spcBef>
                <a:spcPct val="0"/>
              </a:spcBef>
              <a:buNone/>
              <a:defRPr/>
            </a:pP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235339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1" end="1"/>
                                            </p:txEl>
                                          </p:spTgt>
                                        </p:tgtEl>
                                        <p:attrNameLst>
                                          <p:attrName>style.visibility</p:attrName>
                                        </p:attrNameLst>
                                      </p:cBhvr>
                                      <p:to>
                                        <p:strVal val="visible"/>
                                      </p:to>
                                    </p:set>
                                    <p:animEffect transition="in" filter="fade">
                                      <p:cBhvr>
                                        <p:cTn id="12" dur="500"/>
                                        <p:tgtEl>
                                          <p:spTgt spid="307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9">
                                            <p:txEl>
                                              <p:pRg st="2" end="2"/>
                                            </p:txEl>
                                          </p:spTgt>
                                        </p:tgtEl>
                                        <p:attrNameLst>
                                          <p:attrName>style.visibility</p:attrName>
                                        </p:attrNameLst>
                                      </p:cBhvr>
                                      <p:to>
                                        <p:strVal val="visible"/>
                                      </p:to>
                                    </p:set>
                                    <p:animEffect transition="in" filter="fade">
                                      <p:cBhvr>
                                        <p:cTn id="15" dur="500"/>
                                        <p:tgtEl>
                                          <p:spTgt spid="307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079">
                                            <p:txEl>
                                              <p:pRg st="3" end="3"/>
                                            </p:txEl>
                                          </p:spTgt>
                                        </p:tgtEl>
                                        <p:attrNameLst>
                                          <p:attrName>style.visibility</p:attrName>
                                        </p:attrNameLst>
                                      </p:cBhvr>
                                      <p:to>
                                        <p:strVal val="visible"/>
                                      </p:to>
                                    </p:set>
                                    <p:animEffect transition="in" filter="fade">
                                      <p:cBhvr>
                                        <p:cTn id="18" dur="500"/>
                                        <p:tgtEl>
                                          <p:spTgt spid="307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079">
                                            <p:txEl>
                                              <p:pRg st="4" end="4"/>
                                            </p:txEl>
                                          </p:spTgt>
                                        </p:tgtEl>
                                        <p:attrNameLst>
                                          <p:attrName>style.visibility</p:attrName>
                                        </p:attrNameLst>
                                      </p:cBhvr>
                                      <p:to>
                                        <p:strVal val="visible"/>
                                      </p:to>
                                    </p:set>
                                    <p:animEffect transition="in" filter="fade">
                                      <p:cBhvr>
                                        <p:cTn id="21" dur="500"/>
                                        <p:tgtEl>
                                          <p:spTgt spid="307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079">
                                            <p:txEl>
                                              <p:pRg st="5" end="5"/>
                                            </p:txEl>
                                          </p:spTgt>
                                        </p:tgtEl>
                                        <p:attrNameLst>
                                          <p:attrName>style.visibility</p:attrName>
                                        </p:attrNameLst>
                                      </p:cBhvr>
                                      <p:to>
                                        <p:strVal val="visible"/>
                                      </p:to>
                                    </p:set>
                                    <p:animEffect transition="in" filter="fade">
                                      <p:cBhvr>
                                        <p:cTn id="24" dur="500"/>
                                        <p:tgtEl>
                                          <p:spTgt spid="307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079">
                                            <p:txEl>
                                              <p:pRg st="6" end="6"/>
                                            </p:txEl>
                                          </p:spTgt>
                                        </p:tgtEl>
                                        <p:attrNameLst>
                                          <p:attrName>style.visibility</p:attrName>
                                        </p:attrNameLst>
                                      </p:cBhvr>
                                      <p:to>
                                        <p:strVal val="visible"/>
                                      </p:to>
                                    </p:set>
                                    <p:animEffect transition="in" filter="fade">
                                      <p:cBhvr>
                                        <p:cTn id="27" dur="500"/>
                                        <p:tgtEl>
                                          <p:spTgt spid="3079">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079">
                                            <p:txEl>
                                              <p:pRg st="7" end="7"/>
                                            </p:txEl>
                                          </p:spTgt>
                                        </p:tgtEl>
                                        <p:attrNameLst>
                                          <p:attrName>style.visibility</p:attrName>
                                        </p:attrNameLst>
                                      </p:cBhvr>
                                      <p:to>
                                        <p:strVal val="visible"/>
                                      </p:to>
                                    </p:set>
                                    <p:animEffect transition="in" filter="fade">
                                      <p:cBhvr>
                                        <p:cTn id="30" dur="500"/>
                                        <p:tgtEl>
                                          <p:spTgt spid="3079">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079">
                                            <p:txEl>
                                              <p:pRg st="8" end="8"/>
                                            </p:txEl>
                                          </p:spTgt>
                                        </p:tgtEl>
                                        <p:attrNameLst>
                                          <p:attrName>style.visibility</p:attrName>
                                        </p:attrNameLst>
                                      </p:cBhvr>
                                      <p:to>
                                        <p:strVal val="visible"/>
                                      </p:to>
                                    </p:set>
                                    <p:animEffect transition="in" filter="fade">
                                      <p:cBhvr>
                                        <p:cTn id="33" dur="500"/>
                                        <p:tgtEl>
                                          <p:spTgt spid="30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3079" name="TextovéPole 10"/>
          <p:cNvSpPr txBox="1">
            <a:spLocks noChangeArrowheads="1"/>
          </p:cNvSpPr>
          <p:nvPr/>
        </p:nvSpPr>
        <p:spPr bwMode="auto">
          <a:xfrm>
            <a:off x="338138" y="1179215"/>
            <a:ext cx="84772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GB" altLang="cs-CZ" sz="2200" dirty="0">
                <a:latin typeface="Arial" panose="020B0604020202020204" pitchFamily="34" charset="0"/>
              </a:rPr>
              <a:t>Fair Trade – video: </a:t>
            </a:r>
            <a:r>
              <a:rPr lang="en-GB" altLang="cs-CZ" sz="2200" dirty="0">
                <a:latin typeface="Arial" panose="020B0604020202020204" pitchFamily="34" charset="0"/>
                <a:hlinkClick r:id="rId2"/>
              </a:rPr>
              <a:t>https://www.fairtrade.net/standard/spo</a:t>
            </a:r>
            <a:endParaRPr lang="cs-CZ" altLang="cs-CZ" sz="2200" dirty="0">
              <a:latin typeface="Arial" panose="020B0604020202020204" pitchFamily="34" charset="0"/>
            </a:endParaRPr>
          </a:p>
          <a:p>
            <a:pPr eaLnBrk="1" hangingPunct="1">
              <a:spcBef>
                <a:spcPct val="0"/>
              </a:spcBef>
              <a:buNone/>
              <a:defRPr/>
            </a:pPr>
            <a:endParaRPr lang="cs-CZ" altLang="cs-CZ" sz="2200" dirty="0">
              <a:latin typeface="Arial" panose="020B0604020202020204" pitchFamily="34" charset="0"/>
            </a:endParaRPr>
          </a:p>
          <a:p>
            <a:pPr eaLnBrk="1" hangingPunct="1">
              <a:spcBef>
                <a:spcPct val="0"/>
              </a:spcBef>
              <a:buNone/>
              <a:defRPr/>
            </a:pPr>
            <a:endParaRPr lang="cs-CZ" altLang="cs-CZ" sz="2200" dirty="0">
              <a:latin typeface="Arial" panose="020B0604020202020204" pitchFamily="34" charset="0"/>
            </a:endParaRPr>
          </a:p>
          <a:p>
            <a:pPr eaLnBrk="1" hangingPunct="1">
              <a:spcBef>
                <a:spcPct val="0"/>
              </a:spcBef>
              <a:buNone/>
              <a:defRPr/>
            </a:pPr>
            <a:r>
              <a:rPr lang="cs-CZ" altLang="cs-CZ" sz="2200" dirty="0">
                <a:latin typeface="Arial" panose="020B0604020202020204" pitchFamily="34" charset="0"/>
              </a:rPr>
              <a:t>Sustainability report </a:t>
            </a:r>
            <a:r>
              <a:rPr lang="cs-CZ" altLang="cs-CZ" sz="2200" dirty="0">
                <a:latin typeface="Arial" panose="020B0604020202020204" pitchFamily="34" charset="0"/>
                <a:hlinkClick r:id="rId3"/>
              </a:rPr>
              <a:t>https://www.prazdroj.cz/en/responsibility/report-2017/about</a:t>
            </a:r>
            <a:endParaRPr lang="cs-CZ" altLang="cs-CZ" sz="2200" dirty="0">
              <a:latin typeface="Arial" panose="020B0604020202020204" pitchFamily="34" charset="0"/>
            </a:endParaRPr>
          </a:p>
          <a:p>
            <a:pPr eaLnBrk="1" hangingPunct="1">
              <a:spcBef>
                <a:spcPct val="0"/>
              </a:spcBef>
              <a:buNone/>
              <a:defRPr/>
            </a:pPr>
            <a:endParaRPr lang="cs-CZ" altLang="cs-CZ" sz="2200" dirty="0">
              <a:latin typeface="Arial" panose="020B0604020202020204" pitchFamily="34" charset="0"/>
            </a:endParaRPr>
          </a:p>
          <a:p>
            <a:pPr eaLnBrk="1" hangingPunct="1">
              <a:spcBef>
                <a:spcPct val="0"/>
              </a:spcBef>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3243105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cs-CZ"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a:latin typeface="Arial" panose="020B0604020202020204" pitchFamily="34" charset="0"/>
              </a:rPr>
              <a:t>summary</a:t>
            </a:r>
            <a:r>
              <a:rPr lang="en-GB" altLang="cs-CZ" sz="2400" b="1" cap="all">
                <a:latin typeface="Arial" panose="020B0604020202020204" pitchFamily="34" charset="0"/>
              </a:rPr>
              <a:t> </a:t>
            </a:r>
            <a:r>
              <a:rPr lang="en-GB" altLang="cs-CZ" sz="2400" b="1" cap="all" dirty="0">
                <a:latin typeface="Arial" panose="020B0604020202020204" pitchFamily="34" charset="0"/>
              </a:rPr>
              <a:t>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n-US" altLang="cs-CZ" sz="2200" dirty="0">
                <a:latin typeface="Arial" panose="020B0604020202020204" pitchFamily="34" charset="0"/>
              </a:rPr>
              <a:t>Businesses worldwide are increasingly worried about the impact of their business activities on society</a:t>
            </a:r>
            <a:r>
              <a:rPr lang="cs-CZ" altLang="cs-CZ" sz="2200" dirty="0">
                <a:latin typeface="Arial" panose="020B0604020202020204" pitchFamily="34" charset="0"/>
              </a:rPr>
              <a:t>.</a:t>
            </a:r>
          </a:p>
          <a:p>
            <a:pPr eaLnBrk="1" hangingPunct="1">
              <a:spcBef>
                <a:spcPct val="0"/>
              </a:spcBef>
              <a:defRPr/>
            </a:pPr>
            <a:endParaRPr lang="cs-CZ" altLang="cs-CZ" sz="22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By its very nature CSR is a complex, multiform phenomenon emerging as the interface between enterprises and society. </a:t>
            </a:r>
            <a:endParaRPr lang="cs-CZ" altLang="cs-CZ" sz="2200" dirty="0">
              <a:latin typeface="Arial" panose="020B0604020202020204" pitchFamily="34" charset="0"/>
            </a:endParaRPr>
          </a:p>
          <a:p>
            <a:pPr eaLnBrk="1" hangingPunct="1">
              <a:spcBef>
                <a:spcPct val="0"/>
              </a:spcBef>
              <a:defRPr/>
            </a:pPr>
            <a:endParaRPr lang="cs-CZ" altLang="cs-CZ" sz="22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Social and environmental consequences have started to being weighed against economic gains and short-term profit against long-term prosperity by the businesses in order to maintain long-term sustainable growth and development.</a:t>
            </a:r>
            <a:endParaRPr lang="en-GB" altLang="cs-CZ" sz="2200" dirty="0">
              <a:latin typeface="Arial" panose="020B0604020202020204" pitchFamily="34" charset="0"/>
            </a:endParaRPr>
          </a:p>
          <a:p>
            <a:pPr marL="0" indent="0" eaLnBrk="1" hangingPunct="1">
              <a:spcBef>
                <a:spcPct val="0"/>
              </a:spcBef>
              <a:buNone/>
              <a:defRPr/>
            </a:pPr>
            <a:endParaRPr lang="cs-CZ" altLang="cs-CZ" sz="2200" dirty="0">
              <a:latin typeface="Arial" panose="020B0604020202020204" pitchFamily="34" charset="0"/>
            </a:endParaRPr>
          </a:p>
          <a:p>
            <a:pPr marL="0" indent="0" eaLnBrk="1" hangingPunct="1">
              <a:spcBef>
                <a:spcPct val="0"/>
              </a:spcBef>
              <a:buNone/>
              <a:defRPr/>
            </a:pP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extLst>
      <p:ext uri="{BB962C8B-B14F-4D97-AF65-F5344CB8AC3E}">
        <p14:creationId xmlns:p14="http://schemas.microsoft.com/office/powerpoint/2010/main" val="304732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fade">
                                      <p:cBhvr>
                                        <p:cTn id="7" dur="500"/>
                                        <p:tgtEl>
                                          <p:spTgt spid="30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xEl>
                                              <p:pRg st="2" end="2"/>
                                            </p:txEl>
                                          </p:spTgt>
                                        </p:tgtEl>
                                        <p:attrNameLst>
                                          <p:attrName>style.visibility</p:attrName>
                                        </p:attrNameLst>
                                      </p:cBhvr>
                                      <p:to>
                                        <p:strVal val="visible"/>
                                      </p:to>
                                    </p:set>
                                    <p:animEffect transition="in" filter="fade">
                                      <p:cBhvr>
                                        <p:cTn id="12" dur="500"/>
                                        <p:tgtEl>
                                          <p:spTgt spid="307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8">
                                            <p:txEl>
                                              <p:pRg st="4" end="4"/>
                                            </p:txEl>
                                          </p:spTgt>
                                        </p:tgtEl>
                                        <p:attrNameLst>
                                          <p:attrName>style.visibility</p:attrName>
                                        </p:attrNameLst>
                                      </p:cBhvr>
                                      <p:to>
                                        <p:strVal val="visible"/>
                                      </p:to>
                                    </p:set>
                                    <p:animEffect transition="in" filter="fade">
                                      <p:cBhvr>
                                        <p:cTn id="17"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205741" y="1114426"/>
            <a:ext cx="6155055" cy="4612004"/>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1259633" y="2204864"/>
            <a:ext cx="3833813" cy="1619250"/>
          </a:xfrm>
          <a:prstGeom prst="rect">
            <a:avLst/>
          </a:prstGeom>
        </p:spPr>
        <p:txBody>
          <a:bodyPr anchor="t">
            <a:normAutofit fontScale="90000"/>
          </a:bodyPr>
          <a:lstStyle/>
          <a:p>
            <a:pPr>
              <a:defRPr/>
            </a:pPr>
            <a:br>
              <a:rPr lang="cs-CZ" sz="3000" b="1">
                <a:solidFill>
                  <a:schemeClr val="bg1"/>
                </a:solidFill>
                <a:latin typeface="Times New Roman" panose="02020603050405020304" pitchFamily="18" charset="0"/>
                <a:cs typeface="Times New Roman" panose="02020603050405020304" pitchFamily="18" charset="0"/>
              </a:rPr>
            </a:br>
            <a:r>
              <a:rPr lang="cs-CZ" sz="3000" b="1" dirty="0" err="1">
                <a:solidFill>
                  <a:schemeClr val="bg1"/>
                </a:solidFill>
                <a:latin typeface="Times New Roman" panose="02020603050405020304" pitchFamily="18" charset="0"/>
                <a:cs typeface="Times New Roman" panose="02020603050405020304" pitchFamily="18" charset="0"/>
              </a:rPr>
              <a:t>We</a:t>
            </a:r>
            <a:r>
              <a:rPr lang="cs-CZ" sz="3000" b="1" dirty="0">
                <a:solidFill>
                  <a:schemeClr val="bg1"/>
                </a:solidFill>
                <a:latin typeface="Times New Roman" panose="02020603050405020304" pitchFamily="18" charset="0"/>
                <a:cs typeface="Times New Roman" panose="02020603050405020304" pitchFamily="18" charset="0"/>
              </a:rPr>
              <a:t> </a:t>
            </a:r>
            <a:r>
              <a:rPr lang="en-US" sz="3000" b="1" dirty="0">
                <a:solidFill>
                  <a:schemeClr val="bg1"/>
                </a:solidFill>
                <a:latin typeface="Times New Roman" panose="02020603050405020304" pitchFamily="18" charset="0"/>
                <a:cs typeface="Times New Roman" panose="02020603050405020304" pitchFamily="18" charset="0"/>
              </a:rPr>
              <a:t>can share our thoughts </a:t>
            </a:r>
            <a:r>
              <a:rPr lang="cs-CZ" sz="3000" b="1" dirty="0">
                <a:solidFill>
                  <a:schemeClr val="bg1"/>
                </a:solidFill>
                <a:latin typeface="Times New Roman" panose="02020603050405020304" pitchFamily="18" charset="0"/>
                <a:cs typeface="Times New Roman" panose="02020603050405020304" pitchFamily="18" charset="0"/>
              </a:rPr>
              <a:t>and </a:t>
            </a:r>
            <a:r>
              <a:rPr lang="en-US" sz="3000" b="1" dirty="0">
                <a:solidFill>
                  <a:schemeClr val="bg1"/>
                </a:solidFill>
                <a:latin typeface="Times New Roman" panose="02020603050405020304" pitchFamily="18" charset="0"/>
                <a:cs typeface="Times New Roman" panose="02020603050405020304" pitchFamily="18" charset="0"/>
              </a:rPr>
              <a:t>ask question</a:t>
            </a:r>
            <a:r>
              <a:rPr lang="cs-CZ" sz="3000" b="1" dirty="0">
                <a:solidFill>
                  <a:schemeClr val="bg1"/>
                </a:solidFill>
                <a:latin typeface="Times New Roman" panose="02020603050405020304" pitchFamily="18" charset="0"/>
                <a:cs typeface="Times New Roman" panose="02020603050405020304" pitchFamily="18" charset="0"/>
              </a:rPr>
              <a:t>s</a:t>
            </a:r>
            <a:br>
              <a:rPr lang="cs-CZ" sz="3000" b="1" dirty="0">
                <a:solidFill>
                  <a:schemeClr val="bg1"/>
                </a:solidFill>
                <a:latin typeface="Times New Roman" panose="02020603050405020304" pitchFamily="18" charset="0"/>
                <a:cs typeface="Times New Roman" panose="02020603050405020304" pitchFamily="18" charset="0"/>
              </a:rPr>
            </a:br>
            <a:r>
              <a:rPr lang="cs-CZ" sz="30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br>
              <a:rPr lang="cs-CZ" sz="3000" b="1" dirty="0">
                <a:solidFill>
                  <a:schemeClr val="bg1"/>
                </a:solidFill>
                <a:latin typeface="Times New Roman" panose="02020603050405020304" pitchFamily="18" charset="0"/>
                <a:cs typeface="Times New Roman" panose="02020603050405020304" pitchFamily="18" charset="0"/>
              </a:rPr>
            </a:br>
            <a:br>
              <a:rPr lang="cs-CZ" sz="3000" b="1" dirty="0">
                <a:solidFill>
                  <a:schemeClr val="bg1"/>
                </a:solidFill>
                <a:latin typeface="Times New Roman" panose="02020603050405020304" pitchFamily="18" charset="0"/>
                <a:cs typeface="Times New Roman" panose="02020603050405020304" pitchFamily="18" charset="0"/>
              </a:rPr>
            </a:br>
            <a:br>
              <a:rPr lang="cs-CZ" sz="3000" b="1" dirty="0">
                <a:solidFill>
                  <a:schemeClr val="bg1"/>
                </a:solidFill>
                <a:latin typeface="Times New Roman" panose="02020603050405020304" pitchFamily="18" charset="0"/>
                <a:cs typeface="Times New Roman" panose="02020603050405020304" pitchFamily="18" charset="0"/>
              </a:rPr>
            </a:br>
            <a:endParaRPr lang="cs-CZ" sz="3000" b="1" dirty="0">
              <a:solidFill>
                <a:schemeClr val="bg1"/>
              </a:solidFill>
              <a:latin typeface="Times New Roman" panose="02020603050405020304" pitchFamily="18" charset="0"/>
              <a:cs typeface="Times New Roman" panose="02020603050405020304" pitchFamily="18" charset="0"/>
            </a:endParaRPr>
          </a:p>
        </p:txBody>
      </p:sp>
      <p:sp>
        <p:nvSpPr>
          <p:cNvPr id="16390" name="Podnadpis 2"/>
          <p:cNvSpPr txBox="1">
            <a:spLocks/>
          </p:cNvSpPr>
          <p:nvPr/>
        </p:nvSpPr>
        <p:spPr bwMode="auto">
          <a:xfrm>
            <a:off x="6444208" y="1722071"/>
            <a:ext cx="2584968" cy="213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6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6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r>
              <a:rPr lang="cs-CZ" altLang="cs-CZ" sz="1600" b="1" dirty="0">
                <a:latin typeface="Times New Roman" panose="02020603050405020304" pitchFamily="18" charset="0"/>
                <a:cs typeface="Times New Roman" panose="02020603050405020304" pitchFamily="18" charset="0"/>
              </a:rPr>
              <a:t>Pavel Adámek</a:t>
            </a:r>
          </a:p>
          <a:p>
            <a:pPr algn="ctr" eaLnBrk="1" hangingPunct="1">
              <a:buFont typeface="Arial" panose="020B0604020202020204" pitchFamily="34" charset="0"/>
              <a:buNone/>
            </a:pPr>
            <a:r>
              <a:rPr lang="cs-CZ" altLang="cs-CZ" sz="1600" b="1" i="1" dirty="0">
                <a:latin typeface="Times New Roman" panose="02020603050405020304" pitchFamily="18" charset="0"/>
                <a:cs typeface="Times New Roman" panose="02020603050405020304" pitchFamily="18" charset="0"/>
              </a:rPr>
              <a:t>adamek@opf.slu.cz</a:t>
            </a: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1281D183-342F-4416-B629-D24C3A0DAA3C}"/>
              </a:ext>
            </a:extLst>
          </p:cNvPr>
          <p:cNvPicPr>
            <a:picLocks noChangeAspect="1"/>
          </p:cNvPicPr>
          <p:nvPr/>
        </p:nvPicPr>
        <p:blipFill>
          <a:blip r:embed="rId2"/>
          <a:stretch>
            <a:fillRect/>
          </a:stretch>
        </p:blipFill>
        <p:spPr>
          <a:xfrm>
            <a:off x="7081315" y="612246"/>
            <a:ext cx="1310754" cy="1004360"/>
          </a:xfrm>
          <a:prstGeom prst="rect">
            <a:avLst/>
          </a:prstGeom>
        </p:spPr>
      </p:pic>
    </p:spTree>
    <p:extLst>
      <p:ext uri="{BB962C8B-B14F-4D97-AF65-F5344CB8AC3E}">
        <p14:creationId xmlns:p14="http://schemas.microsoft.com/office/powerpoint/2010/main" val="247057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WHY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entirety of CSR can be discerned from the three words this phrase contains: </a:t>
            </a:r>
            <a:r>
              <a:rPr lang="en-US" altLang="cs-CZ" sz="2200" b="1" dirty="0">
                <a:latin typeface="Arial" panose="020B0604020202020204" pitchFamily="34" charset="0"/>
              </a:rPr>
              <a:t>corporate, social, and responsibility</a:t>
            </a:r>
            <a:r>
              <a:rPr lang="en-US" altLang="cs-CZ" sz="2200" dirty="0">
                <a:latin typeface="Arial" panose="020B0604020202020204" pitchFamily="34" charset="0"/>
              </a:rPr>
              <a:t>.</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CSR covers the </a:t>
            </a:r>
            <a:r>
              <a:rPr lang="en-US" altLang="cs-CZ" sz="2200" b="1" dirty="0">
                <a:latin typeface="Arial" panose="020B0604020202020204" pitchFamily="34" charset="0"/>
              </a:rPr>
              <a:t>relationship</a:t>
            </a:r>
            <a:r>
              <a:rPr lang="en-US" altLang="cs-CZ" sz="2200" dirty="0">
                <a:latin typeface="Arial" panose="020B0604020202020204" pitchFamily="34" charset="0"/>
              </a:rPr>
              <a:t> between corporations (or other </a:t>
            </a:r>
            <a:r>
              <a:rPr lang="cs-CZ" altLang="cs-CZ" sz="2200" dirty="0">
                <a:latin typeface="Arial" panose="020B0604020202020204" pitchFamily="34" charset="0"/>
              </a:rPr>
              <a:t>non</a:t>
            </a:r>
            <a:r>
              <a:rPr lang="en-US" altLang="cs-CZ" sz="2200" dirty="0">
                <a:latin typeface="Arial" panose="020B0604020202020204" pitchFamily="34" charset="0"/>
              </a:rPr>
              <a:t>-profit organizations) and societies with which they interact.</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CSR </a:t>
            </a:r>
            <a:r>
              <a:rPr lang="en-US" altLang="cs-CZ" sz="2200" b="1" dirty="0">
                <a:latin typeface="Arial" panose="020B0604020202020204" pitchFamily="34" charset="0"/>
              </a:rPr>
              <a:t>provides a framework </a:t>
            </a:r>
            <a:r>
              <a:rPr lang="en-US" altLang="cs-CZ" sz="2200" dirty="0">
                <a:latin typeface="Arial" panose="020B0604020202020204" pitchFamily="34" charset="0"/>
              </a:rPr>
              <a:t>that helps firms embrace decisions and adjust the internal strategic planning process to maximize the </a:t>
            </a:r>
            <a:r>
              <a:rPr lang="en-US" altLang="cs-CZ" sz="2200" dirty="0" err="1">
                <a:latin typeface="Arial" panose="020B0604020202020204" pitchFamily="34" charset="0"/>
              </a:rPr>
              <a:t>lon</a:t>
            </a:r>
            <a:r>
              <a:rPr lang="cs-CZ" altLang="cs-CZ" sz="2200" dirty="0">
                <a:latin typeface="Arial" panose="020B0604020202020204" pitchFamily="34" charset="0"/>
              </a:rPr>
              <a:t>g</a:t>
            </a:r>
            <a:r>
              <a:rPr lang="en-US" altLang="cs-CZ" sz="2200" dirty="0">
                <a:latin typeface="Arial" panose="020B0604020202020204" pitchFamily="34" charset="0"/>
              </a:rPr>
              <a:t>-term viability of the organization.</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298467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WHY CORPORATE RESPONSIBILITY?</a:t>
            </a:r>
            <a:endParaRPr lang="cs-CZ" altLang="cs-CZ" sz="2400" b="1" dirty="0">
              <a:latin typeface="Arial" panose="020B0604020202020204" pitchFamily="34" charset="0"/>
            </a:endParaRPr>
          </a:p>
        </p:txBody>
      </p:sp>
      <p:pic>
        <p:nvPicPr>
          <p:cNvPr id="2" name="Obrázek 1">
            <a:extLst>
              <a:ext uri="{FF2B5EF4-FFF2-40B4-BE49-F238E27FC236}">
                <a16:creationId xmlns:a16="http://schemas.microsoft.com/office/drawing/2014/main" id="{426CC082-925B-4B0C-A85F-8DA6FCFA64EE}"/>
              </a:ext>
            </a:extLst>
          </p:cNvPr>
          <p:cNvPicPr>
            <a:picLocks noChangeAspect="1"/>
          </p:cNvPicPr>
          <p:nvPr/>
        </p:nvPicPr>
        <p:blipFill rotWithShape="1">
          <a:blip r:embed="rId2"/>
          <a:srcRect l="-1" r="667"/>
          <a:stretch/>
        </p:blipFill>
        <p:spPr>
          <a:xfrm>
            <a:off x="558549" y="1438275"/>
            <a:ext cx="8018964" cy="4641850"/>
          </a:xfrm>
          <a:prstGeom prst="rect">
            <a:avLst/>
          </a:prstGeom>
        </p:spPr>
      </p:pic>
    </p:spTree>
    <p:extLst>
      <p:ext uri="{BB962C8B-B14F-4D97-AF65-F5344CB8AC3E}">
        <p14:creationId xmlns:p14="http://schemas.microsoft.com/office/powerpoint/2010/main" val="2610422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WHY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Business and organizations </a:t>
            </a:r>
            <a:r>
              <a:rPr lang="en-US" altLang="cs-CZ" sz="2200" b="1" dirty="0">
                <a:latin typeface="Arial" panose="020B0604020202020204" pitchFamily="34" charset="0"/>
              </a:rPr>
              <a:t>do not operate in a vacuum</a:t>
            </a:r>
            <a:r>
              <a:rPr lang="en-US" altLang="cs-CZ" sz="2200" dirty="0">
                <a:latin typeface="Arial" panose="020B0604020202020204" pitchFamily="34" charset="0"/>
              </a:rPr>
              <a:t>. Their relationship to the society and environment in which they operate is a critical factor in their ability to continue to operate effectively. It is also increasingly being used as a measure of their overall performance.</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Organizations </a:t>
            </a:r>
            <a:r>
              <a:rPr lang="en-US" altLang="cs-CZ" sz="2200" dirty="0">
                <a:latin typeface="Arial" panose="020B0604020202020204" pitchFamily="34" charset="0"/>
              </a:rPr>
              <a:t>around the world, and</a:t>
            </a:r>
            <a:r>
              <a:rPr lang="cs-CZ" altLang="cs-CZ" sz="2200" dirty="0">
                <a:latin typeface="Arial" panose="020B0604020202020204" pitchFamily="34" charset="0"/>
              </a:rPr>
              <a:t> </a:t>
            </a:r>
            <a:r>
              <a:rPr lang="en-US" altLang="cs-CZ" sz="2200" dirty="0">
                <a:latin typeface="Arial" panose="020B0604020202020204" pitchFamily="34" charset="0"/>
              </a:rPr>
              <a:t>their </a:t>
            </a:r>
            <a:r>
              <a:rPr lang="en-US" altLang="cs-CZ" sz="2200" dirty="0">
                <a:highlight>
                  <a:srgbClr val="00FF00"/>
                </a:highlight>
                <a:latin typeface="Arial" panose="020B0604020202020204" pitchFamily="34" charset="0"/>
              </a:rPr>
              <a:t>stakeholders</a:t>
            </a:r>
            <a:r>
              <a:rPr lang="en-US" altLang="cs-CZ" sz="2200" dirty="0">
                <a:latin typeface="Arial" panose="020B0604020202020204" pitchFamily="34" charset="0"/>
              </a:rPr>
              <a:t>, are </a:t>
            </a:r>
            <a:r>
              <a:rPr lang="en-US" altLang="cs-CZ" sz="2200" b="1" dirty="0">
                <a:latin typeface="Arial" panose="020B0604020202020204" pitchFamily="34" charset="0"/>
              </a:rPr>
              <a:t>becoming</a:t>
            </a:r>
            <a:r>
              <a:rPr lang="cs-CZ" altLang="cs-CZ" sz="2200" b="1" dirty="0">
                <a:latin typeface="Arial" panose="020B0604020202020204" pitchFamily="34" charset="0"/>
              </a:rPr>
              <a:t> </a:t>
            </a:r>
            <a:r>
              <a:rPr lang="en-US" altLang="cs-CZ" sz="2200" b="1" dirty="0">
                <a:latin typeface="Arial" panose="020B0604020202020204" pitchFamily="34" charset="0"/>
              </a:rPr>
              <a:t>increasingly aware of the need for,</a:t>
            </a:r>
            <a:r>
              <a:rPr lang="cs-CZ" altLang="cs-CZ" sz="2200" b="1" dirty="0">
                <a:latin typeface="Arial" panose="020B0604020202020204" pitchFamily="34" charset="0"/>
              </a:rPr>
              <a:t> </a:t>
            </a:r>
            <a:r>
              <a:rPr lang="en-US" altLang="cs-CZ" sz="2200" b="1" dirty="0">
                <a:latin typeface="Arial" panose="020B0604020202020204" pitchFamily="34" charset="0"/>
              </a:rPr>
              <a:t>and benefits of, socially responsible</a:t>
            </a:r>
            <a:r>
              <a:rPr lang="cs-CZ" altLang="cs-CZ" sz="2200" b="1" dirty="0">
                <a:latin typeface="Arial" panose="020B0604020202020204" pitchFamily="34" charset="0"/>
              </a:rPr>
              <a:t> </a:t>
            </a:r>
            <a:r>
              <a:rPr lang="en-US" altLang="cs-CZ" sz="2200" b="1" dirty="0">
                <a:latin typeface="Arial" panose="020B0604020202020204" pitchFamily="34" charset="0"/>
              </a:rPr>
              <a:t>behavior</a:t>
            </a:r>
            <a:r>
              <a:rPr lang="en-US" altLang="cs-CZ" sz="2200" dirty="0">
                <a:latin typeface="Arial" panose="020B0604020202020204" pitchFamily="34" charset="0"/>
              </a:rPr>
              <a:t>. </a:t>
            </a:r>
            <a:r>
              <a:rPr lang="en-US" altLang="cs-CZ" sz="2200" b="1" i="1" dirty="0">
                <a:latin typeface="Arial" panose="020B0604020202020204" pitchFamily="34" charset="0"/>
              </a:rPr>
              <a:t>The objective of social</a:t>
            </a:r>
            <a:r>
              <a:rPr lang="cs-CZ" altLang="cs-CZ" sz="2200" b="1" i="1" dirty="0">
                <a:latin typeface="Arial" panose="020B0604020202020204" pitchFamily="34" charset="0"/>
              </a:rPr>
              <a:t> </a:t>
            </a:r>
            <a:r>
              <a:rPr lang="en-US" altLang="cs-CZ" sz="2200" b="1" i="1" dirty="0">
                <a:latin typeface="Arial" panose="020B0604020202020204" pitchFamily="34" charset="0"/>
              </a:rPr>
              <a:t>responsibility is to contribute to sustainable</a:t>
            </a:r>
            <a:r>
              <a:rPr lang="cs-CZ" altLang="cs-CZ" sz="2200" b="1" i="1" dirty="0">
                <a:latin typeface="Arial" panose="020B0604020202020204" pitchFamily="34" charset="0"/>
              </a:rPr>
              <a:t> </a:t>
            </a:r>
            <a:r>
              <a:rPr lang="en-US" altLang="cs-CZ" sz="2200" b="1" i="1" dirty="0">
                <a:latin typeface="Arial" panose="020B0604020202020204" pitchFamily="34" charset="0"/>
              </a:rPr>
              <a:t>development.</a:t>
            </a:r>
            <a:endParaRPr lang="cs-CZ" altLang="cs-CZ" sz="2200" b="1" i="1"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An organization’s commitment to the</a:t>
            </a:r>
            <a:r>
              <a:rPr lang="cs-CZ" altLang="cs-CZ" sz="2200" dirty="0">
                <a:latin typeface="Arial" panose="020B0604020202020204" pitchFamily="34" charset="0"/>
              </a:rPr>
              <a:t> </a:t>
            </a:r>
            <a:r>
              <a:rPr lang="en-US" altLang="cs-CZ" sz="2200" dirty="0">
                <a:latin typeface="Arial" panose="020B0604020202020204" pitchFamily="34" charset="0"/>
              </a:rPr>
              <a:t>welfare of society and the environment</a:t>
            </a:r>
            <a:r>
              <a:rPr lang="cs-CZ" altLang="cs-CZ" sz="2200" dirty="0">
                <a:latin typeface="Arial" panose="020B0604020202020204" pitchFamily="34" charset="0"/>
              </a:rPr>
              <a:t> </a:t>
            </a:r>
            <a:r>
              <a:rPr lang="en-US" altLang="cs-CZ" sz="2200" dirty="0">
                <a:latin typeface="Arial" panose="020B0604020202020204" pitchFamily="34" charset="0"/>
              </a:rPr>
              <a:t>has become a central criterion in measuring</a:t>
            </a:r>
            <a:r>
              <a:rPr lang="cs-CZ" altLang="cs-CZ" sz="2200" dirty="0">
                <a:latin typeface="Arial" panose="020B0604020202020204" pitchFamily="34" charset="0"/>
              </a:rPr>
              <a:t> </a:t>
            </a:r>
            <a:r>
              <a:rPr lang="en-US" altLang="cs-CZ" sz="2200" dirty="0">
                <a:latin typeface="Arial" panose="020B0604020202020204" pitchFamily="34" charset="0"/>
              </a:rPr>
              <a:t>its overall performance and its</a:t>
            </a:r>
            <a:r>
              <a:rPr lang="cs-CZ" altLang="cs-CZ" sz="2200" dirty="0">
                <a:latin typeface="Arial" panose="020B0604020202020204" pitchFamily="34" charset="0"/>
              </a:rPr>
              <a:t> </a:t>
            </a:r>
            <a:r>
              <a:rPr lang="en-US" altLang="cs-CZ" sz="2200" dirty="0">
                <a:latin typeface="Arial" panose="020B0604020202020204" pitchFamily="34" charset="0"/>
              </a:rPr>
              <a:t>ability to continue operating effectively.</a:t>
            </a:r>
            <a:endParaRPr lang="cs-CZ" altLang="cs-CZ" sz="2200" dirty="0">
              <a:latin typeface="Arial" panose="020B0604020202020204" pitchFamily="34" charset="0"/>
            </a:endParaRPr>
          </a:p>
          <a:p>
            <a:pPr marL="285750" indent="-285750" eaLnBrk="1" hangingPunct="1">
              <a:spcBef>
                <a:spcPct val="0"/>
              </a:spcBef>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5416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WHY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history of CSR is strongly intertwined with the emergence </a:t>
            </a:r>
            <a:r>
              <a:rPr lang="en-US" altLang="cs-CZ" sz="2200" b="1" dirty="0">
                <a:latin typeface="Arial" panose="020B0604020202020204" pitchFamily="34" charset="0"/>
              </a:rPr>
              <a:t>over the past forty years </a:t>
            </a:r>
            <a:r>
              <a:rPr lang="en-US" altLang="cs-CZ" sz="2200" dirty="0">
                <a:latin typeface="Arial" panose="020B0604020202020204" pitchFamily="34" charset="0"/>
              </a:rPr>
              <a:t>of the environment as a worldwide concern and the eventual transformation of the term into “</a:t>
            </a:r>
            <a:r>
              <a:rPr lang="en-US" altLang="cs-CZ" sz="2200" dirty="0">
                <a:highlight>
                  <a:srgbClr val="00FF00"/>
                </a:highlight>
                <a:latin typeface="Arial" panose="020B0604020202020204" pitchFamily="34" charset="0"/>
              </a:rPr>
              <a:t>sustainable development</a:t>
            </a:r>
            <a:r>
              <a:rPr lang="en-US" altLang="cs-CZ" sz="2200" dirty="0">
                <a:latin typeface="Arial" panose="020B0604020202020204" pitchFamily="34" charset="0"/>
              </a:rPr>
              <a:t>” which incorporates social issues alongside environmental and development ones. </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cs-CZ" altLang="cs-CZ" sz="2200" dirty="0">
                <a:latin typeface="Arial" panose="020B0604020202020204" pitchFamily="34" charset="0"/>
              </a:rPr>
              <a:t>T</a:t>
            </a:r>
            <a:r>
              <a:rPr lang="en-US" altLang="cs-CZ" sz="2200" dirty="0">
                <a:latin typeface="Arial" panose="020B0604020202020204" pitchFamily="34" charset="0"/>
              </a:rPr>
              <a:t>his is because sustainable development has been translated into a managerial approach - </a:t>
            </a:r>
            <a:r>
              <a:rPr lang="en-US" altLang="cs-CZ" sz="2200" b="1" dirty="0">
                <a:latin typeface="Arial" panose="020B0604020202020204" pitchFamily="34" charset="0"/>
              </a:rPr>
              <a:t>CSR which integrates the businesses’ financial performance with their externalities for human development and the environment</a:t>
            </a:r>
            <a:r>
              <a:rPr lang="cs-CZ" altLang="cs-CZ" sz="2200" b="1" dirty="0">
                <a:latin typeface="Arial" panose="020B0604020202020204" pitchFamily="34" charset="0"/>
              </a:rPr>
              <a:t>.</a:t>
            </a:r>
            <a:endParaRPr lang="en-GB" altLang="cs-CZ" sz="2200" b="1" dirty="0">
              <a:latin typeface="Arial" panose="020B0604020202020204" pitchFamily="34" charset="0"/>
            </a:endParaRPr>
          </a:p>
        </p:txBody>
      </p:sp>
    </p:spTree>
    <p:extLst>
      <p:ext uri="{BB962C8B-B14F-4D97-AF65-F5344CB8AC3E}">
        <p14:creationId xmlns:p14="http://schemas.microsoft.com/office/powerpoint/2010/main" val="128346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WHY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88900" y="1179215"/>
            <a:ext cx="42164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800" b="1" dirty="0">
                <a:latin typeface="Arial" panose="020B0604020202020204" pitchFamily="34" charset="0"/>
              </a:rPr>
              <a:t>In the interest of enterprises </a:t>
            </a:r>
            <a:r>
              <a:rPr lang="en-US" altLang="cs-CZ" sz="1800" dirty="0">
                <a:latin typeface="Arial" panose="020B0604020202020204" pitchFamily="34" charset="0"/>
              </a:rPr>
              <a:t>- CSR provides important benefits to companies in risk management, cost savings, access to capital, customer relationships, HR management, and their ability to innovate.</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b="1" dirty="0">
                <a:latin typeface="Arial" panose="020B0604020202020204" pitchFamily="34" charset="0"/>
              </a:rPr>
              <a:t>In the interest of the </a:t>
            </a:r>
            <a:r>
              <a:rPr lang="cs-CZ" altLang="cs-CZ" sz="1800" b="1" dirty="0">
                <a:latin typeface="Arial" panose="020B0604020202020204" pitchFamily="34" charset="0"/>
              </a:rPr>
              <a:t>(</a:t>
            </a:r>
            <a:r>
              <a:rPr lang="en-US" altLang="cs-CZ" sz="1800" b="1" dirty="0">
                <a:latin typeface="Arial" panose="020B0604020202020204" pitchFamily="34" charset="0"/>
              </a:rPr>
              <a:t>EU</a:t>
            </a:r>
            <a:r>
              <a:rPr lang="cs-CZ" altLang="cs-CZ" sz="1800" b="1" dirty="0">
                <a:latin typeface="Arial" panose="020B0604020202020204" pitchFamily="34" charset="0"/>
              </a:rPr>
              <a:t>)</a:t>
            </a:r>
            <a:r>
              <a:rPr lang="en-US" altLang="cs-CZ" sz="1800" b="1" dirty="0">
                <a:latin typeface="Arial" panose="020B0604020202020204" pitchFamily="34" charset="0"/>
              </a:rPr>
              <a:t> economy </a:t>
            </a:r>
            <a:r>
              <a:rPr lang="en-US" altLang="cs-CZ" sz="1800" dirty="0">
                <a:latin typeface="Arial" panose="020B0604020202020204" pitchFamily="34" charset="0"/>
              </a:rPr>
              <a:t>- CSR makes companies more sustainable and innovative, which contributes to a more sustainable economy</a:t>
            </a:r>
            <a:r>
              <a:rPr lang="cs-CZ" altLang="cs-CZ" sz="1800" dirty="0">
                <a:latin typeface="Arial" panose="020B0604020202020204" pitchFamily="34" charset="0"/>
              </a:rPr>
              <a:t> (circular </a:t>
            </a:r>
            <a:r>
              <a:rPr lang="cs-CZ" altLang="cs-CZ" sz="1800" dirty="0" err="1">
                <a:latin typeface="Arial" panose="020B0604020202020204" pitchFamily="34" charset="0"/>
              </a:rPr>
              <a:t>economy</a:t>
            </a:r>
            <a:r>
              <a:rPr lang="cs-CZ" altLang="cs-CZ" sz="1800" dirty="0">
                <a:latin typeface="Arial" panose="020B0604020202020204" pitchFamily="34" charset="0"/>
              </a:rPr>
              <a:t>=</a:t>
            </a:r>
            <a:r>
              <a:rPr lang="cs-CZ" altLang="cs-CZ" sz="1800" dirty="0" err="1">
                <a:latin typeface="Arial" panose="020B0604020202020204" pitchFamily="34" charset="0"/>
              </a:rPr>
              <a:t>circularity</a:t>
            </a:r>
            <a:r>
              <a:rPr lang="cs-CZ" altLang="cs-CZ" sz="1800" dirty="0">
                <a:latin typeface="Arial" panose="020B0604020202020204" pitchFamily="34" charset="0"/>
              </a:rPr>
              <a:t>)</a:t>
            </a:r>
            <a:r>
              <a:rPr lang="en-US" altLang="cs-CZ" sz="1800" dirty="0">
                <a:latin typeface="Arial" panose="020B0604020202020204" pitchFamily="34" charset="0"/>
              </a:rPr>
              <a:t>.</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b="1" dirty="0">
                <a:latin typeface="Arial" panose="020B0604020202020204" pitchFamily="34" charset="0"/>
              </a:rPr>
              <a:t>In the interests of society </a:t>
            </a:r>
            <a:r>
              <a:rPr lang="en-US" altLang="cs-CZ" sz="1800" dirty="0">
                <a:latin typeface="Arial" panose="020B0604020202020204" pitchFamily="34" charset="0"/>
              </a:rPr>
              <a:t>- CSR offers a set of values on which we can build a more cohesive society and base the transition to a sustainable economic system.</a:t>
            </a:r>
            <a:endParaRPr lang="en-GB" altLang="cs-CZ" sz="18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pic>
        <p:nvPicPr>
          <p:cNvPr id="3" name="Obrázek 2">
            <a:extLst>
              <a:ext uri="{FF2B5EF4-FFF2-40B4-BE49-F238E27FC236}">
                <a16:creationId xmlns:a16="http://schemas.microsoft.com/office/drawing/2014/main" id="{A0B5DEA0-99E6-4674-9BC5-934039BBBBCC}"/>
              </a:ext>
            </a:extLst>
          </p:cNvPr>
          <p:cNvPicPr>
            <a:picLocks noChangeAspect="1"/>
          </p:cNvPicPr>
          <p:nvPr/>
        </p:nvPicPr>
        <p:blipFill rotWithShape="1">
          <a:blip r:embed="rId2"/>
          <a:srcRect t="8383" b="9025"/>
          <a:stretch/>
        </p:blipFill>
        <p:spPr>
          <a:xfrm>
            <a:off x="4305300" y="1830685"/>
            <a:ext cx="4659206" cy="3848100"/>
          </a:xfrm>
          <a:prstGeom prst="rect">
            <a:avLst/>
          </a:prstGeom>
        </p:spPr>
      </p:pic>
    </p:spTree>
    <p:extLst>
      <p:ext uri="{BB962C8B-B14F-4D97-AF65-F5344CB8AC3E}">
        <p14:creationId xmlns:p14="http://schemas.microsoft.com/office/powerpoint/2010/main" val="4596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pic>
        <p:nvPicPr>
          <p:cNvPr id="5" name="Obrázek 4">
            <a:extLst>
              <a:ext uri="{FF2B5EF4-FFF2-40B4-BE49-F238E27FC236}">
                <a16:creationId xmlns:a16="http://schemas.microsoft.com/office/drawing/2014/main" id="{3CD8E5E5-FE47-4D54-9BBE-07294D1A535A}"/>
              </a:ext>
            </a:extLst>
          </p:cNvPr>
          <p:cNvPicPr>
            <a:picLocks noChangeAspect="1"/>
          </p:cNvPicPr>
          <p:nvPr/>
        </p:nvPicPr>
        <p:blipFill rotWithShape="1">
          <a:blip r:embed="rId2"/>
          <a:srcRect l="20000" t="11296" r="21046" b="10827"/>
          <a:stretch/>
        </p:blipFill>
        <p:spPr>
          <a:xfrm>
            <a:off x="0" y="0"/>
            <a:ext cx="9144000" cy="6794502"/>
          </a:xfrm>
          <a:prstGeom prst="rect">
            <a:avLst/>
          </a:prstGeom>
        </p:spPr>
      </p:pic>
    </p:spTree>
    <p:extLst>
      <p:ext uri="{BB962C8B-B14F-4D97-AF65-F5344CB8AC3E}">
        <p14:creationId xmlns:p14="http://schemas.microsoft.com/office/powerpoint/2010/main" val="105124451"/>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3530</TotalTime>
  <Words>2907</Words>
  <Application>Microsoft Office PowerPoint</Application>
  <PresentationFormat>Předvádění na obrazovce (4:3)</PresentationFormat>
  <Paragraphs>244</Paragraphs>
  <Slides>34</Slides>
  <Notes>0</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34</vt:i4>
      </vt:variant>
    </vt:vector>
  </HeadingPairs>
  <TitlesOfParts>
    <vt:vector size="41" baseType="lpstr">
      <vt:lpstr>Arial</vt:lpstr>
      <vt:lpstr>Calibri</vt:lpstr>
      <vt:lpstr>Calibri Light</vt:lpstr>
      <vt:lpstr>Times New Roman</vt:lpstr>
      <vt:lpstr>Wingdings</vt:lpstr>
      <vt:lpstr>Motiv sady Office</vt:lpstr>
      <vt:lpstr>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We can share our thoughts and ask questions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Pavel Adámek</cp:lastModifiedBy>
  <cp:revision>58</cp:revision>
  <dcterms:created xsi:type="dcterms:W3CDTF">2016-03-17T12:08:01Z</dcterms:created>
  <dcterms:modified xsi:type="dcterms:W3CDTF">2022-10-12T05:50:34Z</dcterms:modified>
</cp:coreProperties>
</file>