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89" r:id="rId6"/>
    <p:sldId id="308" r:id="rId7"/>
    <p:sldId id="309" r:id="rId8"/>
    <p:sldId id="310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290" r:id="rId17"/>
    <p:sldId id="291" r:id="rId18"/>
    <p:sldId id="292" r:id="rId19"/>
    <p:sldId id="293" r:id="rId20"/>
    <p:sldId id="294" r:id="rId21"/>
    <p:sldId id="295" r:id="rId22"/>
    <p:sldId id="311" r:id="rId23"/>
    <p:sldId id="296" r:id="rId24"/>
    <p:sldId id="312" r:id="rId25"/>
    <p:sldId id="297" r:id="rId26"/>
    <p:sldId id="298" r:id="rId27"/>
    <p:sldId id="321" r:id="rId28"/>
    <p:sldId id="299" r:id="rId29"/>
    <p:sldId id="300" r:id="rId30"/>
    <p:sldId id="301" r:id="rId31"/>
    <p:sldId id="302" r:id="rId32"/>
    <p:sldId id="303" r:id="rId33"/>
    <p:sldId id="304" r:id="rId34"/>
    <p:sldId id="306" r:id="rId35"/>
    <p:sldId id="307" r:id="rId36"/>
    <p:sldId id="305" r:id="rId37"/>
    <p:sldId id="320" r:id="rId38"/>
    <p:sldId id="288" r:id="rId39"/>
    <p:sldId id="322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2262" y="858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matter.world/en/top-100-companies-best-csr-reputation2019-28108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IMPLEMENTING A CSR APPROACH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THE IMPLEMENTING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/PEM-NACSR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Responsibilities of </a:t>
            </a:r>
            <a:r>
              <a:rPr lang="en-GB" altLang="cs-CZ" sz="2200" b="1" dirty="0">
                <a:latin typeface="Arial" panose="020B0604020202020204" pitchFamily="34" charset="0"/>
              </a:rPr>
              <a:t>CSR Office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Implement decisions and plans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Coordinate establishment and implementation of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CSR management system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Make CSR work plans, propose budget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</a:rPr>
              <a:t>training programs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Conduct research on CSR key subjects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Develop CSR management tools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Draft CSR Report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Manage CSR website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Communicate with counterparts at home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</a:rPr>
              <a:t>abroad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7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Responsibilities of other </a:t>
            </a:r>
            <a:r>
              <a:rPr lang="en-GB" altLang="cs-CZ" sz="2200" b="1" dirty="0">
                <a:latin typeface="Arial" panose="020B0604020202020204" pitchFamily="34" charset="0"/>
              </a:rPr>
              <a:t>departments</a:t>
            </a:r>
            <a:r>
              <a:rPr lang="en-GB" altLang="cs-CZ" sz="2200" dirty="0">
                <a:latin typeface="Arial" panose="020B0604020202020204" pitchFamily="34" charset="0"/>
              </a:rPr>
              <a:t> on CSR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Identify CSR subjects involved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Promote dialogues and cooperation with stakeholders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Undertake CSR tasks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Organize internal trainings on CSR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Define job responsibilities, the scope of management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system and work procedures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Collect CSR statistical indexes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Work out CSR plans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Assess CSR performance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3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Responsibilities of </a:t>
            </a:r>
            <a:r>
              <a:rPr lang="en-GB" altLang="cs-CZ" sz="2200" b="1" dirty="0">
                <a:latin typeface="Arial" panose="020B0604020202020204" pitchFamily="34" charset="0"/>
              </a:rPr>
              <a:t>CSR Manager </a:t>
            </a:r>
            <a:r>
              <a:rPr lang="en-GB" altLang="cs-CZ" sz="2200" dirty="0">
                <a:latin typeface="Arial" panose="020B0604020202020204" pitchFamily="34" charset="0"/>
              </a:rPr>
              <a:t>in departments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Assist CSR Office in launching CSR trainings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Gather and Submit CSR subjects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Coordinate efforts to draft programs for stakeholders’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participation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Coordinate efforts to implement CSR work plans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Collect and submit information on CSR implementation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3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1C6B872-38E7-4E86-BE72-5A657EE68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9" t="18421" r="35394" b="7895"/>
          <a:stretch/>
        </p:blipFill>
        <p:spPr>
          <a:xfrm>
            <a:off x="1684421" y="1179215"/>
            <a:ext cx="5317958" cy="55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CSR </a:t>
            </a:r>
            <a:r>
              <a:rPr lang="cs-CZ" altLang="cs-CZ" sz="2400" b="1" dirty="0" err="1">
                <a:latin typeface="Arial" panose="020B0604020202020204" pitchFamily="34" charset="0"/>
              </a:rPr>
              <a:t>Daily</a:t>
            </a:r>
            <a:r>
              <a:rPr lang="cs-CZ" altLang="cs-CZ" sz="2400" b="1" dirty="0">
                <a:latin typeface="Arial" panose="020B0604020202020204" pitchFamily="34" charset="0"/>
              </a:rPr>
              <a:t> Management System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DA5355-4D65-40E4-8220-6E1DE102F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2" t="13041" r="22369" b="5555"/>
          <a:stretch/>
        </p:blipFill>
        <p:spPr>
          <a:xfrm>
            <a:off x="902370" y="1219391"/>
            <a:ext cx="6870030" cy="56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Better anticipation and management of an ever-expanding spectrum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risk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Effectively managing governance, legal, social, environmental, economic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other risks in an increasingly complex market environment, with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greater oversight and stakeholder scrutiny of corporate activities, can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improve the security of supply and overall market stability.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reputation management</a:t>
            </a:r>
            <a:r>
              <a:rPr lang="en-US" altLang="cs-CZ" sz="2200" dirty="0">
                <a:latin typeface="Arial" panose="020B0604020202020204" pitchFamily="34" charset="0"/>
              </a:rPr>
              <a:t>. Organizations that perform well with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regard to CSR can build their reputation, while those that perform poorly can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damage brand and company value when exposed.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Reputation, or brand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equity, is founded on values such as trust, credibility, reliability, quality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consistency.</a:t>
            </a:r>
          </a:p>
        </p:txBody>
      </p:sp>
    </p:spTree>
    <p:extLst>
      <p:ext uri="{BB962C8B-B14F-4D97-AF65-F5344CB8AC3E}">
        <p14:creationId xmlns:p14="http://schemas.microsoft.com/office/powerpoint/2010/main" val="80162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Enhanced ability to recruit, develop and retain staff. 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This can be the direct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result of pride in the company’s products and practices, or of introducing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improved human resources practices, such as “family-friendly” policies</a:t>
            </a:r>
            <a:r>
              <a:rPr lang="cs-CZ" altLang="cs-CZ" sz="1800" dirty="0">
                <a:latin typeface="Arial" panose="020B0604020202020204" pitchFamily="34" charset="0"/>
              </a:rPr>
              <a:t> (</a:t>
            </a:r>
            <a:r>
              <a:rPr lang="en-US" altLang="cs-CZ" sz="1800" dirty="0">
                <a:latin typeface="Arial" panose="020B0604020202020204" pitchFamily="34" charset="0"/>
              </a:rPr>
              <a:t>improve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employee morale and loyalty</a:t>
            </a:r>
            <a:r>
              <a:rPr lang="cs-CZ" altLang="cs-CZ" sz="1800" dirty="0">
                <a:latin typeface="Arial" panose="020B0604020202020204" pitchFamily="34" charset="0"/>
              </a:rPr>
              <a:t>).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innovation, competitiveness and market positioning</a:t>
            </a:r>
            <a:r>
              <a:rPr lang="en-US" altLang="cs-CZ" sz="2200" dirty="0">
                <a:latin typeface="Arial" panose="020B0604020202020204" pitchFamily="34" charset="0"/>
              </a:rPr>
              <a:t>. CSR is 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much about seizing opportunity as avoiding risk.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Drawing feedback from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diverse stakeholders can be a rich source of ideas for new products,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processes and markets, resulting in competitive advantages. For example, a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firm may become certified to environmental and social standards so it can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become a supplier to particular retailers.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Enhanced operational efficiencies and cost savings. </a:t>
            </a:r>
            <a:r>
              <a:rPr lang="en-US" altLang="cs-CZ" sz="2200" dirty="0">
                <a:latin typeface="Arial" panose="020B0604020202020204" pitchFamily="34" charset="0"/>
              </a:rPr>
              <a:t>These flow in particular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from improved efficiencies identified through a systematic approach to management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that includes continuous improvement.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For example, assessing the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environmental and energy aspects of an operation can reveal opportunities for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turning waste streams into revenue streams (wood chips into particle board, for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example) and for system-wide reductions in energy use, and costs.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ability to attract and build effective and efficient supply chain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relationships</a:t>
            </a:r>
            <a:r>
              <a:rPr lang="en-US" altLang="cs-CZ" sz="2200" dirty="0">
                <a:latin typeface="Arial" panose="020B0604020202020204" pitchFamily="34" charset="0"/>
              </a:rPr>
              <a:t>. A firm is vulnerable to the weakest link in its supply chain.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Like-minded companies can form profitable long-term business relationships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by improving standards, and thereby reducing risks. Larger firms can stimulate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smaller firms with whom they do business to implement a CSR approach.</a:t>
            </a:r>
          </a:p>
        </p:txBody>
      </p:sp>
    </p:spTree>
    <p:extLst>
      <p:ext uri="{BB962C8B-B14F-4D97-AF65-F5344CB8AC3E}">
        <p14:creationId xmlns:p14="http://schemas.microsoft.com/office/powerpoint/2010/main" val="10380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Enhanced ability to address change.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A company with its “ear to the ground”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through regular stakeholder dialogue is in a better position to anticipate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respond to regulatory, economic, social and environmental changes that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may occur. Increasingly, firms use CSR as a “</a:t>
            </a:r>
            <a:r>
              <a:rPr lang="en-US" altLang="cs-CZ" sz="1800" b="1" dirty="0">
                <a:latin typeface="Arial" panose="020B0604020202020204" pitchFamily="34" charset="0"/>
              </a:rPr>
              <a:t>radar</a:t>
            </a:r>
            <a:r>
              <a:rPr lang="en-US" altLang="cs-CZ" sz="1800" dirty="0">
                <a:latin typeface="Arial" panose="020B0604020202020204" pitchFamily="34" charset="0"/>
              </a:rPr>
              <a:t>” to detect evolving trends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in the market.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More robust “social </a:t>
            </a:r>
            <a:r>
              <a:rPr lang="en-US" altLang="cs-CZ" sz="2200" b="1" dirty="0" err="1">
                <a:latin typeface="Arial" panose="020B0604020202020204" pitchFamily="34" charset="0"/>
              </a:rPr>
              <a:t>licence</a:t>
            </a:r>
            <a:r>
              <a:rPr lang="en-US" altLang="cs-CZ" sz="2200" b="1" dirty="0">
                <a:latin typeface="Arial" panose="020B0604020202020204" pitchFamily="34" charset="0"/>
              </a:rPr>
              <a:t>” to operate in the community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Improved citizen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stakeholder understanding of the firm and its objectives and activities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translates into improved stakeholder relations. This, in turn, may evolve into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more robust and enduring public, private and civil society alliances (relate closely to CSR reputation).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27822"/>
            <a:ext cx="84772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Access to capital. </a:t>
            </a:r>
            <a:r>
              <a:rPr lang="en-US" altLang="cs-CZ" sz="2200" dirty="0">
                <a:latin typeface="Arial" panose="020B0604020202020204" pitchFamily="34" charset="0"/>
              </a:rPr>
              <a:t>Financial institutions are increasingly incorporating social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environmental criteria into their assessment of projects.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When making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decisions about where to place their money, investors are looking for indicators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of effective CSR management.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Improved relations with regulators</a:t>
            </a:r>
            <a:r>
              <a:rPr lang="en-US" altLang="cs-CZ" sz="2200" dirty="0">
                <a:latin typeface="Arial" panose="020B0604020202020204" pitchFamily="34" charset="0"/>
              </a:rPr>
              <a:t>. In a number of jurisdictions, governments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have expedited approval processes for firms that have undertaken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social and environmental activities beyond those required by regulation.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some countries, governments use (or are considering using) CSR indicators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in deciding on procurement or export assistance contracts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60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The </a:t>
            </a:r>
            <a:r>
              <a:rPr lang="cs-CZ" altLang="cs-CZ" sz="2200" dirty="0" err="1">
                <a:latin typeface="Arial" panose="020B0604020202020204" pitchFamily="34" charset="0"/>
              </a:rPr>
              <a:t>key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potential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benefits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organisations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implementing</a:t>
            </a:r>
            <a:r>
              <a:rPr lang="cs-CZ" altLang="cs-CZ" sz="2200" dirty="0">
                <a:latin typeface="Arial" panose="020B0604020202020204" pitchFamily="34" charset="0"/>
              </a:rPr>
              <a:t> CSR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The basic </a:t>
            </a:r>
            <a:r>
              <a:rPr lang="cs-CZ" altLang="cs-CZ" sz="2200" dirty="0" err="1">
                <a:latin typeface="Arial" panose="020B0604020202020204" pitchFamily="34" charset="0"/>
              </a:rPr>
              <a:t>aspects</a:t>
            </a:r>
            <a:r>
              <a:rPr lang="cs-CZ" altLang="cs-CZ" sz="2200" dirty="0">
                <a:latin typeface="Arial" panose="020B0604020202020204" pitchFamily="34" charset="0"/>
              </a:rPr>
              <a:t> of CSR </a:t>
            </a:r>
            <a:r>
              <a:rPr lang="cs-CZ" altLang="cs-CZ" sz="2200" dirty="0" err="1">
                <a:latin typeface="Arial" panose="020B0604020202020204" pitchFamily="34" charset="0"/>
              </a:rPr>
              <a:t>implementation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</a:t>
            </a:r>
            <a:r>
              <a:rPr lang="cs-CZ" altLang="cs-CZ" sz="2200" dirty="0" err="1">
                <a:latin typeface="Arial" panose="020B0604020202020204" pitchFamily="34" charset="0"/>
              </a:rPr>
              <a:t>implementation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framework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1. </a:t>
            </a:r>
            <a:r>
              <a:rPr lang="en-US" altLang="cs-CZ" sz="2400" b="1" cap="all">
                <a:latin typeface="Arial" panose="020B0604020202020204" pitchFamily="34" charset="0"/>
              </a:rPr>
              <a:t>The key potential benefits for organisations implementing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 catalyst for responsible consumption. </a:t>
            </a:r>
            <a:r>
              <a:rPr lang="en-US" altLang="cs-CZ" sz="2200" dirty="0">
                <a:latin typeface="Arial" panose="020B0604020202020204" pitchFamily="34" charset="0"/>
              </a:rPr>
              <a:t>Changing unsustainable patterns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consumption is widely seen as an important driver to achieving Sustainable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development.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Companies have a key role to play in facilitating </a:t>
            </a:r>
            <a:r>
              <a:rPr lang="cs-CZ" altLang="cs-CZ" sz="1800" dirty="0">
                <a:latin typeface="Arial" panose="020B0604020202020204" pitchFamily="34" charset="0"/>
              </a:rPr>
              <a:t>s</a:t>
            </a:r>
            <a:r>
              <a:rPr lang="en-US" altLang="cs-CZ" sz="1800" dirty="0" err="1">
                <a:latin typeface="Arial" panose="020B0604020202020204" pitchFamily="34" charset="0"/>
              </a:rPr>
              <a:t>ustainable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consumption patterns and lifestyles through the goods and services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they provide and the way they provide them.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CSR implementation contributes to raising the capability of </a:t>
            </a:r>
            <a:r>
              <a:rPr lang="en-US" altLang="cs-CZ" sz="1800" b="1" dirty="0">
                <a:latin typeface="Arial" panose="020B0604020202020204" pitchFamily="34" charset="0"/>
              </a:rPr>
              <a:t>corporate strategy management, improving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b="1" dirty="0">
                <a:latin typeface="Arial" panose="020B0604020202020204" pitchFamily="34" charset="0"/>
              </a:rPr>
              <a:t>the quality, thinking pattern and work style of employees </a:t>
            </a:r>
            <a:r>
              <a:rPr lang="en-US" altLang="cs-CZ" sz="1800" dirty="0">
                <a:latin typeface="Arial" panose="020B0604020202020204" pitchFamily="34" charset="0"/>
              </a:rPr>
              <a:t>and inspiring their dedication, innovation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team spirit. It thereof strengthens corporate competence in an all-round way.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 addition, it is </a:t>
            </a:r>
            <a:r>
              <a:rPr lang="en-US" altLang="cs-CZ" sz="1800" b="1" dirty="0">
                <a:latin typeface="Arial" panose="020B0604020202020204" pitchFamily="34" charset="0"/>
              </a:rPr>
              <a:t>devoted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b="1" dirty="0">
                <a:latin typeface="Arial" panose="020B0604020202020204" pitchFamily="34" charset="0"/>
              </a:rPr>
              <a:t>to enhancing interaction with stakeholders to win their understanding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support so as to forge a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harmonious relationship with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stakeholders and shape a good corporate image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3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The</a:t>
            </a:r>
            <a:r>
              <a:rPr lang="cs-CZ" altLang="cs-CZ" sz="2400" b="1" cap="all">
                <a:latin typeface="Arial" panose="020B0604020202020204" pitchFamily="34" charset="0"/>
              </a:rPr>
              <a:t> CIRCLE OF THE csr AND COMMON GROWTH 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929" t="9237" r="26215" b="5238"/>
          <a:stretch/>
        </p:blipFill>
        <p:spPr>
          <a:xfrm>
            <a:off x="3298372" y="1187763"/>
            <a:ext cx="5499553" cy="5415130"/>
          </a:xfrm>
          <a:prstGeom prst="rect">
            <a:avLst/>
          </a:prstGeom>
        </p:spPr>
      </p:pic>
      <p:sp>
        <p:nvSpPr>
          <p:cNvPr id="7" name="Zástupný symbol pro text 4"/>
          <p:cNvSpPr txBox="1">
            <a:spLocks/>
          </p:cNvSpPr>
          <p:nvPr/>
        </p:nvSpPr>
        <p:spPr>
          <a:xfrm>
            <a:off x="346075" y="2515354"/>
            <a:ext cx="2648290" cy="27599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sz="1800" dirty="0" err="1">
                <a:latin typeface="Arial" panose="020B0604020202020204" pitchFamily="34" charset="0"/>
              </a:rPr>
              <a:t>Important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aspects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concern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with</a:t>
            </a:r>
            <a:r>
              <a:rPr lang="cs-CZ" altLang="cs-CZ" sz="1800" dirty="0">
                <a:latin typeface="Arial" panose="020B0604020202020204" pitchFamily="34" charset="0"/>
              </a:rPr>
              <a:t> business </a:t>
            </a:r>
            <a:r>
              <a:rPr lang="cs-CZ" altLang="cs-CZ" sz="1800" dirty="0" err="1">
                <a:latin typeface="Arial" panose="020B0604020202020204" pitchFamily="34" charset="0"/>
              </a:rPr>
              <a:t>activities</a:t>
            </a:r>
            <a:r>
              <a:rPr lang="cs-CZ" altLang="cs-CZ" sz="1800" dirty="0">
                <a:latin typeface="Arial" panose="020B0604020202020204" pitchFamily="34" charset="0"/>
              </a:rPr>
              <a:t> and stakeholders </a:t>
            </a:r>
            <a:r>
              <a:rPr lang="cs-CZ" altLang="cs-CZ" sz="1800" dirty="0" err="1">
                <a:latin typeface="Arial" panose="020B0604020202020204" pitchFamily="34" charset="0"/>
              </a:rPr>
              <a:t>interests</a:t>
            </a:r>
            <a:r>
              <a:rPr lang="cs-CZ" altLang="cs-CZ" sz="1800" dirty="0">
                <a:latin typeface="Arial" panose="020B0604020202020204" pitchFamily="34" charset="0"/>
              </a:rPr>
              <a:t> – to </a:t>
            </a:r>
            <a:r>
              <a:rPr lang="cs-CZ" altLang="cs-CZ" sz="1800" dirty="0" err="1">
                <a:latin typeface="Arial" panose="020B0604020202020204" pitchFamily="34" charset="0"/>
              </a:rPr>
              <a:t>realize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harmonius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interaction</a:t>
            </a:r>
            <a:r>
              <a:rPr lang="cs-CZ" altLang="cs-CZ" sz="1800" dirty="0">
                <a:latin typeface="Arial" panose="020B0604020202020204" pitchFamily="34" charset="0"/>
              </a:rPr>
              <a:t> and </a:t>
            </a:r>
            <a:r>
              <a:rPr lang="cs-CZ" altLang="cs-CZ" sz="1800" dirty="0" err="1">
                <a:latin typeface="Arial" panose="020B0604020202020204" pitchFamily="34" charset="0"/>
              </a:rPr>
              <a:t>common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growth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  <a:endParaRPr lang="en-GB" altLang="cs-CZ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2938349" y="6533638"/>
            <a:ext cx="4311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0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Source: SGCC Guidance for the Implementation of CSR (2008)</a:t>
            </a:r>
            <a:endParaRPr lang="en-GB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9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Well-designed </a:t>
            </a:r>
            <a:r>
              <a:rPr lang="en-US" altLang="cs-CZ" sz="2200" b="1" dirty="0">
                <a:latin typeface="Arial" panose="020B0604020202020204" pitchFamily="34" charset="0"/>
              </a:rPr>
              <a:t>CSR implementation framework </a:t>
            </a:r>
            <a:r>
              <a:rPr lang="en-US" altLang="cs-CZ" sz="2200" dirty="0">
                <a:latin typeface="Arial" panose="020B0604020202020204" pitchFamily="34" charset="0"/>
              </a:rPr>
              <a:t>integrates economic, social and environmental decision making throughout a firm → from the board of directors to front-line officials and supply-chain partners → and is therefore intimately connected with effective </a:t>
            </a:r>
            <a:r>
              <a:rPr lang="en-US" altLang="cs-CZ" sz="2200" i="1" dirty="0">
                <a:latin typeface="Arial" panose="020B0604020202020204" pitchFamily="34" charset="0"/>
              </a:rPr>
              <a:t>corporate governance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way in which all businesses of all sizes, and from all industries, should start the journey towards CSR is by using </a:t>
            </a:r>
            <a:r>
              <a:rPr lang="en-US" altLang="cs-CZ" sz="2200" i="1" dirty="0">
                <a:latin typeface="Arial" panose="020B0604020202020204" pitchFamily="34" charset="0"/>
              </a:rPr>
              <a:t>stakeholder dialogue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benefits derived from identifying and conversing with </a:t>
            </a:r>
            <a:r>
              <a:rPr lang="en-US" altLang="cs-CZ" sz="2200" b="1" dirty="0">
                <a:latin typeface="Arial" panose="020B0604020202020204" pitchFamily="34" charset="0"/>
              </a:rPr>
              <a:t>all the groups and individuals that are connected to business are significant </a:t>
            </a:r>
            <a:r>
              <a:rPr lang="en-US" altLang="cs-CZ" sz="2200" dirty="0">
                <a:latin typeface="Arial" panose="020B0604020202020204" pitchFamily="34" charset="0"/>
              </a:rPr>
              <a:t>as it is these people that can distinguish the weak points, strong points, failures and successes of its social, environmental and economic aspects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40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79DE34-C74B-426A-9C16-55DFD2861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32456" r="35263" b="20994"/>
          <a:stretch/>
        </p:blipFill>
        <p:spPr>
          <a:xfrm>
            <a:off x="1118935" y="1311442"/>
            <a:ext cx="6605338" cy="5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7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Depending on the size and activities of a company, its </a:t>
            </a:r>
            <a:r>
              <a:rPr lang="en-US" altLang="cs-CZ" sz="2200" b="1" dirty="0">
                <a:latin typeface="Arial" panose="020B0604020202020204" pitchFamily="34" charset="0"/>
              </a:rPr>
              <a:t>stakeholders</a:t>
            </a:r>
            <a:r>
              <a:rPr lang="en-US" altLang="cs-CZ" sz="2200" dirty="0">
                <a:latin typeface="Arial" panose="020B0604020202020204" pitchFamily="34" charset="0"/>
              </a:rPr>
              <a:t> could include: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Business Partners </a:t>
            </a:r>
            <a:r>
              <a:rPr lang="en-US" altLang="cs-CZ" sz="1800" dirty="0">
                <a:latin typeface="Arial" panose="020B0604020202020204" pitchFamily="34" charset="0"/>
              </a:rPr>
              <a:t>(</a:t>
            </a:r>
            <a:r>
              <a:rPr lang="en-US" altLang="cs-CZ" sz="1800" i="1" dirty="0">
                <a:latin typeface="Arial" panose="020B0604020202020204" pitchFamily="34" charset="0"/>
              </a:rPr>
              <a:t>employees, suppliers, distributors, service providers, unions</a:t>
            </a:r>
            <a:r>
              <a:rPr lang="en-US" altLang="cs-CZ" sz="1800" dirty="0">
                <a:latin typeface="Arial" panose="020B0604020202020204" pitchFamily="34" charset="0"/>
              </a:rPr>
              <a:t>);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 dirty="0" err="1">
                <a:latin typeface="Arial" panose="020B0604020202020204" pitchFamily="34" charset="0"/>
              </a:rPr>
              <a:t>Authorisers</a:t>
            </a:r>
            <a:r>
              <a:rPr lang="en-US" altLang="cs-CZ" sz="1800" dirty="0">
                <a:latin typeface="Arial" panose="020B0604020202020204" pitchFamily="34" charset="0"/>
              </a:rPr>
              <a:t> (</a:t>
            </a:r>
            <a:r>
              <a:rPr lang="en-US" altLang="cs-CZ" sz="1800" i="1" dirty="0">
                <a:latin typeface="Arial" panose="020B0604020202020204" pitchFamily="34" charset="0"/>
              </a:rPr>
              <a:t>government – legislation and guidance, regulatory agencies, shareholders, investors, professional bodies, board of directors</a:t>
            </a:r>
            <a:r>
              <a:rPr lang="en-US" altLang="cs-CZ" sz="1800" dirty="0">
                <a:latin typeface="Arial" panose="020B0604020202020204" pitchFamily="34" charset="0"/>
              </a:rPr>
              <a:t>);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External influencers </a:t>
            </a:r>
            <a:r>
              <a:rPr lang="en-US" altLang="cs-CZ" sz="1800" dirty="0">
                <a:latin typeface="Arial" panose="020B0604020202020204" pitchFamily="34" charset="0"/>
              </a:rPr>
              <a:t>(</a:t>
            </a:r>
            <a:r>
              <a:rPr lang="en-US" altLang="cs-CZ" sz="1800" i="1" dirty="0">
                <a:latin typeface="Arial" panose="020B0604020202020204" pitchFamily="34" charset="0"/>
              </a:rPr>
              <a:t>consumers, clients, public, media, special interest or pressure groups</a:t>
            </a:r>
            <a:r>
              <a:rPr lang="cs-CZ" altLang="cs-CZ" sz="1800" dirty="0">
                <a:latin typeface="Arial" panose="020B0604020202020204" pitchFamily="34" charset="0"/>
              </a:rPr>
              <a:t>).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real value of corporate social responsibility is that the </a:t>
            </a:r>
            <a:r>
              <a:rPr lang="en-US" altLang="cs-CZ" sz="2200" i="1" dirty="0">
                <a:latin typeface="Arial" panose="020B0604020202020204" pitchFamily="34" charset="0"/>
              </a:rPr>
              <a:t>concept can enable a business to approach existing objectives with a fresh perspective and encourage others </a:t>
            </a:r>
            <a:r>
              <a:rPr lang="en-US" altLang="cs-CZ" sz="2200" dirty="0">
                <a:latin typeface="Arial" panose="020B0604020202020204" pitchFamily="34" charset="0"/>
              </a:rPr>
              <a:t>to view the business from a new, often more </a:t>
            </a:r>
            <a:r>
              <a:rPr lang="en-US" altLang="cs-CZ" sz="2200" dirty="0" err="1">
                <a:latin typeface="Arial" panose="020B0604020202020204" pitchFamily="34" charset="0"/>
              </a:rPr>
              <a:t>favourable</a:t>
            </a:r>
            <a:r>
              <a:rPr lang="en-US" altLang="cs-CZ" sz="2200" dirty="0">
                <a:latin typeface="Arial" panose="020B0604020202020204" pitchFamily="34" charset="0"/>
              </a:rPr>
              <a:t> angle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29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he general measures and starting points in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implementation</a:t>
            </a:r>
            <a:r>
              <a:rPr lang="en-US" altLang="cs-CZ" sz="2000" dirty="0">
                <a:latin typeface="Arial" panose="020B0604020202020204" pitchFamily="34" charset="0"/>
              </a:rPr>
              <a:t> CSR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i</a:t>
            </a:r>
            <a:r>
              <a:rPr lang="en-US" altLang="cs-CZ" sz="2000" dirty="0" err="1">
                <a:latin typeface="Arial" panose="020B0604020202020204" pitchFamily="34" charset="0"/>
              </a:rPr>
              <a:t>nitiate</a:t>
            </a:r>
            <a:r>
              <a:rPr lang="en-US" altLang="cs-CZ" sz="2000" dirty="0">
                <a:latin typeface="Arial" panose="020B0604020202020204" pitchFamily="34" charset="0"/>
              </a:rPr>
              <a:t> stakeholder dialogue;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have a long-term outlook;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identify parts of existing business aims and policies that show social responsibility and build on these;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consider writing some short simple statements of values, aims and targets that you could aim to fulfil in whatever timescales seem appropriate and realistic;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engage with the local community and be more transparent;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consider ways in which you can implement the CSR in your own business;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may consider writing a small report on environmental and social issues that they have addressed;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consider your reputation with local government, consumers and media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0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F9AF2C-9428-4AA2-899C-41F31FFBF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1" t="14679" r="21448" b="6257"/>
          <a:stretch/>
        </p:blipFill>
        <p:spPr>
          <a:xfrm>
            <a:off x="866274" y="1279482"/>
            <a:ext cx="7014410" cy="55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The business </a:t>
            </a:r>
            <a:r>
              <a:rPr lang="cs-CZ" altLang="cs-CZ" sz="1800" b="1" i="1" dirty="0" err="1">
                <a:latin typeface="Arial" panose="020B0604020202020204" pitchFamily="34" charset="0"/>
              </a:rPr>
              <a:t>you</a:t>
            </a:r>
            <a:r>
              <a:rPr lang="cs-CZ" altLang="cs-CZ" sz="1800" b="1" i="1" dirty="0">
                <a:latin typeface="Arial" panose="020B0604020202020204" pitchFamily="34" charset="0"/>
              </a:rPr>
              <a:t> </a:t>
            </a:r>
            <a:r>
              <a:rPr lang="cs-CZ" altLang="cs-CZ" sz="1800" b="1" i="1" dirty="0" err="1">
                <a:latin typeface="Arial" panose="020B0604020202020204" pitchFamily="34" charset="0"/>
              </a:rPr>
              <a:t>should</a:t>
            </a:r>
            <a:r>
              <a:rPr lang="cs-CZ" altLang="cs-CZ" sz="1800" b="1" i="1" dirty="0">
                <a:latin typeface="Arial" panose="020B0604020202020204" pitchFamily="34" charset="0"/>
              </a:rPr>
              <a:t> do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CSR audit. CSR is all about the interaction a business has with the rest of society.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This means not just core stakeholders such as customers, employees, investors and suppliers, but includes the wider community. Then ask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Does the business interact with these groups in a way that is responsible? Are practices fair, honest and open, and do they build goodwill? </a:t>
            </a:r>
            <a:endParaRPr lang="cs-CZ" altLang="cs-CZ" sz="16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employment practices. </a:t>
            </a:r>
            <a:r>
              <a:rPr lang="en-US" altLang="cs-CZ" sz="1800" i="1" dirty="0">
                <a:latin typeface="Arial" panose="020B0604020202020204" pitchFamily="34" charset="0"/>
              </a:rPr>
              <a:t>Does the company follow enlightened policies on recruitment, training, health, safety and welfare?</a:t>
            </a:r>
            <a:endParaRPr lang="cs-CZ" altLang="cs-CZ" sz="18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i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marketing practices.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environmental practices.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Look at community involvement.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Benchmark. </a:t>
            </a:r>
            <a:r>
              <a:rPr lang="cs-CZ" altLang="cs-CZ" sz="1800" dirty="0">
                <a:latin typeface="Arial" panose="020B0604020202020204" pitchFamily="34" charset="0"/>
              </a:rPr>
              <a:t>L</a:t>
            </a:r>
            <a:r>
              <a:rPr lang="en-US" altLang="cs-CZ" sz="1800" dirty="0" err="1">
                <a:latin typeface="Arial" panose="020B0604020202020204" pitchFamily="34" charset="0"/>
              </a:rPr>
              <a:t>ook</a:t>
            </a:r>
            <a:r>
              <a:rPr lang="en-US" altLang="cs-CZ" sz="1800" dirty="0">
                <a:latin typeface="Arial" panose="020B0604020202020204" pitchFamily="34" charset="0"/>
              </a:rPr>
              <a:t> for the best examples you can find</a:t>
            </a:r>
            <a:r>
              <a:rPr lang="cs-CZ" altLang="cs-CZ" sz="1800" dirty="0">
                <a:latin typeface="Arial" panose="020B0604020202020204" pitchFamily="34" charset="0"/>
              </a:rPr>
              <a:t> (not </a:t>
            </a:r>
            <a:r>
              <a:rPr lang="cs-CZ" altLang="cs-CZ" sz="1800" dirty="0" err="1">
                <a:latin typeface="Arial" panose="020B0604020202020204" pitchFamily="34" charset="0"/>
              </a:rPr>
              <a:t>only</a:t>
            </a:r>
            <a:r>
              <a:rPr lang="cs-CZ" altLang="cs-CZ" sz="1800" dirty="0">
                <a:latin typeface="Arial" panose="020B0604020202020204" pitchFamily="34" charset="0"/>
              </a:rPr>
              <a:t> in your </a:t>
            </a:r>
            <a:r>
              <a:rPr lang="cs-CZ" altLang="cs-CZ" sz="1800" dirty="0" err="1">
                <a:latin typeface="Arial" panose="020B0604020202020204" pitchFamily="34" charset="0"/>
              </a:rPr>
              <a:t>industry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  <a:r>
              <a:rPr lang="en-US" altLang="cs-CZ" sz="18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82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The business </a:t>
            </a:r>
            <a:r>
              <a:rPr lang="cs-CZ" altLang="cs-CZ" sz="2000" b="1" i="1" dirty="0" err="1">
                <a:latin typeface="Arial" panose="020B0604020202020204" pitchFamily="34" charset="0"/>
              </a:rPr>
              <a:t>you</a:t>
            </a:r>
            <a:r>
              <a:rPr lang="cs-CZ" altLang="cs-CZ" sz="2000" b="1" i="1" dirty="0">
                <a:latin typeface="Arial" panose="020B0604020202020204" pitchFamily="34" charset="0"/>
              </a:rPr>
              <a:t> </a:t>
            </a:r>
            <a:r>
              <a:rPr lang="cs-CZ" altLang="cs-CZ" sz="2000" b="1" i="1" dirty="0" err="1">
                <a:latin typeface="Arial" panose="020B0604020202020204" pitchFamily="34" charset="0"/>
              </a:rPr>
              <a:t>should</a:t>
            </a:r>
            <a:r>
              <a:rPr lang="cs-CZ" altLang="cs-CZ" sz="2000" b="1" i="1" dirty="0">
                <a:latin typeface="Arial" panose="020B0604020202020204" pitchFamily="34" charset="0"/>
              </a:rPr>
              <a:t> do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Understand why you need CSR. Your reputation can affect the perception of customers, investors, employees and potential trade partners.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Explain CSR and counter cynicism. Every manager and employee should understand the importance of CSR to the business and to themselves. A properly designed CSR </a:t>
            </a:r>
            <a:r>
              <a:rPr lang="en-US" altLang="cs-CZ" sz="2000" dirty="0" err="1">
                <a:latin typeface="Arial" panose="020B0604020202020204" pitchFamily="34" charset="0"/>
              </a:rPr>
              <a:t>programme</a:t>
            </a:r>
            <a:r>
              <a:rPr lang="en-US" altLang="cs-CZ" sz="2000" dirty="0">
                <a:latin typeface="Arial" panose="020B0604020202020204" pitchFamily="34" charset="0"/>
              </a:rPr>
              <a:t> will have positive benefits for marketing, HR, production and key business areas. If people understand this, they will take ownership and responsibility.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Explain CSR to your external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Celebrate success as you pass significant CSR milestones.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58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And the business – </a:t>
            </a:r>
            <a:r>
              <a:rPr lang="en-US" altLang="cs-CZ" sz="2000" b="1" i="1" dirty="0">
                <a:latin typeface="Arial" panose="020B0604020202020204" pitchFamily="34" charset="0"/>
              </a:rPr>
              <a:t>you should not do</a:t>
            </a:r>
            <a:r>
              <a:rPr lang="en-US" altLang="cs-CZ" sz="2000" dirty="0">
                <a:latin typeface="Arial" panose="020B0604020202020204" pitchFamily="34" charset="0"/>
              </a:rPr>
              <a:t>: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make token gestures.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apply different standards. Given our global village, moving a dirty process to a less regulated country or applying vastly different standards in different parts of the business can seriously harm your reputation.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stand still. Issues change with time, look ahead, take the public pulse, see what legislators are up to and update the CSR </a:t>
            </a:r>
            <a:r>
              <a:rPr lang="en-US" altLang="cs-CZ" sz="2000" dirty="0" err="1">
                <a:latin typeface="Arial" panose="020B0604020202020204" pitchFamily="34" charset="0"/>
              </a:rPr>
              <a:t>programme</a:t>
            </a:r>
            <a:r>
              <a:rPr lang="en-US" altLang="cs-CZ" sz="2000" dirty="0">
                <a:latin typeface="Arial" panose="020B0604020202020204" pitchFamily="34" charset="0"/>
              </a:rPr>
              <a:t> to stay ahead of the game.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Don’t slide and backtrack. Appoint someone or even a team to ensure policies are implemented.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CSR and the issues that drive it are usually irreversible. It is better to stay ahead and on the right side of key issues.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2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is </a:t>
            </a:r>
            <a:r>
              <a:rPr lang="en-US" altLang="cs-CZ" sz="2200" b="1" dirty="0">
                <a:latin typeface="Arial" panose="020B0604020202020204" pitchFamily="34" charset="0"/>
              </a:rPr>
              <a:t>no one-size-fits-all method </a:t>
            </a:r>
            <a:r>
              <a:rPr lang="en-US" altLang="cs-CZ" sz="2200" dirty="0">
                <a:latin typeface="Arial" panose="020B0604020202020204" pitchFamily="34" charset="0"/>
              </a:rPr>
              <a:t>for pursuing a corporate social responsibility (CSR) approach.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Each firm has unique characteristics </a:t>
            </a:r>
            <a:r>
              <a:rPr lang="en-US" altLang="cs-CZ" sz="2200" dirty="0">
                <a:latin typeface="Arial" panose="020B0604020202020204" pitchFamily="34" charset="0"/>
              </a:rPr>
              <a:t>and circumstances that will affect how it views its operational context and its defining social responsibilities.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Each will vary in its awareness of CSR issues </a:t>
            </a:r>
            <a:r>
              <a:rPr lang="en-US" altLang="cs-CZ" sz="2200" dirty="0">
                <a:latin typeface="Arial" panose="020B0604020202020204" pitchFamily="34" charset="0"/>
              </a:rPr>
              <a:t>and how much work it has already done towards implementing a CSR approach.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Many firms </a:t>
            </a:r>
            <a:r>
              <a:rPr lang="en-US" altLang="cs-CZ" sz="2200" b="1" dirty="0">
                <a:latin typeface="Arial" panose="020B0604020202020204" pitchFamily="34" charset="0"/>
              </a:rPr>
              <a:t>are already engaged </a:t>
            </a:r>
            <a:r>
              <a:rPr lang="en-US" altLang="cs-CZ" sz="2200" dirty="0">
                <a:latin typeface="Arial" panose="020B0604020202020204" pitchFamily="34" charset="0"/>
              </a:rPr>
              <a:t>in customer, employee, community and environmental activities that can be excellent starting points for firm-wide CSR approaches.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</a:t>
            </a:r>
            <a:r>
              <a:rPr lang="en-US" altLang="cs-CZ" sz="2400" b="1" cap="all">
                <a:latin typeface="Arial" panose="020B0604020202020204" pitchFamily="34" charset="0"/>
              </a:rPr>
              <a:t>The basic aspects of CSR implmentation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As </a:t>
            </a:r>
            <a:r>
              <a:rPr lang="cs-CZ" altLang="cs-CZ" sz="2000" dirty="0" err="1">
                <a:latin typeface="Arial" panose="020B0604020202020204" pitchFamily="34" charset="0"/>
              </a:rPr>
              <a:t>we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begin</a:t>
            </a:r>
            <a:r>
              <a:rPr lang="cs-CZ" altLang="cs-CZ" sz="2000" dirty="0">
                <a:latin typeface="Arial" panose="020B0604020202020204" pitchFamily="34" charset="0"/>
              </a:rPr>
              <a:t> to </a:t>
            </a:r>
            <a:r>
              <a:rPr lang="cs-CZ" altLang="cs-CZ" sz="2000" dirty="0" err="1">
                <a:latin typeface="Arial" panose="020B0604020202020204" pitchFamily="34" charset="0"/>
              </a:rPr>
              <a:t>understand</a:t>
            </a:r>
            <a:r>
              <a:rPr lang="cs-CZ" altLang="cs-CZ" sz="2000" dirty="0">
                <a:latin typeface="Arial" panose="020B0604020202020204" pitchFamily="34" charset="0"/>
              </a:rPr>
              <a:t> more </a:t>
            </a:r>
            <a:r>
              <a:rPr lang="cs-CZ" altLang="cs-CZ" sz="2000" dirty="0" err="1">
                <a:latin typeface="Arial" panose="020B0604020202020204" pitchFamily="34" charset="0"/>
              </a:rPr>
              <a:t>about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how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firms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react</a:t>
            </a:r>
            <a:r>
              <a:rPr lang="cs-CZ" altLang="cs-CZ" sz="2000" dirty="0">
                <a:latin typeface="Arial" panose="020B0604020202020204" pitchFamily="34" charset="0"/>
              </a:rPr>
              <a:t> to </a:t>
            </a:r>
            <a:r>
              <a:rPr lang="cs-CZ" altLang="cs-CZ" sz="2000" dirty="0" err="1">
                <a:latin typeface="Arial" panose="020B0604020202020204" pitchFamily="34" charset="0"/>
              </a:rPr>
              <a:t>pressures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for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greater</a:t>
            </a:r>
            <a:r>
              <a:rPr lang="cs-CZ" altLang="cs-CZ" sz="2000" dirty="0">
                <a:latin typeface="Arial" panose="020B0604020202020204" pitchFamily="34" charset="0"/>
              </a:rPr>
              <a:t> CSR, </a:t>
            </a:r>
            <a:r>
              <a:rPr lang="cs-CZ" altLang="cs-CZ" sz="2000" dirty="0" err="1">
                <a:latin typeface="Arial" panose="020B0604020202020204" pitchFamily="34" charset="0"/>
              </a:rPr>
              <a:t>we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understand</a:t>
            </a:r>
            <a:r>
              <a:rPr lang="cs-CZ" altLang="cs-CZ" sz="2000" dirty="0">
                <a:latin typeface="Arial" panose="020B0604020202020204" pitchFamily="34" charset="0"/>
              </a:rPr>
              <a:t> more </a:t>
            </a:r>
            <a:r>
              <a:rPr lang="cs-CZ" altLang="cs-CZ" sz="2000" dirty="0" err="1">
                <a:latin typeface="Arial" panose="020B0604020202020204" pitchFamily="34" charset="0"/>
              </a:rPr>
              <a:t>about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their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learning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stages</a:t>
            </a:r>
            <a:r>
              <a:rPr lang="cs-CZ" altLang="cs-CZ" sz="2000" dirty="0">
                <a:latin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</a:rPr>
              <a:t>how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translate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that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learning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into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action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Simon Zadek (the </a:t>
            </a:r>
            <a:r>
              <a:rPr lang="cs-CZ" altLang="cs-CZ" sz="2000" dirty="0" err="1">
                <a:latin typeface="Arial" panose="020B0604020202020204" pitchFamily="34" charset="0"/>
              </a:rPr>
              <a:t>founder</a:t>
            </a:r>
            <a:r>
              <a:rPr lang="cs-CZ" altLang="cs-CZ" sz="2000" dirty="0">
                <a:latin typeface="Arial" panose="020B0604020202020204" pitchFamily="34" charset="0"/>
              </a:rPr>
              <a:t> and CEO of </a:t>
            </a:r>
            <a:r>
              <a:rPr lang="cs-CZ" altLang="cs-CZ" sz="2000" dirty="0" err="1">
                <a:latin typeface="Arial" panose="020B0604020202020204" pitchFamily="34" charset="0"/>
              </a:rPr>
              <a:t>AccountAbility</a:t>
            </a:r>
            <a:r>
              <a:rPr lang="cs-CZ" altLang="cs-CZ" sz="2000" dirty="0">
                <a:latin typeface="Arial" panose="020B0604020202020204" pitchFamily="34" charset="0"/>
              </a:rPr>
              <a:t>) </a:t>
            </a:r>
            <a:r>
              <a:rPr lang="cs-CZ" altLang="cs-CZ" sz="2000" b="1" dirty="0" err="1">
                <a:latin typeface="Arial" panose="020B0604020202020204" pitchFamily="34" charset="0"/>
              </a:rPr>
              <a:t>identify</a:t>
            </a:r>
            <a:r>
              <a:rPr lang="cs-CZ" altLang="cs-CZ" sz="2000" b="1" dirty="0">
                <a:latin typeface="Arial" panose="020B0604020202020204" pitchFamily="34" charset="0"/>
              </a:rPr>
              <a:t> the </a:t>
            </a:r>
            <a:r>
              <a:rPr lang="cs-CZ" altLang="cs-CZ" sz="2000" b="1" dirty="0" err="1">
                <a:latin typeface="Arial" panose="020B0604020202020204" pitchFamily="34" charset="0"/>
              </a:rPr>
              <a:t>five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stages</a:t>
            </a:r>
            <a:r>
              <a:rPr lang="cs-CZ" altLang="cs-CZ" sz="2000" b="1" dirty="0">
                <a:latin typeface="Arial" panose="020B0604020202020204" pitchFamily="34" charset="0"/>
              </a:rPr>
              <a:t> of </a:t>
            </a:r>
            <a:r>
              <a:rPr lang="cs-CZ" altLang="cs-CZ" sz="2000" b="1" dirty="0" err="1">
                <a:latin typeface="Arial" panose="020B0604020202020204" pitchFamily="34" charset="0"/>
              </a:rPr>
              <a:t>learning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that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organisatoion</a:t>
            </a:r>
            <a:r>
              <a:rPr lang="cs-CZ" altLang="cs-CZ" sz="2000" dirty="0">
                <a:latin typeface="Arial" panose="020B0604020202020204" pitchFamily="34" charset="0"/>
              </a:rPr>
              <a:t> go </a:t>
            </a:r>
            <a:r>
              <a:rPr lang="cs-CZ" altLang="cs-CZ" sz="2000" dirty="0" err="1">
                <a:latin typeface="Arial" panose="020B0604020202020204" pitchFamily="34" charset="0"/>
              </a:rPr>
              <a:t>through</a:t>
            </a:r>
            <a:r>
              <a:rPr lang="cs-CZ" altLang="cs-CZ" sz="2000" dirty="0">
                <a:latin typeface="Arial" panose="020B0604020202020204" pitchFamily="34" charset="0"/>
              </a:rPr>
              <a:t> „</a:t>
            </a:r>
            <a:r>
              <a:rPr lang="cs-CZ" altLang="cs-CZ" sz="2000" i="1" dirty="0" err="1">
                <a:latin typeface="Arial" panose="020B0604020202020204" pitchFamily="34" charset="0"/>
              </a:rPr>
              <a:t>when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</a:rPr>
              <a:t>it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</a:rPr>
              <a:t>comes</a:t>
            </a:r>
            <a:r>
              <a:rPr lang="cs-CZ" altLang="cs-CZ" sz="2000" i="1" dirty="0">
                <a:latin typeface="Arial" panose="020B0604020202020204" pitchFamily="34" charset="0"/>
              </a:rPr>
              <a:t> to </a:t>
            </a:r>
            <a:r>
              <a:rPr lang="cs-CZ" altLang="cs-CZ" sz="2000" i="1" dirty="0" err="1">
                <a:latin typeface="Arial" panose="020B0604020202020204" pitchFamily="34" charset="0"/>
              </a:rPr>
              <a:t>developing</a:t>
            </a:r>
            <a:r>
              <a:rPr lang="cs-CZ" altLang="cs-CZ" sz="2000" i="1" dirty="0">
                <a:latin typeface="Arial" panose="020B0604020202020204" pitchFamily="34" charset="0"/>
              </a:rPr>
              <a:t> a </a:t>
            </a:r>
            <a:r>
              <a:rPr lang="cs-CZ" altLang="cs-CZ" sz="2000" i="1" dirty="0" err="1">
                <a:latin typeface="Arial" panose="020B0604020202020204" pitchFamily="34" charset="0"/>
              </a:rPr>
              <a:t>sense</a:t>
            </a:r>
            <a:r>
              <a:rPr lang="cs-CZ" altLang="cs-CZ" sz="2000" i="1" dirty="0">
                <a:latin typeface="Arial" panose="020B0604020202020204" pitchFamily="34" charset="0"/>
              </a:rPr>
              <a:t> of </a:t>
            </a:r>
            <a:r>
              <a:rPr lang="cs-CZ" altLang="cs-CZ" sz="2000" i="1" dirty="0" err="1">
                <a:latin typeface="Arial" panose="020B0604020202020204" pitchFamily="34" charset="0"/>
              </a:rPr>
              <a:t>corporate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</a:rPr>
              <a:t>responsibility</a:t>
            </a:r>
            <a:r>
              <a:rPr lang="cs-CZ" altLang="cs-CZ" sz="2000" dirty="0">
                <a:latin typeface="Arial" panose="020B0604020202020204" pitchFamily="34" charset="0"/>
              </a:rPr>
              <a:t>“.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The </a:t>
            </a:r>
            <a:r>
              <a:rPr lang="cs-CZ" altLang="cs-CZ" sz="2000" b="1" dirty="0" err="1">
                <a:latin typeface="Arial" panose="020B0604020202020204" pitchFamily="34" charset="0"/>
              </a:rPr>
              <a:t>five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stages</a:t>
            </a:r>
            <a:r>
              <a:rPr lang="cs-CZ" altLang="cs-CZ" sz="2000" b="1" dirty="0">
                <a:latin typeface="Arial" panose="020B0604020202020204" pitchFamily="34" charset="0"/>
              </a:rPr>
              <a:t> of CSR </a:t>
            </a:r>
            <a:r>
              <a:rPr lang="cs-CZ" altLang="cs-CZ" sz="2000" b="1" dirty="0" err="1">
                <a:latin typeface="Arial" panose="020B0604020202020204" pitchFamily="34" charset="0"/>
              </a:rPr>
              <a:t>learning</a:t>
            </a:r>
            <a:r>
              <a:rPr lang="cs-CZ" altLang="cs-CZ" sz="2000" b="1" dirty="0">
                <a:latin typeface="Arial" panose="020B0604020202020204" pitchFamily="34" charset="0"/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Defensive (to </a:t>
            </a:r>
            <a:r>
              <a:rPr lang="cs-CZ" altLang="cs-CZ" sz="2000" dirty="0" err="1">
                <a:latin typeface="Arial" panose="020B0604020202020204" pitchFamily="34" charset="0"/>
              </a:rPr>
              <a:t>deny</a:t>
            </a:r>
            <a:r>
              <a:rPr lang="cs-CZ" altLang="cs-CZ" sz="2000" dirty="0">
                <a:latin typeface="Arial" panose="020B0604020202020204" pitchFamily="34" charset="0"/>
              </a:rPr>
              <a:t> Responsibility)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Compliance</a:t>
            </a:r>
            <a:r>
              <a:rPr lang="cs-CZ" altLang="cs-CZ" sz="2000" dirty="0">
                <a:latin typeface="Arial" panose="020B0604020202020204" pitchFamily="34" charset="0"/>
              </a:rPr>
              <a:t> (to do the minimum </a:t>
            </a:r>
            <a:r>
              <a:rPr lang="cs-CZ" altLang="cs-CZ" sz="2000" dirty="0" err="1">
                <a:latin typeface="Arial" panose="020B0604020202020204" pitchFamily="34" charset="0"/>
              </a:rPr>
              <a:t>required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Managerial</a:t>
            </a:r>
            <a:r>
              <a:rPr lang="cs-CZ" altLang="cs-CZ" sz="2000" dirty="0">
                <a:latin typeface="Arial" panose="020B0604020202020204" pitchFamily="34" charset="0"/>
              </a:rPr>
              <a:t> (to </a:t>
            </a:r>
            <a:r>
              <a:rPr lang="cs-CZ" altLang="cs-CZ" sz="2000" dirty="0" err="1">
                <a:latin typeface="Arial" panose="020B0604020202020204" pitchFamily="34" charset="0"/>
              </a:rPr>
              <a:t>begin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integrating</a:t>
            </a:r>
            <a:r>
              <a:rPr lang="cs-CZ" altLang="cs-CZ" sz="2000" dirty="0">
                <a:latin typeface="Arial" panose="020B0604020202020204" pitchFamily="34" charset="0"/>
              </a:rPr>
              <a:t> CSR </a:t>
            </a:r>
            <a:r>
              <a:rPr lang="cs-CZ" altLang="cs-CZ" sz="2000" dirty="0" err="1">
                <a:latin typeface="Arial" panose="020B0604020202020204" pitchFamily="34" charset="0"/>
              </a:rPr>
              <a:t>into</a:t>
            </a:r>
            <a:r>
              <a:rPr lang="cs-CZ" altLang="cs-CZ" sz="2000" dirty="0">
                <a:latin typeface="Arial" panose="020B0604020202020204" pitchFamily="34" charset="0"/>
              </a:rPr>
              <a:t> management </a:t>
            </a:r>
            <a:r>
              <a:rPr lang="cs-CZ" altLang="cs-CZ" sz="2000" dirty="0" err="1">
                <a:latin typeface="Arial" panose="020B0604020202020204" pitchFamily="34" charset="0"/>
              </a:rPr>
              <a:t>practices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Strategic (to </a:t>
            </a:r>
            <a:r>
              <a:rPr lang="cs-CZ" altLang="cs-CZ" sz="2000" dirty="0" err="1">
                <a:latin typeface="Arial" panose="020B0604020202020204" pitchFamily="34" charset="0"/>
              </a:rPr>
              <a:t>embed</a:t>
            </a:r>
            <a:r>
              <a:rPr lang="cs-CZ" altLang="cs-CZ" sz="2000" dirty="0">
                <a:latin typeface="Arial" panose="020B0604020202020204" pitchFamily="34" charset="0"/>
              </a:rPr>
              <a:t> CSR </a:t>
            </a:r>
            <a:r>
              <a:rPr lang="cs-CZ" altLang="cs-CZ" sz="2000" dirty="0" err="1">
                <a:latin typeface="Arial" panose="020B0604020202020204" pitchFamily="34" charset="0"/>
              </a:rPr>
              <a:t>within</a:t>
            </a:r>
            <a:r>
              <a:rPr lang="cs-CZ" altLang="cs-CZ" sz="2000" dirty="0">
                <a:latin typeface="Arial" panose="020B0604020202020204" pitchFamily="34" charset="0"/>
              </a:rPr>
              <a:t> the strategy </a:t>
            </a:r>
            <a:r>
              <a:rPr lang="cs-CZ" altLang="cs-CZ" sz="2000" dirty="0" err="1">
                <a:latin typeface="Arial" panose="020B0604020202020204" pitchFamily="34" charset="0"/>
              </a:rPr>
              <a:t>planning</a:t>
            </a:r>
            <a:r>
              <a:rPr lang="cs-CZ" altLang="cs-CZ" sz="2000" dirty="0">
                <a:latin typeface="Arial" panose="020B0604020202020204" pitchFamily="34" charset="0"/>
              </a:rPr>
              <a:t> proces)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Civil (to </a:t>
            </a:r>
            <a:r>
              <a:rPr lang="cs-CZ" altLang="cs-CZ" sz="2000" dirty="0" err="1">
                <a:latin typeface="Arial" panose="020B0604020202020204" pitchFamily="34" charset="0"/>
              </a:rPr>
              <a:t>promote</a:t>
            </a:r>
            <a:r>
              <a:rPr lang="cs-CZ" altLang="cs-CZ" sz="2000" dirty="0">
                <a:latin typeface="Arial" panose="020B0604020202020204" pitchFamily="34" charset="0"/>
              </a:rPr>
              <a:t> CSR </a:t>
            </a:r>
            <a:r>
              <a:rPr lang="cs-CZ" altLang="cs-CZ" sz="2000" dirty="0" err="1">
                <a:latin typeface="Arial" panose="020B0604020202020204" pitchFamily="34" charset="0"/>
              </a:rPr>
              <a:t>practices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industry-wide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99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Strategy implementation’s top 10 checklist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Commitment of top management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Involve middle manager’s valuable knowledge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Communication is what implementation is all about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Integrate point of view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Clear assignment of responsibilities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Preventive measures against barriers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Emphasize teamwork activities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Respect the individuals´ different characteristics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Take advantage of supportive implementation instruments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Calculate buffer time for unexpected incidents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1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b="1" dirty="0">
                <a:latin typeface="Arial" panose="020B0604020202020204" pitchFamily="34" charset="0"/>
              </a:rPr>
              <a:t>framework</a:t>
            </a:r>
            <a:r>
              <a:rPr lang="en-US" altLang="cs-CZ" sz="2200" dirty="0">
                <a:latin typeface="Arial" panose="020B0604020202020204" pitchFamily="34" charset="0"/>
              </a:rPr>
              <a:t> is intended to help boards of directors, CEOs, managers, employees and others assess a firm’s effects on society and the challenges and opportunities associated with taking these impacts into account in decision making and business activities.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CSR implementation framework set out in this guide is built around the “</a:t>
            </a:r>
            <a:r>
              <a:rPr lang="en-US" altLang="cs-CZ" sz="2200" i="1" dirty="0">
                <a:latin typeface="Arial" panose="020B0604020202020204" pitchFamily="34" charset="0"/>
              </a:rPr>
              <a:t>plan, do, check and improve</a:t>
            </a:r>
            <a:r>
              <a:rPr lang="en-US" altLang="cs-CZ" sz="2200" dirty="0">
                <a:latin typeface="Arial" panose="020B0604020202020204" pitchFamily="34" charset="0"/>
              </a:rPr>
              <a:t>” model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Plan</a:t>
            </a:r>
            <a:r>
              <a:rPr lang="en-US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the first part and in this phase it is important to decide the organizational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working process.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 dirty="0">
                <a:latin typeface="Arial" panose="020B0604020202020204" pitchFamily="34" charset="0"/>
              </a:rPr>
              <a:t>Clearly define instructions, instruments and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approach is crucial in the preparation phase</a:t>
            </a:r>
            <a:r>
              <a:rPr lang="cs-CZ" altLang="cs-CZ" sz="1800" i="1" dirty="0">
                <a:latin typeface="Arial" panose="020B0604020202020204" pitchFamily="34" charset="0"/>
              </a:rPr>
              <a:t>,</a:t>
            </a:r>
            <a:r>
              <a:rPr lang="en-US" altLang="cs-CZ" sz="1800" i="1" dirty="0">
                <a:latin typeface="Arial" panose="020B0604020202020204" pitchFamily="34" charset="0"/>
              </a:rPr>
              <a:t> since this is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the starting point and t</a:t>
            </a:r>
            <a:r>
              <a:rPr lang="en-US" altLang="cs-CZ" sz="1800" dirty="0">
                <a:latin typeface="Arial" panose="020B0604020202020204" pitchFamily="34" charset="0"/>
              </a:rPr>
              <a:t>he organization should ask themselves were they are going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not were they are right now. This is done by having a clear vision and the right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instructions and instruments to reach there.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27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Do</a:t>
            </a:r>
            <a:r>
              <a:rPr lang="en-US" altLang="cs-CZ" sz="2200">
                <a:latin typeface="Arial" panose="020B0604020202020204" pitchFamily="34" charset="0"/>
              </a:rPr>
              <a:t> is the next step of the process where a numerous of actions needs to be taken.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Initially, it is important </a:t>
            </a:r>
            <a:r>
              <a:rPr lang="en-US" altLang="cs-CZ" sz="2200" b="1" i="1">
                <a:latin typeface="Arial" panose="020B0604020202020204" pitchFamily="34" charset="0"/>
              </a:rPr>
              <a:t>to conduct a CSR business plan</a:t>
            </a:r>
            <a:r>
              <a:rPr lang="en-US" altLang="cs-CZ" sz="2200">
                <a:latin typeface="Arial" panose="020B0604020202020204" pitchFamily="34" charset="0"/>
              </a:rPr>
              <a:t> that can either be integrated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with the organizations overall goals and vision or it can be separately executed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</a:t>
            </a:r>
            <a:r>
              <a:rPr lang="en-US" altLang="cs-CZ" sz="1800" b="1">
                <a:latin typeface="Arial" panose="020B0604020202020204" pitchFamily="34" charset="0"/>
              </a:rPr>
              <a:t>CSR business plan </a:t>
            </a:r>
            <a:r>
              <a:rPr lang="en-US" altLang="cs-CZ" sz="1800">
                <a:latin typeface="Arial" panose="020B0604020202020204" pitchFamily="34" charset="0"/>
              </a:rPr>
              <a:t>should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contain CSR implementation strategy, commitments and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decision making structures. A </a:t>
            </a:r>
            <a:r>
              <a:rPr lang="en-US" altLang="cs-CZ" sz="1800" b="1">
                <a:latin typeface="Arial" panose="020B0604020202020204" pitchFamily="34" charset="0"/>
              </a:rPr>
              <a:t>CSR commitment draft </a:t>
            </a:r>
            <a:r>
              <a:rPr lang="en-US" altLang="cs-CZ" sz="1800">
                <a:latin typeface="Arial" panose="020B0604020202020204" pitchFamily="34" charset="0"/>
              </a:rPr>
              <a:t>should also be prepared and it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should include the different CSR commitments the company decides to undert</a:t>
            </a:r>
            <a:r>
              <a:rPr lang="cs-CZ" altLang="cs-CZ" sz="1800">
                <a:latin typeface="Arial" panose="020B0604020202020204" pitchFamily="34" charset="0"/>
              </a:rPr>
              <a:t>ake.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cs-CZ" altLang="cs-CZ" sz="1800">
                <a:latin typeface="Arial" panose="020B0604020202020204" pitchFamily="34" charset="0"/>
              </a:rPr>
              <a:t>A </a:t>
            </a:r>
            <a:r>
              <a:rPr lang="en-US" altLang="cs-CZ" sz="1800" b="1">
                <a:latin typeface="Arial" panose="020B0604020202020204" pitchFamily="34" charset="0"/>
              </a:rPr>
              <a:t>CSR working group </a:t>
            </a:r>
            <a:r>
              <a:rPr lang="en-US" altLang="cs-CZ" sz="1800">
                <a:latin typeface="Arial" panose="020B0604020202020204" pitchFamily="34" charset="0"/>
              </a:rPr>
              <a:t>with members who are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enthusiastic about the project should be out together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  <a:r>
              <a:rPr lang="en-US" altLang="cs-CZ" sz="1800">
                <a:latin typeface="Arial" panose="020B0604020202020204" pitchFamily="34" charset="0"/>
              </a:rPr>
              <a:t> As the implementation goes on it is important to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keep the employees up to date and give them continuously CSR training.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7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Implementation framework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Check </a:t>
            </a:r>
            <a:r>
              <a:rPr lang="en-US" altLang="cs-CZ" sz="2200" dirty="0">
                <a:latin typeface="Arial" panose="020B0604020202020204" pitchFamily="34" charset="0"/>
              </a:rPr>
              <a:t>is the third part of the implementation model and in this part the to </a:t>
            </a:r>
            <a:r>
              <a:rPr lang="en-US" altLang="cs-CZ" sz="2200" i="1" dirty="0">
                <a:latin typeface="Arial" panose="020B0604020202020204" pitchFamily="34" charset="0"/>
              </a:rPr>
              <a:t>measure the targets and recognize performance </a:t>
            </a:r>
            <a:r>
              <a:rPr lang="en-US" altLang="cs-CZ" sz="2200" dirty="0">
                <a:latin typeface="Arial" panose="020B0604020202020204" pitchFamily="34" charset="0"/>
              </a:rPr>
              <a:t>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has been set up earlier. It is important </a:t>
            </a:r>
            <a:r>
              <a:rPr lang="en-US" altLang="cs-CZ" sz="2200" i="1" dirty="0">
                <a:latin typeface="Arial" panose="020B0604020202020204" pitchFamily="34" charset="0"/>
              </a:rPr>
              <a:t>to report progresses </a:t>
            </a:r>
            <a:r>
              <a:rPr lang="en-US" altLang="cs-CZ" sz="2200" dirty="0">
                <a:latin typeface="Arial" panose="020B0604020202020204" pitchFamily="34" charset="0"/>
              </a:rPr>
              <a:t>in order to improve the outcome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 implementation process. The usage of </a:t>
            </a:r>
            <a:r>
              <a:rPr lang="en-US" altLang="cs-CZ" sz="2200" i="1" dirty="0">
                <a:latin typeface="Arial" panose="020B0604020202020204" pitchFamily="34" charset="0"/>
              </a:rPr>
              <a:t>reward systems </a:t>
            </a:r>
            <a:r>
              <a:rPr lang="en-US" altLang="cs-CZ" sz="2200" dirty="0">
                <a:latin typeface="Arial" panose="020B0604020202020204" pitchFamily="34" charset="0"/>
              </a:rPr>
              <a:t>is important to keep employees motivated in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 implementation process.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Improve</a:t>
            </a:r>
            <a:r>
              <a:rPr lang="en-US" altLang="cs-CZ" sz="2200" dirty="0">
                <a:latin typeface="Arial" panose="020B0604020202020204" pitchFamily="34" charset="0"/>
              </a:rPr>
              <a:t> is the final step in model and in this part is the implementation evaluated</a:t>
            </a:r>
            <a:r>
              <a:rPr lang="cs-CZ" altLang="cs-CZ" sz="2200" dirty="0">
                <a:latin typeface="Arial" panose="020B0604020202020204" pitchFamily="34" charset="0"/>
              </a:rPr>
              <a:t> -</a:t>
            </a:r>
            <a:r>
              <a:rPr lang="en-US" altLang="cs-CZ" sz="2200" dirty="0">
                <a:latin typeface="Arial" panose="020B0604020202020204" pitchFamily="34" charset="0"/>
              </a:rPr>
              <a:t> important in order to improve the CSR implementation process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Communication</a:t>
            </a:r>
            <a:r>
              <a:rPr lang="en-US" altLang="cs-CZ" sz="2200" dirty="0">
                <a:latin typeface="Arial" panose="020B0604020202020204" pitchFamily="34" charset="0"/>
              </a:rPr>
              <a:t> is important in every phase of the implementation. To really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emphasize the importance of communication it is shown as an arrow in the model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through the entire process.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58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GB" b="1">
                <a:latin typeface="Arial" pitchFamily="34" charset="0"/>
                <a:cs typeface="Arial" pitchFamily="34" charset="0"/>
              </a:rPr>
              <a:t> 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Arial" panose="020B0604020202020204" pitchFamily="34" charset="0"/>
              </a:rPr>
              <a:t>3. CSR Implementation framework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151" name="Nadpis 1"/>
          <p:cNvSpPr>
            <a:spLocks noGrp="1"/>
          </p:cNvSpPr>
          <p:nvPr>
            <p:ph type="title"/>
          </p:nvPr>
        </p:nvSpPr>
        <p:spPr>
          <a:xfrm>
            <a:off x="601579" y="2305217"/>
            <a:ext cx="3008313" cy="793750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cs-CZ" altLang="cs-CZ" sz="2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Honen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lang="cs-CZ" altLang="cs-CZ" sz="2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Potts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2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implementation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24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guide</a:t>
            </a: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72606" y="3429000"/>
            <a:ext cx="3645568" cy="37988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In recognition of the fact that firms are at different levels of sophistication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development with respect to CSR, it is understood that firms may choose to forego a particular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aspect or task when it has already been undertaken.</a:t>
            </a:r>
            <a:endParaRPr lang="en-GB" sz="1600" dirty="0"/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110072"/>
              </p:ext>
            </p:extLst>
          </p:nvPr>
        </p:nvGraphicFramePr>
        <p:xfrm>
          <a:off x="4426456" y="1187912"/>
          <a:ext cx="4684179" cy="592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kument" r:id="rId3" imgW="5940083" imgH="7376665" progId="Word.Document.12">
                  <p:embed/>
                </p:oleObj>
              </mc:Choice>
              <mc:Fallback>
                <p:oleObj name="Dokument" r:id="rId3" imgW="5940083" imgH="7376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6456" y="1187912"/>
                        <a:ext cx="4684179" cy="5922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553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GB" b="1">
                <a:latin typeface="Arial" pitchFamily="34" charset="0"/>
                <a:cs typeface="Arial" pitchFamily="34" charset="0"/>
              </a:rPr>
              <a:t> 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Arial" panose="020B0604020202020204" pitchFamily="34" charset="0"/>
              </a:rPr>
              <a:t>3. CSR Implementation framework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151" name="Nadpis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793750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8D4CBBB-0F5A-435E-A2F6-A41CCA6AE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62" t="12788" r="20243" b="6873"/>
          <a:stretch/>
        </p:blipFill>
        <p:spPr>
          <a:xfrm>
            <a:off x="823369" y="1187912"/>
            <a:ext cx="6912936" cy="54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1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cs-CZ" b="1">
                <a:latin typeface="Arial" pitchFamily="34" charset="0"/>
                <a:cs typeface="Arial" pitchFamily="34" charset="0"/>
              </a:rPr>
              <a:t> IMPLEMENTING A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Implementation is all about communication and communication 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important all along the implementation process, not only initially but also along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way in order to better evaluate the process and measure the progress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implementation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is very important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that everyone involved in the implementation process is aware of why they are doing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things and that they understand the purpose and goal with the process and that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discussion around the CSR implementation is ongoing and open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Recomended</a:t>
            </a:r>
            <a:r>
              <a:rPr lang="cs-CZ" altLang="cs-CZ" sz="2200" dirty="0">
                <a:latin typeface="Arial" panose="020B0604020202020204" pitchFamily="34" charset="0"/>
              </a:rPr>
              <a:t> study: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</a:rPr>
              <a:t>Chandler</a:t>
            </a:r>
            <a:r>
              <a:rPr lang="cs-CZ" altLang="cs-CZ" sz="1600" dirty="0">
                <a:latin typeface="Arial" panose="020B0604020202020204" pitchFamily="34" charset="0"/>
              </a:rPr>
              <a:t>, Werther, Jr. „Strategic Corporate Social Responsibility“, </a:t>
            </a:r>
            <a:r>
              <a:rPr lang="cs-CZ" altLang="cs-CZ" sz="1600" dirty="0" err="1">
                <a:latin typeface="Arial" panose="020B0604020202020204" pitchFamily="34" charset="0"/>
              </a:rPr>
              <a:t>chapter</a:t>
            </a:r>
            <a:r>
              <a:rPr lang="cs-CZ" altLang="cs-CZ" sz="1600" dirty="0">
                <a:latin typeface="Arial" panose="020B0604020202020204" pitchFamily="34" charset="0"/>
              </a:rPr>
              <a:t> 5.</a:t>
            </a:r>
            <a:endParaRPr lang="en-GB" altLang="cs-CZ" sz="16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23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cs-CZ" b="1">
                <a:latin typeface="Arial" pitchFamily="34" charset="0"/>
                <a:cs typeface="Arial" pitchFamily="34" charset="0"/>
              </a:rPr>
              <a:t> IMPLEMENTING A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The Top 100 Companies With The Best CSR (Corporate Social Responsibility) Reputation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-2469" y="5859379"/>
            <a:ext cx="84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cs-CZ" sz="900" dirty="0">
                <a:latin typeface="Arial" panose="020B0604020202020204" pitchFamily="34" charset="0"/>
                <a:hlinkClick r:id="rId2"/>
              </a:rPr>
              <a:t>https://youmatter.world/en/top-100-companies-best-csr-reputation2019-28108/</a:t>
            </a:r>
            <a:endParaRPr lang="cs-CZ" altLang="cs-CZ" sz="9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9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9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900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D5BD42-7532-4B6F-88A4-BDDCF0080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8" t="20526" r="3785" b="13502"/>
          <a:stretch/>
        </p:blipFill>
        <p:spPr>
          <a:xfrm>
            <a:off x="-2469" y="1768643"/>
            <a:ext cx="9155858" cy="4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5754318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CSR can be phased in by focusing carefully on priorities in accordance with </a:t>
            </a:r>
            <a:r>
              <a:rPr lang="en-US" altLang="cs-CZ" sz="1800" b="1" dirty="0">
                <a:latin typeface="Arial" panose="020B0604020202020204" pitchFamily="34" charset="0"/>
              </a:rPr>
              <a:t>resource or time constraints</a:t>
            </a:r>
            <a:r>
              <a:rPr lang="en-US" altLang="cs-CZ" sz="1800" dirty="0">
                <a:latin typeface="Arial" panose="020B0604020202020204" pitchFamily="34" charset="0"/>
              </a:rPr>
              <a:t>. Alternatively, more comprehensive and systematic approaches can be pursued when resources and overall priorities permit or require.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The bottom line is that CSR needs to be integrated into the firm’s core decision making, strategy, management processes and activities</a:t>
            </a:r>
            <a:r>
              <a:rPr lang="en-US" altLang="cs-CZ" sz="1800" dirty="0">
                <a:latin typeface="Arial" panose="020B0604020202020204" pitchFamily="34" charset="0"/>
              </a:rPr>
              <a:t>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1800" b="1" dirty="0">
                <a:latin typeface="Arial" panose="020B0604020202020204" pitchFamily="34" charset="0"/>
              </a:rPr>
              <a:t>T</a:t>
            </a:r>
            <a:r>
              <a:rPr lang="en-US" altLang="cs-CZ" sz="1800" b="1" dirty="0">
                <a:latin typeface="Arial" panose="020B0604020202020204" pitchFamily="34" charset="0"/>
              </a:rPr>
              <a:t>here are a number of governmental and partnership developed initiatives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en-US" altLang="cs-CZ" sz="1800" b="1" dirty="0">
                <a:latin typeface="Arial" panose="020B0604020202020204" pitchFamily="34" charset="0"/>
              </a:rPr>
              <a:t>that have emerged to provide guidance </a:t>
            </a:r>
            <a:r>
              <a:rPr lang="en-US" altLang="cs-CZ" sz="1800" dirty="0">
                <a:latin typeface="Arial" panose="020B0604020202020204" pitchFamily="34" charset="0"/>
              </a:rPr>
              <a:t>on governmental and societal expectations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of business.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400" dirty="0">
                <a:latin typeface="Arial" panose="020B0604020202020204" pitchFamily="34" charset="0"/>
              </a:rPr>
              <a:t>By using these instruments—such as the OECD MNE Guidelines or the UN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en-US" altLang="cs-CZ" sz="1400" dirty="0">
                <a:latin typeface="Arial" panose="020B0604020202020204" pitchFamily="34" charset="0"/>
              </a:rPr>
              <a:t>Global Compact—business users can be confident that they are basing their efforts on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en-US" altLang="cs-CZ" sz="1400" dirty="0">
                <a:latin typeface="Arial" panose="020B0604020202020204" pitchFamily="34" charset="0"/>
              </a:rPr>
              <a:t>internationally-endorsed approaches.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29B12C-F262-422D-8945-A164BA686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4" t="24677" r="35349" b="21370"/>
          <a:stretch/>
        </p:blipFill>
        <p:spPr>
          <a:xfrm>
            <a:off x="6092456" y="2206404"/>
            <a:ext cx="2923953" cy="27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IMPLEMENTATION PROCESS</a:t>
            </a:r>
          </a:p>
        </p:txBody>
      </p:sp>
      <p:sp>
        <p:nvSpPr>
          <p:cNvPr id="6151" name="Nadpis 1"/>
          <p:cNvSpPr>
            <a:spLocks noGrp="1"/>
          </p:cNvSpPr>
          <p:nvPr>
            <p:ph type="title"/>
          </p:nvPr>
        </p:nvSpPr>
        <p:spPr>
          <a:xfrm>
            <a:off x="342106" y="2937329"/>
            <a:ext cx="3008313" cy="79375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cs-CZ" altLang="cs-CZ" sz="2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Basic guidance for the implementation of CSR</a:t>
            </a: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34" t="12784" r="25235" b="7145"/>
          <a:stretch/>
        </p:blipFill>
        <p:spPr>
          <a:xfrm>
            <a:off x="3516202" y="1452336"/>
            <a:ext cx="5042326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MEANING OF CSR IMPLEMENTATION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CSR implementation means that </a:t>
            </a:r>
            <a:r>
              <a:rPr lang="en-US" altLang="cs-CZ" sz="2200" b="1">
                <a:latin typeface="Arial" panose="020B0604020202020204" pitchFamily="34" charset="0"/>
              </a:rPr>
              <a:t>the company shall be accountable to stakeholders, future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generations and the natural environment.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An enterprise </a:t>
            </a:r>
            <a:r>
              <a:rPr lang="en-US" altLang="cs-CZ" sz="2200" b="1">
                <a:latin typeface="Arial" panose="020B0604020202020204" pitchFamily="34" charset="0"/>
              </a:rPr>
              <a:t>shall be responsible for stakeholders</a:t>
            </a:r>
            <a:r>
              <a:rPr lang="en-US" altLang="cs-CZ" sz="2200">
                <a:latin typeface="Arial" panose="020B0604020202020204" pitchFamily="34" charset="0"/>
              </a:rPr>
              <a:t>, </a:t>
            </a:r>
            <a:r>
              <a:rPr lang="en-US" altLang="cs-CZ" sz="2200" b="1">
                <a:latin typeface="Arial" panose="020B0604020202020204" pitchFamily="34" charset="0"/>
              </a:rPr>
              <a:t>motivate the passion of the stakeholders</a:t>
            </a:r>
            <a:r>
              <a:rPr lang="en-US" altLang="cs-CZ" sz="2200">
                <a:latin typeface="Arial" panose="020B0604020202020204" pitchFamily="34" charset="0"/>
              </a:rPr>
              <a:t> such as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employees, customers, generating companies, suppliers and communities, </a:t>
            </a:r>
            <a:r>
              <a:rPr lang="en-US" altLang="cs-CZ" sz="2200" b="1">
                <a:latin typeface="Arial" panose="020B0604020202020204" pitchFamily="34" charset="0"/>
              </a:rPr>
              <a:t>give full play to the transmission</a:t>
            </a:r>
            <a:r>
              <a:rPr lang="cs-CZ" altLang="cs-CZ" sz="2200" b="1">
                <a:latin typeface="Arial" panose="020B0604020202020204" pitchFamily="34" charset="0"/>
              </a:rPr>
              <a:t> </a:t>
            </a:r>
            <a:r>
              <a:rPr lang="en-US" altLang="cs-CZ" sz="2200" b="1">
                <a:latin typeface="Arial" panose="020B0604020202020204" pitchFamily="34" charset="0"/>
              </a:rPr>
              <a:t>capacity </a:t>
            </a:r>
            <a:r>
              <a:rPr lang="en-US" altLang="cs-CZ" sz="2200">
                <a:latin typeface="Arial" panose="020B0604020202020204" pitchFamily="34" charset="0"/>
              </a:rPr>
              <a:t>of the power grid and </a:t>
            </a:r>
            <a:r>
              <a:rPr lang="en-US" altLang="cs-CZ" sz="2200" b="1">
                <a:latin typeface="Arial" panose="020B0604020202020204" pitchFamily="34" charset="0"/>
              </a:rPr>
              <a:t>optimization of energy allocation</a:t>
            </a:r>
            <a:r>
              <a:rPr lang="en-US" altLang="cs-CZ" sz="2200">
                <a:latin typeface="Arial" panose="020B0604020202020204" pitchFamily="34" charset="0"/>
              </a:rPr>
              <a:t>, and guarantee safer, cleaner, more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economical and sustainable energy supply.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357" t="9428" r="22143" b="5239"/>
          <a:stretch/>
        </p:blipFill>
        <p:spPr>
          <a:xfrm>
            <a:off x="1718695" y="797442"/>
            <a:ext cx="6134133" cy="560834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1354477" y="6405791"/>
            <a:ext cx="4311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0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Source: SGCC Guidance for the Implementation of CSR (2008)</a:t>
            </a:r>
            <a:endParaRPr lang="en-GB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7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CSR </a:t>
            </a:r>
            <a:r>
              <a:rPr lang="en-GB" altLang="cs-CZ" sz="2200" b="1" dirty="0">
                <a:latin typeface="Arial" panose="020B0604020202020204" pitchFamily="34" charset="0"/>
              </a:rPr>
              <a:t>organizational management system </a:t>
            </a:r>
            <a:r>
              <a:rPr lang="en-GB" altLang="cs-CZ" sz="2200" dirty="0">
                <a:latin typeface="Arial" panose="020B0604020202020204" pitchFamily="34" charset="0"/>
              </a:rPr>
              <a:t>is viewed as an organizing framework and operating procedure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is to serve and promote corporate commitment in compliance with its social responsibilities in all operational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aspects.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</a:t>
            </a:r>
            <a:r>
              <a:rPr lang="en-GB" altLang="cs-CZ" sz="2200" b="1" dirty="0">
                <a:latin typeface="Arial" panose="020B0604020202020204" pitchFamily="34" charset="0"/>
              </a:rPr>
              <a:t>CSR Steering Committee </a:t>
            </a:r>
            <a:r>
              <a:rPr lang="en-GB" altLang="cs-CZ" sz="2200" dirty="0">
                <a:latin typeface="Arial" panose="020B0604020202020204" pitchFamily="34" charset="0"/>
              </a:rPr>
              <a:t>has been set up for defining CSR missions and principles and Implementing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a unified management for CSR activities, with SGCC’s President as director general and other top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executives as deputy directors.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Committee Members are either the chief of SGCC’s Functional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departments, or the head of subsidiaries. CSR Office has been set up under the Steering Committee, with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Administration Office handling daily affairs.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IMPLEMENTING A CSR APPROACH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Establishing the Organizational Management System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0ED6AA3-BB6F-4B20-8CF7-7B60A6543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7" t="17953" r="20132" b="5789"/>
          <a:stretch/>
        </p:blipFill>
        <p:spPr>
          <a:xfrm>
            <a:off x="565483" y="1179215"/>
            <a:ext cx="7724274" cy="55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36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4462</TotalTime>
  <Words>3160</Words>
  <Application>Microsoft Office PowerPoint</Application>
  <PresentationFormat>Předvádění na obrazovce (4:3)</PresentationFormat>
  <Paragraphs>307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Motiv sady Office</vt:lpstr>
      <vt:lpstr>Vlastní návrh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Basic guidance for the implementation of CSR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Honen and Potts implementation guide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71</cp:revision>
  <dcterms:created xsi:type="dcterms:W3CDTF">2016-03-17T12:08:01Z</dcterms:created>
  <dcterms:modified xsi:type="dcterms:W3CDTF">2019-11-19T08:08:37Z</dcterms:modified>
</cp:coreProperties>
</file>