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handoutMasterIdLst>
    <p:handoutMasterId r:id="rId42"/>
  </p:handoutMasterIdLst>
  <p:sldIdLst>
    <p:sldId id="256" r:id="rId2"/>
    <p:sldId id="402" r:id="rId3"/>
    <p:sldId id="424" r:id="rId4"/>
    <p:sldId id="425" r:id="rId5"/>
    <p:sldId id="426" r:id="rId6"/>
    <p:sldId id="428" r:id="rId7"/>
    <p:sldId id="429" r:id="rId8"/>
    <p:sldId id="430" r:id="rId9"/>
    <p:sldId id="431" r:id="rId10"/>
    <p:sldId id="432" r:id="rId11"/>
    <p:sldId id="433" r:id="rId12"/>
    <p:sldId id="434" r:id="rId13"/>
    <p:sldId id="435" r:id="rId14"/>
    <p:sldId id="436" r:id="rId15"/>
    <p:sldId id="437" r:id="rId16"/>
    <p:sldId id="438" r:id="rId17"/>
    <p:sldId id="439" r:id="rId18"/>
    <p:sldId id="440" r:id="rId19"/>
    <p:sldId id="441" r:id="rId20"/>
    <p:sldId id="442" r:id="rId21"/>
    <p:sldId id="446" r:id="rId22"/>
    <p:sldId id="447" r:id="rId23"/>
    <p:sldId id="467" r:id="rId24"/>
    <p:sldId id="452" r:id="rId25"/>
    <p:sldId id="450" r:id="rId26"/>
    <p:sldId id="453" r:id="rId27"/>
    <p:sldId id="454" r:id="rId28"/>
    <p:sldId id="455" r:id="rId29"/>
    <p:sldId id="456" r:id="rId30"/>
    <p:sldId id="458" r:id="rId31"/>
    <p:sldId id="459" r:id="rId32"/>
    <p:sldId id="460" r:id="rId33"/>
    <p:sldId id="471" r:id="rId34"/>
    <p:sldId id="472" r:id="rId35"/>
    <p:sldId id="473" r:id="rId36"/>
    <p:sldId id="475" r:id="rId37"/>
    <p:sldId id="476" r:id="rId38"/>
    <p:sldId id="477" r:id="rId39"/>
    <p:sldId id="478" r:id="rId40"/>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p:cViewPr varScale="1">
        <p:scale>
          <a:sx n="139" d="100"/>
          <a:sy n="139" d="100"/>
        </p:scale>
        <p:origin x="738" y="1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F64AE871-B3CA-471B-BD90-4D945372B6D1}" type="datetimeFigureOut">
              <a:rPr lang="cs-CZ" smtClean="0"/>
              <a:t>08.12.2021</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7D0736F-D4AE-44F6-86F1-E3F9CD3D7D20}" type="slidenum">
              <a:rPr lang="cs-CZ" smtClean="0"/>
              <a:t>‹#›</a:t>
            </a:fld>
            <a:endParaRPr lang="cs-CZ"/>
          </a:p>
        </p:txBody>
      </p:sp>
    </p:spTree>
    <p:extLst>
      <p:ext uri="{BB962C8B-B14F-4D97-AF65-F5344CB8AC3E}">
        <p14:creationId xmlns:p14="http://schemas.microsoft.com/office/powerpoint/2010/main" val="38183877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pPr/>
              <a:t>08.12.2021</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2400" b="1" dirty="0" err="1" smtClean="0">
                <a:solidFill>
                  <a:schemeClr val="bg1"/>
                </a:solidFill>
                <a:latin typeface="Times New Roman" panose="02020603050405020304" pitchFamily="18" charset="0"/>
                <a:cs typeface="Times New Roman" panose="02020603050405020304" pitchFamily="18" charset="0"/>
              </a:rPr>
              <a:t>Crisis</a:t>
            </a:r>
            <a:r>
              <a:rPr lang="cs-CZ" sz="2400" b="1" dirty="0" smtClean="0">
                <a:solidFill>
                  <a:schemeClr val="bg1"/>
                </a:solidFill>
                <a:latin typeface="Times New Roman" panose="02020603050405020304" pitchFamily="18" charset="0"/>
                <a:cs typeface="Times New Roman" panose="02020603050405020304" pitchFamily="18" charset="0"/>
              </a:rPr>
              <a:t> Management in </a:t>
            </a:r>
            <a:r>
              <a:rPr lang="cs-CZ" sz="2400" b="1" dirty="0" err="1" smtClean="0">
                <a:solidFill>
                  <a:schemeClr val="bg1"/>
                </a:solidFill>
                <a:latin typeface="Times New Roman" panose="02020603050405020304" pitchFamily="18" charset="0"/>
                <a:cs typeface="Times New Roman" panose="02020603050405020304" pitchFamily="18" charset="0"/>
              </a:rPr>
              <a:t>SMEs</a:t>
            </a:r>
            <a:r>
              <a:rPr lang="cs-CZ" sz="2400" b="1" dirty="0" smtClean="0">
                <a:solidFill>
                  <a:schemeClr val="bg1"/>
                </a:solidFill>
                <a:latin typeface="Times New Roman" panose="02020603050405020304" pitchFamily="18" charset="0"/>
                <a:cs typeface="Times New Roman" panose="02020603050405020304" pitchFamily="18" charset="0"/>
              </a:rPr>
              <a:t/>
            </a:r>
            <a:br>
              <a:rPr lang="cs-CZ" sz="2400" b="1" dirty="0" smtClean="0">
                <a:solidFill>
                  <a:schemeClr val="bg1"/>
                </a:solidFill>
                <a:latin typeface="Times New Roman" panose="02020603050405020304" pitchFamily="18" charset="0"/>
                <a:cs typeface="Times New Roman" panose="02020603050405020304" pitchFamily="18" charset="0"/>
              </a:rPr>
            </a:br>
            <a:r>
              <a:rPr lang="cs-CZ" sz="2400" b="1" dirty="0" smtClean="0">
                <a:solidFill>
                  <a:schemeClr val="bg1"/>
                </a:solidFill>
                <a:latin typeface="Times New Roman" panose="02020603050405020304" pitchFamily="18" charset="0"/>
                <a:cs typeface="Times New Roman" panose="02020603050405020304" pitchFamily="18" charset="0"/>
              </a:rPr>
              <a:t>International </a:t>
            </a:r>
            <a:r>
              <a:rPr lang="cs-CZ" sz="2400" b="1" dirty="0" err="1" smtClean="0">
                <a:solidFill>
                  <a:schemeClr val="bg1"/>
                </a:solidFill>
                <a:latin typeface="Times New Roman" panose="02020603050405020304" pitchFamily="18" charset="0"/>
                <a:cs typeface="Times New Roman" panose="02020603050405020304" pitchFamily="18" charset="0"/>
              </a:rPr>
              <a:t>Crisis</a:t>
            </a:r>
            <a:r>
              <a:rPr lang="cs-CZ" sz="2400" b="1" dirty="0" smtClean="0">
                <a:solidFill>
                  <a:schemeClr val="bg1"/>
                </a:solidFill>
                <a:latin typeface="Times New Roman" panose="02020603050405020304" pitchFamily="18" charset="0"/>
                <a:cs typeface="Times New Roman" panose="02020603050405020304" pitchFamily="18" charset="0"/>
              </a:rPr>
              <a:t> Management</a:t>
            </a:r>
            <a:br>
              <a:rPr lang="cs-CZ" sz="2400" b="1" dirty="0" smtClean="0">
                <a:solidFill>
                  <a:schemeClr val="bg1"/>
                </a:solidFill>
                <a:latin typeface="Times New Roman" panose="02020603050405020304" pitchFamily="18" charset="0"/>
                <a:cs typeface="Times New Roman" panose="02020603050405020304" pitchFamily="18" charset="0"/>
              </a:rPr>
            </a:br>
            <a:r>
              <a:rPr lang="cs-CZ" sz="2400" b="1" dirty="0" err="1" smtClean="0">
                <a:solidFill>
                  <a:schemeClr val="bg1"/>
                </a:solidFill>
                <a:latin typeface="Times New Roman" panose="02020603050405020304" pitchFamily="18" charset="0"/>
                <a:cs typeface="Times New Roman" panose="02020603050405020304" pitchFamily="18" charset="0"/>
              </a:rPr>
              <a:t>Crisis</a:t>
            </a:r>
            <a:r>
              <a:rPr lang="cs-CZ" sz="2400" b="1" dirty="0" smtClean="0">
                <a:solidFill>
                  <a:schemeClr val="bg1"/>
                </a:solidFill>
                <a:latin typeface="Times New Roman" panose="02020603050405020304" pitchFamily="18" charset="0"/>
                <a:cs typeface="Times New Roman" panose="02020603050405020304" pitchFamily="18" charset="0"/>
              </a:rPr>
              <a:t> Management in Public </a:t>
            </a:r>
            <a:r>
              <a:rPr lang="cs-CZ" sz="2400" b="1" dirty="0" err="1" smtClean="0">
                <a:solidFill>
                  <a:schemeClr val="bg1"/>
                </a:solidFill>
                <a:latin typeface="Times New Roman" panose="02020603050405020304" pitchFamily="18" charset="0"/>
                <a:cs typeface="Times New Roman" panose="02020603050405020304" pitchFamily="18" charset="0"/>
              </a:rPr>
              <a:t>Administration</a:t>
            </a:r>
            <a:r>
              <a:rPr lang="cs-CZ" sz="2400" b="1" dirty="0" smtClean="0">
                <a:solidFill>
                  <a:schemeClr val="bg1"/>
                </a:solidFill>
                <a:latin typeface="Times New Roman" panose="02020603050405020304" pitchFamily="18" charset="0"/>
                <a:cs typeface="Times New Roman" panose="02020603050405020304" pitchFamily="18" charset="0"/>
              </a:rPr>
              <a:t/>
            </a:r>
            <a:br>
              <a:rPr lang="cs-CZ" sz="2400" b="1" dirty="0" smtClean="0">
                <a:solidFill>
                  <a:schemeClr val="bg1"/>
                </a:solidFill>
                <a:latin typeface="Times New Roman" panose="02020603050405020304" pitchFamily="18" charset="0"/>
                <a:cs typeface="Times New Roman" panose="02020603050405020304" pitchFamily="18" charset="0"/>
              </a:rPr>
            </a:br>
            <a:endParaRPr lang="cs-CZ" sz="24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KRIZOVÝ 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b="1" dirty="0"/>
              <a:t>Greiner model</a:t>
            </a:r>
          </a:p>
          <a:p>
            <a:pPr algn="just"/>
            <a:r>
              <a:rPr lang="en-US" sz="1700" dirty="0"/>
              <a:t>Larry E. Greiner's 1972 model is based on the assumption that behind every crisis there is a problem that will move the company forward if it is resolved in time. </a:t>
            </a:r>
          </a:p>
          <a:p>
            <a:pPr algn="just"/>
            <a:r>
              <a:rPr lang="en-US" sz="1700" dirty="0"/>
              <a:t>Each period so defined begins with a </a:t>
            </a:r>
            <a:r>
              <a:rPr lang="en-US" sz="1700" b="1" dirty="0"/>
              <a:t>period of evo</a:t>
            </a:r>
            <a:r>
              <a:rPr lang="en-US" sz="1700" dirty="0"/>
              <a:t>lution (development) characterized by growth and stability and is abruptly interrupted by a mismatch between the goals of the enterprise and the desires and expectations of the owner or business owner and is referred to as a </a:t>
            </a:r>
            <a:r>
              <a:rPr lang="en-US" sz="1700" b="1" dirty="0"/>
              <a:t>period of revolution </a:t>
            </a:r>
            <a:r>
              <a:rPr lang="en-US" sz="1700" dirty="0"/>
              <a:t>(reversal, crisis). </a:t>
            </a:r>
            <a:r>
              <a:rPr lang="en-US" sz="1700" dirty="0" smtClean="0"/>
              <a:t>The </a:t>
            </a:r>
            <a:r>
              <a:rPr lang="en-US" sz="1700" dirty="0"/>
              <a:t>outcome of each revolutionary period determines whether or not the enterprise moves to the next stage of development. </a:t>
            </a:r>
          </a:p>
          <a:p>
            <a:pPr algn="just"/>
            <a:r>
              <a:rPr lang="en-US" sz="1700" dirty="0"/>
              <a:t>According to Greiner, the growth of an enterprise is influenced by five key dimensions, namely the age of the enterprise, the size of the enterprise, the stage of evolution, the stage of revolution and the rate of growth of the </a:t>
            </a:r>
            <a:r>
              <a:rPr lang="en-US" sz="1700" dirty="0" smtClean="0"/>
              <a:t>industry</a:t>
            </a:r>
            <a:r>
              <a:rPr lang="cs-CZ" sz="1700" dirty="0" smtClean="0"/>
              <a:t>.</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spTree>
    <p:extLst>
      <p:ext uri="{BB962C8B-B14F-4D97-AF65-F5344CB8AC3E}">
        <p14:creationId xmlns:p14="http://schemas.microsoft.com/office/powerpoint/2010/main" val="15026993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1950" lvl="2" indent="-361950" algn="just"/>
            <a:r>
              <a:rPr lang="en-US" sz="2000" dirty="0"/>
              <a:t>Greiner's model is based on the observation of crises that occur in a company during the growth of the company. </a:t>
            </a:r>
          </a:p>
          <a:p>
            <a:pPr marL="361950" lvl="2" indent="-361950" algn="just"/>
            <a:r>
              <a:rPr lang="en-US" sz="2000" dirty="0"/>
              <a:t>As a company grows, its structure and processes change. It needs new ways and avenues of communication and leadership. The extent of these changes is determined by the growth of the business. </a:t>
            </a:r>
          </a:p>
          <a:p>
            <a:pPr marL="361950" lvl="2" indent="-361950" algn="just"/>
            <a:r>
              <a:rPr lang="en-US" sz="2000" dirty="0"/>
              <a:t>Each revolutionary period is characterized by the dominant management style used to achieve growth, as well as the dominant management problem that must be solved for growth to continue. If the old organizational structure does not fit, a crisis occurs. If the old </a:t>
            </a:r>
            <a:r>
              <a:rPr lang="en-US" sz="2000" dirty="0" err="1"/>
              <a:t>organisational</a:t>
            </a:r>
            <a:r>
              <a:rPr lang="en-US" sz="2000" dirty="0"/>
              <a:t> structure is replaced by a new one, there is further growth and, over time, another crisis</a:t>
            </a:r>
            <a:r>
              <a:rPr lang="cs-CZ" sz="2000" dirty="0" smtClean="0"/>
              <a:t>. </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spTree>
    <p:extLst>
      <p:ext uri="{BB962C8B-B14F-4D97-AF65-F5344CB8AC3E}">
        <p14:creationId xmlns:p14="http://schemas.microsoft.com/office/powerpoint/2010/main" val="31525793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2000" b="1" dirty="0"/>
              <a:t>Greiner model</a:t>
            </a:r>
          </a:p>
          <a:p>
            <a:pPr marL="0" indent="0" algn="just">
              <a:buNone/>
            </a:pPr>
            <a:endParaRPr lang="cs-CZ" sz="2000" b="1"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pic>
        <p:nvPicPr>
          <p:cNvPr id="5" name="Obrázek 4" descr="greiner_2.jpg"/>
          <p:cNvPicPr/>
          <p:nvPr/>
        </p:nvPicPr>
        <p:blipFill>
          <a:blip r:embed="rId2">
            <a:extLst>
              <a:ext uri="{28A0092B-C50C-407E-A947-70E740481C1C}">
                <a14:useLocalDpi xmlns:a14="http://schemas.microsoft.com/office/drawing/2010/main" val="0"/>
              </a:ext>
            </a:extLst>
          </a:blip>
          <a:srcRect/>
          <a:stretch>
            <a:fillRect/>
          </a:stretch>
        </p:blipFill>
        <p:spPr bwMode="auto">
          <a:xfrm>
            <a:off x="2895600" y="843558"/>
            <a:ext cx="3332584" cy="3744417"/>
          </a:xfrm>
          <a:prstGeom prst="rect">
            <a:avLst/>
          </a:prstGeom>
          <a:noFill/>
          <a:ln>
            <a:noFill/>
          </a:ln>
        </p:spPr>
      </p:pic>
      <p:sp>
        <p:nvSpPr>
          <p:cNvPr id="2" name="TextovéPole 1"/>
          <p:cNvSpPr txBox="1"/>
          <p:nvPr/>
        </p:nvSpPr>
        <p:spPr>
          <a:xfrm>
            <a:off x="3995936" y="843558"/>
            <a:ext cx="1296144" cy="276999"/>
          </a:xfrm>
          <a:prstGeom prst="rect">
            <a:avLst/>
          </a:prstGeom>
          <a:solidFill>
            <a:schemeClr val="bg1"/>
          </a:solidFill>
        </p:spPr>
        <p:txBody>
          <a:bodyPr wrap="square" rtlCol="0">
            <a:spAutoFit/>
          </a:bodyPr>
          <a:lstStyle/>
          <a:p>
            <a:r>
              <a:rPr lang="cs-CZ" sz="1200" dirty="0" err="1" smtClean="0"/>
              <a:t>Company</a:t>
            </a:r>
            <a:r>
              <a:rPr lang="cs-CZ" sz="1200" dirty="0" smtClean="0"/>
              <a:t> </a:t>
            </a:r>
            <a:r>
              <a:rPr lang="cs-CZ" sz="1200" dirty="0" err="1" smtClean="0"/>
              <a:t>phase</a:t>
            </a:r>
            <a:endParaRPr lang="cs-CZ" sz="1200" dirty="0"/>
          </a:p>
        </p:txBody>
      </p:sp>
      <p:sp>
        <p:nvSpPr>
          <p:cNvPr id="7" name="TextovéPole 6"/>
          <p:cNvSpPr txBox="1"/>
          <p:nvPr/>
        </p:nvSpPr>
        <p:spPr>
          <a:xfrm>
            <a:off x="4941969" y="3952112"/>
            <a:ext cx="2223864" cy="261610"/>
          </a:xfrm>
          <a:prstGeom prst="rect">
            <a:avLst/>
          </a:prstGeom>
          <a:solidFill>
            <a:schemeClr val="bg1"/>
          </a:solidFill>
        </p:spPr>
        <p:txBody>
          <a:bodyPr wrap="square" rtlCol="0">
            <a:spAutoFit/>
          </a:bodyPr>
          <a:lstStyle/>
          <a:p>
            <a:r>
              <a:rPr lang="cs-CZ" sz="1100" dirty="0" err="1" smtClean="0"/>
              <a:t>Evolution</a:t>
            </a:r>
            <a:r>
              <a:rPr lang="cs-CZ" sz="1100" dirty="0" smtClean="0"/>
              <a:t>: period </a:t>
            </a:r>
            <a:r>
              <a:rPr lang="cs-CZ" sz="1100" dirty="0" err="1" smtClean="0"/>
              <a:t>of</a:t>
            </a:r>
            <a:r>
              <a:rPr lang="cs-CZ" sz="1100" dirty="0" smtClean="0"/>
              <a:t> </a:t>
            </a:r>
            <a:r>
              <a:rPr lang="cs-CZ" sz="1100" dirty="0" err="1" smtClean="0"/>
              <a:t>development</a:t>
            </a:r>
            <a:endParaRPr lang="cs-CZ" sz="1100" dirty="0"/>
          </a:p>
        </p:txBody>
      </p:sp>
      <p:sp>
        <p:nvSpPr>
          <p:cNvPr id="8" name="TextovéPole 7"/>
          <p:cNvSpPr txBox="1"/>
          <p:nvPr/>
        </p:nvSpPr>
        <p:spPr>
          <a:xfrm>
            <a:off x="3604241" y="2502493"/>
            <a:ext cx="819708" cy="246221"/>
          </a:xfrm>
          <a:prstGeom prst="rect">
            <a:avLst/>
          </a:prstGeom>
          <a:solidFill>
            <a:schemeClr val="bg1"/>
          </a:solidFill>
        </p:spPr>
        <p:txBody>
          <a:bodyPr wrap="square" rtlCol="0">
            <a:spAutoFit/>
          </a:bodyPr>
          <a:lstStyle/>
          <a:p>
            <a:r>
              <a:rPr lang="cs-CZ" sz="1000" dirty="0" err="1" smtClean="0"/>
              <a:t>delegation</a:t>
            </a:r>
            <a:endParaRPr lang="cs-CZ" sz="1000" dirty="0"/>
          </a:p>
        </p:txBody>
      </p:sp>
      <p:sp>
        <p:nvSpPr>
          <p:cNvPr id="9" name="TextovéPole 8"/>
          <p:cNvSpPr txBox="1"/>
          <p:nvPr/>
        </p:nvSpPr>
        <p:spPr>
          <a:xfrm>
            <a:off x="3184769" y="3042972"/>
            <a:ext cx="838944" cy="246221"/>
          </a:xfrm>
          <a:prstGeom prst="rect">
            <a:avLst/>
          </a:prstGeom>
          <a:solidFill>
            <a:schemeClr val="bg1"/>
          </a:solidFill>
        </p:spPr>
        <p:txBody>
          <a:bodyPr wrap="square" rtlCol="0">
            <a:spAutoFit/>
          </a:bodyPr>
          <a:lstStyle/>
          <a:p>
            <a:r>
              <a:rPr lang="cs-CZ" sz="1000" dirty="0"/>
              <a:t>m</a:t>
            </a:r>
            <a:r>
              <a:rPr lang="cs-CZ" sz="1000" dirty="0" smtClean="0"/>
              <a:t>anagement</a:t>
            </a:r>
            <a:endParaRPr lang="cs-CZ" sz="1000" dirty="0"/>
          </a:p>
        </p:txBody>
      </p:sp>
      <p:sp>
        <p:nvSpPr>
          <p:cNvPr id="11" name="TextovéPole 10"/>
          <p:cNvSpPr txBox="1"/>
          <p:nvPr/>
        </p:nvSpPr>
        <p:spPr>
          <a:xfrm>
            <a:off x="3066901" y="3558062"/>
            <a:ext cx="701746" cy="246221"/>
          </a:xfrm>
          <a:prstGeom prst="rect">
            <a:avLst/>
          </a:prstGeom>
          <a:solidFill>
            <a:schemeClr val="bg1"/>
          </a:solidFill>
        </p:spPr>
        <p:txBody>
          <a:bodyPr wrap="square" rtlCol="0">
            <a:spAutoFit/>
          </a:bodyPr>
          <a:lstStyle/>
          <a:p>
            <a:r>
              <a:rPr lang="cs-CZ" sz="1000" dirty="0" err="1" smtClean="0"/>
              <a:t>creativity</a:t>
            </a:r>
            <a:endParaRPr lang="cs-CZ" sz="1000" dirty="0"/>
          </a:p>
        </p:txBody>
      </p:sp>
      <p:sp>
        <p:nvSpPr>
          <p:cNvPr id="12" name="TextovéPole 11"/>
          <p:cNvSpPr txBox="1"/>
          <p:nvPr/>
        </p:nvSpPr>
        <p:spPr>
          <a:xfrm>
            <a:off x="5454588" y="4280488"/>
            <a:ext cx="534144" cy="276999"/>
          </a:xfrm>
          <a:prstGeom prst="rect">
            <a:avLst/>
          </a:prstGeom>
          <a:solidFill>
            <a:schemeClr val="bg1"/>
          </a:solidFill>
        </p:spPr>
        <p:txBody>
          <a:bodyPr wrap="square" rtlCol="0">
            <a:spAutoFit/>
          </a:bodyPr>
          <a:lstStyle/>
          <a:p>
            <a:r>
              <a:rPr lang="cs-CZ" sz="1200" dirty="0" err="1" smtClean="0"/>
              <a:t>adult</a:t>
            </a:r>
            <a:endParaRPr lang="cs-CZ" sz="1200" dirty="0"/>
          </a:p>
        </p:txBody>
      </p:sp>
      <p:sp>
        <p:nvSpPr>
          <p:cNvPr id="13" name="TextovéPole 12"/>
          <p:cNvSpPr txBox="1"/>
          <p:nvPr/>
        </p:nvSpPr>
        <p:spPr>
          <a:xfrm>
            <a:off x="3170879" y="4296488"/>
            <a:ext cx="597768" cy="276999"/>
          </a:xfrm>
          <a:prstGeom prst="rect">
            <a:avLst/>
          </a:prstGeom>
          <a:solidFill>
            <a:schemeClr val="bg1"/>
          </a:solidFill>
        </p:spPr>
        <p:txBody>
          <a:bodyPr wrap="square" rtlCol="0">
            <a:spAutoFit/>
          </a:bodyPr>
          <a:lstStyle/>
          <a:p>
            <a:r>
              <a:rPr lang="cs-CZ" sz="1200" dirty="0" err="1" smtClean="0"/>
              <a:t>young</a:t>
            </a:r>
            <a:endParaRPr lang="cs-CZ" sz="1200" dirty="0"/>
          </a:p>
        </p:txBody>
      </p:sp>
      <p:sp>
        <p:nvSpPr>
          <p:cNvPr id="14" name="TextovéPole 13"/>
          <p:cNvSpPr txBox="1"/>
          <p:nvPr/>
        </p:nvSpPr>
        <p:spPr>
          <a:xfrm rot="16200000">
            <a:off x="2810980" y="1629276"/>
            <a:ext cx="629236" cy="276999"/>
          </a:xfrm>
          <a:prstGeom prst="rect">
            <a:avLst/>
          </a:prstGeom>
          <a:solidFill>
            <a:schemeClr val="bg1"/>
          </a:solidFill>
        </p:spPr>
        <p:txBody>
          <a:bodyPr wrap="square" rtlCol="0">
            <a:spAutoFit/>
          </a:bodyPr>
          <a:lstStyle/>
          <a:p>
            <a:r>
              <a:rPr lang="cs-CZ" sz="1200" dirty="0" err="1" smtClean="0"/>
              <a:t>large</a:t>
            </a:r>
            <a:endParaRPr lang="cs-CZ" sz="1200" dirty="0"/>
          </a:p>
        </p:txBody>
      </p:sp>
      <p:sp>
        <p:nvSpPr>
          <p:cNvPr id="15" name="TextovéPole 14"/>
          <p:cNvSpPr txBox="1"/>
          <p:nvPr/>
        </p:nvSpPr>
        <p:spPr>
          <a:xfrm rot="16200000">
            <a:off x="2766894" y="3998738"/>
            <a:ext cx="558750" cy="276999"/>
          </a:xfrm>
          <a:prstGeom prst="rect">
            <a:avLst/>
          </a:prstGeom>
          <a:solidFill>
            <a:schemeClr val="bg1"/>
          </a:solidFill>
        </p:spPr>
        <p:txBody>
          <a:bodyPr wrap="square" rtlCol="0">
            <a:spAutoFit/>
          </a:bodyPr>
          <a:lstStyle/>
          <a:p>
            <a:r>
              <a:rPr lang="cs-CZ" sz="1200" dirty="0" err="1" smtClean="0"/>
              <a:t>small</a:t>
            </a:r>
            <a:endParaRPr lang="cs-CZ" sz="1200" dirty="0"/>
          </a:p>
        </p:txBody>
      </p:sp>
      <p:sp>
        <p:nvSpPr>
          <p:cNvPr id="17" name="TextovéPole 16"/>
          <p:cNvSpPr txBox="1"/>
          <p:nvPr/>
        </p:nvSpPr>
        <p:spPr>
          <a:xfrm rot="16200000">
            <a:off x="2386028" y="2690795"/>
            <a:ext cx="1296144" cy="276999"/>
          </a:xfrm>
          <a:prstGeom prst="rect">
            <a:avLst/>
          </a:prstGeom>
          <a:solidFill>
            <a:schemeClr val="bg1"/>
          </a:solidFill>
        </p:spPr>
        <p:txBody>
          <a:bodyPr wrap="square" rtlCol="0">
            <a:spAutoFit/>
          </a:bodyPr>
          <a:lstStyle/>
          <a:p>
            <a:r>
              <a:rPr lang="cs-CZ" sz="1200" dirty="0" err="1" smtClean="0"/>
              <a:t>Company</a:t>
            </a:r>
            <a:r>
              <a:rPr lang="cs-CZ" sz="1200" dirty="0" smtClean="0"/>
              <a:t> </a:t>
            </a:r>
            <a:r>
              <a:rPr lang="cs-CZ" sz="1200" dirty="0" err="1" smtClean="0"/>
              <a:t>size</a:t>
            </a:r>
            <a:endParaRPr lang="cs-CZ" sz="1200" dirty="0"/>
          </a:p>
        </p:txBody>
      </p:sp>
      <p:sp>
        <p:nvSpPr>
          <p:cNvPr id="18" name="TextovéPole 17"/>
          <p:cNvSpPr txBox="1"/>
          <p:nvPr/>
        </p:nvSpPr>
        <p:spPr>
          <a:xfrm>
            <a:off x="3918992" y="4382984"/>
            <a:ext cx="1296144" cy="276999"/>
          </a:xfrm>
          <a:prstGeom prst="rect">
            <a:avLst/>
          </a:prstGeom>
          <a:solidFill>
            <a:schemeClr val="bg1"/>
          </a:solidFill>
        </p:spPr>
        <p:txBody>
          <a:bodyPr wrap="square" rtlCol="0">
            <a:spAutoFit/>
          </a:bodyPr>
          <a:lstStyle/>
          <a:p>
            <a:r>
              <a:rPr lang="cs-CZ" sz="1200" dirty="0" err="1" smtClean="0"/>
              <a:t>Company</a:t>
            </a:r>
            <a:r>
              <a:rPr lang="cs-CZ" sz="1200" dirty="0" smtClean="0"/>
              <a:t> </a:t>
            </a:r>
            <a:r>
              <a:rPr lang="cs-CZ" sz="1200" dirty="0" err="1" smtClean="0"/>
              <a:t>age</a:t>
            </a:r>
            <a:endParaRPr lang="cs-CZ" sz="1200" dirty="0"/>
          </a:p>
        </p:txBody>
      </p:sp>
      <p:sp>
        <p:nvSpPr>
          <p:cNvPr id="19" name="TextovéPole 18"/>
          <p:cNvSpPr txBox="1"/>
          <p:nvPr/>
        </p:nvSpPr>
        <p:spPr>
          <a:xfrm>
            <a:off x="4796408" y="2864322"/>
            <a:ext cx="703312" cy="246221"/>
          </a:xfrm>
          <a:prstGeom prst="rect">
            <a:avLst/>
          </a:prstGeom>
          <a:solidFill>
            <a:schemeClr val="bg1"/>
          </a:solidFill>
        </p:spPr>
        <p:txBody>
          <a:bodyPr wrap="square" rtlCol="0">
            <a:spAutoFit/>
          </a:bodyPr>
          <a:lstStyle/>
          <a:p>
            <a:r>
              <a:rPr lang="cs-CZ" sz="1000" dirty="0" err="1" smtClean="0"/>
              <a:t>control</a:t>
            </a:r>
            <a:endParaRPr lang="cs-CZ" sz="1000" dirty="0"/>
          </a:p>
        </p:txBody>
      </p:sp>
      <p:sp>
        <p:nvSpPr>
          <p:cNvPr id="20" name="TextovéPole 19"/>
          <p:cNvSpPr txBox="1"/>
          <p:nvPr/>
        </p:nvSpPr>
        <p:spPr>
          <a:xfrm>
            <a:off x="4355863" y="3333260"/>
            <a:ext cx="762000" cy="246221"/>
          </a:xfrm>
          <a:prstGeom prst="rect">
            <a:avLst/>
          </a:prstGeom>
          <a:solidFill>
            <a:schemeClr val="bg1"/>
          </a:solidFill>
        </p:spPr>
        <p:txBody>
          <a:bodyPr wrap="square" rtlCol="0">
            <a:spAutoFit/>
          </a:bodyPr>
          <a:lstStyle/>
          <a:p>
            <a:r>
              <a:rPr lang="cs-CZ" sz="1000" dirty="0" smtClean="0"/>
              <a:t>autonomy</a:t>
            </a:r>
            <a:endParaRPr lang="cs-CZ" sz="1000" dirty="0"/>
          </a:p>
        </p:txBody>
      </p:sp>
      <p:sp>
        <p:nvSpPr>
          <p:cNvPr id="21" name="TextovéPole 20"/>
          <p:cNvSpPr txBox="1"/>
          <p:nvPr/>
        </p:nvSpPr>
        <p:spPr>
          <a:xfrm>
            <a:off x="3976587" y="3745070"/>
            <a:ext cx="758552" cy="246221"/>
          </a:xfrm>
          <a:prstGeom prst="rect">
            <a:avLst/>
          </a:prstGeom>
          <a:solidFill>
            <a:schemeClr val="bg1"/>
          </a:solidFill>
        </p:spPr>
        <p:txBody>
          <a:bodyPr wrap="square" rtlCol="0">
            <a:spAutoFit/>
          </a:bodyPr>
          <a:lstStyle/>
          <a:p>
            <a:r>
              <a:rPr lang="cs-CZ" sz="1000" dirty="0" err="1" smtClean="0"/>
              <a:t>leadership</a:t>
            </a:r>
            <a:endParaRPr lang="cs-CZ" sz="1000" dirty="0"/>
          </a:p>
        </p:txBody>
      </p:sp>
      <p:sp>
        <p:nvSpPr>
          <p:cNvPr id="22" name="TextovéPole 21"/>
          <p:cNvSpPr txBox="1"/>
          <p:nvPr/>
        </p:nvSpPr>
        <p:spPr>
          <a:xfrm>
            <a:off x="4349316" y="1552562"/>
            <a:ext cx="894184" cy="246221"/>
          </a:xfrm>
          <a:prstGeom prst="rect">
            <a:avLst/>
          </a:prstGeom>
          <a:solidFill>
            <a:schemeClr val="bg1"/>
          </a:solidFill>
        </p:spPr>
        <p:txBody>
          <a:bodyPr wrap="square" rtlCol="0">
            <a:spAutoFit/>
          </a:bodyPr>
          <a:lstStyle/>
          <a:p>
            <a:r>
              <a:rPr lang="cs-CZ" sz="1000" dirty="0" err="1" smtClean="0"/>
              <a:t>collaboration</a:t>
            </a:r>
            <a:endParaRPr lang="cs-CZ" sz="1000" dirty="0"/>
          </a:p>
        </p:txBody>
      </p:sp>
      <p:sp>
        <p:nvSpPr>
          <p:cNvPr id="23" name="TextovéPole 22"/>
          <p:cNvSpPr txBox="1"/>
          <p:nvPr/>
        </p:nvSpPr>
        <p:spPr>
          <a:xfrm>
            <a:off x="4055548" y="1918373"/>
            <a:ext cx="838944" cy="246221"/>
          </a:xfrm>
          <a:prstGeom prst="rect">
            <a:avLst/>
          </a:prstGeom>
          <a:solidFill>
            <a:schemeClr val="bg1"/>
          </a:solidFill>
        </p:spPr>
        <p:txBody>
          <a:bodyPr wrap="square" rtlCol="0">
            <a:spAutoFit/>
          </a:bodyPr>
          <a:lstStyle/>
          <a:p>
            <a:r>
              <a:rPr lang="cs-CZ" sz="1000" dirty="0" err="1" smtClean="0"/>
              <a:t>coordination</a:t>
            </a:r>
            <a:endParaRPr lang="cs-CZ" sz="1000" dirty="0"/>
          </a:p>
        </p:txBody>
      </p:sp>
      <p:sp>
        <p:nvSpPr>
          <p:cNvPr id="24" name="TextovéPole 23"/>
          <p:cNvSpPr txBox="1"/>
          <p:nvPr/>
        </p:nvSpPr>
        <p:spPr>
          <a:xfrm>
            <a:off x="5214047" y="2315603"/>
            <a:ext cx="817127" cy="246221"/>
          </a:xfrm>
          <a:prstGeom prst="rect">
            <a:avLst/>
          </a:prstGeom>
          <a:solidFill>
            <a:schemeClr val="bg1"/>
          </a:solidFill>
        </p:spPr>
        <p:txBody>
          <a:bodyPr wrap="square" rtlCol="0">
            <a:spAutoFit/>
          </a:bodyPr>
          <a:lstStyle/>
          <a:p>
            <a:r>
              <a:rPr lang="cs-CZ" sz="1000" dirty="0" err="1" smtClean="0"/>
              <a:t>bureaucrary</a:t>
            </a:r>
            <a:endParaRPr lang="cs-CZ" sz="1000" dirty="0"/>
          </a:p>
        </p:txBody>
      </p:sp>
      <p:sp>
        <p:nvSpPr>
          <p:cNvPr id="25" name="TextovéPole 24"/>
          <p:cNvSpPr txBox="1"/>
          <p:nvPr/>
        </p:nvSpPr>
        <p:spPr>
          <a:xfrm>
            <a:off x="4941969" y="3626728"/>
            <a:ext cx="1722107" cy="261610"/>
          </a:xfrm>
          <a:prstGeom prst="rect">
            <a:avLst/>
          </a:prstGeom>
          <a:solidFill>
            <a:schemeClr val="bg1"/>
          </a:solidFill>
        </p:spPr>
        <p:txBody>
          <a:bodyPr wrap="square" rtlCol="0">
            <a:spAutoFit/>
          </a:bodyPr>
          <a:lstStyle/>
          <a:p>
            <a:r>
              <a:rPr lang="cs-CZ" sz="1100" dirty="0" err="1" smtClean="0"/>
              <a:t>Revolution</a:t>
            </a:r>
            <a:r>
              <a:rPr lang="cs-CZ" sz="1100" dirty="0" smtClean="0"/>
              <a:t>: period </a:t>
            </a:r>
            <a:r>
              <a:rPr lang="cs-CZ" sz="1100" dirty="0" err="1" smtClean="0"/>
              <a:t>of</a:t>
            </a:r>
            <a:r>
              <a:rPr lang="cs-CZ" sz="1100" dirty="0" smtClean="0"/>
              <a:t> </a:t>
            </a:r>
            <a:r>
              <a:rPr lang="cs-CZ" sz="1100" dirty="0" err="1" smtClean="0"/>
              <a:t>crisis</a:t>
            </a:r>
            <a:endParaRPr lang="cs-CZ" sz="1100" dirty="0"/>
          </a:p>
        </p:txBody>
      </p:sp>
      <p:sp>
        <p:nvSpPr>
          <p:cNvPr id="26" name="TextovéPole 25"/>
          <p:cNvSpPr txBox="1"/>
          <p:nvPr/>
        </p:nvSpPr>
        <p:spPr>
          <a:xfrm>
            <a:off x="5499016" y="1863085"/>
            <a:ext cx="760911" cy="246221"/>
          </a:xfrm>
          <a:prstGeom prst="rect">
            <a:avLst/>
          </a:prstGeom>
          <a:solidFill>
            <a:schemeClr val="bg1"/>
          </a:solidFill>
        </p:spPr>
        <p:txBody>
          <a:bodyPr wrap="square" rtlCol="0">
            <a:spAutoFit/>
          </a:bodyPr>
          <a:lstStyle/>
          <a:p>
            <a:r>
              <a:rPr lang="cs-CZ" sz="1000" dirty="0" err="1" smtClean="0"/>
              <a:t>depletion</a:t>
            </a:r>
            <a:endParaRPr lang="cs-CZ" sz="1000" dirty="0"/>
          </a:p>
        </p:txBody>
      </p:sp>
    </p:spTree>
    <p:extLst>
      <p:ext uri="{BB962C8B-B14F-4D97-AF65-F5344CB8AC3E}">
        <p14:creationId xmlns:p14="http://schemas.microsoft.com/office/powerpoint/2010/main" val="585884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2000" dirty="0"/>
              <a:t>With regard to crisis situations and their gradation, five periods can be defined:</a:t>
            </a:r>
          </a:p>
          <a:p>
            <a:pPr algn="just"/>
            <a:r>
              <a:rPr lang="en-US" sz="2000" b="1" dirty="0"/>
              <a:t>Creativity</a:t>
            </a:r>
            <a:r>
              <a:rPr lang="en-US" sz="2000" dirty="0"/>
              <a:t>: corresponds to the stage of starting a business, the growth of the business is ensured by the creativity and ingenuity of the entrepreneur himself. The crisis situation comes from the daily inconsistency of activities - non-specification of tasks, prevalence of informal relationships, overloading of the person of the entrepreneur, and thus a </a:t>
            </a:r>
            <a:r>
              <a:rPr lang="en-US" sz="2000" b="1" i="1" dirty="0"/>
              <a:t>crisis of leadership occurs</a:t>
            </a:r>
            <a:r>
              <a:rPr lang="en-US" sz="2000" dirty="0"/>
              <a:t>. Experience shows that about 30-40% of all newly established enterprises in a standard market environment disappear in this first phase, when they cannot cope with the crisis, when the standard advice is to delegate activities to other persons connected with the business</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spTree>
    <p:extLst>
      <p:ext uri="{BB962C8B-B14F-4D97-AF65-F5344CB8AC3E}">
        <p14:creationId xmlns:p14="http://schemas.microsoft.com/office/powerpoint/2010/main" val="10001134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en-US" sz="2000" b="1" dirty="0"/>
              <a:t>Management: </a:t>
            </a:r>
            <a:r>
              <a:rPr lang="en-US" sz="2000" dirty="0"/>
              <a:t>if the company manages the first crisis, it creates a formal, simple </a:t>
            </a:r>
            <a:r>
              <a:rPr lang="en-US" sz="2000" dirty="0" err="1"/>
              <a:t>organisational</a:t>
            </a:r>
            <a:r>
              <a:rPr lang="en-US" sz="2000" dirty="0"/>
              <a:t> structure with clearly defined tasks and then proceeds with its activities. However, the enterprise reaches a point where management has to be </a:t>
            </a:r>
            <a:r>
              <a:rPr lang="en-US" sz="2000" dirty="0" err="1"/>
              <a:t>decentralised</a:t>
            </a:r>
            <a:r>
              <a:rPr lang="en-US" sz="2000" dirty="0"/>
              <a:t> and the owner has to decide when he too must learn to delegate some of his activities; thus a </a:t>
            </a:r>
            <a:r>
              <a:rPr lang="en-US" sz="2000" b="1" dirty="0"/>
              <a:t>crisis of autonomy occurs</a:t>
            </a:r>
            <a:r>
              <a:rPr lang="en-US" sz="2000" dirty="0"/>
              <a:t>. There may also be deep divisions which may result in the departure of highly qualified managers who may set up competing companies in protest</a:t>
            </a:r>
            <a:r>
              <a:rPr lang="cs-CZ" sz="2000" dirty="0" smtClean="0"/>
              <a:t>.</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spTree>
    <p:extLst>
      <p:ext uri="{BB962C8B-B14F-4D97-AF65-F5344CB8AC3E}">
        <p14:creationId xmlns:p14="http://schemas.microsoft.com/office/powerpoint/2010/main" val="4904490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en-US" sz="1800" b="1" dirty="0"/>
              <a:t>Delegation: </a:t>
            </a:r>
            <a:r>
              <a:rPr lang="en-US" sz="1800" dirty="0"/>
              <a:t>most entrepreneurs believe that competencies should be retained because it takes a lot of time to explain the correct procedure, any mistake by a subordinate is likely and can be very expensive, and no one under you has enough experience. Previously appointed managers must accept new responsibilities and participate in the allocation of new tasks. If they fail to do so, a turnover of managers is in order. New responsibilities again create management problems due to a sense of importance. The CEO decides on the timing and implementation of strategic plans, thereby reducing the influence of the executive on business success. This creates a </a:t>
            </a:r>
            <a:r>
              <a:rPr lang="en-US" sz="1800" b="1" dirty="0"/>
              <a:t>crisis of coordination and control</a:t>
            </a:r>
            <a:r>
              <a:rPr lang="en-US" sz="1800" dirty="0"/>
              <a:t>. "The 'wrong way' is to return to </a:t>
            </a:r>
            <a:r>
              <a:rPr lang="en-US" sz="1800" dirty="0" err="1"/>
              <a:t>centralising</a:t>
            </a:r>
            <a:r>
              <a:rPr lang="en-US" sz="1800" dirty="0"/>
              <a:t> management and fixating on the person of the entrepreneur and his omnipotence. This will not solve the crisis. It is necessary to strengthen coordination of activities, </a:t>
            </a:r>
            <a:r>
              <a:rPr lang="en-US" sz="1800" dirty="0" err="1"/>
              <a:t>emphasising</a:t>
            </a:r>
            <a:r>
              <a:rPr lang="en-US" sz="1800" dirty="0"/>
              <a:t> communication and </a:t>
            </a:r>
            <a:r>
              <a:rPr lang="en-US" sz="1800" dirty="0" smtClean="0"/>
              <a:t>feedback</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spTree>
    <p:extLst>
      <p:ext uri="{BB962C8B-B14F-4D97-AF65-F5344CB8AC3E}">
        <p14:creationId xmlns:p14="http://schemas.microsoft.com/office/powerpoint/2010/main" val="28439453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en-US" sz="2000" b="1" dirty="0"/>
              <a:t>Coordination: </a:t>
            </a:r>
            <a:r>
              <a:rPr lang="en-US" sz="2000" dirty="0"/>
              <a:t>the goal of this phase is to make efficient use of limited resources, so all activities in the enterprise begin to be coordinated and grouped to be effective, but these groups become self-directed units that widen the gap between the enterprise management and employees. The enterprise becomes inflexible in its management, and a </a:t>
            </a:r>
            <a:r>
              <a:rPr lang="en-US" sz="2000" b="1" dirty="0"/>
              <a:t>crisis in bureaucracy occurs</a:t>
            </a:r>
            <a:r>
              <a:rPr lang="en-US" sz="2000" dirty="0"/>
              <a:t>. The crisis can be resolved by dividing the enterprise into relatively separate </a:t>
            </a:r>
            <a:r>
              <a:rPr lang="en-US" sz="2000" dirty="0" err="1"/>
              <a:t>organisational</a:t>
            </a:r>
            <a:r>
              <a:rPr lang="en-US" sz="2000" dirty="0"/>
              <a:t> units with their own clear responsibilities. This method is advantageous only if this measure does not return the entrepreneur's self-managed units to the type of growth corresponding to the first phase, where they are offered only limited scope for </a:t>
            </a:r>
            <a:r>
              <a:rPr lang="en-US" sz="2000" dirty="0" smtClean="0"/>
              <a:t>creativity</a:t>
            </a:r>
            <a:r>
              <a:rPr lang="cs-CZ" sz="2000" dirty="0" smtClean="0"/>
              <a:t>.</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spTree>
    <p:extLst>
      <p:ext uri="{BB962C8B-B14F-4D97-AF65-F5344CB8AC3E}">
        <p14:creationId xmlns:p14="http://schemas.microsoft.com/office/powerpoint/2010/main" val="4888466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en-US" sz="2000" b="1" dirty="0"/>
              <a:t>Collaboration: </a:t>
            </a:r>
            <a:r>
              <a:rPr lang="en-US" sz="2000" dirty="0"/>
              <a:t>is proving to be the only way to overcome the bureaucratic crisis. The </a:t>
            </a:r>
            <a:r>
              <a:rPr lang="en-US" sz="2000" dirty="0" err="1"/>
              <a:t>organisational</a:t>
            </a:r>
            <a:r>
              <a:rPr lang="en-US" sz="2000" dirty="0"/>
              <a:t> structure should be flattened and the company </a:t>
            </a:r>
            <a:r>
              <a:rPr lang="en-US" sz="2000" dirty="0" err="1"/>
              <a:t>reorganised</a:t>
            </a:r>
            <a:r>
              <a:rPr lang="en-US" sz="2000" dirty="0"/>
              <a:t>. </a:t>
            </a:r>
            <a:r>
              <a:rPr lang="en-US" sz="2000" b="1" dirty="0"/>
              <a:t>A crisis of depletion of human capital</a:t>
            </a:r>
            <a:r>
              <a:rPr lang="en-US" sz="2000" dirty="0"/>
              <a:t> is expected. At this stage, therefore, there is a "question mark" for the further development of the enterprise, the individual key to success, i.e. the regeneration of the human capital on which the business is </a:t>
            </a:r>
            <a:r>
              <a:rPr lang="en-US" sz="2000" dirty="0" smtClean="0"/>
              <a:t>based</a:t>
            </a:r>
            <a:r>
              <a:rPr lang="cs-CZ" sz="2000" dirty="0" smtClean="0"/>
              <a:t>.</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spTree>
    <p:extLst>
      <p:ext uri="{BB962C8B-B14F-4D97-AF65-F5344CB8AC3E}">
        <p14:creationId xmlns:p14="http://schemas.microsoft.com/office/powerpoint/2010/main" val="5188534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err="1" smtClean="0"/>
              <a:t>Greiner</a:t>
            </a:r>
            <a:r>
              <a:rPr lang="cs-CZ" sz="2000" b="1" dirty="0" smtClean="0"/>
              <a:t> model</a:t>
            </a:r>
            <a:endParaRPr lang="cs-CZ" sz="2000" b="1" dirty="0" smtClean="0"/>
          </a:p>
          <a:p>
            <a:pPr algn="just"/>
            <a:r>
              <a:rPr lang="en-US" sz="2000" dirty="0"/>
              <a:t>Several factors influence the ultimate success or failure of a business, specifically eight factors. Four factors are related to the business and four are related to the business owner. </a:t>
            </a:r>
          </a:p>
          <a:p>
            <a:pPr marL="0" indent="0" algn="just">
              <a:buNone/>
            </a:pPr>
            <a:r>
              <a:rPr lang="en-US" sz="2000" b="1" i="1" dirty="0"/>
              <a:t>The factors on the </a:t>
            </a:r>
            <a:r>
              <a:rPr lang="cs-CZ" sz="2000" b="1" i="1" dirty="0" err="1" smtClean="0"/>
              <a:t>enterprise´s</a:t>
            </a:r>
            <a:r>
              <a:rPr lang="en-US" sz="2000" b="1" i="1" dirty="0" smtClean="0"/>
              <a:t> </a:t>
            </a:r>
            <a:r>
              <a:rPr lang="en-US" sz="2000" b="1" i="1" dirty="0"/>
              <a:t>side </a:t>
            </a:r>
            <a:r>
              <a:rPr lang="en-US" sz="2000" dirty="0"/>
              <a:t>are: </a:t>
            </a:r>
          </a:p>
          <a:p>
            <a:pPr algn="just"/>
            <a:r>
              <a:rPr lang="en-US" sz="2000" dirty="0"/>
              <a:t>Financial resources (including cash and foreign capital);</a:t>
            </a:r>
          </a:p>
          <a:p>
            <a:pPr algn="just"/>
            <a:r>
              <a:rPr lang="en-US" sz="2000" dirty="0"/>
              <a:t>personnel resources (number and quality at management and staff level);</a:t>
            </a:r>
          </a:p>
          <a:p>
            <a:pPr algn="just"/>
            <a:r>
              <a:rPr lang="en-US" sz="2000" dirty="0"/>
              <a:t>system resources (information, planning, control);</a:t>
            </a:r>
          </a:p>
          <a:p>
            <a:pPr algn="just"/>
            <a:r>
              <a:rPr lang="en-US" sz="2000" dirty="0"/>
              <a:t>business resources (market share, supplier relationships, production and distribution processes, technology, reputation)</a:t>
            </a:r>
            <a:r>
              <a:rPr lang="cs-CZ" sz="2000" dirty="0" smtClean="0"/>
              <a:t>. </a:t>
            </a:r>
            <a:endParaRPr lang="cs-CZ" sz="20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spTree>
    <p:extLst>
      <p:ext uri="{BB962C8B-B14F-4D97-AF65-F5344CB8AC3E}">
        <p14:creationId xmlns:p14="http://schemas.microsoft.com/office/powerpoint/2010/main" val="7918316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2000" b="1" i="1" dirty="0"/>
              <a:t>Factors on the owner's side are: </a:t>
            </a:r>
          </a:p>
          <a:p>
            <a:pPr algn="just"/>
            <a:r>
              <a:rPr lang="en-US" sz="2000" dirty="0"/>
              <a:t>Owner's personal and business objectives; </a:t>
            </a:r>
          </a:p>
          <a:p>
            <a:pPr algn="just"/>
            <a:r>
              <a:rPr lang="en-US" sz="2000" dirty="0"/>
              <a:t>the owner's ability to engage in operational activities (such as marketing, innovation, production, distribution management, etc.);</a:t>
            </a:r>
          </a:p>
          <a:p>
            <a:pPr algn="just"/>
            <a:r>
              <a:rPr lang="en-US" sz="2000" dirty="0"/>
              <a:t>the owner's management skills and willingness to delegate responsibility and management of activities;</a:t>
            </a:r>
          </a:p>
          <a:p>
            <a:pPr algn="just"/>
            <a:r>
              <a:rPr lang="en-US" sz="2000" dirty="0"/>
              <a:t>Alignment of business and personal goals (strategic ability to see beyond, balance strengths and weaknesses). </a:t>
            </a:r>
          </a:p>
          <a:p>
            <a:pPr marL="0" indent="0" algn="just">
              <a:buNone/>
            </a:pPr>
            <a:r>
              <a:rPr lang="en-US" sz="2000" dirty="0"/>
              <a:t>As a business moves from one stage to another, the importance of the factors changes</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spTree>
    <p:extLst>
      <p:ext uri="{BB962C8B-B14F-4D97-AF65-F5344CB8AC3E}">
        <p14:creationId xmlns:p14="http://schemas.microsoft.com/office/powerpoint/2010/main" val="1506990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2000" dirty="0"/>
              <a:t>Small and medium-sized enterprises have an important place in any economy. If they want to succeed in competition, they must build on their strengths. Only in this way can they survive, exist and withstand crises in which they may not be the originator. An important strength of SMEs is, above all, their flexibility in relation to the needs of their customers. Large enterprises strive for this ability, but the flexibility of small enterprises is difficult to achieve. SMEs are close to customers and know their needs. They are able to provide the customer with a product or service according to their requirements. The customer wants something different, has a demand for terms, quality, </a:t>
            </a:r>
            <a:r>
              <a:rPr lang="en-US" sz="2000" dirty="0" err="1"/>
              <a:t>customisation</a:t>
            </a:r>
            <a:r>
              <a:rPr lang="en-US" sz="2000" dirty="0"/>
              <a:t>, </a:t>
            </a:r>
            <a:r>
              <a:rPr lang="en-US" sz="2000" dirty="0" smtClean="0"/>
              <a:t>etc.</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768752" cy="507703"/>
          </a:xfrm>
        </p:spPr>
        <p:txBody>
          <a:bodyPr/>
          <a:lstStyle/>
          <a:p>
            <a:r>
              <a:rPr lang="en-US" dirty="0"/>
              <a:t>Crisis </a:t>
            </a:r>
            <a:r>
              <a:rPr lang="cs-CZ" dirty="0" smtClean="0"/>
              <a:t>M</a:t>
            </a:r>
            <a:r>
              <a:rPr lang="en-US" dirty="0" err="1" smtClean="0"/>
              <a:t>anagement</a:t>
            </a:r>
            <a:r>
              <a:rPr lang="en-US" dirty="0" smtClean="0"/>
              <a:t> </a:t>
            </a:r>
            <a:r>
              <a:rPr lang="en-US" dirty="0"/>
              <a:t>in </a:t>
            </a:r>
            <a:r>
              <a:rPr lang="cs-CZ" dirty="0" err="1" smtClean="0"/>
              <a:t>SMEs</a:t>
            </a:r>
            <a:endParaRPr lang="cs-CZ" sz="1800" dirty="0"/>
          </a:p>
        </p:txBody>
      </p:sp>
    </p:spTree>
    <p:extLst>
      <p:ext uri="{BB962C8B-B14F-4D97-AF65-F5344CB8AC3E}">
        <p14:creationId xmlns:p14="http://schemas.microsoft.com/office/powerpoint/2010/main" val="20379359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600" dirty="0"/>
              <a:t>The process of managerial work began to be disrupted by a number of traditional and new threats and crisis phenomena that substantially determined the working environment of managers. The traditional security threat no longer comes from another community; the greatest threats are no longer military threats, but various modifications of </a:t>
            </a:r>
            <a:r>
              <a:rPr lang="en-US" sz="1600" dirty="0" err="1"/>
              <a:t>globalisation</a:t>
            </a:r>
            <a:r>
              <a:rPr lang="en-US" sz="1600" dirty="0"/>
              <a:t>, </a:t>
            </a:r>
            <a:r>
              <a:rPr lang="en-US" sz="1600" dirty="0" err="1"/>
              <a:t>destabilisation</a:t>
            </a:r>
            <a:r>
              <a:rPr lang="en-US" sz="1600" dirty="0"/>
              <a:t> and proliferation threats. </a:t>
            </a:r>
          </a:p>
          <a:p>
            <a:pPr algn="just"/>
            <a:r>
              <a:rPr lang="en-US" sz="1600" dirty="0"/>
              <a:t>Crisis management is integrated into all levels of government, so that it can be found at the international, national, regional, local and individual levels. The different levels are distinguished by the scope of powers, the possibilities of using forces and means, the content and scope of tasks and the relationship to different types of crisis phenomena</a:t>
            </a:r>
            <a:r>
              <a:rPr lang="cs-CZ" sz="1600" dirty="0" smtClean="0"/>
              <a:t>.</a:t>
            </a:r>
          </a:p>
          <a:p>
            <a:pPr algn="just"/>
            <a:r>
              <a:rPr lang="en-US" sz="1600" dirty="0"/>
              <a:t>The international level of crisis management is prepared to deal with crisis phenomena that threaten the territory of several states or are a potential threat to </a:t>
            </a:r>
            <a:r>
              <a:rPr lang="en-US" sz="1600" dirty="0" err="1"/>
              <a:t>neighbouring</a:t>
            </a:r>
            <a:r>
              <a:rPr lang="en-US" sz="1600" dirty="0"/>
              <a:t> states, even if the negative consequences are still threatening the country on whose territory the crisis situation has occurred. </a:t>
            </a:r>
          </a:p>
          <a:p>
            <a:pPr algn="just"/>
            <a:r>
              <a:rPr lang="en-US" sz="1600" dirty="0"/>
              <a:t>The international level of crisis management can be said to be transnational in nature</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International </a:t>
            </a:r>
            <a:r>
              <a:rPr lang="cs-CZ" sz="2300" dirty="0" err="1" smtClean="0"/>
              <a:t>Crisis</a:t>
            </a:r>
            <a:r>
              <a:rPr lang="cs-CZ" sz="2300" dirty="0" smtClean="0"/>
              <a:t> Management</a:t>
            </a:r>
            <a:endParaRPr lang="cs-CZ" sz="2300" dirty="0"/>
          </a:p>
        </p:txBody>
      </p:sp>
    </p:spTree>
    <p:extLst>
      <p:ext uri="{BB962C8B-B14F-4D97-AF65-F5344CB8AC3E}">
        <p14:creationId xmlns:p14="http://schemas.microsoft.com/office/powerpoint/2010/main" val="30432681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dirty="0"/>
              <a:t>The international level of crisis management uses two basic tools, namely humanitarian aid and military assistance. </a:t>
            </a:r>
          </a:p>
          <a:p>
            <a:pPr marL="0" indent="0" algn="just">
              <a:buNone/>
            </a:pPr>
            <a:endParaRPr lang="en-US" sz="1800" dirty="0"/>
          </a:p>
          <a:p>
            <a:pPr marL="0" indent="0" algn="just">
              <a:buNone/>
            </a:pPr>
            <a:r>
              <a:rPr lang="en-US" sz="1800" b="1" dirty="0"/>
              <a:t>Humanitarian aid </a:t>
            </a:r>
            <a:r>
              <a:rPr lang="en-US" sz="1800" dirty="0"/>
              <a:t>is of the following nature:</a:t>
            </a:r>
          </a:p>
          <a:p>
            <a:pPr algn="just"/>
            <a:r>
              <a:rPr lang="en-US" sz="1800" dirty="0"/>
              <a:t>material aid;</a:t>
            </a:r>
          </a:p>
          <a:p>
            <a:pPr algn="just"/>
            <a:r>
              <a:rPr lang="en-US" sz="1800" dirty="0"/>
              <a:t>technical and technological assistance;</a:t>
            </a:r>
          </a:p>
          <a:p>
            <a:pPr algn="just"/>
            <a:r>
              <a:rPr lang="en-US" sz="1800" dirty="0"/>
              <a:t>the provision of </a:t>
            </a:r>
            <a:r>
              <a:rPr lang="en-US" sz="1800" dirty="0" err="1"/>
              <a:t>specialised</a:t>
            </a:r>
            <a:r>
              <a:rPr lang="en-US" sz="1800" dirty="0"/>
              <a:t> teams.</a:t>
            </a:r>
          </a:p>
          <a:p>
            <a:pPr marL="0" indent="0" algn="just">
              <a:buNone/>
            </a:pPr>
            <a:endParaRPr lang="en-US" sz="1800" dirty="0"/>
          </a:p>
          <a:p>
            <a:pPr marL="0" indent="0" algn="just">
              <a:buNone/>
            </a:pPr>
            <a:r>
              <a:rPr lang="en-US" sz="1800" b="1" dirty="0"/>
              <a:t>Military assistance</a:t>
            </a:r>
            <a:r>
              <a:rPr lang="en-US" sz="1800" dirty="0"/>
              <a:t>, in turn, is of the nature of:</a:t>
            </a:r>
          </a:p>
          <a:p>
            <a:pPr algn="just"/>
            <a:r>
              <a:rPr lang="en-US" sz="1800" dirty="0"/>
              <a:t>material assistance;</a:t>
            </a:r>
          </a:p>
          <a:p>
            <a:pPr algn="just"/>
            <a:r>
              <a:rPr lang="en-US" sz="1800" dirty="0"/>
              <a:t>peacekeeping forces; and monitoring the evolution of the crisis;</a:t>
            </a:r>
          </a:p>
          <a:p>
            <a:pPr algn="just"/>
            <a:r>
              <a:rPr lang="en-US" sz="1800" dirty="0"/>
              <a:t>armed intervention.</a:t>
            </a:r>
            <a:endParaRPr lang="en-US"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a:t>International </a:t>
            </a:r>
            <a:r>
              <a:rPr lang="cs-CZ" sz="2300" dirty="0" err="1"/>
              <a:t>Crisis</a:t>
            </a:r>
            <a:r>
              <a:rPr lang="cs-CZ" sz="2300" dirty="0"/>
              <a:t> Management</a:t>
            </a:r>
            <a:endParaRPr lang="cs-CZ" sz="2300" dirty="0"/>
          </a:p>
        </p:txBody>
      </p:sp>
    </p:spTree>
    <p:extLst>
      <p:ext uri="{BB962C8B-B14F-4D97-AF65-F5344CB8AC3E}">
        <p14:creationId xmlns:p14="http://schemas.microsoft.com/office/powerpoint/2010/main" val="39598966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2000" dirty="0"/>
              <a:t>International institutions and </a:t>
            </a:r>
            <a:r>
              <a:rPr lang="en-US" sz="2000" dirty="0" err="1"/>
              <a:t>organisations</a:t>
            </a:r>
            <a:r>
              <a:rPr lang="en-US" sz="2000" dirty="0"/>
              <a:t> that have been created for this purpose and whose aim is to eliminate the crisis situation are involved in dealing with crisis phenomena at the international level. </a:t>
            </a:r>
          </a:p>
          <a:p>
            <a:pPr algn="just"/>
            <a:endParaRPr lang="en-US" sz="2000" dirty="0"/>
          </a:p>
          <a:p>
            <a:pPr marL="0" indent="0" algn="just">
              <a:buNone/>
            </a:pPr>
            <a:r>
              <a:rPr lang="en-US" sz="2000" dirty="0"/>
              <a:t>International </a:t>
            </a:r>
            <a:r>
              <a:rPr lang="en-US" sz="2000" dirty="0" err="1"/>
              <a:t>organisations</a:t>
            </a:r>
            <a:r>
              <a:rPr lang="en-US" sz="2000" dirty="0"/>
              <a:t> for dealing with international crisis phenomena are of the nature of </a:t>
            </a:r>
          </a:p>
          <a:p>
            <a:pPr algn="just"/>
            <a:r>
              <a:rPr lang="en-US" sz="2000" b="1" dirty="0"/>
              <a:t>intergovernmental </a:t>
            </a:r>
            <a:r>
              <a:rPr lang="en-US" sz="2000" b="1" dirty="0" err="1"/>
              <a:t>organisations</a:t>
            </a:r>
            <a:r>
              <a:rPr lang="en-US" sz="2000" b="1" dirty="0"/>
              <a:t> </a:t>
            </a:r>
            <a:r>
              <a:rPr lang="en-US" sz="2000" dirty="0"/>
              <a:t>(UN, NATO, </a:t>
            </a:r>
            <a:r>
              <a:rPr lang="en-US" sz="2000" dirty="0" err="1"/>
              <a:t>Organisation</a:t>
            </a:r>
            <a:r>
              <a:rPr lang="en-US" sz="2000" dirty="0"/>
              <a:t> for Security and Cooperation in Europe, European Union);</a:t>
            </a:r>
          </a:p>
          <a:p>
            <a:pPr algn="just"/>
            <a:r>
              <a:rPr lang="en-US" sz="2000" b="1" dirty="0"/>
              <a:t>non-governmental </a:t>
            </a:r>
            <a:r>
              <a:rPr lang="en-US" sz="2000" b="1" dirty="0" err="1"/>
              <a:t>organisations</a:t>
            </a:r>
            <a:r>
              <a:rPr lang="en-US" sz="2000" b="1" dirty="0"/>
              <a:t> </a:t>
            </a:r>
            <a:r>
              <a:rPr lang="en-US" sz="2000" dirty="0"/>
              <a:t>(International Red Cross, International Health </a:t>
            </a:r>
            <a:r>
              <a:rPr lang="en-US" sz="2000" dirty="0" err="1"/>
              <a:t>Organisation</a:t>
            </a:r>
            <a:r>
              <a:rPr lang="en-US" sz="2000" dirty="0"/>
              <a:t>).</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a:t>International </a:t>
            </a:r>
            <a:r>
              <a:rPr lang="cs-CZ" sz="2300" dirty="0" err="1"/>
              <a:t>Crisis</a:t>
            </a:r>
            <a:r>
              <a:rPr lang="cs-CZ" sz="2300" dirty="0"/>
              <a:t> Management</a:t>
            </a:r>
            <a:endParaRPr lang="cs-CZ" sz="2300" dirty="0"/>
          </a:p>
        </p:txBody>
      </p:sp>
    </p:spTree>
    <p:extLst>
      <p:ext uri="{BB962C8B-B14F-4D97-AF65-F5344CB8AC3E}">
        <p14:creationId xmlns:p14="http://schemas.microsoft.com/office/powerpoint/2010/main" val="23285122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err="1"/>
              <a:t>Crisis</a:t>
            </a:r>
            <a:r>
              <a:rPr lang="cs-CZ" dirty="0"/>
              <a:t> </a:t>
            </a:r>
            <a:r>
              <a:rPr lang="cs-CZ" dirty="0" err="1"/>
              <a:t>Mangement</a:t>
            </a:r>
            <a:r>
              <a:rPr lang="cs-CZ" dirty="0"/>
              <a:t> in Public </a:t>
            </a:r>
            <a:r>
              <a:rPr lang="cs-CZ" dirty="0" err="1"/>
              <a:t>Administration</a:t>
            </a:r>
            <a:endParaRPr lang="cs-CZ" sz="1800" dirty="0"/>
          </a:p>
        </p:txBody>
      </p:sp>
      <p:sp>
        <p:nvSpPr>
          <p:cNvPr id="6" name="Zástupný symbol pro obsah 1"/>
          <p:cNvSpPr txBox="1">
            <a:spLocks/>
          </p:cNvSpPr>
          <p:nvPr/>
        </p:nvSpPr>
        <p:spPr>
          <a:xfrm>
            <a:off x="179512" y="721184"/>
            <a:ext cx="7776864" cy="495455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Krizový management veřejné správy </a:t>
            </a:r>
            <a:r>
              <a:rPr lang="cs-CZ" sz="2000" dirty="0"/>
              <a:t>je vnímán jako komplex opatření a úkolů, které plní veřejná správa (veřejné instituce) spolu s dalšími organizacemi při náhlých situacích ohrožení pro zajištění ochrany a bezpečnosti obyvatelstva, což lze v širších souvislostech vyjádřit aspekty typu:</a:t>
            </a:r>
          </a:p>
          <a:p>
            <a:pPr lvl="1" algn="just"/>
            <a:r>
              <a:rPr lang="cs-CZ" sz="2000" dirty="0"/>
              <a:t>Udržení funkčnosti veřejné správy</a:t>
            </a:r>
          </a:p>
          <a:p>
            <a:pPr lvl="1" algn="just"/>
            <a:r>
              <a:rPr lang="cs-CZ" sz="2000" dirty="0"/>
              <a:t>Udržení fyzického a duševního zdraví obyvatelstva</a:t>
            </a:r>
          </a:p>
          <a:p>
            <a:pPr lvl="1" algn="just"/>
            <a:r>
              <a:rPr lang="cs-CZ" sz="2000" dirty="0"/>
              <a:t>Zajištění dostupnosti životně důležitého zboží a služeb</a:t>
            </a:r>
          </a:p>
          <a:p>
            <a:pPr lvl="1" algn="just"/>
            <a:r>
              <a:rPr lang="cs-CZ" sz="2000" dirty="0"/>
              <a:t>Uchování soukromého a veřejného majetku</a:t>
            </a:r>
          </a:p>
          <a:p>
            <a:pPr lvl="1" algn="just"/>
            <a:r>
              <a:rPr lang="cs-CZ" sz="2000" dirty="0"/>
              <a:t>Podpora záchranným, bezpečnostním a vojenským složkám</a:t>
            </a:r>
          </a:p>
          <a:p>
            <a:pPr lvl="1" algn="just"/>
            <a:r>
              <a:rPr lang="cs-CZ" sz="2000" dirty="0"/>
              <a:t>Humanitární pomoc včetně mezinárodní</a:t>
            </a:r>
          </a:p>
        </p:txBody>
      </p:sp>
    </p:spTree>
    <p:extLst>
      <p:ext uri="{BB962C8B-B14F-4D97-AF65-F5344CB8AC3E}">
        <p14:creationId xmlns:p14="http://schemas.microsoft.com/office/powerpoint/2010/main" val="4467532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Crisis</a:t>
            </a:r>
            <a:r>
              <a:rPr lang="cs-CZ" dirty="0"/>
              <a:t> </a:t>
            </a:r>
            <a:r>
              <a:rPr lang="cs-CZ" dirty="0" err="1"/>
              <a:t>Mangement</a:t>
            </a:r>
            <a:r>
              <a:rPr lang="cs-CZ" dirty="0"/>
              <a:t> in Public </a:t>
            </a:r>
            <a:r>
              <a:rPr lang="cs-CZ" dirty="0" err="1"/>
              <a:t>Administration</a:t>
            </a:r>
            <a:endParaRPr lang="cs-CZ" sz="18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915566"/>
            <a:ext cx="7149507" cy="3456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ovéPole 1"/>
          <p:cNvSpPr txBox="1"/>
          <p:nvPr/>
        </p:nvSpPr>
        <p:spPr>
          <a:xfrm>
            <a:off x="3275856" y="1063229"/>
            <a:ext cx="1656184" cy="338554"/>
          </a:xfrm>
          <a:prstGeom prst="rect">
            <a:avLst/>
          </a:prstGeom>
          <a:solidFill>
            <a:schemeClr val="bg1"/>
          </a:solidFill>
        </p:spPr>
        <p:txBody>
          <a:bodyPr wrap="square" rtlCol="0">
            <a:spAutoFit/>
          </a:bodyPr>
          <a:lstStyle/>
          <a:p>
            <a:r>
              <a:rPr lang="cs-CZ" sz="1600" b="1" dirty="0" err="1" smtClean="0"/>
              <a:t>Crisis</a:t>
            </a:r>
            <a:r>
              <a:rPr lang="cs-CZ" sz="1600" b="1" dirty="0" smtClean="0"/>
              <a:t> </a:t>
            </a:r>
            <a:r>
              <a:rPr lang="cs-CZ" sz="1600" b="1" dirty="0" err="1" smtClean="0"/>
              <a:t>situations</a:t>
            </a:r>
            <a:endParaRPr lang="cs-CZ" sz="1600" b="1" dirty="0"/>
          </a:p>
        </p:txBody>
      </p:sp>
      <p:sp>
        <p:nvSpPr>
          <p:cNvPr id="6" name="TextovéPole 5"/>
          <p:cNvSpPr txBox="1"/>
          <p:nvPr/>
        </p:nvSpPr>
        <p:spPr>
          <a:xfrm>
            <a:off x="5065971" y="3621736"/>
            <a:ext cx="1656184" cy="600164"/>
          </a:xfrm>
          <a:prstGeom prst="rect">
            <a:avLst/>
          </a:prstGeom>
          <a:solidFill>
            <a:schemeClr val="bg1"/>
          </a:solidFill>
        </p:spPr>
        <p:txBody>
          <a:bodyPr wrap="square" rtlCol="0">
            <a:spAutoFit/>
          </a:bodyPr>
          <a:lstStyle/>
          <a:p>
            <a:r>
              <a:rPr lang="cs-CZ" sz="1100" b="1" dirty="0" err="1" smtClean="0"/>
              <a:t>State</a:t>
            </a:r>
            <a:r>
              <a:rPr lang="cs-CZ" sz="1100" b="1" dirty="0" smtClean="0"/>
              <a:t> </a:t>
            </a:r>
            <a:r>
              <a:rPr lang="cs-CZ" sz="1100" b="1" dirty="0" err="1" smtClean="0"/>
              <a:t>of</a:t>
            </a:r>
            <a:r>
              <a:rPr lang="cs-CZ" sz="1100" b="1" dirty="0" smtClean="0"/>
              <a:t> </a:t>
            </a:r>
            <a:r>
              <a:rPr lang="cs-CZ" sz="1100" b="1" dirty="0" err="1" smtClean="0"/>
              <a:t>national</a:t>
            </a:r>
            <a:r>
              <a:rPr lang="cs-CZ" sz="1100" b="1" dirty="0" smtClean="0"/>
              <a:t> </a:t>
            </a:r>
            <a:r>
              <a:rPr lang="cs-CZ" sz="1100" b="1" dirty="0" err="1" smtClean="0"/>
              <a:t>emergency</a:t>
            </a:r>
            <a:endParaRPr lang="cs-CZ" sz="1100" b="1" dirty="0" smtClean="0"/>
          </a:p>
          <a:p>
            <a:r>
              <a:rPr lang="cs-CZ" sz="1100" b="1" dirty="0" err="1" smtClean="0"/>
              <a:t>State</a:t>
            </a:r>
            <a:r>
              <a:rPr lang="cs-CZ" sz="1100" b="1" dirty="0" smtClean="0"/>
              <a:t> </a:t>
            </a:r>
            <a:r>
              <a:rPr lang="cs-CZ" sz="1100" b="1" dirty="0" err="1" smtClean="0"/>
              <a:t>of</a:t>
            </a:r>
            <a:r>
              <a:rPr lang="cs-CZ" sz="1100" b="1" dirty="0" smtClean="0"/>
              <a:t> </a:t>
            </a:r>
            <a:r>
              <a:rPr lang="cs-CZ" sz="1100" b="1" dirty="0" err="1" smtClean="0"/>
              <a:t>war</a:t>
            </a:r>
            <a:endParaRPr lang="cs-CZ" sz="1100" b="1" dirty="0"/>
          </a:p>
        </p:txBody>
      </p:sp>
      <p:sp>
        <p:nvSpPr>
          <p:cNvPr id="7" name="TextovéPole 6"/>
          <p:cNvSpPr txBox="1"/>
          <p:nvPr/>
        </p:nvSpPr>
        <p:spPr>
          <a:xfrm>
            <a:off x="1150728" y="3558376"/>
            <a:ext cx="1944216" cy="600164"/>
          </a:xfrm>
          <a:prstGeom prst="rect">
            <a:avLst/>
          </a:prstGeom>
          <a:solidFill>
            <a:schemeClr val="bg1"/>
          </a:solidFill>
        </p:spPr>
        <p:txBody>
          <a:bodyPr wrap="square" rtlCol="0">
            <a:spAutoFit/>
          </a:bodyPr>
          <a:lstStyle/>
          <a:p>
            <a:r>
              <a:rPr lang="cs-CZ" sz="1100" b="1" dirty="0" err="1" smtClean="0"/>
              <a:t>State</a:t>
            </a:r>
            <a:r>
              <a:rPr lang="cs-CZ" sz="1100" b="1" dirty="0" smtClean="0"/>
              <a:t> </a:t>
            </a:r>
            <a:r>
              <a:rPr lang="cs-CZ" sz="1100" b="1" dirty="0" err="1" smtClean="0"/>
              <a:t>of</a:t>
            </a:r>
            <a:r>
              <a:rPr lang="cs-CZ" sz="1100" b="1" dirty="0" smtClean="0"/>
              <a:t> </a:t>
            </a:r>
            <a:r>
              <a:rPr lang="cs-CZ" sz="1100" b="1" dirty="0" err="1" smtClean="0"/>
              <a:t>danger</a:t>
            </a:r>
            <a:endParaRPr lang="cs-CZ" sz="1100" b="1" dirty="0" smtClean="0"/>
          </a:p>
          <a:p>
            <a:r>
              <a:rPr lang="cs-CZ" sz="1100" b="1" dirty="0" err="1" smtClean="0"/>
              <a:t>Emergency</a:t>
            </a:r>
            <a:r>
              <a:rPr lang="cs-CZ" sz="1100" b="1" dirty="0" smtClean="0"/>
              <a:t> </a:t>
            </a:r>
            <a:r>
              <a:rPr lang="cs-CZ" sz="1100" b="1" dirty="0" err="1" smtClean="0"/>
              <a:t>situation</a:t>
            </a:r>
            <a:endParaRPr lang="cs-CZ" sz="1100" b="1" dirty="0" smtClean="0"/>
          </a:p>
          <a:p>
            <a:r>
              <a:rPr lang="cs-CZ" sz="1100" b="1" dirty="0" err="1" smtClean="0"/>
              <a:t>State</a:t>
            </a:r>
            <a:r>
              <a:rPr lang="cs-CZ" sz="1100" b="1" dirty="0" smtClean="0"/>
              <a:t> </a:t>
            </a:r>
            <a:r>
              <a:rPr lang="cs-CZ" sz="1100" b="1" dirty="0" err="1" smtClean="0"/>
              <a:t>of</a:t>
            </a:r>
            <a:r>
              <a:rPr lang="cs-CZ" sz="1100" b="1" dirty="0" smtClean="0"/>
              <a:t> </a:t>
            </a:r>
            <a:r>
              <a:rPr lang="cs-CZ" sz="1100" b="1" dirty="0" err="1" smtClean="0"/>
              <a:t>national</a:t>
            </a:r>
            <a:r>
              <a:rPr lang="cs-CZ" sz="1100" b="1" dirty="0" smtClean="0"/>
              <a:t> </a:t>
            </a:r>
            <a:r>
              <a:rPr lang="cs-CZ" sz="1100" b="1" dirty="0" err="1" smtClean="0"/>
              <a:t>emergency</a:t>
            </a:r>
            <a:endParaRPr lang="cs-CZ" sz="1100" b="1" dirty="0"/>
          </a:p>
        </p:txBody>
      </p:sp>
      <p:sp>
        <p:nvSpPr>
          <p:cNvPr id="8" name="TextovéPole 7"/>
          <p:cNvSpPr txBox="1"/>
          <p:nvPr/>
        </p:nvSpPr>
        <p:spPr>
          <a:xfrm>
            <a:off x="4962071" y="2768646"/>
            <a:ext cx="1656184" cy="338554"/>
          </a:xfrm>
          <a:prstGeom prst="rect">
            <a:avLst/>
          </a:prstGeom>
          <a:solidFill>
            <a:schemeClr val="bg1"/>
          </a:solidFill>
        </p:spPr>
        <p:txBody>
          <a:bodyPr wrap="square" rtlCol="0">
            <a:spAutoFit/>
          </a:bodyPr>
          <a:lstStyle/>
          <a:p>
            <a:r>
              <a:rPr lang="cs-CZ" sz="1600" b="1" dirty="0" err="1" smtClean="0"/>
              <a:t>Crisis</a:t>
            </a:r>
            <a:r>
              <a:rPr lang="cs-CZ" sz="1600" b="1" dirty="0" smtClean="0"/>
              <a:t> </a:t>
            </a:r>
            <a:r>
              <a:rPr lang="cs-CZ" sz="1600" b="1" dirty="0" err="1" smtClean="0"/>
              <a:t>situations</a:t>
            </a:r>
            <a:endParaRPr lang="cs-CZ" sz="1600" b="1" dirty="0"/>
          </a:p>
        </p:txBody>
      </p:sp>
      <p:sp>
        <p:nvSpPr>
          <p:cNvPr id="9" name="TextovéPole 8"/>
          <p:cNvSpPr txBox="1"/>
          <p:nvPr/>
        </p:nvSpPr>
        <p:spPr>
          <a:xfrm>
            <a:off x="1403648" y="2715766"/>
            <a:ext cx="1656184" cy="338554"/>
          </a:xfrm>
          <a:prstGeom prst="rect">
            <a:avLst/>
          </a:prstGeom>
          <a:solidFill>
            <a:schemeClr val="bg1"/>
          </a:solidFill>
        </p:spPr>
        <p:txBody>
          <a:bodyPr wrap="square" rtlCol="0">
            <a:spAutoFit/>
          </a:bodyPr>
          <a:lstStyle/>
          <a:p>
            <a:r>
              <a:rPr lang="cs-CZ" sz="1600" b="1" dirty="0" err="1" smtClean="0"/>
              <a:t>Crisis</a:t>
            </a:r>
            <a:r>
              <a:rPr lang="cs-CZ" sz="1600" b="1" dirty="0" smtClean="0"/>
              <a:t> </a:t>
            </a:r>
            <a:r>
              <a:rPr lang="cs-CZ" sz="1600" b="1" dirty="0" err="1" smtClean="0"/>
              <a:t>situations</a:t>
            </a:r>
            <a:endParaRPr lang="cs-CZ" sz="1600" b="1" dirty="0"/>
          </a:p>
        </p:txBody>
      </p:sp>
      <p:sp>
        <p:nvSpPr>
          <p:cNvPr id="11" name="TextovéPole 10"/>
          <p:cNvSpPr txBox="1"/>
          <p:nvPr/>
        </p:nvSpPr>
        <p:spPr>
          <a:xfrm>
            <a:off x="5084440" y="2130029"/>
            <a:ext cx="1656184" cy="338554"/>
          </a:xfrm>
          <a:prstGeom prst="rect">
            <a:avLst/>
          </a:prstGeom>
          <a:solidFill>
            <a:schemeClr val="bg1"/>
          </a:solidFill>
        </p:spPr>
        <p:txBody>
          <a:bodyPr wrap="square" rtlCol="0">
            <a:spAutoFit/>
          </a:bodyPr>
          <a:lstStyle/>
          <a:p>
            <a:r>
              <a:rPr lang="cs-CZ" sz="1600" b="1" dirty="0" err="1" smtClean="0"/>
              <a:t>Military</a:t>
            </a:r>
            <a:r>
              <a:rPr lang="cs-CZ" sz="1600" b="1" dirty="0" smtClean="0"/>
              <a:t> </a:t>
            </a:r>
            <a:endParaRPr lang="cs-CZ" sz="1600" b="1" dirty="0"/>
          </a:p>
        </p:txBody>
      </p:sp>
      <p:sp>
        <p:nvSpPr>
          <p:cNvPr id="12" name="TextovéPole 11"/>
          <p:cNvSpPr txBox="1"/>
          <p:nvPr/>
        </p:nvSpPr>
        <p:spPr>
          <a:xfrm>
            <a:off x="1115616" y="2067694"/>
            <a:ext cx="1656184" cy="338554"/>
          </a:xfrm>
          <a:prstGeom prst="rect">
            <a:avLst/>
          </a:prstGeom>
          <a:solidFill>
            <a:schemeClr val="bg1"/>
          </a:solidFill>
        </p:spPr>
        <p:txBody>
          <a:bodyPr wrap="square" rtlCol="0">
            <a:spAutoFit/>
          </a:bodyPr>
          <a:lstStyle/>
          <a:p>
            <a:r>
              <a:rPr lang="cs-CZ" sz="1600" b="1" dirty="0" smtClean="0"/>
              <a:t>Non-</a:t>
            </a:r>
            <a:r>
              <a:rPr lang="cs-CZ" sz="1600" b="1" dirty="0" err="1" smtClean="0"/>
              <a:t>military</a:t>
            </a:r>
            <a:endParaRPr lang="cs-CZ" sz="1600" b="1" dirty="0"/>
          </a:p>
        </p:txBody>
      </p:sp>
    </p:spTree>
    <p:extLst>
      <p:ext uri="{BB962C8B-B14F-4D97-AF65-F5344CB8AC3E}">
        <p14:creationId xmlns:p14="http://schemas.microsoft.com/office/powerpoint/2010/main" val="22733406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600" dirty="0"/>
              <a:t>Crisis legislation defines an </a:t>
            </a:r>
            <a:r>
              <a:rPr lang="en-US" sz="1600" b="1" dirty="0"/>
              <a:t>emergency</a:t>
            </a:r>
            <a:r>
              <a:rPr lang="en-US" sz="1600" dirty="0"/>
              <a:t> as a harmful effect of forces and phenomena caused by human activity, natural influences and also as accidents (usually as a result of human activity) that threaten life, health, property or the environment and require rescue and liquidation work.</a:t>
            </a:r>
          </a:p>
          <a:p>
            <a:pPr algn="just"/>
            <a:endParaRPr lang="cs-CZ" sz="1600" dirty="0" smtClean="0"/>
          </a:p>
          <a:p>
            <a:pPr algn="just"/>
            <a:r>
              <a:rPr lang="en-US" sz="1600" dirty="0" smtClean="0"/>
              <a:t>The </a:t>
            </a:r>
            <a:r>
              <a:rPr lang="en-US" sz="1600" dirty="0"/>
              <a:t>term </a:t>
            </a:r>
            <a:r>
              <a:rPr lang="en-US" sz="1600" b="1" dirty="0"/>
              <a:t>emergenc</a:t>
            </a:r>
            <a:r>
              <a:rPr lang="en-US" sz="1600" dirty="0"/>
              <a:t>y is understood as a situation arising as a result of an emergency. Thus, it can also be said that the occurrence of an emergency gives rise to an emergency situation that needs to be dealt with.</a:t>
            </a:r>
          </a:p>
          <a:p>
            <a:pPr algn="just"/>
            <a:endParaRPr lang="en-US" sz="1600" dirty="0"/>
          </a:p>
          <a:p>
            <a:pPr algn="just"/>
            <a:r>
              <a:rPr lang="en-US" sz="1600" dirty="0"/>
              <a:t>A </a:t>
            </a:r>
            <a:r>
              <a:rPr lang="en-US" sz="1600" b="1" dirty="0"/>
              <a:t>crisis situation </a:t>
            </a:r>
            <a:r>
              <a:rPr lang="en-US" sz="1600" dirty="0"/>
              <a:t>is defined as an unforeseeable or hardly predictable course of events following a disturbance in the balance of states of natural, ecological, economic, technical, technological or social systems, resulting in a threat to life, health, the environment, internal or external security of the state. To deal with these situations, it is not enough to use the normal resources available or only normal competences</a:t>
            </a:r>
            <a:endParaRPr lang="cs-CZ" sz="1600" dirty="0"/>
          </a:p>
          <a:p>
            <a:pPr marL="361950" lvl="1" indent="-361950" algn="just">
              <a:buFont typeface="Arial" panose="020B0604020202020204" pitchFamily="34" charset="0"/>
              <a:buChar char="•"/>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smtClean="0"/>
              <a:t>Crisis</a:t>
            </a:r>
            <a:r>
              <a:rPr lang="cs-CZ" dirty="0" smtClean="0"/>
              <a:t> </a:t>
            </a:r>
            <a:r>
              <a:rPr lang="cs-CZ" dirty="0" err="1" smtClean="0"/>
              <a:t>Mange</a:t>
            </a:r>
            <a:r>
              <a:rPr lang="cs-CZ" dirty="0" err="1" smtClean="0"/>
              <a:t>ment</a:t>
            </a:r>
            <a:r>
              <a:rPr lang="cs-CZ" dirty="0" smtClean="0"/>
              <a:t> in Public </a:t>
            </a:r>
            <a:r>
              <a:rPr lang="cs-CZ" dirty="0" err="1" smtClean="0"/>
              <a:t>Administration</a:t>
            </a:r>
            <a:endParaRPr lang="cs-CZ" sz="1800" dirty="0"/>
          </a:p>
        </p:txBody>
      </p:sp>
    </p:spTree>
    <p:extLst>
      <p:ext uri="{BB962C8B-B14F-4D97-AF65-F5344CB8AC3E}">
        <p14:creationId xmlns:p14="http://schemas.microsoft.com/office/powerpoint/2010/main" val="37204645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2000" b="1" dirty="0"/>
              <a:t>A state of </a:t>
            </a:r>
            <a:r>
              <a:rPr lang="cs-CZ" sz="2000" b="1" dirty="0" err="1" smtClean="0"/>
              <a:t>danger</a:t>
            </a:r>
            <a:r>
              <a:rPr lang="en-US" sz="2000" b="1" dirty="0" smtClean="0"/>
              <a:t> </a:t>
            </a:r>
            <a:r>
              <a:rPr lang="en-US" sz="2000" dirty="0"/>
              <a:t>may be declared as an urgent measure if, in the event of a natural disaster, ecological or industrial accident, accident or other danger, lives, health, property, the environment or internal security and public order are threatened, unless the intensity of the threat reaches a significant scale.</a:t>
            </a:r>
          </a:p>
          <a:p>
            <a:pPr algn="just"/>
            <a:endParaRPr lang="en-US" sz="2000" dirty="0"/>
          </a:p>
          <a:p>
            <a:pPr algn="just"/>
            <a:r>
              <a:rPr lang="en-US" sz="2000" b="1" dirty="0"/>
              <a:t>A </a:t>
            </a:r>
            <a:r>
              <a:rPr lang="cs-CZ" sz="2000" b="1" dirty="0" err="1" smtClean="0"/>
              <a:t>emergency</a:t>
            </a:r>
            <a:r>
              <a:rPr lang="cs-CZ" sz="2000" b="1" dirty="0" smtClean="0"/>
              <a:t> </a:t>
            </a:r>
            <a:r>
              <a:rPr lang="cs-CZ" sz="2000" b="1" dirty="0" err="1" smtClean="0"/>
              <a:t>situation</a:t>
            </a:r>
            <a:r>
              <a:rPr lang="cs-CZ" sz="2000" b="1" dirty="0" smtClean="0"/>
              <a:t> </a:t>
            </a:r>
            <a:r>
              <a:rPr lang="en-US" sz="2000" dirty="0" smtClean="0"/>
              <a:t>is </a:t>
            </a:r>
            <a:r>
              <a:rPr lang="en-US" sz="2000" dirty="0"/>
              <a:t>a legal condition that is declared by the government in the event of emergency situations that may arise as a result of natural disasters, industrial or environmental accidents, accidents or other events that threaten the lives of citizens, their property or the internal order of the state on a large scale. The period for which this state of emergency may last is thirty days.</a:t>
            </a:r>
            <a:endParaRPr lang="cs-CZ" sz="2000" dirty="0"/>
          </a:p>
          <a:p>
            <a:pPr marL="361950" lvl="1" indent="-361950" algn="just">
              <a:buFont typeface="Arial" panose="020B0604020202020204" pitchFamily="34" charset="0"/>
              <a:buChar char="•"/>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Crisis</a:t>
            </a:r>
            <a:r>
              <a:rPr lang="cs-CZ" dirty="0"/>
              <a:t> </a:t>
            </a:r>
            <a:r>
              <a:rPr lang="cs-CZ" dirty="0" err="1"/>
              <a:t>Mangement</a:t>
            </a:r>
            <a:r>
              <a:rPr lang="cs-CZ" dirty="0"/>
              <a:t> in Public </a:t>
            </a:r>
            <a:r>
              <a:rPr lang="cs-CZ" dirty="0" err="1"/>
              <a:t>Administration</a:t>
            </a:r>
            <a:endParaRPr lang="cs-CZ" sz="1800" dirty="0"/>
          </a:p>
        </p:txBody>
      </p:sp>
    </p:spTree>
    <p:extLst>
      <p:ext uri="{BB962C8B-B14F-4D97-AF65-F5344CB8AC3E}">
        <p14:creationId xmlns:p14="http://schemas.microsoft.com/office/powerpoint/2010/main" val="27790311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2000" b="1" dirty="0"/>
              <a:t>A state of national emergency </a:t>
            </a:r>
            <a:r>
              <a:rPr lang="en-US" sz="2000" dirty="0"/>
              <a:t>is declared in the event of an imminent threat to state sovereignty, democratic principles or territorial integrity. It shall be declared by Parliament on the proposal of the Government.</a:t>
            </a:r>
          </a:p>
          <a:p>
            <a:pPr algn="just"/>
            <a:endParaRPr lang="en-US" sz="2000" dirty="0"/>
          </a:p>
          <a:p>
            <a:pPr algn="just"/>
            <a:r>
              <a:rPr lang="en-US" sz="2000" b="1" dirty="0"/>
              <a:t>A state of war</a:t>
            </a:r>
            <a:r>
              <a:rPr lang="en-US" sz="2000" dirty="0"/>
              <a:t>, which is declared on the territory of the entire State, may be declared by Parliament if the State is attacked or if there is a need to fulfil certain treaty obligations on common </a:t>
            </a:r>
            <a:r>
              <a:rPr lang="en-US" sz="2000" dirty="0" err="1"/>
              <a:t>defence</a:t>
            </a:r>
            <a:r>
              <a:rPr lang="en-US" sz="2000" dirty="0"/>
              <a:t>. In this case, any means at the State's disposal may be used.</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Crisis</a:t>
            </a:r>
            <a:r>
              <a:rPr lang="cs-CZ" dirty="0"/>
              <a:t> </a:t>
            </a:r>
            <a:r>
              <a:rPr lang="cs-CZ" dirty="0" err="1"/>
              <a:t>Mangement</a:t>
            </a:r>
            <a:r>
              <a:rPr lang="cs-CZ" dirty="0"/>
              <a:t> in Public </a:t>
            </a:r>
            <a:r>
              <a:rPr lang="cs-CZ" dirty="0" err="1"/>
              <a:t>Administration</a:t>
            </a:r>
            <a:endParaRPr lang="cs-CZ" sz="1800" dirty="0"/>
          </a:p>
        </p:txBody>
      </p:sp>
    </p:spTree>
    <p:extLst>
      <p:ext uri="{BB962C8B-B14F-4D97-AF65-F5344CB8AC3E}">
        <p14:creationId xmlns:p14="http://schemas.microsoft.com/office/powerpoint/2010/main" val="284864756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2000" b="1" dirty="0"/>
              <a:t>Crisis management </a:t>
            </a:r>
            <a:r>
              <a:rPr lang="en-US" sz="2000" dirty="0"/>
              <a:t>is conceived as a set of management activities, including the relevant authorities (the government, ministries and other central authorities, regional authorities, municipal authorities and other authorities with territorial competence) aimed at </a:t>
            </a:r>
            <a:r>
              <a:rPr lang="en-US" sz="2000" dirty="0" err="1"/>
              <a:t>analysing</a:t>
            </a:r>
            <a:r>
              <a:rPr lang="en-US" sz="2000" dirty="0"/>
              <a:t> security risks, assessing security risks, planning, </a:t>
            </a:r>
            <a:r>
              <a:rPr lang="en-US" sz="2000" dirty="0" err="1"/>
              <a:t>organising</a:t>
            </a:r>
            <a:r>
              <a:rPr lang="en-US" sz="2000" dirty="0"/>
              <a:t>, implementing and controlling activities carried out in connection with dealing with a crisis situation, i.e. an emergency situation.</a:t>
            </a:r>
          </a:p>
          <a:p>
            <a:pPr algn="just"/>
            <a:endParaRPr lang="en-US" sz="2000" dirty="0"/>
          </a:p>
          <a:p>
            <a:pPr algn="just"/>
            <a:r>
              <a:rPr lang="en-US" sz="2000" dirty="0"/>
              <a:t>The purpose of </a:t>
            </a:r>
            <a:r>
              <a:rPr lang="en-US" sz="2000" b="1" dirty="0"/>
              <a:t>crisis pl</a:t>
            </a:r>
            <a:r>
              <a:rPr lang="en-US" sz="2000" dirty="0"/>
              <a:t>ans is to identify potential crisis situations, risk situations.</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Crisis</a:t>
            </a:r>
            <a:r>
              <a:rPr lang="cs-CZ" dirty="0"/>
              <a:t> </a:t>
            </a:r>
            <a:r>
              <a:rPr lang="cs-CZ" dirty="0" err="1"/>
              <a:t>Mangement</a:t>
            </a:r>
            <a:r>
              <a:rPr lang="cs-CZ" dirty="0"/>
              <a:t> in Public </a:t>
            </a:r>
            <a:r>
              <a:rPr lang="cs-CZ" dirty="0" err="1"/>
              <a:t>Administration</a:t>
            </a:r>
            <a:endParaRPr lang="cs-CZ" sz="1800" dirty="0"/>
          </a:p>
        </p:txBody>
      </p:sp>
    </p:spTree>
    <p:extLst>
      <p:ext uri="{BB962C8B-B14F-4D97-AF65-F5344CB8AC3E}">
        <p14:creationId xmlns:p14="http://schemas.microsoft.com/office/powerpoint/2010/main" val="479460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en-US" dirty="0"/>
              <a:t>Crisis </a:t>
            </a:r>
            <a:r>
              <a:rPr lang="cs-CZ" dirty="0" smtClean="0"/>
              <a:t>M</a:t>
            </a:r>
            <a:r>
              <a:rPr lang="en-US" dirty="0" err="1" smtClean="0"/>
              <a:t>anagement</a:t>
            </a:r>
            <a:r>
              <a:rPr lang="en-US" dirty="0" smtClean="0"/>
              <a:t> </a:t>
            </a:r>
            <a:r>
              <a:rPr lang="cs-CZ" dirty="0" smtClean="0"/>
              <a:t>A</a:t>
            </a:r>
            <a:r>
              <a:rPr lang="en-US" dirty="0" err="1" smtClean="0"/>
              <a:t>uthorities</a:t>
            </a:r>
            <a:r>
              <a:rPr lang="en-US" dirty="0" smtClean="0"/>
              <a:t> </a:t>
            </a:r>
            <a:r>
              <a:rPr lang="en-US" dirty="0"/>
              <a:t>in the Czech Republic</a:t>
            </a:r>
            <a:endParaRPr lang="cs-CZ" sz="1800" dirty="0"/>
          </a:p>
        </p:txBody>
      </p:sp>
      <p:sp>
        <p:nvSpPr>
          <p:cNvPr id="5" name="Zástupný symbol pro obsah 1"/>
          <p:cNvSpPr txBox="1">
            <a:spLocks/>
          </p:cNvSpPr>
          <p:nvPr/>
        </p:nvSpPr>
        <p:spPr>
          <a:xfrm>
            <a:off x="323528" y="724373"/>
            <a:ext cx="8229600" cy="4810539"/>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800" dirty="0"/>
              <a:t>Ministry of the Interior</a:t>
            </a:r>
          </a:p>
          <a:p>
            <a:r>
              <a:rPr lang="en-US" sz="1800" dirty="0"/>
              <a:t>Civil National Planning Committee</a:t>
            </a:r>
          </a:p>
          <a:p>
            <a:r>
              <a:rPr lang="en-US" sz="1800" dirty="0"/>
              <a:t>Central Crisis Staff</a:t>
            </a:r>
          </a:p>
          <a:p>
            <a:r>
              <a:rPr lang="en-US" sz="1800" dirty="0"/>
              <a:t>Regional authorities</a:t>
            </a:r>
          </a:p>
          <a:p>
            <a:r>
              <a:rPr lang="en-US" sz="1800" dirty="0"/>
              <a:t>Municipal authorities</a:t>
            </a:r>
          </a:p>
          <a:p>
            <a:r>
              <a:rPr lang="en-US" sz="1800" dirty="0"/>
              <a:t>Crisis staffs of regions and municipalities</a:t>
            </a:r>
          </a:p>
          <a:p>
            <a:pPr marL="0" indent="0">
              <a:buNone/>
            </a:pPr>
            <a:r>
              <a:rPr lang="en-US" sz="1800" b="1" dirty="0"/>
              <a:t>Executive elements</a:t>
            </a:r>
          </a:p>
          <a:p>
            <a:r>
              <a:rPr lang="en-US" sz="1800" dirty="0"/>
              <a:t>Armed Forces of the Czech Republic</a:t>
            </a:r>
          </a:p>
          <a:p>
            <a:r>
              <a:rPr lang="en-US" sz="1800" dirty="0"/>
              <a:t>Armed Security Forces (Police of the Czech Republic)</a:t>
            </a:r>
          </a:p>
          <a:p>
            <a:r>
              <a:rPr lang="en-US" sz="1800" dirty="0"/>
              <a:t>Rescue Corps</a:t>
            </a:r>
          </a:p>
          <a:p>
            <a:r>
              <a:rPr lang="en-US" sz="1800" dirty="0"/>
              <a:t>Rescue services</a:t>
            </a:r>
          </a:p>
          <a:p>
            <a:r>
              <a:rPr lang="en-US" sz="1800" dirty="0"/>
              <a:t>Emergency services</a:t>
            </a:r>
            <a:endParaRPr lang="cs-CZ" sz="1800" dirty="0" smtClean="0"/>
          </a:p>
        </p:txBody>
      </p:sp>
    </p:spTree>
    <p:extLst>
      <p:ext uri="{BB962C8B-B14F-4D97-AF65-F5344CB8AC3E}">
        <p14:creationId xmlns:p14="http://schemas.microsoft.com/office/powerpoint/2010/main" val="33728692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2000" dirty="0"/>
              <a:t>Another capability of small businesses is networking. Entrepreneurs network together as needed to carry out individual projects, which benefits all participating entrepreneurs in winning contracts and reducing costs. </a:t>
            </a:r>
          </a:p>
          <a:p>
            <a:pPr algn="just"/>
            <a:r>
              <a:rPr lang="en-US" sz="2000" dirty="0"/>
              <a:t>A strength of SMEs is their capacity for innovation. SMEs are able to innovate in sales, range of complementary services, product design, </a:t>
            </a:r>
            <a:r>
              <a:rPr lang="en-US" sz="2000" dirty="0" err="1" smtClean="0"/>
              <a:t>etc</a:t>
            </a:r>
            <a:r>
              <a:rPr lang="cs-CZ" sz="2000" dirty="0" smtClean="0"/>
              <a:t>.</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768752" cy="507703"/>
          </a:xfrm>
        </p:spPr>
        <p:txBody>
          <a:bodyPr/>
          <a:lstStyle/>
          <a:p>
            <a:r>
              <a:rPr lang="en-US" dirty="0"/>
              <a:t>Crisis </a:t>
            </a:r>
            <a:r>
              <a:rPr lang="cs-CZ" dirty="0" smtClean="0"/>
              <a:t>M</a:t>
            </a:r>
            <a:r>
              <a:rPr lang="en-US" dirty="0" err="1" smtClean="0"/>
              <a:t>anagement</a:t>
            </a:r>
            <a:r>
              <a:rPr lang="en-US" dirty="0" smtClean="0"/>
              <a:t> </a:t>
            </a:r>
            <a:r>
              <a:rPr lang="en-US" dirty="0"/>
              <a:t>in </a:t>
            </a:r>
            <a:r>
              <a:rPr lang="cs-CZ" dirty="0" err="1"/>
              <a:t>SMEs</a:t>
            </a:r>
            <a:endParaRPr lang="cs-CZ" sz="1800" dirty="0"/>
          </a:p>
        </p:txBody>
      </p:sp>
    </p:spTree>
    <p:extLst>
      <p:ext uri="{BB962C8B-B14F-4D97-AF65-F5344CB8AC3E}">
        <p14:creationId xmlns:p14="http://schemas.microsoft.com/office/powerpoint/2010/main" val="244520254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en-US" dirty="0"/>
              <a:t>Crisis </a:t>
            </a:r>
            <a:r>
              <a:rPr lang="cs-CZ" dirty="0" smtClean="0"/>
              <a:t>P</a:t>
            </a:r>
            <a:r>
              <a:rPr lang="en-US" dirty="0" err="1" smtClean="0"/>
              <a:t>lans</a:t>
            </a:r>
            <a:r>
              <a:rPr lang="en-US" dirty="0" smtClean="0"/>
              <a:t> </a:t>
            </a:r>
            <a:r>
              <a:rPr lang="en-US" dirty="0"/>
              <a:t>and </a:t>
            </a:r>
            <a:r>
              <a:rPr lang="cs-CZ" dirty="0" smtClean="0"/>
              <a:t>C</a:t>
            </a:r>
            <a:r>
              <a:rPr lang="en-US" dirty="0" err="1" smtClean="0"/>
              <a:t>risis</a:t>
            </a:r>
            <a:r>
              <a:rPr lang="en-US" dirty="0" smtClean="0"/>
              <a:t> </a:t>
            </a:r>
            <a:r>
              <a:rPr lang="cs-CZ" dirty="0" smtClean="0"/>
              <a:t>P</a:t>
            </a:r>
            <a:r>
              <a:rPr lang="en-US" dirty="0" err="1" smtClean="0"/>
              <a:t>lanning</a:t>
            </a:r>
            <a:r>
              <a:rPr lang="en-US" dirty="0" smtClean="0"/>
              <a:t> </a:t>
            </a:r>
            <a:r>
              <a:rPr lang="en-US" dirty="0"/>
              <a:t>in </a:t>
            </a:r>
            <a:r>
              <a:rPr lang="cs-CZ" dirty="0" smtClean="0"/>
              <a:t>P</a:t>
            </a:r>
            <a:r>
              <a:rPr lang="en-US" dirty="0" err="1" smtClean="0"/>
              <a:t>ublic</a:t>
            </a:r>
            <a:r>
              <a:rPr lang="en-US" dirty="0" smtClean="0"/>
              <a:t> </a:t>
            </a:r>
            <a:r>
              <a:rPr lang="cs-CZ" dirty="0" smtClean="0"/>
              <a:t>A</a:t>
            </a:r>
            <a:r>
              <a:rPr lang="en-US" dirty="0" err="1" smtClean="0"/>
              <a:t>dministration</a:t>
            </a:r>
            <a:endParaRPr lang="cs-CZ" sz="1800" dirty="0"/>
          </a:p>
        </p:txBody>
      </p:sp>
      <p:sp>
        <p:nvSpPr>
          <p:cNvPr id="5" name="Zástupný symbol pro obsah 1"/>
          <p:cNvSpPr txBox="1">
            <a:spLocks/>
          </p:cNvSpPr>
          <p:nvPr/>
        </p:nvSpPr>
        <p:spPr>
          <a:xfrm>
            <a:off x="276854" y="714364"/>
            <a:ext cx="8229600" cy="4017626"/>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800" b="1" dirty="0"/>
              <a:t>Crisis planning </a:t>
            </a:r>
            <a:r>
              <a:rPr lang="en-US" sz="1800" dirty="0"/>
              <a:t>is an essential tool in the crisis preparedness system. The development of a crisis plan applies to all entities that will be involved in dealing with a crisis situation.</a:t>
            </a:r>
          </a:p>
          <a:p>
            <a:r>
              <a:rPr lang="en-US" sz="1800" b="1" dirty="0"/>
              <a:t>Crisis plans </a:t>
            </a:r>
            <a:r>
              <a:rPr lang="en-US" sz="1800" dirty="0"/>
              <a:t>are the output of crisis planning and contain a summary of crisis measures and procedures for dealing with crisis situations.</a:t>
            </a:r>
          </a:p>
          <a:p>
            <a:endParaRPr lang="en-US" sz="1800" dirty="0"/>
          </a:p>
          <a:p>
            <a:pPr marL="0" indent="0">
              <a:buNone/>
            </a:pPr>
            <a:r>
              <a:rPr lang="en-US" sz="1800" b="1" dirty="0"/>
              <a:t>Crisis pla</a:t>
            </a:r>
            <a:r>
              <a:rPr lang="en-US" sz="1800" dirty="0"/>
              <a:t>ns can be divided into several units:</a:t>
            </a:r>
          </a:p>
          <a:p>
            <a:r>
              <a:rPr lang="en-US" sz="1800" dirty="0"/>
              <a:t>Regional crisis plans</a:t>
            </a:r>
          </a:p>
          <a:p>
            <a:r>
              <a:rPr lang="en-US" sz="1800" dirty="0"/>
              <a:t>Crisis plans of municipalities (this is an elaboration of crisis plans of regions)</a:t>
            </a:r>
          </a:p>
          <a:p>
            <a:r>
              <a:rPr lang="en-US" sz="1800" dirty="0"/>
              <a:t>Crisis preparedness plans (crisis plans) of legal entities and natural persons</a:t>
            </a:r>
          </a:p>
          <a:p>
            <a:r>
              <a:rPr lang="en-US" sz="1800" dirty="0"/>
              <a:t>Type plans (these are schedules for the preparation and elaboration of crisis plans)</a:t>
            </a:r>
            <a:endParaRPr lang="cs-CZ" sz="1800" dirty="0"/>
          </a:p>
        </p:txBody>
      </p:sp>
    </p:spTree>
    <p:extLst>
      <p:ext uri="{BB962C8B-B14F-4D97-AF65-F5344CB8AC3E}">
        <p14:creationId xmlns:p14="http://schemas.microsoft.com/office/powerpoint/2010/main" val="12292629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en-US" dirty="0"/>
              <a:t>Crisis </a:t>
            </a:r>
            <a:r>
              <a:rPr lang="cs-CZ" dirty="0"/>
              <a:t>P</a:t>
            </a:r>
            <a:r>
              <a:rPr lang="en-US" dirty="0" err="1"/>
              <a:t>lans</a:t>
            </a:r>
            <a:r>
              <a:rPr lang="en-US" dirty="0"/>
              <a:t> and </a:t>
            </a:r>
            <a:r>
              <a:rPr lang="cs-CZ" dirty="0"/>
              <a:t>C</a:t>
            </a:r>
            <a:r>
              <a:rPr lang="en-US" dirty="0" err="1"/>
              <a:t>risis</a:t>
            </a:r>
            <a:r>
              <a:rPr lang="en-US" dirty="0"/>
              <a:t> </a:t>
            </a:r>
            <a:r>
              <a:rPr lang="cs-CZ" dirty="0"/>
              <a:t>P</a:t>
            </a:r>
            <a:r>
              <a:rPr lang="en-US" dirty="0" err="1"/>
              <a:t>lanning</a:t>
            </a:r>
            <a:r>
              <a:rPr lang="en-US" dirty="0"/>
              <a:t> in </a:t>
            </a:r>
            <a:r>
              <a:rPr lang="cs-CZ" dirty="0"/>
              <a:t>P</a:t>
            </a:r>
            <a:r>
              <a:rPr lang="en-US" dirty="0" err="1"/>
              <a:t>ublic</a:t>
            </a:r>
            <a:r>
              <a:rPr lang="en-US" dirty="0"/>
              <a:t> </a:t>
            </a:r>
            <a:r>
              <a:rPr lang="cs-CZ" dirty="0"/>
              <a:t>A</a:t>
            </a:r>
            <a:r>
              <a:rPr lang="en-US" dirty="0" err="1"/>
              <a:t>dministration</a:t>
            </a:r>
            <a:endParaRPr lang="cs-CZ" sz="1800" dirty="0"/>
          </a:p>
        </p:txBody>
      </p:sp>
      <p:sp>
        <p:nvSpPr>
          <p:cNvPr id="5" name="Zástupný symbol pro obsah 1"/>
          <p:cNvSpPr txBox="1">
            <a:spLocks/>
          </p:cNvSpPr>
          <p:nvPr/>
        </p:nvSpPr>
        <p:spPr>
          <a:xfrm>
            <a:off x="276854" y="714364"/>
            <a:ext cx="7679522" cy="4017626"/>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A crisis plan is a comprehensive planning document that is required to be prepared by the statutory crisis management authorities and economic entities involved in the crisis management system. </a:t>
            </a:r>
          </a:p>
          <a:p>
            <a:pPr algn="just"/>
            <a:r>
              <a:rPr lang="en-US" sz="1800" dirty="0"/>
              <a:t>The crisis plan is prepared in a </a:t>
            </a:r>
            <a:r>
              <a:rPr lang="en-US" sz="1800" dirty="0" err="1"/>
              <a:t>standardised</a:t>
            </a:r>
            <a:r>
              <a:rPr lang="en-US" sz="1800" dirty="0"/>
              <a:t> form (usually in written and electronic form). </a:t>
            </a:r>
          </a:p>
          <a:p>
            <a:pPr algn="just"/>
            <a:r>
              <a:rPr lang="en-US" sz="1800" dirty="0"/>
              <a:t>The general structure of the crisis plan is laid down by Government Regulation No 462/2000 Coll., § 15, of 22 November 2000. It consists of a basic part and an annex. </a:t>
            </a:r>
          </a:p>
          <a:p>
            <a:pPr algn="just"/>
            <a:r>
              <a:rPr lang="en-US" sz="1800" dirty="0"/>
              <a:t>The Crisis Plan contains planning, reporting and other documents setting out the measures and procedures by which the tasks of the State and legal entities are fulfilled when a crisis situation threatens or arises.</a:t>
            </a:r>
            <a:endParaRPr lang="cs-CZ" sz="1800" dirty="0"/>
          </a:p>
        </p:txBody>
      </p:sp>
    </p:spTree>
    <p:extLst>
      <p:ext uri="{BB962C8B-B14F-4D97-AF65-F5344CB8AC3E}">
        <p14:creationId xmlns:p14="http://schemas.microsoft.com/office/powerpoint/2010/main" val="14748579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en-US" dirty="0"/>
              <a:t>Crisis </a:t>
            </a:r>
            <a:r>
              <a:rPr lang="cs-CZ" dirty="0" smtClean="0"/>
              <a:t>P</a:t>
            </a:r>
            <a:r>
              <a:rPr lang="en-US" dirty="0" err="1" smtClean="0"/>
              <a:t>lan</a:t>
            </a:r>
            <a:r>
              <a:rPr lang="en-US" dirty="0" smtClean="0"/>
              <a:t> </a:t>
            </a:r>
            <a:r>
              <a:rPr lang="cs-CZ" dirty="0" smtClean="0"/>
              <a:t>A</a:t>
            </a:r>
            <a:r>
              <a:rPr lang="en-US" dirty="0" err="1" smtClean="0"/>
              <a:t>reas</a:t>
            </a:r>
            <a:r>
              <a:rPr lang="en-US" dirty="0" smtClean="0"/>
              <a:t> </a:t>
            </a:r>
            <a:r>
              <a:rPr lang="en-US" dirty="0"/>
              <a:t>in </a:t>
            </a:r>
            <a:r>
              <a:rPr lang="cs-CZ" dirty="0" smtClean="0"/>
              <a:t>P</a:t>
            </a:r>
            <a:r>
              <a:rPr lang="en-US" dirty="0" err="1" smtClean="0"/>
              <a:t>ublic</a:t>
            </a:r>
            <a:r>
              <a:rPr lang="en-US" dirty="0" smtClean="0"/>
              <a:t> </a:t>
            </a:r>
            <a:r>
              <a:rPr lang="cs-CZ" dirty="0" smtClean="0"/>
              <a:t>A</a:t>
            </a:r>
            <a:r>
              <a:rPr lang="en-US" dirty="0" err="1" smtClean="0"/>
              <a:t>dministration</a:t>
            </a:r>
            <a:endParaRPr lang="cs-CZ" sz="1800" dirty="0"/>
          </a:p>
        </p:txBody>
      </p:sp>
      <p:sp>
        <p:nvSpPr>
          <p:cNvPr id="5" name="Zástupný symbol pro obsah 1"/>
          <p:cNvSpPr txBox="1">
            <a:spLocks/>
          </p:cNvSpPr>
          <p:nvPr/>
        </p:nvSpPr>
        <p:spPr>
          <a:xfrm>
            <a:off x="276854" y="714364"/>
            <a:ext cx="7463498" cy="4017626"/>
          </a:xfrm>
          <a:prstGeom prst="rect">
            <a:avLst/>
          </a:prstGeom>
        </p:spPr>
        <p:txBody>
          <a:bodyPr>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en-US" sz="2000" dirty="0"/>
              <a:t>Managing the activities of the legislative, executive and judicial authorities and ensuring the basic functions of the state in dealing with crisis situations.</a:t>
            </a:r>
          </a:p>
          <a:p>
            <a:pPr lvl="0" algn="just"/>
            <a:r>
              <a:rPr lang="en-US" sz="2000" dirty="0"/>
              <a:t>Protecting the health and lives of persons, animals, property and the environment.</a:t>
            </a:r>
          </a:p>
          <a:p>
            <a:pPr lvl="0" algn="just"/>
            <a:r>
              <a:rPr lang="en-US" sz="2000" dirty="0"/>
              <a:t>Protection of internal security and public order.</a:t>
            </a:r>
          </a:p>
          <a:p>
            <a:pPr lvl="0" algn="just"/>
            <a:r>
              <a:rPr lang="en-US" sz="2000" dirty="0"/>
              <a:t>Selected support activities of the armed forces.</a:t>
            </a:r>
          </a:p>
          <a:p>
            <a:pPr lvl="0" algn="just"/>
            <a:r>
              <a:rPr lang="en-US" sz="2000" dirty="0"/>
              <a:t>Implementation of economic measures for crisis situations and fulfilment of other basic functions of the economic system of the State (protection of the economy).</a:t>
            </a:r>
          </a:p>
          <a:p>
            <a:pPr lvl="0" algn="just"/>
            <a:r>
              <a:rPr lang="en-US" sz="2000" dirty="0"/>
              <a:t>Performance of basic administrative and other functions of the State</a:t>
            </a:r>
            <a:r>
              <a:rPr lang="cs-CZ" sz="2000" dirty="0" smtClean="0"/>
              <a:t>.</a:t>
            </a:r>
            <a:endParaRPr lang="cs-CZ" sz="2000" dirty="0"/>
          </a:p>
        </p:txBody>
      </p:sp>
    </p:spTree>
    <p:extLst>
      <p:ext uri="{BB962C8B-B14F-4D97-AF65-F5344CB8AC3E}">
        <p14:creationId xmlns:p14="http://schemas.microsoft.com/office/powerpoint/2010/main" val="41119078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err="1"/>
              <a:t>Crisis</a:t>
            </a:r>
            <a:r>
              <a:rPr lang="cs-CZ" dirty="0"/>
              <a:t> </a:t>
            </a:r>
            <a:r>
              <a:rPr lang="cs-CZ" dirty="0" err="1"/>
              <a:t>Staff</a:t>
            </a:r>
            <a:endParaRPr lang="cs-CZ" sz="1800" dirty="0"/>
          </a:p>
        </p:txBody>
      </p:sp>
      <p:sp>
        <p:nvSpPr>
          <p:cNvPr id="6" name="Zástupný symbol pro obsah 1"/>
          <p:cNvSpPr txBox="1">
            <a:spLocks/>
          </p:cNvSpPr>
          <p:nvPr/>
        </p:nvSpPr>
        <p:spPr>
          <a:xfrm>
            <a:off x="179512" y="721184"/>
            <a:ext cx="7776864" cy="495455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700" dirty="0"/>
              <a:t>The Crisis Staff of the Region is a working body of the Regional Governor. The Governor of the Region is the head of the Crisis Staff. In the absence of the Regional Governor, the Deputy Regional Governor shall act as the Head of the Regional Crisis Staff.</a:t>
            </a:r>
          </a:p>
          <a:p>
            <a:endParaRPr lang="en-US" sz="1700" dirty="0"/>
          </a:p>
          <a:p>
            <a:pPr marL="0" indent="0">
              <a:buNone/>
            </a:pPr>
            <a:r>
              <a:rPr lang="en-US" sz="1700" dirty="0"/>
              <a:t>The Crisis Staff is established for the purpose of:</a:t>
            </a:r>
          </a:p>
          <a:p>
            <a:r>
              <a:rPr lang="en-US" sz="1700" dirty="0"/>
              <a:t>Introducing crisis measures to deal with crisis situations and mitigate their consequences.</a:t>
            </a:r>
          </a:p>
          <a:p>
            <a:r>
              <a:rPr lang="en-US" sz="1700" dirty="0"/>
              <a:t>Performing the tasks of the crisis management authorities in a state of national emergency declared in connection with the provision of the </a:t>
            </a:r>
            <a:r>
              <a:rPr lang="en-US" sz="1700" dirty="0" err="1"/>
              <a:t>defence</a:t>
            </a:r>
            <a:r>
              <a:rPr lang="en-US" sz="1700" dirty="0"/>
              <a:t> of the Czech Republic in a state of war.</a:t>
            </a:r>
          </a:p>
          <a:p>
            <a:r>
              <a:rPr lang="en-US" sz="1700" dirty="0"/>
              <a:t>Coordination of rescue and liquidation work after the occurrence of an emergency and in cases provided for by law.</a:t>
            </a:r>
          </a:p>
          <a:p>
            <a:r>
              <a:rPr lang="en-US" sz="1700" dirty="0"/>
              <a:t>Exercises </a:t>
            </a:r>
            <a:r>
              <a:rPr lang="en-US" sz="1700" dirty="0" err="1"/>
              <a:t>organised</a:t>
            </a:r>
            <a:r>
              <a:rPr lang="en-US" sz="1700" dirty="0"/>
              <a:t> to verify the activities of the previous three points.</a:t>
            </a:r>
            <a:endParaRPr lang="cs-CZ" sz="1700" dirty="0"/>
          </a:p>
        </p:txBody>
      </p:sp>
    </p:spTree>
    <p:extLst>
      <p:ext uri="{BB962C8B-B14F-4D97-AF65-F5344CB8AC3E}">
        <p14:creationId xmlns:p14="http://schemas.microsoft.com/office/powerpoint/2010/main" val="21481156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err="1"/>
              <a:t>Crisis</a:t>
            </a:r>
            <a:r>
              <a:rPr lang="cs-CZ" dirty="0"/>
              <a:t> </a:t>
            </a:r>
            <a:r>
              <a:rPr lang="cs-CZ" dirty="0" err="1"/>
              <a:t>Staff</a:t>
            </a:r>
            <a:endParaRPr lang="cs-CZ" sz="1800" dirty="0"/>
          </a:p>
        </p:txBody>
      </p:sp>
      <p:sp>
        <p:nvSpPr>
          <p:cNvPr id="6" name="Zástupný symbol pro obsah 1"/>
          <p:cNvSpPr txBox="1">
            <a:spLocks/>
          </p:cNvSpPr>
          <p:nvPr/>
        </p:nvSpPr>
        <p:spPr>
          <a:xfrm>
            <a:off x="179512" y="721184"/>
            <a:ext cx="7776864" cy="495455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700" dirty="0"/>
              <a:t>The task of the Head of the Crisis Staff is to ensure synergy, unity and consistency of activities of public administration bodies or components of the IRS and other available resources and means in the performance of their own tasks and in the performance of tasks to support the decision-making and measures of the Head of the Crisis Staff.</a:t>
            </a:r>
          </a:p>
          <a:p>
            <a:pPr algn="just"/>
            <a:endParaRPr lang="en-US" sz="1700" dirty="0"/>
          </a:p>
          <a:p>
            <a:pPr algn="just"/>
            <a:r>
              <a:rPr lang="en-US" sz="1700" dirty="0"/>
              <a:t>The number of members of the Regional Crisis Staff is not binding. The Crisis Staff of the Region consists of the members of the Security Council of the Region and the permanent working group of the Crisis Staff. The Head of the Crisis Staff is entitled to invite other persons to the meeting, especially experts who are not members of the Crisis Staff.</a:t>
            </a:r>
          </a:p>
          <a:p>
            <a:pPr algn="just"/>
            <a:endParaRPr lang="en-US" sz="1700" dirty="0"/>
          </a:p>
          <a:p>
            <a:pPr algn="just"/>
            <a:r>
              <a:rPr lang="en-US" sz="1700" dirty="0"/>
              <a:t>Liaison between the Security Council and the permanent working group is ensured by the secretary of the Security Council, who is also the secretary of the crisis staff</a:t>
            </a:r>
            <a:r>
              <a:rPr lang="cs-CZ" sz="1700" dirty="0" smtClean="0"/>
              <a:t>.</a:t>
            </a:r>
            <a:endParaRPr lang="cs-CZ" sz="1700" dirty="0"/>
          </a:p>
          <a:p>
            <a:pPr algn="just"/>
            <a:endParaRPr lang="cs-CZ" sz="1700" dirty="0"/>
          </a:p>
        </p:txBody>
      </p:sp>
    </p:spTree>
    <p:extLst>
      <p:ext uri="{BB962C8B-B14F-4D97-AF65-F5344CB8AC3E}">
        <p14:creationId xmlns:p14="http://schemas.microsoft.com/office/powerpoint/2010/main" val="83198236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err="1"/>
              <a:t>Crisis</a:t>
            </a:r>
            <a:r>
              <a:rPr lang="cs-CZ" dirty="0"/>
              <a:t> </a:t>
            </a:r>
            <a:r>
              <a:rPr lang="cs-CZ" dirty="0" err="1"/>
              <a:t>Staff</a:t>
            </a:r>
            <a:endParaRPr lang="cs-CZ" sz="1800" dirty="0"/>
          </a:p>
        </p:txBody>
      </p:sp>
      <p:sp>
        <p:nvSpPr>
          <p:cNvPr id="6" name="Zástupný symbol pro obsah 1"/>
          <p:cNvSpPr txBox="1">
            <a:spLocks/>
          </p:cNvSpPr>
          <p:nvPr/>
        </p:nvSpPr>
        <p:spPr>
          <a:xfrm>
            <a:off x="179512" y="721184"/>
            <a:ext cx="7776864" cy="495455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700" dirty="0"/>
              <a:t>Instructions to convene the regional crisis staff and to put it into working condition (activation) are given by the regional governor in the event of an emergency or crisis situation.</a:t>
            </a:r>
          </a:p>
          <a:p>
            <a:pPr algn="just"/>
            <a:endParaRPr lang="en-US" sz="1700" dirty="0"/>
          </a:p>
          <a:p>
            <a:pPr algn="just"/>
            <a:r>
              <a:rPr lang="en-US" sz="1700" dirty="0"/>
              <a:t>If the crisis staff of the region is activated, the permanent working group of the crisis staff works continuously. Its main task is to provide continuous information service to the Governor of the Region and the members of the Region's Crisis Staff. In addition, it performs other tasks set out in a special legal regulation.</a:t>
            </a:r>
          </a:p>
          <a:p>
            <a:pPr algn="just"/>
            <a:endParaRPr lang="en-US" sz="1700" dirty="0"/>
          </a:p>
          <a:p>
            <a:pPr algn="just"/>
            <a:r>
              <a:rPr lang="en-US" sz="1700" dirty="0"/>
              <a:t>In the period without emergency and crisis situations, the activation of the regional crisis staff and its activities are to be improved by training at least once a year. The actual activation of the crisis staff may be considered as a substitute for drills</a:t>
            </a:r>
            <a:r>
              <a:rPr lang="cs-CZ" sz="1700" dirty="0" smtClean="0"/>
              <a:t>.</a:t>
            </a:r>
            <a:endParaRPr lang="cs-CZ" sz="1700" dirty="0"/>
          </a:p>
          <a:p>
            <a:pPr algn="just"/>
            <a:endParaRPr lang="cs-CZ" sz="1700" dirty="0"/>
          </a:p>
        </p:txBody>
      </p:sp>
    </p:spTree>
    <p:extLst>
      <p:ext uri="{BB962C8B-B14F-4D97-AF65-F5344CB8AC3E}">
        <p14:creationId xmlns:p14="http://schemas.microsoft.com/office/powerpoint/2010/main" val="164273238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en-US" dirty="0"/>
              <a:t>General </a:t>
            </a:r>
            <a:r>
              <a:rPr lang="cs-CZ" dirty="0" smtClean="0"/>
              <a:t>P</a:t>
            </a:r>
            <a:r>
              <a:rPr lang="en-US" dirty="0" err="1" smtClean="0"/>
              <a:t>rocedures</a:t>
            </a:r>
            <a:r>
              <a:rPr lang="en-US" dirty="0" smtClean="0"/>
              <a:t> </a:t>
            </a:r>
            <a:r>
              <a:rPr lang="en-US" dirty="0"/>
              <a:t>for </a:t>
            </a:r>
            <a:r>
              <a:rPr lang="cs-CZ" dirty="0" smtClean="0"/>
              <a:t>D</a:t>
            </a:r>
            <a:r>
              <a:rPr lang="en-US" dirty="0" err="1" smtClean="0"/>
              <a:t>ealing</a:t>
            </a:r>
            <a:r>
              <a:rPr lang="en-US" dirty="0" smtClean="0"/>
              <a:t> </a:t>
            </a:r>
            <a:r>
              <a:rPr lang="en-US" dirty="0"/>
              <a:t>with </a:t>
            </a:r>
            <a:r>
              <a:rPr lang="cs-CZ" dirty="0" smtClean="0"/>
              <a:t>C</a:t>
            </a:r>
            <a:r>
              <a:rPr lang="en-US" dirty="0" err="1" smtClean="0"/>
              <a:t>risis</a:t>
            </a:r>
            <a:r>
              <a:rPr lang="en-US" dirty="0" smtClean="0"/>
              <a:t> </a:t>
            </a:r>
            <a:r>
              <a:rPr lang="cs-CZ" dirty="0" smtClean="0"/>
              <a:t>S</a:t>
            </a:r>
            <a:r>
              <a:rPr lang="en-US" dirty="0" err="1" smtClean="0"/>
              <a:t>ituations</a:t>
            </a:r>
            <a:endParaRPr lang="cs-CZ" sz="1800" dirty="0"/>
          </a:p>
        </p:txBody>
      </p:sp>
      <p:sp>
        <p:nvSpPr>
          <p:cNvPr id="6" name="Zástupný symbol pro obsah 1"/>
          <p:cNvSpPr txBox="1">
            <a:spLocks/>
          </p:cNvSpPr>
          <p:nvPr/>
        </p:nvSpPr>
        <p:spPr>
          <a:xfrm>
            <a:off x="179512" y="721184"/>
            <a:ext cx="7776864" cy="495455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2000" b="1" dirty="0"/>
              <a:t>Before an emergency and crisis situation arises, it is necessary to:</a:t>
            </a:r>
          </a:p>
          <a:p>
            <a:pPr algn="just"/>
            <a:r>
              <a:rPr lang="en-US" sz="2000" dirty="0"/>
              <a:t>have plans and scenarios for dealing with crisis situations prepared according to the analysis of possible emergencies and crisis situations,</a:t>
            </a:r>
          </a:p>
          <a:p>
            <a:pPr algn="just"/>
            <a:r>
              <a:rPr lang="en-US" sz="2000" dirty="0"/>
              <a:t>continuously refine and update these plans,</a:t>
            </a:r>
          </a:p>
          <a:p>
            <a:pPr algn="just"/>
            <a:r>
              <a:rPr lang="en-US" sz="2000" dirty="0"/>
              <a:t>conduct drills for dealing with these events (crisis management and intervention units),</a:t>
            </a:r>
          </a:p>
          <a:p>
            <a:pPr algn="just"/>
            <a:r>
              <a:rPr lang="en-US" sz="2000" dirty="0"/>
              <a:t>maintain operational forces and means for dealing with them,</a:t>
            </a:r>
          </a:p>
          <a:p>
            <a:pPr algn="just"/>
            <a:r>
              <a:rPr lang="en-US" sz="2000" dirty="0"/>
              <a:t>in the event of the inevitability of an emergency, notifying the necessary officials and warning the population.</a:t>
            </a:r>
            <a:endParaRPr lang="cs-CZ" sz="2000" dirty="0"/>
          </a:p>
        </p:txBody>
      </p:sp>
    </p:spTree>
    <p:extLst>
      <p:ext uri="{BB962C8B-B14F-4D97-AF65-F5344CB8AC3E}">
        <p14:creationId xmlns:p14="http://schemas.microsoft.com/office/powerpoint/2010/main" val="153261982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en-US" dirty="0"/>
              <a:t>General </a:t>
            </a:r>
            <a:r>
              <a:rPr lang="cs-CZ" dirty="0"/>
              <a:t>P</a:t>
            </a:r>
            <a:r>
              <a:rPr lang="en-US" dirty="0" err="1"/>
              <a:t>rocedures</a:t>
            </a:r>
            <a:r>
              <a:rPr lang="en-US" dirty="0"/>
              <a:t> for </a:t>
            </a:r>
            <a:r>
              <a:rPr lang="cs-CZ" dirty="0"/>
              <a:t>D</a:t>
            </a:r>
            <a:r>
              <a:rPr lang="en-US" dirty="0" err="1"/>
              <a:t>ealing</a:t>
            </a:r>
            <a:r>
              <a:rPr lang="en-US" dirty="0"/>
              <a:t> with </a:t>
            </a:r>
            <a:r>
              <a:rPr lang="cs-CZ" dirty="0"/>
              <a:t>C</a:t>
            </a:r>
            <a:r>
              <a:rPr lang="en-US" dirty="0" err="1"/>
              <a:t>risis</a:t>
            </a:r>
            <a:r>
              <a:rPr lang="en-US" dirty="0"/>
              <a:t> </a:t>
            </a:r>
            <a:r>
              <a:rPr lang="cs-CZ" dirty="0"/>
              <a:t>S</a:t>
            </a:r>
            <a:r>
              <a:rPr lang="en-US" dirty="0" err="1"/>
              <a:t>ituations</a:t>
            </a:r>
            <a:endParaRPr lang="cs-CZ" sz="1800" dirty="0"/>
          </a:p>
        </p:txBody>
      </p:sp>
      <p:sp>
        <p:nvSpPr>
          <p:cNvPr id="6" name="Zástupný symbol pro obsah 1"/>
          <p:cNvSpPr txBox="1">
            <a:spLocks/>
          </p:cNvSpPr>
          <p:nvPr/>
        </p:nvSpPr>
        <p:spPr>
          <a:xfrm>
            <a:off x="179512" y="721185"/>
            <a:ext cx="7776864" cy="401080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2000" b="1" dirty="0"/>
              <a:t>In the event of an emergency, a crisis situation is necessary:</a:t>
            </a:r>
          </a:p>
          <a:p>
            <a:pPr algn="just"/>
            <a:r>
              <a:rPr lang="en-US" sz="1800" dirty="0"/>
              <a:t>Notification of officials responsible for its resolution and, based on their decision, notification of other persons (crisis staffs, crisis management),</a:t>
            </a:r>
          </a:p>
          <a:p>
            <a:pPr algn="just"/>
            <a:r>
              <a:rPr lang="en-US" sz="1800" dirty="0"/>
              <a:t>in the event of an imminent threat, warn the population and provide them with the necessary information,</a:t>
            </a:r>
          </a:p>
          <a:p>
            <a:pPr algn="just"/>
            <a:r>
              <a:rPr lang="en-US" sz="1800" dirty="0"/>
              <a:t>dispatching units to the site of the emergency to carry out reconnaissance, start rescue and liquidation work,</a:t>
            </a:r>
          </a:p>
          <a:p>
            <a:pPr algn="just"/>
            <a:r>
              <a:rPr lang="en-US" sz="1800" dirty="0"/>
              <a:t>preparing crisis staffs, crisis management,</a:t>
            </a:r>
          </a:p>
          <a:p>
            <a:pPr algn="just"/>
            <a:r>
              <a:rPr lang="en-US" sz="1800" dirty="0" err="1"/>
              <a:t>analysing</a:t>
            </a:r>
            <a:r>
              <a:rPr lang="en-US" sz="1800" dirty="0"/>
              <a:t> the situation, assessing whether the situation can be handled by normal means or whether it is necessary to declare a state of emergency,</a:t>
            </a:r>
          </a:p>
          <a:p>
            <a:pPr algn="just"/>
            <a:r>
              <a:rPr lang="en-US" sz="1800" dirty="0"/>
              <a:t>if necessary, declare a state of emergency.</a:t>
            </a:r>
            <a:endParaRPr lang="cs-CZ" sz="1800" dirty="0"/>
          </a:p>
        </p:txBody>
      </p:sp>
    </p:spTree>
    <p:extLst>
      <p:ext uri="{BB962C8B-B14F-4D97-AF65-F5344CB8AC3E}">
        <p14:creationId xmlns:p14="http://schemas.microsoft.com/office/powerpoint/2010/main" val="109515807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en-US" dirty="0"/>
              <a:t>General </a:t>
            </a:r>
            <a:r>
              <a:rPr lang="cs-CZ" dirty="0"/>
              <a:t>P</a:t>
            </a:r>
            <a:r>
              <a:rPr lang="en-US" dirty="0" err="1"/>
              <a:t>rocedures</a:t>
            </a:r>
            <a:r>
              <a:rPr lang="en-US" dirty="0"/>
              <a:t> for </a:t>
            </a:r>
            <a:r>
              <a:rPr lang="cs-CZ" dirty="0"/>
              <a:t>D</a:t>
            </a:r>
            <a:r>
              <a:rPr lang="en-US" dirty="0" err="1"/>
              <a:t>ealing</a:t>
            </a:r>
            <a:r>
              <a:rPr lang="en-US" dirty="0"/>
              <a:t> with </a:t>
            </a:r>
            <a:r>
              <a:rPr lang="cs-CZ" dirty="0"/>
              <a:t>C</a:t>
            </a:r>
            <a:r>
              <a:rPr lang="en-US" dirty="0" err="1"/>
              <a:t>risis</a:t>
            </a:r>
            <a:r>
              <a:rPr lang="en-US" dirty="0"/>
              <a:t> </a:t>
            </a:r>
            <a:r>
              <a:rPr lang="cs-CZ" dirty="0"/>
              <a:t>S</a:t>
            </a:r>
            <a:r>
              <a:rPr lang="en-US" dirty="0" err="1"/>
              <a:t>ituations</a:t>
            </a:r>
            <a:endParaRPr lang="cs-CZ" sz="1800" dirty="0"/>
          </a:p>
        </p:txBody>
      </p:sp>
      <p:sp>
        <p:nvSpPr>
          <p:cNvPr id="6" name="Zástupný symbol pro obsah 1"/>
          <p:cNvSpPr txBox="1">
            <a:spLocks/>
          </p:cNvSpPr>
          <p:nvPr/>
        </p:nvSpPr>
        <p:spPr>
          <a:xfrm>
            <a:off x="179512" y="721185"/>
            <a:ext cx="7776864" cy="401080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700" b="1" dirty="0"/>
              <a:t>When dealing with an emergency, a crisis situation requires:</a:t>
            </a:r>
          </a:p>
          <a:p>
            <a:pPr algn="just"/>
            <a:r>
              <a:rPr lang="en-US" sz="1700" dirty="0"/>
              <a:t>take measures to prevent further spread of the emergency,</a:t>
            </a:r>
          </a:p>
          <a:p>
            <a:pPr algn="just"/>
            <a:r>
              <a:rPr lang="en-US" sz="1700" dirty="0"/>
              <a:t>rescue and liquidation work by rescue units,</a:t>
            </a:r>
          </a:p>
          <a:p>
            <a:pPr algn="just"/>
            <a:r>
              <a:rPr lang="en-US" sz="1700" dirty="0"/>
              <a:t>if necessary, take measures to protect the population, including its all-round security,</a:t>
            </a:r>
          </a:p>
          <a:p>
            <a:pPr algn="just"/>
            <a:r>
              <a:rPr lang="en-US" sz="1700" dirty="0"/>
              <a:t>logistical support for rescue and liquidation work and the work to be carried out,</a:t>
            </a:r>
          </a:p>
          <a:p>
            <a:pPr algn="just"/>
            <a:r>
              <a:rPr lang="en-US" sz="1700" dirty="0"/>
              <a:t>establishing cooperation with the necessary </a:t>
            </a:r>
            <a:r>
              <a:rPr lang="en-US" sz="1700" dirty="0" err="1"/>
              <a:t>organisations</a:t>
            </a:r>
            <a:r>
              <a:rPr lang="en-US" sz="1700" dirty="0"/>
              <a:t> and </a:t>
            </a:r>
            <a:r>
              <a:rPr lang="en-US" sz="1700" dirty="0" err="1"/>
              <a:t>neighbouring</a:t>
            </a:r>
            <a:r>
              <a:rPr lang="en-US" sz="1700" dirty="0"/>
              <a:t> regions,</a:t>
            </a:r>
          </a:p>
          <a:p>
            <a:pPr algn="just"/>
            <a:r>
              <a:rPr lang="en-US" sz="1700" dirty="0"/>
              <a:t>activating other available resources needed to deal with the situation,</a:t>
            </a:r>
          </a:p>
          <a:p>
            <a:pPr algn="just"/>
            <a:r>
              <a:rPr lang="en-US" sz="1700" dirty="0"/>
              <a:t>monitoring, monitoring the situation, </a:t>
            </a:r>
            <a:r>
              <a:rPr lang="en-US" sz="1700" dirty="0" err="1"/>
              <a:t>analysing</a:t>
            </a:r>
            <a:r>
              <a:rPr lang="en-US" sz="1700" dirty="0"/>
              <a:t> it and implementing measures in the event of the anticipated spread of the event,</a:t>
            </a:r>
          </a:p>
          <a:p>
            <a:pPr algn="just"/>
            <a:r>
              <a:rPr lang="en-US" sz="1700" dirty="0"/>
              <a:t>receiving humanitarian aid, distributing it to those in need,</a:t>
            </a:r>
          </a:p>
          <a:p>
            <a:pPr algn="just"/>
            <a:r>
              <a:rPr lang="en-US" sz="1700" dirty="0"/>
              <a:t>addressing impacts on infrastructure.</a:t>
            </a:r>
          </a:p>
          <a:p>
            <a:pPr algn="just"/>
            <a:endParaRPr lang="en-US" sz="1700" b="1" dirty="0"/>
          </a:p>
          <a:p>
            <a:pPr algn="just"/>
            <a:endParaRPr lang="en-US" sz="1700" b="1" dirty="0"/>
          </a:p>
          <a:p>
            <a:pPr algn="just"/>
            <a:endParaRPr lang="cs-CZ" sz="1700" dirty="0"/>
          </a:p>
        </p:txBody>
      </p:sp>
    </p:spTree>
    <p:extLst>
      <p:ext uri="{BB962C8B-B14F-4D97-AF65-F5344CB8AC3E}">
        <p14:creationId xmlns:p14="http://schemas.microsoft.com/office/powerpoint/2010/main" val="338639024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en-US" dirty="0"/>
              <a:t>General </a:t>
            </a:r>
            <a:r>
              <a:rPr lang="cs-CZ" dirty="0"/>
              <a:t>P</a:t>
            </a:r>
            <a:r>
              <a:rPr lang="en-US" dirty="0" err="1"/>
              <a:t>rocedures</a:t>
            </a:r>
            <a:r>
              <a:rPr lang="en-US" dirty="0"/>
              <a:t> for </a:t>
            </a:r>
            <a:r>
              <a:rPr lang="cs-CZ" dirty="0"/>
              <a:t>D</a:t>
            </a:r>
            <a:r>
              <a:rPr lang="en-US" dirty="0" err="1"/>
              <a:t>ealing</a:t>
            </a:r>
            <a:r>
              <a:rPr lang="en-US" dirty="0"/>
              <a:t> with </a:t>
            </a:r>
            <a:r>
              <a:rPr lang="cs-CZ" dirty="0"/>
              <a:t>C</a:t>
            </a:r>
            <a:r>
              <a:rPr lang="en-US" dirty="0" err="1"/>
              <a:t>risis</a:t>
            </a:r>
            <a:r>
              <a:rPr lang="en-US" dirty="0"/>
              <a:t> </a:t>
            </a:r>
            <a:r>
              <a:rPr lang="cs-CZ" dirty="0"/>
              <a:t>S</a:t>
            </a:r>
            <a:r>
              <a:rPr lang="en-US" dirty="0" err="1"/>
              <a:t>ituations</a:t>
            </a:r>
            <a:endParaRPr lang="cs-CZ" sz="1800" dirty="0"/>
          </a:p>
        </p:txBody>
      </p:sp>
      <p:sp>
        <p:nvSpPr>
          <p:cNvPr id="6" name="Zástupný symbol pro obsah 1"/>
          <p:cNvSpPr txBox="1">
            <a:spLocks/>
          </p:cNvSpPr>
          <p:nvPr/>
        </p:nvSpPr>
        <p:spPr>
          <a:xfrm>
            <a:off x="179512" y="721185"/>
            <a:ext cx="7776864" cy="401080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2000" b="1" dirty="0"/>
              <a:t>After the emergency has passed, the crisis situation is carried out:</a:t>
            </a:r>
          </a:p>
          <a:p>
            <a:pPr algn="just"/>
            <a:r>
              <a:rPr lang="en-US" sz="2000" dirty="0"/>
              <a:t>inventory of damages, their quantification,</a:t>
            </a:r>
          </a:p>
          <a:p>
            <a:pPr algn="just"/>
            <a:r>
              <a:rPr lang="en-US" sz="2000" dirty="0"/>
              <a:t>determination of the schedule for the implementation of remediation works,</a:t>
            </a:r>
          </a:p>
          <a:p>
            <a:pPr algn="just"/>
            <a:r>
              <a:rPr lang="en-US" sz="2000" dirty="0"/>
              <a:t>financial provision of compensation and remediation works,</a:t>
            </a:r>
          </a:p>
          <a:p>
            <a:pPr algn="just"/>
            <a:r>
              <a:rPr lang="en-US" sz="2000" dirty="0"/>
              <a:t>invoicing of compensation for the delivery of in-kind resources,</a:t>
            </a:r>
          </a:p>
          <a:p>
            <a:pPr algn="just"/>
            <a:r>
              <a:rPr lang="en-US" sz="2000" dirty="0"/>
              <a:t>commencement of remediation and restoration works,</a:t>
            </a:r>
          </a:p>
          <a:p>
            <a:pPr algn="just"/>
            <a:r>
              <a:rPr lang="en-US" sz="2000" dirty="0"/>
              <a:t>addressing the social impact of the situation (homeless people, destitute people, orphans),</a:t>
            </a:r>
          </a:p>
          <a:p>
            <a:pPr algn="just"/>
            <a:r>
              <a:rPr lang="en-US" sz="2000" dirty="0"/>
              <a:t>gradual return to normal life.</a:t>
            </a:r>
          </a:p>
          <a:p>
            <a:pPr algn="just"/>
            <a:endParaRPr lang="cs-CZ" sz="2000" dirty="0"/>
          </a:p>
        </p:txBody>
      </p:sp>
    </p:spTree>
    <p:extLst>
      <p:ext uri="{BB962C8B-B14F-4D97-AF65-F5344CB8AC3E}">
        <p14:creationId xmlns:p14="http://schemas.microsoft.com/office/powerpoint/2010/main" val="37516493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2000" dirty="0"/>
              <a:t>MEs have a number of advantages and disadvantages compared to large enterprises. Typical shortcomings include the fact that they cannot take advantage of the so-called economies of quantity and scale, many activities also require significant transaction costs, the personnel dimension of a small or medium-sized enterprise also does not allow for the employment of specialists, and the financial strength of individual SMEs may not be attractive to banks or other investors. One of the disadvantages is that SMEs are highly crisis-prone and very often succumb to crisis. According to </a:t>
            </a:r>
            <a:r>
              <a:rPr lang="en-US" sz="2000" dirty="0" err="1"/>
              <a:t>Zuzák</a:t>
            </a:r>
            <a:r>
              <a:rPr lang="en-US" sz="2000" dirty="0"/>
              <a:t> and </a:t>
            </a:r>
            <a:r>
              <a:rPr lang="en-US" sz="2000" dirty="0" err="1"/>
              <a:t>Konigová</a:t>
            </a:r>
            <a:r>
              <a:rPr lang="en-US" sz="2000" dirty="0"/>
              <a:t> (2009), their position is specific, the nature of crises has characteristic and even lawful </a:t>
            </a:r>
            <a:r>
              <a:rPr lang="en-US" sz="2000" dirty="0" smtClean="0"/>
              <a:t>features</a:t>
            </a:r>
            <a:r>
              <a:rPr lang="cs-CZ" sz="2000" dirty="0" smtClean="0"/>
              <a:t>. </a:t>
            </a:r>
            <a:endParaRPr lang="cs-CZ" sz="2000" dirty="0"/>
          </a:p>
          <a:p>
            <a:pPr marL="361950" lvl="1" indent="-361950" algn="just">
              <a:buFont typeface="Arial" panose="020B0604020202020204" pitchFamily="34" charset="0"/>
              <a:buChar char="•"/>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768752" cy="507703"/>
          </a:xfrm>
        </p:spPr>
        <p:txBody>
          <a:bodyPr/>
          <a:lstStyle/>
          <a:p>
            <a:r>
              <a:rPr lang="en-US" dirty="0"/>
              <a:t>Crisis </a:t>
            </a:r>
            <a:r>
              <a:rPr lang="cs-CZ" dirty="0" smtClean="0"/>
              <a:t>M</a:t>
            </a:r>
            <a:r>
              <a:rPr lang="en-US" dirty="0" err="1" smtClean="0"/>
              <a:t>anagement</a:t>
            </a:r>
            <a:r>
              <a:rPr lang="en-US" dirty="0" smtClean="0"/>
              <a:t> </a:t>
            </a:r>
            <a:r>
              <a:rPr lang="en-US" dirty="0"/>
              <a:t>in </a:t>
            </a:r>
            <a:r>
              <a:rPr lang="cs-CZ" dirty="0" err="1"/>
              <a:t>SMEsicích</a:t>
            </a:r>
            <a:endParaRPr lang="cs-CZ" sz="1800" dirty="0"/>
          </a:p>
        </p:txBody>
      </p:sp>
    </p:spTree>
    <p:extLst>
      <p:ext uri="{BB962C8B-B14F-4D97-AF65-F5344CB8AC3E}">
        <p14:creationId xmlns:p14="http://schemas.microsoft.com/office/powerpoint/2010/main" val="1494724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700" dirty="0"/>
              <a:t>SMEs are often family businesses where the owner is also the top manager and other family members are employed in the business. This places high demands on the owner, as running a small business requires broad and versatile knowledge and skills that the owner may not possess. At the same time, the financial strength of the SME is not so great that the owner can pay not only the accounting </a:t>
            </a:r>
            <a:r>
              <a:rPr lang="en-US" sz="1700" dirty="0" err="1" smtClean="0"/>
              <a:t>organi</a:t>
            </a:r>
            <a:r>
              <a:rPr lang="cs-CZ" sz="1700" dirty="0" smtClean="0"/>
              <a:t>z</a:t>
            </a:r>
            <a:r>
              <a:rPr lang="en-US" sz="1700" dirty="0" err="1" smtClean="0"/>
              <a:t>ation</a:t>
            </a:r>
            <a:r>
              <a:rPr lang="en-US" sz="1700" dirty="0" smtClean="0"/>
              <a:t> </a:t>
            </a:r>
            <a:r>
              <a:rPr lang="en-US" sz="1700" dirty="0"/>
              <a:t>but also other consultants and experts. </a:t>
            </a:r>
            <a:endParaRPr lang="cs-CZ" sz="1700" dirty="0" smtClean="0"/>
          </a:p>
          <a:p>
            <a:pPr algn="just"/>
            <a:r>
              <a:rPr lang="en-US" sz="1700" dirty="0" smtClean="0"/>
              <a:t>According </a:t>
            </a:r>
            <a:r>
              <a:rPr lang="en-US" sz="1700" dirty="0"/>
              <a:t>to research carried out in </a:t>
            </a:r>
            <a:r>
              <a:rPr lang="en-US" sz="1700" dirty="0" err="1" smtClean="0"/>
              <a:t>neighb</a:t>
            </a:r>
            <a:r>
              <a:rPr lang="cs-CZ" sz="1700" dirty="0" smtClean="0"/>
              <a:t>o</a:t>
            </a:r>
            <a:r>
              <a:rPr lang="en-US" sz="1700" dirty="0" smtClean="0"/>
              <a:t>ring </a:t>
            </a:r>
            <a:r>
              <a:rPr lang="en-US" sz="1700" dirty="0"/>
              <a:t>countries, namely Germany and Austria, it has been found that the majority of established businesses cease their activities within five years of starting up. The first 4 to 7 years are considered the most critical period and if the entrepreneur overcomes it, the probability of staying in business increases and further business activities are essentially stable. The main causes of SME failure are lack of capital and </a:t>
            </a:r>
            <a:r>
              <a:rPr lang="en-US" sz="1700" dirty="0" smtClean="0"/>
              <a:t>experience</a:t>
            </a:r>
            <a:r>
              <a:rPr lang="cs-CZ" sz="1700" dirty="0" smtClean="0"/>
              <a:t>. </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768752" cy="507703"/>
          </a:xfrm>
        </p:spPr>
        <p:txBody>
          <a:bodyPr/>
          <a:lstStyle/>
          <a:p>
            <a:r>
              <a:rPr lang="en-US" dirty="0"/>
              <a:t>Crisis </a:t>
            </a:r>
            <a:r>
              <a:rPr lang="cs-CZ" dirty="0" smtClean="0"/>
              <a:t>M</a:t>
            </a:r>
            <a:r>
              <a:rPr lang="en-US" dirty="0" err="1" smtClean="0"/>
              <a:t>anagement</a:t>
            </a:r>
            <a:r>
              <a:rPr lang="en-US" dirty="0" smtClean="0"/>
              <a:t> </a:t>
            </a:r>
            <a:r>
              <a:rPr lang="en-US" dirty="0"/>
              <a:t>in </a:t>
            </a:r>
            <a:r>
              <a:rPr lang="cs-CZ" dirty="0" err="1"/>
              <a:t>SMEs</a:t>
            </a:r>
            <a:endParaRPr lang="cs-CZ" sz="1800" dirty="0"/>
          </a:p>
        </p:txBody>
      </p:sp>
    </p:spTree>
    <p:extLst>
      <p:ext uri="{BB962C8B-B14F-4D97-AF65-F5344CB8AC3E}">
        <p14:creationId xmlns:p14="http://schemas.microsoft.com/office/powerpoint/2010/main" val="35999420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b="1" dirty="0"/>
              <a:t>Growth curve according to Gray and Burns</a:t>
            </a:r>
          </a:p>
          <a:p>
            <a:pPr algn="just"/>
            <a:r>
              <a:rPr lang="en-US" sz="1800" dirty="0"/>
              <a:t>An entrepreneur who is successful and profitable in his business from the beginning tends to expand his business and hire new employees. The growth of a business from a family-type or multi-employee enterprise to reaching fifty employees is gradually accompanied by four periods of crisis:</a:t>
            </a:r>
          </a:p>
          <a:p>
            <a:pPr algn="just"/>
            <a:r>
              <a:rPr lang="en-US" sz="1800" b="1" dirty="0"/>
              <a:t>The first crisis </a:t>
            </a:r>
            <a:r>
              <a:rPr lang="en-US" sz="1800" dirty="0"/>
              <a:t>results from the necessity to employ additional employees in addition to family members as the business grows, who have neither an ownership nor an emotional relationship to the business, which is reflected in motivation, loyalty, handling of equipment, cost savings, etc. With more employees, the role of the entrepreneur changes and he or she increasingly becomes a manager, worrying about the future, goals, decision making, leadership, motivation and problem </a:t>
            </a:r>
            <a:r>
              <a:rPr lang="en-US" sz="1800" dirty="0" err="1" smtClean="0"/>
              <a:t>solvin</a:t>
            </a:r>
            <a:r>
              <a:rPr lang="cs-CZ" sz="1800" dirty="0" smtClean="0"/>
              <a:t>g</a:t>
            </a:r>
            <a:r>
              <a:rPr lang="cs-CZ" sz="1800" dirty="0" smtClean="0"/>
              <a:t>.</a:t>
            </a:r>
            <a:endParaRPr lang="cs-CZ" sz="1800" dirty="0"/>
          </a:p>
          <a:p>
            <a:pPr marL="361950" lvl="1" indent="-361950" algn="just">
              <a:buFont typeface="Arial" panose="020B0604020202020204" pitchFamily="34" charset="0"/>
              <a:buChar char="•"/>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smtClean="0"/>
              <a:t>C</a:t>
            </a:r>
            <a:r>
              <a:rPr lang="en-US" sz="2300" dirty="0" smtClean="0"/>
              <a:t>rises </a:t>
            </a:r>
            <a:r>
              <a:rPr lang="en-US" sz="2300" dirty="0"/>
              <a:t>in a </a:t>
            </a:r>
            <a:r>
              <a:rPr lang="cs-CZ" sz="2300" dirty="0" smtClean="0"/>
              <a:t>P</a:t>
            </a:r>
            <a:r>
              <a:rPr lang="en-US" sz="2300" dirty="0" err="1" smtClean="0"/>
              <a:t>eriod</a:t>
            </a:r>
            <a:r>
              <a:rPr lang="en-US" sz="2300" dirty="0" smtClean="0"/>
              <a:t> </a:t>
            </a:r>
            <a:r>
              <a:rPr lang="en-US" sz="2300" dirty="0"/>
              <a:t>of </a:t>
            </a:r>
            <a:r>
              <a:rPr lang="cs-CZ" sz="2300" dirty="0" smtClean="0"/>
              <a:t>G</a:t>
            </a:r>
            <a:r>
              <a:rPr lang="en-US" sz="2300" dirty="0" err="1" smtClean="0"/>
              <a:t>rowth</a:t>
            </a:r>
            <a:r>
              <a:rPr lang="en-US" sz="2300" dirty="0" smtClean="0"/>
              <a:t> </a:t>
            </a:r>
            <a:r>
              <a:rPr lang="en-US" sz="2300" dirty="0"/>
              <a:t>in </a:t>
            </a:r>
            <a:r>
              <a:rPr lang="cs-CZ" sz="2300" dirty="0" err="1" smtClean="0"/>
              <a:t>SMEs</a:t>
            </a:r>
            <a:endParaRPr lang="cs-CZ" sz="2300" dirty="0"/>
          </a:p>
        </p:txBody>
      </p:sp>
    </p:spTree>
    <p:extLst>
      <p:ext uri="{BB962C8B-B14F-4D97-AF65-F5344CB8AC3E}">
        <p14:creationId xmlns:p14="http://schemas.microsoft.com/office/powerpoint/2010/main" val="38957216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1950" lvl="2" indent="-361950" algn="just"/>
            <a:r>
              <a:rPr lang="en-US" sz="1800" b="1" dirty="0"/>
              <a:t>The second crisis </a:t>
            </a:r>
            <a:r>
              <a:rPr lang="en-US" sz="1800" dirty="0"/>
              <a:t>occurs when the customer base is no longer sufficient to absorb the volume of production and the owner of the company has to look for a new outlet, a new market. The expansion of production naturally brings with it this problem of sales, the problem of sales and marketability of products, the search for other groups of customers, the search for another market segment. It may happen that the entrepreneur does not have the necessary knowledge about the new market, about its </a:t>
            </a:r>
            <a:r>
              <a:rPr lang="en-US" sz="1800" dirty="0" smtClean="0"/>
              <a:t>behavior</a:t>
            </a:r>
            <a:r>
              <a:rPr lang="en-US" sz="1800" dirty="0"/>
              <a:t>, does not </a:t>
            </a:r>
            <a:r>
              <a:rPr lang="en-US" sz="1800" dirty="0" err="1"/>
              <a:t>recognise</a:t>
            </a:r>
            <a:r>
              <a:rPr lang="en-US" sz="1800" dirty="0"/>
              <a:t> the differences.</a:t>
            </a:r>
          </a:p>
          <a:p>
            <a:pPr marL="361950" lvl="2" indent="-361950" algn="just"/>
            <a:r>
              <a:rPr lang="en-US" sz="1800" b="1" dirty="0"/>
              <a:t>The third crisis </a:t>
            </a:r>
            <a:r>
              <a:rPr lang="en-US" sz="1800" dirty="0"/>
              <a:t>brings </a:t>
            </a:r>
            <a:r>
              <a:rPr lang="en-US" sz="1800" dirty="0" err="1"/>
              <a:t>organisational</a:t>
            </a:r>
            <a:r>
              <a:rPr lang="en-US" sz="1800" dirty="0"/>
              <a:t> problems. When developing the business further, the entrepreneur is no longer able to physically manage the business himself and to make decisions and have everything under his personal control. Even for the workaholic, the final frontier of </a:t>
            </a:r>
            <a:r>
              <a:rPr lang="en-US" sz="1800" dirty="0" err="1" smtClean="0"/>
              <a:t>abilit</a:t>
            </a:r>
            <a:r>
              <a:rPr lang="cs-CZ" sz="1800" dirty="0" smtClean="0"/>
              <a:t>y</a:t>
            </a:r>
            <a:r>
              <a:rPr lang="cs-CZ" sz="1800" dirty="0" smtClean="0"/>
              <a:t>.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spTree>
    <p:extLst>
      <p:ext uri="{BB962C8B-B14F-4D97-AF65-F5344CB8AC3E}">
        <p14:creationId xmlns:p14="http://schemas.microsoft.com/office/powerpoint/2010/main" val="3225512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1950" lvl="2" indent="-361950" algn="just"/>
            <a:r>
              <a:rPr lang="en-US" sz="2000" dirty="0"/>
              <a:t>So the entrepreneur has to decide whether his business will grow to a size and stage that he is still able to manage himself or whether he has to delegate a number of responsibilities to other senior employees (managers) of the business. At this stage, a common solution is that the entrepreneur resigns from the management of the business and remains the owner, hiring expert managers to manage and run the business.</a:t>
            </a:r>
          </a:p>
          <a:p>
            <a:pPr marL="361950" lvl="2" indent="-361950" algn="just"/>
            <a:r>
              <a:rPr lang="en-US" sz="2000" b="1" dirty="0"/>
              <a:t>A fourth crisis</a:t>
            </a:r>
            <a:r>
              <a:rPr lang="en-US" sz="2000" dirty="0"/>
              <a:t>, the product crisis, may follow. The product is no longer so marketable and customers have greater demands on the product (functionality, appearance, price, service, etc.). There is therefore a need to innovate the product or to expand the product range</a:t>
            </a:r>
            <a:r>
              <a:rPr lang="cs-CZ" sz="2000" dirty="0" smtClean="0"/>
              <a:t>.</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spTree>
    <p:extLst>
      <p:ext uri="{BB962C8B-B14F-4D97-AF65-F5344CB8AC3E}">
        <p14:creationId xmlns:p14="http://schemas.microsoft.com/office/powerpoint/2010/main" val="6789999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2000" b="1" dirty="0"/>
              <a:t>Growth curve according to Gray and Burns</a:t>
            </a:r>
            <a:endParaRPr lang="en-US" sz="2000" b="1"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pic>
        <p:nvPicPr>
          <p:cNvPr id="5" name="Obrázek 4"/>
          <p:cNvPicPr/>
          <p:nvPr/>
        </p:nvPicPr>
        <p:blipFill rotWithShape="1">
          <a:blip r:embed="rId2">
            <a:extLst>
              <a:ext uri="{28A0092B-C50C-407E-A947-70E740481C1C}">
                <a14:useLocalDpi xmlns:a14="http://schemas.microsoft.com/office/drawing/2010/main" val="0"/>
              </a:ext>
            </a:extLst>
          </a:blip>
          <a:srcRect b="1424"/>
          <a:stretch/>
        </p:blipFill>
        <p:spPr bwMode="auto">
          <a:xfrm>
            <a:off x="2255278" y="1159395"/>
            <a:ext cx="4227041" cy="3346177"/>
          </a:xfrm>
          <a:prstGeom prst="rect">
            <a:avLst/>
          </a:prstGeom>
          <a:noFill/>
          <a:ln>
            <a:noFill/>
          </a:ln>
          <a:extLst>
            <a:ext uri="{53640926-AAD7-44D8-BBD7-CCE9431645EC}">
              <a14:shadowObscured xmlns:a14="http://schemas.microsoft.com/office/drawing/2010/main"/>
            </a:ext>
          </a:extLst>
        </p:spPr>
      </p:pic>
      <p:sp>
        <p:nvSpPr>
          <p:cNvPr id="2" name="TextovéPole 1"/>
          <p:cNvSpPr txBox="1"/>
          <p:nvPr/>
        </p:nvSpPr>
        <p:spPr>
          <a:xfrm>
            <a:off x="5220072" y="1491630"/>
            <a:ext cx="2067980" cy="307777"/>
          </a:xfrm>
          <a:prstGeom prst="rect">
            <a:avLst/>
          </a:prstGeom>
          <a:solidFill>
            <a:schemeClr val="bg1"/>
          </a:solidFill>
        </p:spPr>
        <p:txBody>
          <a:bodyPr wrap="square" rtlCol="0">
            <a:spAutoFit/>
          </a:bodyPr>
          <a:lstStyle/>
          <a:p>
            <a:r>
              <a:rPr lang="cs-CZ" sz="1400" b="1" dirty="0" smtClean="0"/>
              <a:t>4. </a:t>
            </a:r>
            <a:r>
              <a:rPr lang="cs-CZ" sz="1400" b="1" dirty="0" err="1"/>
              <a:t>c</a:t>
            </a:r>
            <a:r>
              <a:rPr lang="cs-CZ" sz="1400" b="1" dirty="0" err="1" smtClean="0"/>
              <a:t>risis</a:t>
            </a:r>
            <a:r>
              <a:rPr lang="cs-CZ" sz="1400" b="1" dirty="0" smtClean="0"/>
              <a:t> – </a:t>
            </a:r>
            <a:r>
              <a:rPr lang="cs-CZ" sz="1400" b="1" dirty="0" err="1" smtClean="0"/>
              <a:t>product</a:t>
            </a:r>
            <a:r>
              <a:rPr lang="cs-CZ" sz="1400" b="1" dirty="0" smtClean="0"/>
              <a:t> </a:t>
            </a:r>
            <a:r>
              <a:rPr lang="cs-CZ" sz="1400" b="1" dirty="0" err="1" smtClean="0"/>
              <a:t>crisis</a:t>
            </a:r>
            <a:endParaRPr lang="cs-CZ" sz="1400" b="1" dirty="0"/>
          </a:p>
        </p:txBody>
      </p:sp>
      <p:sp>
        <p:nvSpPr>
          <p:cNvPr id="7" name="TextovéPole 6"/>
          <p:cNvSpPr txBox="1"/>
          <p:nvPr/>
        </p:nvSpPr>
        <p:spPr>
          <a:xfrm>
            <a:off x="4644008" y="2061196"/>
            <a:ext cx="3312368" cy="307777"/>
          </a:xfrm>
          <a:prstGeom prst="rect">
            <a:avLst/>
          </a:prstGeom>
          <a:solidFill>
            <a:schemeClr val="bg1"/>
          </a:solidFill>
        </p:spPr>
        <p:txBody>
          <a:bodyPr wrap="square" rtlCol="0">
            <a:spAutoFit/>
          </a:bodyPr>
          <a:lstStyle/>
          <a:p>
            <a:r>
              <a:rPr lang="cs-CZ" sz="1400" b="1" dirty="0"/>
              <a:t>3</a:t>
            </a:r>
            <a:r>
              <a:rPr lang="cs-CZ" sz="1400" b="1" dirty="0" smtClean="0"/>
              <a:t>. </a:t>
            </a:r>
            <a:r>
              <a:rPr lang="cs-CZ" sz="1400" b="1" dirty="0" err="1"/>
              <a:t>c</a:t>
            </a:r>
            <a:r>
              <a:rPr lang="cs-CZ" sz="1400" b="1" dirty="0" err="1" smtClean="0"/>
              <a:t>risis</a:t>
            </a:r>
            <a:r>
              <a:rPr lang="cs-CZ" sz="1400" b="1" dirty="0" smtClean="0"/>
              <a:t> – </a:t>
            </a:r>
            <a:r>
              <a:rPr lang="cs-CZ" sz="1400" b="1" dirty="0" err="1" smtClean="0"/>
              <a:t>organizational</a:t>
            </a:r>
            <a:r>
              <a:rPr lang="cs-CZ" sz="1400" b="1" dirty="0" smtClean="0"/>
              <a:t> </a:t>
            </a:r>
            <a:r>
              <a:rPr lang="cs-CZ" sz="1400" b="1" dirty="0" err="1" smtClean="0"/>
              <a:t>problems</a:t>
            </a:r>
            <a:endParaRPr lang="cs-CZ" sz="1400" b="1" dirty="0"/>
          </a:p>
        </p:txBody>
      </p:sp>
      <p:sp>
        <p:nvSpPr>
          <p:cNvPr id="8" name="TextovéPole 7"/>
          <p:cNvSpPr txBox="1"/>
          <p:nvPr/>
        </p:nvSpPr>
        <p:spPr>
          <a:xfrm>
            <a:off x="4139952" y="2672095"/>
            <a:ext cx="2067980" cy="307777"/>
          </a:xfrm>
          <a:prstGeom prst="rect">
            <a:avLst/>
          </a:prstGeom>
          <a:solidFill>
            <a:schemeClr val="bg1"/>
          </a:solidFill>
        </p:spPr>
        <p:txBody>
          <a:bodyPr wrap="square" rtlCol="0">
            <a:spAutoFit/>
          </a:bodyPr>
          <a:lstStyle/>
          <a:p>
            <a:r>
              <a:rPr lang="cs-CZ" sz="1400" b="1" dirty="0"/>
              <a:t>2</a:t>
            </a:r>
            <a:r>
              <a:rPr lang="cs-CZ" sz="1400" b="1" dirty="0" smtClean="0"/>
              <a:t>. </a:t>
            </a:r>
            <a:r>
              <a:rPr lang="cs-CZ" sz="1400" b="1" dirty="0" err="1"/>
              <a:t>c</a:t>
            </a:r>
            <a:r>
              <a:rPr lang="cs-CZ" sz="1400" b="1" dirty="0" err="1" smtClean="0"/>
              <a:t>risis</a:t>
            </a:r>
            <a:r>
              <a:rPr lang="cs-CZ" sz="1400" b="1" dirty="0" smtClean="0"/>
              <a:t> – </a:t>
            </a:r>
            <a:r>
              <a:rPr lang="cs-CZ" sz="1400" b="1" dirty="0" err="1" smtClean="0"/>
              <a:t>new</a:t>
            </a:r>
            <a:r>
              <a:rPr lang="cs-CZ" sz="1400" b="1" dirty="0" smtClean="0"/>
              <a:t> </a:t>
            </a:r>
            <a:r>
              <a:rPr lang="cs-CZ" sz="1400" b="1" dirty="0" err="1" smtClean="0"/>
              <a:t>markets</a:t>
            </a:r>
            <a:endParaRPr lang="cs-CZ" sz="1400" b="1" dirty="0"/>
          </a:p>
        </p:txBody>
      </p:sp>
      <p:sp>
        <p:nvSpPr>
          <p:cNvPr id="9" name="TextovéPole 8"/>
          <p:cNvSpPr txBox="1"/>
          <p:nvPr/>
        </p:nvSpPr>
        <p:spPr>
          <a:xfrm>
            <a:off x="3933873" y="3658619"/>
            <a:ext cx="2067980" cy="307777"/>
          </a:xfrm>
          <a:prstGeom prst="rect">
            <a:avLst/>
          </a:prstGeom>
          <a:solidFill>
            <a:schemeClr val="bg1"/>
          </a:solidFill>
        </p:spPr>
        <p:txBody>
          <a:bodyPr wrap="square" rtlCol="0">
            <a:spAutoFit/>
          </a:bodyPr>
          <a:lstStyle/>
          <a:p>
            <a:r>
              <a:rPr lang="cs-CZ" sz="1400" b="1" dirty="0"/>
              <a:t>1</a:t>
            </a:r>
            <a:r>
              <a:rPr lang="cs-CZ" sz="1400" b="1" dirty="0" smtClean="0"/>
              <a:t>. </a:t>
            </a:r>
            <a:r>
              <a:rPr lang="cs-CZ" sz="1400" b="1" dirty="0" err="1"/>
              <a:t>c</a:t>
            </a:r>
            <a:r>
              <a:rPr lang="cs-CZ" sz="1400" b="1" dirty="0" err="1" smtClean="0"/>
              <a:t>risis</a:t>
            </a:r>
            <a:r>
              <a:rPr lang="cs-CZ" sz="1400" b="1" dirty="0" smtClean="0"/>
              <a:t> – </a:t>
            </a:r>
            <a:r>
              <a:rPr lang="cs-CZ" sz="1400" b="1" dirty="0" err="1" smtClean="0"/>
              <a:t>employees</a:t>
            </a:r>
            <a:endParaRPr lang="cs-CZ" sz="1400" b="1" dirty="0"/>
          </a:p>
        </p:txBody>
      </p:sp>
      <p:sp>
        <p:nvSpPr>
          <p:cNvPr id="4" name="TextovéPole 3"/>
          <p:cNvSpPr txBox="1"/>
          <p:nvPr/>
        </p:nvSpPr>
        <p:spPr>
          <a:xfrm rot="16200000">
            <a:off x="1470456" y="2524688"/>
            <a:ext cx="1727560" cy="276999"/>
          </a:xfrm>
          <a:prstGeom prst="rect">
            <a:avLst/>
          </a:prstGeom>
          <a:solidFill>
            <a:schemeClr val="bg1"/>
          </a:solidFill>
        </p:spPr>
        <p:txBody>
          <a:bodyPr wrap="square" rtlCol="0">
            <a:spAutoFit/>
          </a:bodyPr>
          <a:lstStyle/>
          <a:p>
            <a:r>
              <a:rPr lang="cs-CZ" sz="1200" dirty="0" err="1" smtClean="0"/>
              <a:t>Number</a:t>
            </a:r>
            <a:r>
              <a:rPr lang="cs-CZ" sz="1200" dirty="0" smtClean="0"/>
              <a:t> </a:t>
            </a:r>
            <a:r>
              <a:rPr lang="cs-CZ" sz="1200" dirty="0" err="1" smtClean="0"/>
              <a:t>of</a:t>
            </a:r>
            <a:r>
              <a:rPr lang="cs-CZ" sz="1200" dirty="0" smtClean="0"/>
              <a:t> </a:t>
            </a:r>
            <a:r>
              <a:rPr lang="cs-CZ" sz="1200" dirty="0" err="1" smtClean="0"/>
              <a:t>employees</a:t>
            </a:r>
            <a:endParaRPr lang="cs-CZ" sz="1200" dirty="0"/>
          </a:p>
        </p:txBody>
      </p:sp>
      <p:sp>
        <p:nvSpPr>
          <p:cNvPr id="11" name="TextovéPole 10"/>
          <p:cNvSpPr txBox="1"/>
          <p:nvPr/>
        </p:nvSpPr>
        <p:spPr>
          <a:xfrm>
            <a:off x="2562975" y="4128588"/>
            <a:ext cx="1351232" cy="276999"/>
          </a:xfrm>
          <a:prstGeom prst="rect">
            <a:avLst/>
          </a:prstGeom>
          <a:solidFill>
            <a:schemeClr val="bg1"/>
          </a:solidFill>
        </p:spPr>
        <p:txBody>
          <a:bodyPr wrap="square" rtlCol="0">
            <a:spAutoFit/>
          </a:bodyPr>
          <a:lstStyle/>
          <a:p>
            <a:r>
              <a:rPr lang="cs-CZ" sz="1200" b="1" dirty="0" smtClean="0"/>
              <a:t>Start </a:t>
            </a:r>
            <a:r>
              <a:rPr lang="cs-CZ" sz="1200" b="1" dirty="0" err="1" smtClean="0"/>
              <a:t>of</a:t>
            </a:r>
            <a:r>
              <a:rPr lang="cs-CZ" sz="1200" b="1" dirty="0" smtClean="0"/>
              <a:t> business</a:t>
            </a:r>
            <a:endParaRPr lang="cs-CZ" sz="1200" b="1" dirty="0"/>
          </a:p>
        </p:txBody>
      </p:sp>
      <p:sp>
        <p:nvSpPr>
          <p:cNvPr id="12" name="TextovéPole 11"/>
          <p:cNvSpPr txBox="1"/>
          <p:nvPr/>
        </p:nvSpPr>
        <p:spPr>
          <a:xfrm>
            <a:off x="6084168" y="4285177"/>
            <a:ext cx="1351232" cy="276999"/>
          </a:xfrm>
          <a:prstGeom prst="rect">
            <a:avLst/>
          </a:prstGeom>
          <a:solidFill>
            <a:schemeClr val="bg1"/>
          </a:solidFill>
        </p:spPr>
        <p:txBody>
          <a:bodyPr wrap="square" rtlCol="0">
            <a:spAutoFit/>
          </a:bodyPr>
          <a:lstStyle/>
          <a:p>
            <a:r>
              <a:rPr lang="cs-CZ" sz="1200" b="1" dirty="0" err="1" smtClean="0"/>
              <a:t>time</a:t>
            </a:r>
            <a:endParaRPr lang="cs-CZ" sz="1200" b="1" dirty="0"/>
          </a:p>
        </p:txBody>
      </p:sp>
    </p:spTree>
    <p:extLst>
      <p:ext uri="{BB962C8B-B14F-4D97-AF65-F5344CB8AC3E}">
        <p14:creationId xmlns:p14="http://schemas.microsoft.com/office/powerpoint/2010/main" val="1267404365"/>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3429</TotalTime>
  <Words>4625</Words>
  <Application>Microsoft Office PowerPoint</Application>
  <PresentationFormat>Předvádění na obrazovce (16:9)</PresentationFormat>
  <Paragraphs>277</Paragraphs>
  <Slides>39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39</vt:i4>
      </vt:variant>
    </vt:vector>
  </HeadingPairs>
  <TitlesOfParts>
    <vt:vector size="44" baseType="lpstr">
      <vt:lpstr>Arial</vt:lpstr>
      <vt:lpstr>Calibri</vt:lpstr>
      <vt:lpstr>Enriqueta</vt:lpstr>
      <vt:lpstr>Times New Roman</vt:lpstr>
      <vt:lpstr>SLU</vt:lpstr>
      <vt:lpstr>Crisis Management in SMEs International Crisis Management Crisis Management in Public Administration </vt:lpstr>
      <vt:lpstr>Crisis Management in SMEs</vt:lpstr>
      <vt:lpstr>Crisis Management in SMEs</vt:lpstr>
      <vt:lpstr>Crisis Management in SMEsicích</vt:lpstr>
      <vt:lpstr>Crisis Management in SMEs</vt:lpstr>
      <vt:lpstr>Legitimate Crises in a Period of Growth in SMEs</vt:lpstr>
      <vt:lpstr>Legitimate Crises in a Period of Growth in SMEs</vt:lpstr>
      <vt:lpstr>Legitimate Crises in a Period of Growth in SMEs</vt:lpstr>
      <vt:lpstr>Legitimate Crises in a Period of Growth in SMEs</vt:lpstr>
      <vt:lpstr>Legitimate Crises in a Period of Growth in SMEs</vt:lpstr>
      <vt:lpstr>Legitimate Crises in a Period of Growth in SMEs</vt:lpstr>
      <vt:lpstr>Legitimate Crises in a Period of Growth in SMEs</vt:lpstr>
      <vt:lpstr>Legitimate Crises in a Period of Growth in SMEs</vt:lpstr>
      <vt:lpstr>Legitimate Crises in a Period of Growth in SMEs</vt:lpstr>
      <vt:lpstr>Legitimate Crises in a Period of Growth in SMEs</vt:lpstr>
      <vt:lpstr>Legitimate Crises in a Period of Growth in SMEs</vt:lpstr>
      <vt:lpstr>Legitimate Crises in a Period of Growth in SMEs</vt:lpstr>
      <vt:lpstr>Legitimate Crises in a Period of Growth in SMEs</vt:lpstr>
      <vt:lpstr>Legitimate Crises in a Period of Growth in SMEs</vt:lpstr>
      <vt:lpstr>International Crisis Management</vt:lpstr>
      <vt:lpstr>International Crisis Management</vt:lpstr>
      <vt:lpstr>International Crisis Management</vt:lpstr>
      <vt:lpstr>Crisis Mangement in Public Administration</vt:lpstr>
      <vt:lpstr>Crisis Mangement in Public Administration</vt:lpstr>
      <vt:lpstr>Crisis Mangement in Public Administration</vt:lpstr>
      <vt:lpstr>Crisis Mangement in Public Administration</vt:lpstr>
      <vt:lpstr>Crisis Mangement in Public Administration</vt:lpstr>
      <vt:lpstr>Crisis Mangement in Public Administration</vt:lpstr>
      <vt:lpstr>Crisis Management Authorities in the Czech Republic</vt:lpstr>
      <vt:lpstr>Crisis Plans and Crisis Planning in Public Administration</vt:lpstr>
      <vt:lpstr>Crisis Plans and Crisis Planning in Public Administration</vt:lpstr>
      <vt:lpstr>Crisis Plan Areas in Public Administration</vt:lpstr>
      <vt:lpstr>Crisis Staff</vt:lpstr>
      <vt:lpstr>Crisis Staff</vt:lpstr>
      <vt:lpstr>Crisis Staff</vt:lpstr>
      <vt:lpstr>General Procedures for Dealing with Crisis Situations</vt:lpstr>
      <vt:lpstr>General Procedures for Dealing with Crisis Situations</vt:lpstr>
      <vt:lpstr>General Procedures for Dealing with Crisis Situations</vt:lpstr>
      <vt:lpstr>General Procedures for Dealing with Crisis Situations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Uživatel systému Windows</cp:lastModifiedBy>
  <cp:revision>381</cp:revision>
  <cp:lastPrinted>2021-12-08T08:58:33Z</cp:lastPrinted>
  <dcterms:created xsi:type="dcterms:W3CDTF">2016-07-06T15:42:34Z</dcterms:created>
  <dcterms:modified xsi:type="dcterms:W3CDTF">2021-12-08T09:13:28Z</dcterms:modified>
</cp:coreProperties>
</file>