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7" r:id="rId2"/>
    <p:sldId id="256" r:id="rId3"/>
    <p:sldId id="28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287" r:id="rId31"/>
    <p:sldId id="288" r:id="rId32"/>
    <p:sldId id="289" r:id="rId33"/>
    <p:sldId id="290" r:id="rId34"/>
    <p:sldId id="292" r:id="rId35"/>
    <p:sldId id="293" r:id="rId36"/>
    <p:sldId id="291" r:id="rId37"/>
    <p:sldId id="325" r:id="rId38"/>
    <p:sldId id="323" r:id="rId3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D22D4-12CF-46BB-AF56-7DB997420050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A7481-01A4-46AD-918F-FADAC6FCFD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958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3BBC0-49DD-4669-AE53-EB4D626F6D0F}" type="datetimeFigureOut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7CF7A-27E9-4E56-BFC9-E802D5E9AE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5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7CF7A-27E9-4E56-BFC9-E802D5E9AED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209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653B8-858E-44C6-A63C-C836EA9DC11D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25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3653B8-858E-44C6-A63C-C836EA9DC11D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CAEA-7EDB-4292-AFDF-E820CBD08A0E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47F09-6134-4BBD-82B7-B33C5BC6053D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CC32-AC0D-4CE4-A7D0-70193139FDF2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689B-8A40-4FEE-8468-57E2BB9356C0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E856-2718-4D3A-B8A3-678B88C531BC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1CACC-A157-4D3B-9F7C-AE45BAE6D475}" type="datetime1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E4EC-4DB7-460A-AEA9-C4C3A69CA444}" type="datetime1">
              <a:rPr lang="cs-CZ" smtClean="0"/>
              <a:t>02.09.2021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615CF-B86A-4263-996A-CC4662A2316E}" type="datetime1">
              <a:rPr lang="cs-CZ" smtClean="0"/>
              <a:t>02.09.2021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C02BE-C335-4013-A46A-CE4351D4190A}" type="datetime1">
              <a:rPr lang="cs-CZ" smtClean="0"/>
              <a:t>02.09.2021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9FB8-239D-4B79-9BCB-EEAB569E7D74}" type="datetime1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6DCC-BEAC-4E5C-B698-342BFC2A69EC}" type="datetime1">
              <a:rPr lang="cs-CZ" smtClean="0"/>
              <a:t>02.09.2021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07F03-24CE-4EB5-BE04-01627681ADD6}" type="datetime1">
              <a:rPr lang="cs-CZ" smtClean="0"/>
              <a:t>02.09.2021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Key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Indicators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more explicit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Audit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delays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susceptible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extraneous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upward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downward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useful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business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contracts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Backlog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unfinished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accumulated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period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727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categorized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whenever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preference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not so much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seasonal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174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Calculating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standard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standard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disposal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person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634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</a:t>
            </a:r>
          </a:p>
          <a:p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fficiency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6427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availability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 test ratio =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2:1.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cash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business.</a:t>
            </a: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628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972558"/>
            <a:ext cx="8280920" cy="3403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depended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upon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finance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Most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exposure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risk and business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downturns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higer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risk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return.</a:t>
            </a:r>
          </a:p>
          <a:p>
            <a:pPr lvl="1"/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owners´equity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and 80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1.0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negative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bankrupt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EBIT/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comfortably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handle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coverage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are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-term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plus long-term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bonds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leases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8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2034" y="1424557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 on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return.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Gross profitability (profit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gross profit/sales *100</a:t>
            </a:r>
          </a:p>
          <a:p>
            <a:pPr marL="0" indent="0">
              <a:buNone/>
            </a:pP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sales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gross profitability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weak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indirect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non-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 profitability (profit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margin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profit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/sales * 100</a:t>
            </a:r>
          </a:p>
          <a:p>
            <a:pPr marL="0" indent="0">
              <a:buNone/>
            </a:pP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overlall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profitability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management.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(ROA) = profit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effectively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deploying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332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on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(ROI) = profit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endParaRPr 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circumstances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owners´equity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shareholders´equity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10-14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ROI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(EPS) = (profit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preferred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dividend)/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endParaRPr lang="cs-CZ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profitson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helpful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632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management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decide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efficinet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manner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490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5" y="957041"/>
            <a:ext cx="9253562" cy="32230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efficiently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warehousing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sales.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six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Extremely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narrow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sales.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overstocking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obsolete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 in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holding period = 365/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elapse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sales/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are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cash.</a:t>
            </a:r>
          </a:p>
          <a:p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= 365/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cash.</a:t>
            </a:r>
            <a:endParaRPr lang="en-GB" alt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32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51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Explaining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type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scores</a:t>
            </a:r>
            <a:endParaRPr 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ratio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observable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show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5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(P/E) ratio =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-tax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(EPS)</a:t>
            </a:r>
          </a:p>
          <a:p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much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17) are more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likely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„risky“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ratio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EPS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quarters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trailing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P/E), but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quarters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forward P/E).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P/E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popular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Market-to-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=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owners´equity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outsanding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management´s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endParaRPr lang="cs-CZ" altLang="cs-CZ" sz="20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42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87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ratios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made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Leverage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utilizes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Yield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part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return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receipt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Collection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sum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term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equivalent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„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British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2947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72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Interpreting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scores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perepare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roads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analyzed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budgets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cash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invoicing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solvency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liquidity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stability and profitability.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165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72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Interpreting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scores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iterm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benchmark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restarted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technique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39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72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Interpreting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scores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study by Pamela P.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Drake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(educ.jmu.edu)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graphic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Harley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Davidson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motorcycle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 descr="C:\Users\ryl0001\AppData\Local\Temp\20190829_075042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3" t="2194" r="21826" b="11755"/>
          <a:stretch/>
        </p:blipFill>
        <p:spPr bwMode="auto">
          <a:xfrm rot="10800000">
            <a:off x="4546416" y="2566678"/>
            <a:ext cx="5694864" cy="37470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620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672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Interpreting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scores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Panel A,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profitability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sold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declined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revealed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cause as a shift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motorcycles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shift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Panel B,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receivables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(BR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source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Panel C,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chooses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finance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business)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853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0750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Basic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(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Abridged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article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 Prof. Harvey B.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Lermack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least 3 to 5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Quickly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big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jump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big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eview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notes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accompaning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xamine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balance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overal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liabilities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12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0750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Basic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(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Abridged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article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 Prof. Harvey B.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Lermack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xamine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sales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profit.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6: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xamine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shareholder´s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7: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endParaRPr lang="cs-CZ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8: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alculate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categories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9: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btain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data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32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0750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Basic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(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Abridged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article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) Prof. Harvey B.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Lermack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436914"/>
            <a:ext cx="8280920" cy="2939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10: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data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-to-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earnings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(P/E) ratio.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11: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eview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dividend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payout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Graph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payout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12: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eview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1983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Vertical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several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expenses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versus sales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cash versus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dollar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period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as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trend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items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inter-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5261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ct val="0"/>
              </a:spcBef>
              <a:defRPr/>
            </a:pPr>
            <a:r>
              <a:rPr lang="cs-CZ" altLang="cs-CZ" sz="2400" dirty="0" err="1">
                <a:latin typeface="Arial" panose="020B0604020202020204" pitchFamily="34" charset="0"/>
              </a:rPr>
              <a:t>Is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based</a:t>
            </a:r>
            <a:r>
              <a:rPr lang="cs-CZ" altLang="cs-CZ" sz="2400" dirty="0">
                <a:latin typeface="Arial" panose="020B0604020202020204" pitchFamily="34" charset="0"/>
              </a:rPr>
              <a:t> on </a:t>
            </a:r>
            <a:r>
              <a:rPr lang="cs-CZ" altLang="cs-CZ" sz="2400" dirty="0" err="1">
                <a:latin typeface="Arial" panose="020B0604020202020204" pitchFamily="34" charset="0"/>
              </a:rPr>
              <a:t>the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concept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economic</a:t>
            </a:r>
            <a:r>
              <a:rPr lang="cs-CZ" altLang="cs-CZ" sz="2400" dirty="0">
                <a:latin typeface="Arial" panose="020B0604020202020204" pitchFamily="34" charset="0"/>
              </a:rPr>
              <a:t> profit.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400" dirty="0" err="1">
                <a:latin typeface="Arial" panose="020B0604020202020204" pitchFamily="34" charset="0"/>
              </a:rPr>
              <a:t>This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indicator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aims</a:t>
            </a:r>
            <a:r>
              <a:rPr lang="cs-CZ" altLang="cs-CZ" sz="2400" dirty="0">
                <a:latin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</a:rPr>
              <a:t>motivate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managers</a:t>
            </a:r>
            <a:r>
              <a:rPr lang="cs-CZ" altLang="cs-CZ" sz="2400" dirty="0">
                <a:latin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</a:rPr>
              <a:t>focus</a:t>
            </a:r>
            <a:r>
              <a:rPr lang="cs-CZ" altLang="cs-CZ" sz="2400" dirty="0">
                <a:latin typeface="Arial" panose="020B0604020202020204" pitchFamily="34" charset="0"/>
              </a:rPr>
              <a:t> on </a:t>
            </a:r>
            <a:r>
              <a:rPr lang="cs-CZ" altLang="cs-CZ" sz="2400" dirty="0" err="1">
                <a:latin typeface="Arial" panose="020B0604020202020204" pitchFamily="34" charset="0"/>
              </a:rPr>
              <a:t>value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growth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for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shareholders</a:t>
            </a:r>
            <a:r>
              <a:rPr lang="cs-CZ" altLang="cs-CZ" sz="2400" dirty="0">
                <a:latin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400" dirty="0" err="1">
                <a:latin typeface="Arial" panose="020B0604020202020204" pitchFamily="34" charset="0"/>
              </a:rPr>
              <a:t>Measures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how</a:t>
            </a:r>
            <a:r>
              <a:rPr lang="cs-CZ" altLang="cs-CZ" sz="2400" dirty="0">
                <a:latin typeface="Arial" panose="020B0604020202020204" pitchFamily="34" charset="0"/>
              </a:rPr>
              <a:t> a </a:t>
            </a:r>
            <a:r>
              <a:rPr lang="cs-CZ" altLang="cs-CZ" sz="2400" dirty="0" err="1">
                <a:latin typeface="Arial" panose="020B0604020202020204" pitchFamily="34" charset="0"/>
              </a:rPr>
              <a:t>company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contributed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with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its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activities</a:t>
            </a:r>
            <a:r>
              <a:rPr lang="cs-CZ" altLang="cs-CZ" sz="2400" dirty="0">
                <a:latin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</a:rPr>
              <a:t>an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increase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or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decrease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value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for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its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owners</a:t>
            </a:r>
            <a:r>
              <a:rPr lang="cs-CZ" altLang="cs-CZ" sz="2400" dirty="0">
                <a:latin typeface="Arial" panose="020B0604020202020204" pitchFamily="34" charset="0"/>
              </a:rPr>
              <a:t> in a </a:t>
            </a:r>
            <a:r>
              <a:rPr lang="cs-CZ" altLang="cs-CZ" sz="2400" dirty="0" err="1">
                <a:latin typeface="Arial" panose="020B0604020202020204" pitchFamily="34" charset="0"/>
              </a:rPr>
              <a:t>given</a:t>
            </a:r>
            <a:r>
              <a:rPr lang="cs-CZ" altLang="cs-CZ" sz="2400" dirty="0">
                <a:latin typeface="Arial" panose="020B0604020202020204" pitchFamily="34" charset="0"/>
              </a:rPr>
              <a:t> period.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400" dirty="0" err="1">
                <a:latin typeface="Arial" panose="020B0604020202020204" pitchFamily="34" charset="0"/>
              </a:rPr>
              <a:t>Calculation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is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based</a:t>
            </a:r>
            <a:r>
              <a:rPr lang="cs-CZ" altLang="cs-CZ" sz="2400" dirty="0">
                <a:latin typeface="Arial" panose="020B0604020202020204" pitchFamily="34" charset="0"/>
              </a:rPr>
              <a:t> on </a:t>
            </a:r>
            <a:r>
              <a:rPr lang="cs-CZ" altLang="cs-CZ" sz="2400" dirty="0" err="1">
                <a:latin typeface="Arial" panose="020B0604020202020204" pitchFamily="34" charset="0"/>
              </a:rPr>
              <a:t>the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available</a:t>
            </a:r>
            <a:r>
              <a:rPr lang="cs-CZ" altLang="cs-CZ" sz="2400" dirty="0">
                <a:latin typeface="Arial" panose="020B0604020202020204" pitchFamily="34" charset="0"/>
              </a:rPr>
              <a:t> data and </a:t>
            </a:r>
            <a:r>
              <a:rPr lang="cs-CZ" altLang="cs-CZ" sz="2400" dirty="0" err="1">
                <a:latin typeface="Arial" panose="020B0604020202020204" pitchFamily="34" charset="0"/>
              </a:rPr>
              <a:t>cost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capital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determination</a:t>
            </a:r>
            <a:r>
              <a:rPr lang="cs-CZ" altLang="cs-CZ" sz="2400" dirty="0">
                <a:latin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ct val="0"/>
              </a:spcBef>
              <a:defRPr/>
            </a:pPr>
            <a:r>
              <a:rPr lang="cs-CZ" altLang="cs-CZ" sz="2400" dirty="0" err="1">
                <a:latin typeface="Arial" panose="020B0604020202020204" pitchFamily="34" charset="0"/>
              </a:rPr>
              <a:t>Two</a:t>
            </a:r>
            <a:r>
              <a:rPr lang="cs-CZ" altLang="cs-CZ" sz="2400" dirty="0">
                <a:latin typeface="Arial" panose="020B0604020202020204" pitchFamily="34" charset="0"/>
              </a:rPr>
              <a:t> basic </a:t>
            </a:r>
            <a:r>
              <a:rPr lang="cs-CZ" altLang="cs-CZ" sz="2400" dirty="0" err="1">
                <a:latin typeface="Arial" panose="020B0604020202020204" pitchFamily="34" charset="0"/>
              </a:rPr>
              <a:t>calculation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versions</a:t>
            </a:r>
            <a:r>
              <a:rPr lang="cs-CZ" altLang="cs-CZ" sz="2400" dirty="0">
                <a:latin typeface="Arial" panose="020B0604020202020204" pitchFamily="34" charset="0"/>
              </a:rPr>
              <a:t> are: EVA </a:t>
            </a:r>
            <a:r>
              <a:rPr lang="cs-CZ" altLang="cs-CZ" sz="2400" dirty="0" err="1">
                <a:latin typeface="Arial" panose="020B0604020202020204" pitchFamily="34" charset="0"/>
              </a:rPr>
              <a:t>based</a:t>
            </a:r>
            <a:r>
              <a:rPr lang="cs-CZ" altLang="cs-CZ" sz="2400" dirty="0">
                <a:latin typeface="Arial" panose="020B0604020202020204" pitchFamily="34" charset="0"/>
              </a:rPr>
              <a:t> on </a:t>
            </a:r>
            <a:r>
              <a:rPr lang="cs-CZ" altLang="cs-CZ" sz="2400" dirty="0" err="1">
                <a:latin typeface="Arial" panose="020B0604020202020204" pitchFamily="34" charset="0"/>
              </a:rPr>
              <a:t>income</a:t>
            </a:r>
            <a:r>
              <a:rPr lang="cs-CZ" altLang="cs-CZ" sz="2400" dirty="0">
                <a:latin typeface="Arial" panose="020B0604020202020204" pitchFamily="34" charset="0"/>
              </a:rPr>
              <a:t> and on </a:t>
            </a:r>
            <a:r>
              <a:rPr lang="cs-CZ" altLang="cs-CZ" sz="2400" dirty="0" err="1">
                <a:latin typeface="Arial" panose="020B0604020202020204" pitchFamily="34" charset="0"/>
              </a:rPr>
              <a:t>the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basis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narrow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value</a:t>
            </a:r>
            <a:r>
              <a:rPr lang="cs-CZ" altLang="cs-CZ" sz="2400" dirty="0">
                <a:latin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</a:rPr>
              <a:t>range</a:t>
            </a:r>
            <a:r>
              <a:rPr lang="cs-CZ" altLang="cs-CZ" sz="2400" dirty="0"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946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226408"/>
            <a:ext cx="8280920" cy="31496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de-DE" sz="3600" dirty="0"/>
              <a:t>EVA = EBIT * (1 – t) – C * WACC</a:t>
            </a:r>
          </a:p>
          <a:p>
            <a:pPr>
              <a:buNone/>
            </a:pPr>
            <a:r>
              <a:rPr lang="de-DE" sz="3600" dirty="0"/>
              <a:t>WACC = </a:t>
            </a:r>
            <a:r>
              <a:rPr lang="de-DE" sz="3600" dirty="0" err="1"/>
              <a:t>kd</a:t>
            </a:r>
            <a:r>
              <a:rPr lang="de-DE" sz="3600" dirty="0"/>
              <a:t> * (1-t) * D/C + </a:t>
            </a:r>
            <a:r>
              <a:rPr lang="de-DE" sz="3600" dirty="0" err="1"/>
              <a:t>ke</a:t>
            </a:r>
            <a:r>
              <a:rPr lang="de-DE" sz="3600" dirty="0"/>
              <a:t> * E/C</a:t>
            </a:r>
          </a:p>
          <a:p>
            <a:pPr>
              <a:buNone/>
            </a:pPr>
            <a:endParaRPr lang="cs-CZ" sz="2400" dirty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</a:rPr>
              <a:t>WACC – weighted average cost of capital,</a:t>
            </a: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</a:rPr>
              <a:t>EBIT – earnings before interest and (income) taxes</a:t>
            </a:r>
          </a:p>
          <a:p>
            <a:pPr>
              <a:buNone/>
            </a:pPr>
            <a:r>
              <a:rPr lang="en-US" sz="2000" dirty="0">
                <a:latin typeface="Arial" panose="020B0604020202020204" pitchFamily="34" charset="0"/>
              </a:rPr>
              <a:t>t- </a:t>
            </a:r>
            <a:r>
              <a:rPr lang="en-US" sz="2000" dirty="0" err="1">
                <a:latin typeface="Arial" panose="020B0604020202020204" pitchFamily="34" charset="0"/>
              </a:rPr>
              <a:t>margine</a:t>
            </a:r>
            <a:r>
              <a:rPr lang="en-US" sz="2000" dirty="0">
                <a:latin typeface="Arial" panose="020B0604020202020204" pitchFamily="34" charset="0"/>
              </a:rPr>
              <a:t> rate of tax applicable</a:t>
            </a:r>
          </a:p>
          <a:p>
            <a:pPr>
              <a:buNone/>
            </a:pPr>
            <a:r>
              <a:rPr lang="cs-CZ" sz="2000" dirty="0">
                <a:latin typeface="Arial" panose="020B0604020202020204" pitchFamily="34" charset="0"/>
              </a:rPr>
              <a:t>C – </a:t>
            </a:r>
            <a:r>
              <a:rPr lang="cs-CZ" sz="2000" dirty="0" err="1">
                <a:latin typeface="Arial" panose="020B0604020202020204" pitchFamily="34" charset="0"/>
              </a:rPr>
              <a:t>capital</a:t>
            </a:r>
            <a:endParaRPr lang="cs-CZ" sz="2000" dirty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</a:rPr>
              <a:t>kd</a:t>
            </a:r>
            <a:r>
              <a:rPr lang="en-US" sz="2000" dirty="0">
                <a:latin typeface="Arial" panose="020B0604020202020204" pitchFamily="34" charset="0"/>
              </a:rPr>
              <a:t> – pre-tax cost of debt</a:t>
            </a:r>
          </a:p>
          <a:p>
            <a:pPr>
              <a:buNone/>
            </a:pPr>
            <a:r>
              <a:rPr lang="en-US" sz="2000" dirty="0" err="1">
                <a:latin typeface="Arial" panose="020B0604020202020204" pitchFamily="34" charset="0"/>
              </a:rPr>
              <a:t>ke</a:t>
            </a:r>
            <a:r>
              <a:rPr lang="en-US" sz="2000" dirty="0">
                <a:latin typeface="Arial" panose="020B0604020202020204" pitchFamily="34" charset="0"/>
              </a:rPr>
              <a:t>- cost of equity capital</a:t>
            </a:r>
          </a:p>
          <a:p>
            <a:pPr>
              <a:buNone/>
            </a:pPr>
            <a:r>
              <a:rPr lang="cs-CZ" sz="2000" dirty="0">
                <a:latin typeface="Arial" panose="020B0604020202020204" pitchFamily="34" charset="0"/>
              </a:rPr>
              <a:t>E – </a:t>
            </a:r>
            <a:r>
              <a:rPr lang="cs-CZ" sz="2000" dirty="0" err="1">
                <a:latin typeface="Arial" panose="020B0604020202020204" pitchFamily="34" charset="0"/>
              </a:rPr>
              <a:t>equity</a:t>
            </a:r>
            <a:r>
              <a:rPr lang="cs-CZ" sz="2000" dirty="0">
                <a:latin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</a:rPr>
              <a:t>capital</a:t>
            </a:r>
            <a:endParaRPr lang="cs-CZ" sz="2000" dirty="0">
              <a:latin typeface="Arial" panose="020B0604020202020204" pitchFamily="34" charset="0"/>
            </a:endParaRPr>
          </a:p>
          <a:p>
            <a:pPr>
              <a:buNone/>
            </a:pPr>
            <a:r>
              <a:rPr lang="cs-CZ" sz="2000" dirty="0">
                <a:latin typeface="Arial" panose="020B0604020202020204" pitchFamily="34" charset="0"/>
              </a:rPr>
              <a:t>D – </a:t>
            </a:r>
            <a:r>
              <a:rPr lang="cs-CZ" sz="2000" dirty="0" err="1">
                <a:latin typeface="Arial" panose="020B0604020202020204" pitchFamily="34" charset="0"/>
              </a:rPr>
              <a:t>debt</a:t>
            </a:r>
            <a:r>
              <a:rPr lang="cs-CZ" sz="2000" dirty="0">
                <a:latin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</a:rPr>
              <a:t>capital</a:t>
            </a:r>
            <a:endParaRPr lang="en-GB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6512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1800" b="1">
                <a:latin typeface="Arial" panose="020B0604020202020204" pitchFamily="34" charset="0"/>
              </a:rPr>
              <a:t>Economic Value Added</a:t>
            </a:r>
          </a:p>
          <a:p>
            <a:pPr algn="ctr">
              <a:spcBef>
                <a:spcPct val="0"/>
              </a:spcBef>
              <a:buNone/>
            </a:pPr>
            <a:r>
              <a:rPr lang="cs-CZ" altLang="cs-CZ" sz="1200" b="1">
                <a:latin typeface="Arial" panose="020B0604020202020204" pitchFamily="34" charset="0"/>
              </a:rPr>
              <a:t>EVA-Equity calculation</a:t>
            </a:r>
            <a:endParaRPr lang="cs-CZ" altLang="cs-CZ" sz="1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</a:rPr>
                      <m:t>𝐸𝑉𝐴</m:t>
                    </m:r>
                    <m:r>
                      <a:rPr lang="en-GB" sz="240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𝑅𝑂𝐸</m:t>
                        </m:r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GB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</m:e>
                    </m:d>
                    <m:r>
                      <a:rPr lang="en-GB" sz="2400" i="1">
                        <a:latin typeface="Cambria Math" panose="02040503050406030204" pitchFamily="18" charset="0"/>
                      </a:rPr>
                      <m:t>∗</m:t>
                    </m:r>
                    <m:r>
                      <a:rPr lang="en-GB" sz="24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</a:rPr>
                  <a:t>                                                                                            </a:t>
                </a:r>
                <a:endParaRPr lang="cs-CZ" sz="24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endParaRPr lang="cs-CZ" sz="18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GB" sz="1800" dirty="0">
                    <a:latin typeface="Arial" panose="020B0604020202020204" pitchFamily="34" charset="0"/>
                  </a:rPr>
                  <a:t>ROE </a:t>
                </a:r>
                <a:r>
                  <a:rPr lang="cs-CZ" sz="1800" dirty="0">
                    <a:latin typeface="Arial" panose="020B0604020202020204" pitchFamily="34" charset="0"/>
                  </a:rPr>
                  <a:t> </a:t>
                </a:r>
                <a:r>
                  <a:rPr lang="cs-CZ" sz="1800" dirty="0" smtClean="0">
                    <a:latin typeface="Arial" panose="020B0604020202020204" pitchFamily="34" charset="0"/>
                  </a:rPr>
                  <a:t>   </a:t>
                </a:r>
                <a:r>
                  <a:rPr lang="en-GB" sz="1800" dirty="0" smtClean="0">
                    <a:latin typeface="Arial" panose="020B0604020202020204" pitchFamily="34" charset="0"/>
                  </a:rPr>
                  <a:t>return </a:t>
                </a:r>
                <a:r>
                  <a:rPr lang="en-GB" sz="1800" dirty="0">
                    <a:latin typeface="Arial" panose="020B0604020202020204" pitchFamily="34" charset="0"/>
                  </a:rPr>
                  <a:t>on equity,</a:t>
                </a:r>
                <a:endParaRPr lang="cs-CZ" sz="18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18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  <m:r>
                      <a:rPr lang="en-GB" sz="1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1800" b="0" i="0" smtClean="0">
                        <a:latin typeface="Cambria Math" panose="02040503050406030204" pitchFamily="18" charset="0"/>
                      </a:rPr>
                      <m:t>          </m:t>
                    </m:r>
                  </m:oMath>
                </a14:m>
                <a:r>
                  <a:rPr lang="en-GB" sz="1800" dirty="0" smtClean="0">
                    <a:latin typeface="Arial" panose="020B0604020202020204" pitchFamily="34" charset="0"/>
                  </a:rPr>
                  <a:t>cost </a:t>
                </a:r>
                <a:r>
                  <a:rPr lang="en-GB" sz="1800" dirty="0">
                    <a:latin typeface="Arial" panose="020B0604020202020204" pitchFamily="34" charset="0"/>
                  </a:rPr>
                  <a:t>of equity, </a:t>
                </a:r>
                <a:endParaRPr lang="cs-CZ" sz="18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GB" sz="1800" dirty="0">
                    <a:latin typeface="Arial" panose="020B0604020202020204" pitchFamily="34" charset="0"/>
                  </a:rPr>
                  <a:t>E </a:t>
                </a:r>
                <a:r>
                  <a:rPr lang="cs-CZ" sz="1800" dirty="0">
                    <a:latin typeface="Arial" panose="020B0604020202020204" pitchFamily="34" charset="0"/>
                  </a:rPr>
                  <a:t> </a:t>
                </a:r>
                <a:r>
                  <a:rPr lang="cs-CZ" sz="1800" dirty="0" smtClean="0">
                    <a:latin typeface="Arial" panose="020B0604020202020204" pitchFamily="34" charset="0"/>
                  </a:rPr>
                  <a:t>        </a:t>
                </a:r>
                <a:r>
                  <a:rPr lang="en-GB" sz="1800" dirty="0" smtClean="0">
                    <a:latin typeface="Arial" panose="020B0604020202020204" pitchFamily="34" charset="0"/>
                  </a:rPr>
                  <a:t>equity</a:t>
                </a:r>
                <a:r>
                  <a:rPr lang="en-GB" sz="1800" dirty="0">
                    <a:latin typeface="Arial" panose="020B0604020202020204" pitchFamily="34" charset="0"/>
                  </a:rPr>
                  <a:t>.</a:t>
                </a:r>
                <a:endParaRPr lang="cs-CZ" sz="1800" dirty="0">
                  <a:latin typeface="Arial" panose="020B0604020202020204" pitchFamily="34" charset="0"/>
                </a:endParaRPr>
              </a:p>
              <a:p>
                <a:endParaRPr lang="cs-CZ" sz="24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GB" sz="2400" dirty="0">
                    <a:latin typeface="Arial" panose="020B0604020202020204" pitchFamily="34" charset="0"/>
                  </a:rPr>
                  <a:t>The formula for ROE calculation is:</a:t>
                </a:r>
                <a:endParaRPr lang="cs-CZ" sz="24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𝐸𝐵𝐼𝑇</m:t>
                        </m:r>
                      </m:num>
                      <m:den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𝐸</m:t>
                        </m:r>
                      </m:den>
                    </m:f>
                  </m:oMath>
                </a14:m>
                <a:r>
                  <a:rPr lang="en-GB" sz="2400" dirty="0">
                    <a:latin typeface="Arial" panose="020B0604020202020204" pitchFamily="34" charset="0"/>
                  </a:rPr>
                  <a:t>                                                                                                                </a:t>
                </a:r>
                <a:endParaRPr lang="cs-CZ" sz="24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endParaRPr lang="cs-CZ" sz="18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GB" sz="1800" dirty="0">
                    <a:latin typeface="Arial" panose="020B0604020202020204" pitchFamily="34" charset="0"/>
                  </a:rPr>
                  <a:t>EBIT </a:t>
                </a:r>
                <a:r>
                  <a:rPr lang="cs-CZ" sz="1800" dirty="0">
                    <a:latin typeface="Arial" panose="020B0604020202020204" pitchFamily="34" charset="0"/>
                  </a:rPr>
                  <a:t> </a:t>
                </a:r>
                <a:r>
                  <a:rPr lang="cs-CZ" sz="1800" dirty="0" smtClean="0">
                    <a:latin typeface="Arial" panose="020B0604020202020204" pitchFamily="34" charset="0"/>
                  </a:rPr>
                  <a:t>      </a:t>
                </a:r>
                <a:r>
                  <a:rPr lang="en-GB" sz="1800" dirty="0" smtClean="0">
                    <a:latin typeface="Arial" panose="020B0604020202020204" pitchFamily="34" charset="0"/>
                  </a:rPr>
                  <a:t>earnings </a:t>
                </a:r>
                <a:r>
                  <a:rPr lang="en-GB" sz="1800" dirty="0">
                    <a:latin typeface="Arial" panose="020B0604020202020204" pitchFamily="34" charset="0"/>
                  </a:rPr>
                  <a:t>before interests and taxes, </a:t>
                </a:r>
                <a:endParaRPr lang="cs-CZ" sz="1800" dirty="0">
                  <a:latin typeface="Arial" panose="020B0604020202020204" pitchFamily="34" charset="0"/>
                </a:endParaRPr>
              </a:p>
              <a:p>
                <a:pPr>
                  <a:buNone/>
                </a:pPr>
                <a:r>
                  <a:rPr lang="en-GB" sz="1800" dirty="0">
                    <a:latin typeface="Arial" panose="020B0604020202020204" pitchFamily="34" charset="0"/>
                  </a:rPr>
                  <a:t>E </a:t>
                </a:r>
                <a:r>
                  <a:rPr lang="cs-CZ" sz="1800" dirty="0">
                    <a:latin typeface="Arial" panose="020B0604020202020204" pitchFamily="34" charset="0"/>
                  </a:rPr>
                  <a:t> </a:t>
                </a:r>
                <a:r>
                  <a:rPr lang="cs-CZ" sz="1800" dirty="0" smtClean="0">
                    <a:latin typeface="Arial" panose="020B0604020202020204" pitchFamily="34" charset="0"/>
                  </a:rPr>
                  <a:t>            </a:t>
                </a:r>
                <a:r>
                  <a:rPr lang="en-GB" sz="1800" dirty="0" smtClean="0">
                    <a:latin typeface="Arial" panose="020B0604020202020204" pitchFamily="34" charset="0"/>
                  </a:rPr>
                  <a:t>equity</a:t>
                </a:r>
                <a:r>
                  <a:rPr lang="en-GB" sz="1800" dirty="0">
                    <a:latin typeface="Arial" panose="020B0604020202020204" pitchFamily="34" charset="0"/>
                  </a:rPr>
                  <a:t>.</a:t>
                </a:r>
                <a:endParaRPr lang="cs-CZ" sz="18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en-GB" altLang="cs-CZ" sz="2400" dirty="0">
                  <a:latin typeface="Arial" panose="020B0604020202020204" pitchFamily="34" charset="0"/>
                </a:endParaRPr>
              </a:p>
              <a:p>
                <a:endParaRPr lang="en-GB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 rotWithShape="0">
                <a:blip r:embed="rId3"/>
                <a:stretch>
                  <a:fillRect l="-1178" b="-849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4625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symbol pro obsah 2"/>
              <p:cNvSpPr txBox="1">
                <a:spLocks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cs-CZ" altLang="cs-CZ" sz="2400" dirty="0">
                    <a:latin typeface="Arial" panose="020B0604020202020204" pitchFamily="34" charset="0"/>
                  </a:rPr>
                  <a:t>The Ministry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Industry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and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Trade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Czech Republic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divides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companies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under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EVA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formulation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>
                    <a:latin typeface="Arial" panose="020B0604020202020204" pitchFamily="34" charset="0"/>
                  </a:rPr>
                  <a:t>into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 smtClean="0">
                    <a:latin typeface="Arial" panose="020B0604020202020204" pitchFamily="34" charset="0"/>
                  </a:rPr>
                  <a:t>groups</a:t>
                </a:r>
                <a:r>
                  <a:rPr lang="cs-CZ" altLang="cs-CZ" sz="2400" dirty="0">
                    <a:latin typeface="Arial" panose="020B0604020202020204" pitchFamily="34" charset="0"/>
                  </a:rPr>
                  <a:t>:</a:t>
                </a: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 marL="285750" indent="-285750">
                  <a:spcBef>
                    <a:spcPct val="0"/>
                  </a:spcBef>
                  <a:defRPr/>
                </a:pPr>
                <a:r>
                  <a:rPr lang="en-GB" sz="2400" dirty="0">
                    <a:latin typeface="Arial" panose="020B0604020202020204" pitchFamily="34" charset="0"/>
                  </a:rPr>
                  <a:t>Companies forming value: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𝑅𝑂𝐸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endParaRPr lang="cs-CZ" sz="24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cs-CZ" altLang="cs-CZ" sz="2400" dirty="0" smtClean="0">
                  <a:latin typeface="Arial" panose="020B0604020202020204" pitchFamily="34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cs-CZ" altLang="cs-CZ" sz="2400" dirty="0" smtClean="0">
                    <a:latin typeface="Arial" panose="020B0604020202020204" pitchFamily="34" charset="0"/>
                  </a:rPr>
                  <a:t> - </a:t>
                </a:r>
                <a:r>
                  <a:rPr lang="cs-CZ" altLang="cs-CZ" sz="2400" dirty="0" err="1" smtClean="0">
                    <a:latin typeface="Arial" panose="020B0604020202020204" pitchFamily="34" charset="0"/>
                  </a:rPr>
                  <a:t>cost</a:t>
                </a:r>
                <a:r>
                  <a:rPr lang="cs-CZ" altLang="cs-CZ" sz="24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 smtClean="0">
                    <a:latin typeface="Arial" panose="020B0604020202020204" pitchFamily="34" charset="0"/>
                  </a:rPr>
                  <a:t>of</a:t>
                </a:r>
                <a:r>
                  <a:rPr lang="cs-CZ" altLang="cs-CZ" sz="24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 smtClean="0">
                    <a:latin typeface="Arial" panose="020B0604020202020204" pitchFamily="34" charset="0"/>
                  </a:rPr>
                  <a:t>equity</a:t>
                </a:r>
                <a:r>
                  <a:rPr lang="cs-CZ" altLang="cs-CZ" sz="24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400" dirty="0" err="1" smtClean="0">
                    <a:latin typeface="Arial" panose="020B0604020202020204" pitchFamily="34" charset="0"/>
                  </a:rPr>
                  <a:t>capital</a:t>
                </a:r>
                <a:endParaRPr lang="cs-CZ" altLang="cs-CZ" sz="2400" dirty="0">
                  <a:latin typeface="Arial" panose="020B0604020202020204" pitchFamily="34" charset="0"/>
                </a:endParaRPr>
              </a:p>
              <a:p>
                <a:pPr>
                  <a:spcBef>
                    <a:spcPct val="0"/>
                  </a:spcBef>
                  <a:buNone/>
                  <a:defRPr/>
                </a:pPr>
                <a:endParaRPr lang="en-GB" altLang="cs-CZ" sz="2400" dirty="0">
                  <a:latin typeface="Arial" panose="020B0604020202020204" pitchFamily="34" charset="0"/>
                </a:endParaRPr>
              </a:p>
              <a:p>
                <a:endParaRPr lang="en-GB" altLang="cs-CZ" sz="2400" dirty="0">
                  <a:solidFill>
                    <a:srgbClr val="30787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863635"/>
                <a:ext cx="8280920" cy="2512422"/>
              </a:xfrm>
              <a:prstGeom prst="rect">
                <a:avLst/>
              </a:prstGeom>
              <a:blipFill rotWithShape="0">
                <a:blip r:embed="rId3"/>
                <a:stretch>
                  <a:fillRect l="-1031" t="-3155" r="-7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2735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962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Value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Added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EVA = EBIT . (1- t) – C .WACC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EVA = NOPAT – C . WACC(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Where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EBIT	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earings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and tax 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operational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profit) 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t	tax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rate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year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2019: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19 %, 0,19)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C	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invested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capital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NOPAT	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net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operational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profit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taxation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990600" algn="l"/>
                <a:tab pos="2514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WACC	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weighted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capital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8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099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Comparison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EVA vs.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Result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4"/>
            <a:ext cx="8280920" cy="3041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EVA = EBIT(1 – t) –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equity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capital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= EBIT(1 – t) –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debt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capital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converted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reporting:</a:t>
            </a:r>
          </a:p>
          <a:p>
            <a:pPr marL="0" indent="0">
              <a:buFont typeface="Wingdings" pitchFamily="2" charset="2"/>
              <a:buNone/>
              <a:tabLst>
                <a:tab pos="723900" algn="l"/>
                <a:tab pos="99060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ER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	= (EBIT – </a:t>
            </a:r>
            <a:r>
              <a:rPr lang="cs-CZ" sz="2400" dirty="0" err="1">
                <a:latin typeface="Times New Roman" pitchFamily="18" charset="0"/>
                <a:cs typeface="Times New Roman" pitchFamily="18" charset="0"/>
              </a:rPr>
              <a:t>interest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)(1 – t)</a:t>
            </a:r>
          </a:p>
          <a:p>
            <a:pPr>
              <a:spcBef>
                <a:spcPct val="0"/>
              </a:spcBef>
              <a:buNone/>
              <a:defRPr/>
            </a:pPr>
            <a:endParaRPr lang="en-GB" altLang="cs-CZ" sz="24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035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Czech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Companies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Czech </a:t>
            </a:r>
            <a:r>
              <a:rPr lang="cs-CZ" altLang="cs-CZ" sz="2200" dirty="0" err="1">
                <a:latin typeface="Arial" panose="020B0604020202020204" pitchFamily="34" charset="0"/>
              </a:rPr>
              <a:t>companies</a:t>
            </a:r>
            <a:r>
              <a:rPr lang="cs-CZ" altLang="cs-CZ" sz="2200" dirty="0">
                <a:latin typeface="Arial" panose="020B0604020202020204" pitchFamily="34" charset="0"/>
              </a:rPr>
              <a:t> use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following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financial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indicators</a:t>
            </a:r>
            <a:r>
              <a:rPr lang="cs-CZ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28700" lvl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EBIT (87 %)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Net </a:t>
            </a:r>
            <a:r>
              <a:rPr lang="cs-CZ" altLang="cs-CZ" sz="2000" dirty="0" err="1">
                <a:latin typeface="Arial" panose="020B0604020202020204" pitchFamily="34" charset="0"/>
              </a:rPr>
              <a:t>income</a:t>
            </a:r>
            <a:r>
              <a:rPr lang="cs-CZ" altLang="cs-CZ" sz="2000" dirty="0">
                <a:latin typeface="Arial" panose="020B0604020202020204" pitchFamily="34" charset="0"/>
              </a:rPr>
              <a:t> (89 %)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ROA (53 %)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ROE (57 %)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cs-CZ" altLang="cs-CZ" sz="2000" dirty="0">
                <a:latin typeface="Arial" panose="020B0604020202020204" pitchFamily="34" charset="0"/>
              </a:rPr>
              <a:t>EVA (36 %)</a:t>
            </a:r>
          </a:p>
          <a:p>
            <a:pPr marL="800100" lvl="1" indent="0">
              <a:spcBef>
                <a:spcPct val="0"/>
              </a:spcBef>
              <a:buNone/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285750" indent="-285750">
              <a:spcBef>
                <a:spcPct val="0"/>
              </a:spcBef>
              <a:defRPr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048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40" y="441579"/>
            <a:ext cx="403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6181"/>
            <a:ext cx="9758658" cy="29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at what level of indebtedness there is an optimal capital structure, if the values of the cost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foreign capital for the respective level of indebtedness are known. (see table below). Income tax is 24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7113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57036" y="4330174"/>
            <a:ext cx="6244695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5440" y="441579"/>
            <a:ext cx="4031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altLang="cs-CZ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cs-CZ" altLang="cs-CZ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9756170" cy="3352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96181"/>
            <a:ext cx="8974606" cy="2979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9388" lvl="1" indent="0">
              <a:spcBef>
                <a:spcPct val="50000"/>
              </a:spcBef>
              <a:spcAft>
                <a:spcPct val="55000"/>
              </a:spcAft>
              <a:buFont typeface="Wingdings" pitchFamily="2" charset="2"/>
              <a:buNone/>
              <a:tabLst>
                <a:tab pos="1962150" algn="l"/>
              </a:tabLst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724024" y="1858001"/>
          <a:ext cx="9166427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84">
                  <a:extLst>
                    <a:ext uri="{9D8B030D-6E8A-4147-A177-3AD203B41FA5}">
                      <a16:colId xmlns:a16="http://schemas.microsoft.com/office/drawing/2014/main" val="953044591"/>
                    </a:ext>
                  </a:extLst>
                </a:gridCol>
                <a:gridCol w="877078">
                  <a:extLst>
                    <a:ext uri="{9D8B030D-6E8A-4147-A177-3AD203B41FA5}">
                      <a16:colId xmlns:a16="http://schemas.microsoft.com/office/drawing/2014/main" val="3240274825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1538341647"/>
                    </a:ext>
                  </a:extLst>
                </a:gridCol>
                <a:gridCol w="877078">
                  <a:extLst>
                    <a:ext uri="{9D8B030D-6E8A-4147-A177-3AD203B41FA5}">
                      <a16:colId xmlns:a16="http://schemas.microsoft.com/office/drawing/2014/main" val="2725628335"/>
                    </a:ext>
                  </a:extLst>
                </a:gridCol>
                <a:gridCol w="951722">
                  <a:extLst>
                    <a:ext uri="{9D8B030D-6E8A-4147-A177-3AD203B41FA5}">
                      <a16:colId xmlns:a16="http://schemas.microsoft.com/office/drawing/2014/main" val="127747287"/>
                    </a:ext>
                  </a:extLst>
                </a:gridCol>
                <a:gridCol w="905069">
                  <a:extLst>
                    <a:ext uri="{9D8B030D-6E8A-4147-A177-3AD203B41FA5}">
                      <a16:colId xmlns:a16="http://schemas.microsoft.com/office/drawing/2014/main" val="4193656812"/>
                    </a:ext>
                  </a:extLst>
                </a:gridCol>
                <a:gridCol w="951723">
                  <a:extLst>
                    <a:ext uri="{9D8B030D-6E8A-4147-A177-3AD203B41FA5}">
                      <a16:colId xmlns:a16="http://schemas.microsoft.com/office/drawing/2014/main" val="1481027196"/>
                    </a:ext>
                  </a:extLst>
                </a:gridCol>
                <a:gridCol w="895739">
                  <a:extLst>
                    <a:ext uri="{9D8B030D-6E8A-4147-A177-3AD203B41FA5}">
                      <a16:colId xmlns:a16="http://schemas.microsoft.com/office/drawing/2014/main" val="935792789"/>
                    </a:ext>
                  </a:extLst>
                </a:gridCol>
                <a:gridCol w="858418">
                  <a:extLst>
                    <a:ext uri="{9D8B030D-6E8A-4147-A177-3AD203B41FA5}">
                      <a16:colId xmlns:a16="http://schemas.microsoft.com/office/drawing/2014/main" val="327903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Indebtedness</a:t>
                      </a:r>
                      <a:r>
                        <a:rPr lang="cs-CZ" dirty="0" smtClean="0"/>
                        <a:t>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9446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Cost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equity</a:t>
                      </a:r>
                      <a:r>
                        <a:rPr lang="cs-CZ" dirty="0" smtClean="0"/>
                        <a:t>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10,4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12,5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264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Cost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of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debt</a:t>
                      </a:r>
                      <a:r>
                        <a:rPr lang="cs-CZ" dirty="0" smtClean="0"/>
                        <a:t>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909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WACC = </a:t>
                      </a:r>
                      <a:r>
                        <a:rPr lang="cs-CZ" dirty="0" err="1" smtClean="0"/>
                        <a:t>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904545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1008374" y="4200863"/>
            <a:ext cx="658512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defRPr/>
            </a:pP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WACC) = </a:t>
            </a:r>
            <a:r>
              <a:rPr lang="cs-CZ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i="1" baseline="-25000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∙ (1 – t)∙D/C + k</a:t>
            </a:r>
            <a:r>
              <a:rPr lang="cs-CZ" i="1" baseline="-25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i="1" dirty="0">
                <a:latin typeface="Times New Roman" pitchFamily="18" charset="0"/>
                <a:cs typeface="Times New Roman" pitchFamily="18" charset="0"/>
              </a:rPr>
              <a:t> ∙ E/C</a:t>
            </a:r>
          </a:p>
        </p:txBody>
      </p:sp>
    </p:spTree>
    <p:extLst>
      <p:ext uri="{BB962C8B-B14F-4D97-AF65-F5344CB8AC3E}">
        <p14:creationId xmlns:p14="http://schemas.microsoft.com/office/powerpoint/2010/main" val="397584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as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staff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fortunes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company´s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well-being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 many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stockholders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primarily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creditors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hope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revenues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simultaneously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102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solid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well-based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judged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are:</a:t>
            </a:r>
          </a:p>
          <a:p>
            <a:pPr lvl="1"/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Rule-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thumb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most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golden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in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category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these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universal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examined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 performance: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period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but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successful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in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success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particularly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 as a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comparisons</a:t>
            </a:r>
            <a:r>
              <a:rPr 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68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Finantial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analysis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business.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achievement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prevailing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thumb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relied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acceptable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582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479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Distinguishing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indicators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diverse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business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understood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constructs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conveniently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forecast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index (CPI)</a:t>
            </a: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performance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are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 to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vis-a-vis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targeted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46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Key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Indicators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monitor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firm´s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and do so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Pareto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overhelmed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details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20 %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really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make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KPIs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–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per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customers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–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sales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output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returns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backlog</a:t>
            </a:r>
            <a:endParaRPr lang="cs-CZ" altLang="cs-CZ" sz="20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–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versus budget, profitability,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debtor</a:t>
            </a:r>
            <a:r>
              <a:rPr lang="cs-CZ" altLang="cs-CZ" sz="20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5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49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Key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Performance</a:t>
            </a:r>
            <a:r>
              <a:rPr kumimoji="0" lang="cs-CZ" sz="2800" b="1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Indicators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863635"/>
            <a:ext cx="8280920" cy="2512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business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adjectives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specifying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directional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performance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a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subcategory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reffering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expressed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5593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3471</Words>
  <Application>Microsoft Office PowerPoint</Application>
  <PresentationFormat>Širokoúhlá obrazovka</PresentationFormat>
  <Paragraphs>277</Paragraphs>
  <Slides>38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Times New Roman</vt:lpstr>
      <vt:lpstr>Wingdings</vt:lpstr>
      <vt:lpstr>Motiv Office</vt:lpstr>
      <vt:lpstr>Financial analysis and Economic Value Added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ryl0001</cp:lastModifiedBy>
  <cp:revision>183</cp:revision>
  <cp:lastPrinted>2019-11-21T12:10:55Z</cp:lastPrinted>
  <dcterms:created xsi:type="dcterms:W3CDTF">2016-11-25T20:36:16Z</dcterms:created>
  <dcterms:modified xsi:type="dcterms:W3CDTF">2021-09-02T07:15:25Z</dcterms:modified>
</cp:coreProperties>
</file>