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6" r:id="rId3"/>
    <p:sldId id="316" r:id="rId4"/>
    <p:sldId id="312" r:id="rId5"/>
    <p:sldId id="313" r:id="rId6"/>
    <p:sldId id="315" r:id="rId7"/>
    <p:sldId id="317" r:id="rId8"/>
    <p:sldId id="314" r:id="rId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Break-even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and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40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 (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revenues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sales)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July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hotel management "Student"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 269 320 in cash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hotel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reception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clients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July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invoice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1st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clients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invoice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 36 200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maturity July 30,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July 29,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clients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invoice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 40 365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maturity August 15,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actually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August 23,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2022).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40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 (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revenues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55553"/>
              </p:ext>
            </p:extLst>
          </p:nvPr>
        </p:nvGraphicFramePr>
        <p:xfrm>
          <a:off x="395534" y="2174956"/>
          <a:ext cx="7063100" cy="13696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5775"/>
                <a:gridCol w="1765775"/>
                <a:gridCol w="1765775"/>
                <a:gridCol w="176577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</a:tabLst>
                      </a:pPr>
                      <a:r>
                        <a:rPr lang="cs-CZ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</a:tabLst>
                      </a:pP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Reveneus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140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</a:tabLst>
                      </a:pP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Income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July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</a:tabLst>
                      </a:pP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Income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August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</a:tabLs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</a:tabLst>
                      </a:pPr>
                      <a:r>
                        <a:rPr lang="cs-CZ" sz="14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 CZK ]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 CZK ]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 CZK ]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</a:tabLst>
                      </a:pP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Payment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cash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4625340" algn="l"/>
                          <a:tab pos="-342900" algn="dec"/>
                          <a:tab pos="104584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6009640" algn="l"/>
                          <a:tab pos="-342900" algn="dec"/>
                          <a:tab pos="101155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180340" algn="l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1st 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invoice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4625340" algn="l"/>
                          <a:tab pos="-342900" algn="dec"/>
                          <a:tab pos="104584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  <a:tab pos="101155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180340" algn="l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2nd 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invoice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104584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  <a:tab pos="101155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7484110" algn="l"/>
                          <a:tab pos="-342900" algn="dec"/>
                          <a:tab pos="97726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</a:tabLst>
                      </a:pPr>
                      <a:r>
                        <a:rPr lang="cs-CZ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815080" algn="l"/>
                          <a:tab pos="-342900" algn="dec"/>
                          <a:tab pos="104584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342900" algn="dec"/>
                          <a:tab pos="457200" algn="l"/>
                          <a:tab pos="101155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-7574280" algn="l"/>
                          <a:tab pos="-342900" algn="dec"/>
                          <a:tab pos="97726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3" y="1604156"/>
            <a:ext cx="58707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-7573963" algn="l"/>
                <a:tab pos="-342900" algn="dec"/>
                <a:tab pos="9779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-7573963" algn="l"/>
                <a:tab pos="-342900" algn="dec"/>
                <a:tab pos="9779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-7573963" algn="l"/>
                <a:tab pos="-342900" algn="dec"/>
                <a:tab pos="9779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-7573963" algn="l"/>
                <a:tab pos="-342900" algn="dec"/>
                <a:tab pos="9779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-7573963" algn="l"/>
                <a:tab pos="-342900" algn="dec"/>
                <a:tab pos="9779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-7573963" algn="l"/>
                <a:tab pos="-342900" algn="dec"/>
                <a:tab pos="9779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-7573963" algn="l"/>
                <a:tab pos="-342900" algn="dec"/>
                <a:tab pos="9779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-7573963" algn="l"/>
                <a:tab pos="-342900" algn="dec"/>
                <a:tab pos="9779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-7573963" algn="l"/>
                <a:tab pos="-342900" algn="dec"/>
                <a:tab pos="9779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7573963" algn="l"/>
                <a:tab pos="-342900" algn="dec"/>
                <a:tab pos="977900" algn="dec"/>
              </a:tabLst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Table: </a:t>
            </a:r>
            <a:r>
              <a:rPr kumimoji="0" lang="cs-CZ" altLang="cs-CZ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July (</a:t>
            </a:r>
            <a:r>
              <a:rPr kumimoji="0" lang="cs-CZ" altLang="cs-CZ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indicative</a:t>
            </a: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incomes</a:t>
            </a: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400" b="1" i="1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kumimoji="0" lang="cs-CZ" altLang="cs-CZ" sz="1400" b="1" i="1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July and August)</a:t>
            </a:r>
            <a:endParaRPr kumimoji="0" lang="cs-CZ" altLang="cs-CZ" sz="1400" b="1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0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2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6504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„Paraple Ltd.“, 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manufacturer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women's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men's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umbrellas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sales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2021: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80 000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umbrellas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umbrella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380 CZK/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umbrellas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6 419 820 CZK/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80 000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umbrellas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CZK 25 459 820</a:t>
            </a:r>
          </a:p>
          <a:p>
            <a:pPr marL="0" indent="0">
              <a:buNone/>
            </a:pP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above mentioned values of revenues and costs,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result of the company for the year 2021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production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at which break-even point is reached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800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3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51520" y="990793"/>
            <a:ext cx="10013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88023" y="1068473"/>
            <a:ext cx="90697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a period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overal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made and sold 28 500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 11 634 000.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20%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CZK 13 629 000.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cost function.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volume of production that will ensure the break-even point if the price is 500 CZK / pc.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profitability (return on costs) can the company achieve at the given price in the following year?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61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4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51520" y="990793"/>
            <a:ext cx="10013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571500" algn="l"/>
              </a:tabLst>
            </a:pP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88022" y="1068473"/>
            <a:ext cx="1004689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children's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wooden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blocks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operative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set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wooden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blocks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 145,60.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ascertained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CZK 63 350 per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sells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set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wooden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blocks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229 CZK.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period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65 000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wooden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blocks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sold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Task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(per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1 620 000 CZK per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ensures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profit.</a:t>
            </a:r>
            <a:endParaRPr lang="cs-CZ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798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5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95535" y="1767007"/>
            <a:ext cx="916980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from the relations pays between return on sales (R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return on costs (R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R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R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R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occar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return on sales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greater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return on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value of return on sales (R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if return on costs (R</a:t>
            </a:r>
            <a:r>
              <a:rPr lang="en-US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at the amount 15 %?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value of return on costs, if return on sales is 15 %?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7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5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251520" y="1226408"/>
                <a:ext cx="7871011" cy="49635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clarification</a:t>
                </a:r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use </a:t>
                </a:r>
                <a:r>
                  <a:rPr lang="cs-CZ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expressions</a:t>
                </a:r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</a:t>
                </a:r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calculating</a:t>
                </a:r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</a:t>
                </a:r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individual</a:t>
                </a:r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profitabilities</a:t>
                </a:r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/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b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</a:rPr>
                        <m:t>                                              </m:t>
                      </m:r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cs-CZ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cs-CZ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b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</a:rPr>
                        <m:t>                                     </m:t>
                      </m:r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cs-CZ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</m:num>
                        <m:den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0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226408"/>
                <a:ext cx="7871011" cy="4963538"/>
              </a:xfrm>
              <a:prstGeom prst="rect">
                <a:avLst/>
              </a:prstGeom>
              <a:blipFill rotWithShape="0">
                <a:blip r:embed="rId3"/>
                <a:stretch>
                  <a:fillRect l="-775" t="-6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1669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412</Words>
  <Application>Microsoft Office PowerPoint</Application>
  <PresentationFormat>Širokoúhlá obrazovka</PresentationFormat>
  <Paragraphs>87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Motiv Office</vt:lpstr>
      <vt:lpstr>Break-even point and analysis of profit of an enterprise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116</cp:revision>
  <cp:lastPrinted>2022-10-10T09:51:14Z</cp:lastPrinted>
  <dcterms:created xsi:type="dcterms:W3CDTF">2016-11-25T20:36:16Z</dcterms:created>
  <dcterms:modified xsi:type="dcterms:W3CDTF">2022-10-10T10:00:06Z</dcterms:modified>
</cp:coreProperties>
</file>