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423" r:id="rId3"/>
    <p:sldId id="435" r:id="rId4"/>
    <p:sldId id="425" r:id="rId5"/>
    <p:sldId id="431" r:id="rId6"/>
    <p:sldId id="426" r:id="rId7"/>
    <p:sldId id="427" r:id="rId8"/>
    <p:sldId id="429" r:id="rId9"/>
    <p:sldId id="430" r:id="rId10"/>
    <p:sldId id="432" r:id="rId11"/>
    <p:sldId id="433" r:id="rId12"/>
    <p:sldId id="434" r:id="rId13"/>
    <p:sldId id="428" r:id="rId1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24B"/>
    <a:srgbClr val="D6E4E6"/>
    <a:srgbClr val="FF0000"/>
    <a:srgbClr val="70AD47"/>
    <a:srgbClr val="598B91"/>
    <a:srgbClr val="A5C3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1961" autoAdjust="0"/>
  </p:normalViewPr>
  <p:slideViewPr>
    <p:cSldViewPr snapToGrid="0">
      <p:cViewPr varScale="1">
        <p:scale>
          <a:sx n="98" d="100"/>
          <a:sy n="98" d="100"/>
        </p:scale>
        <p:origin x="11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5826B-7678-40DA-BCC6-744814B98776}" type="datetimeFigureOut">
              <a:rPr lang="cs-CZ" smtClean="0"/>
              <a:t>20.09.2022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58D5C-7C5A-46D2-A438-0D01F4725E13}" type="slidenum">
              <a:rPr lang="cs-CZ" smtClean="0"/>
              <a:t>‹#›</a:t>
            </a:fld>
            <a:endParaRPr lang="cs-CZ"/>
          </a:p>
        </p:txBody>
      </p:sp>
    </p:spTree>
    <p:extLst>
      <p:ext uri="{BB962C8B-B14F-4D97-AF65-F5344CB8AC3E}">
        <p14:creationId xmlns:p14="http://schemas.microsoft.com/office/powerpoint/2010/main" val="3697160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20.09.2022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09785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20.09.2022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75128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20.09.2022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65941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20.09.2022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1306736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8B93B6F2-BD93-4F2E-BFBE-356C16A30589}" type="datetimeFigureOut">
              <a:rPr lang="cs-CZ" smtClean="0"/>
              <a:t>20.09.2022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65298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8B93B6F2-BD93-4F2E-BFBE-356C16A30589}" type="datetimeFigureOut">
              <a:rPr lang="cs-CZ" smtClean="0"/>
              <a:t>20.09.2022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44126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8B93B6F2-BD93-4F2E-BFBE-356C16A30589}" type="datetimeFigureOut">
              <a:rPr lang="cs-CZ" smtClean="0"/>
              <a:t>20.09.2022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82421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8B93B6F2-BD93-4F2E-BFBE-356C16A30589}" type="datetimeFigureOut">
              <a:rPr lang="cs-CZ" smtClean="0"/>
              <a:t>20.09.2022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60006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B93B6F2-BD93-4F2E-BFBE-356C16A30589}" type="datetimeFigureOut">
              <a:rPr lang="cs-CZ" smtClean="0"/>
              <a:t>20.09.2022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34029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20.09.2022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227895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8B93B6F2-BD93-4F2E-BFBE-356C16A30589}" type="datetimeFigureOut">
              <a:rPr lang="cs-CZ" smtClean="0"/>
              <a:t>20.09.2022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68630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B6F2-BD93-4F2E-BFBE-356C16A30589}" type="datetimeFigureOut">
              <a:rPr lang="cs-CZ" smtClean="0"/>
              <a:t>20.09.2022</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9161-A61C-42C9-ABA0-8DCA3303DFA6}" type="slidenum">
              <a:rPr lang="cs-CZ" smtClean="0"/>
              <a:t>‹#›</a:t>
            </a:fld>
            <a:endParaRPr lang="cs-CZ"/>
          </a:p>
        </p:txBody>
      </p:sp>
    </p:spTree>
    <p:extLst>
      <p:ext uri="{BB962C8B-B14F-4D97-AF65-F5344CB8AC3E}">
        <p14:creationId xmlns:p14="http://schemas.microsoft.com/office/powerpoint/2010/main" val="424092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4683791"/>
            <a:ext cx="9144000" cy="1050566"/>
          </a:xfrm>
        </p:spPr>
        <p:txBody>
          <a:bodyPr>
            <a:normAutofit fontScale="90000"/>
          </a:bodyPr>
          <a:lstStyle/>
          <a:p>
            <a:r>
              <a:rPr lang="en-US" dirty="0"/>
              <a:t>Trade Organizations</a:t>
            </a:r>
            <a:br>
              <a:rPr lang="en-US" dirty="0"/>
            </a:br>
            <a:r>
              <a:rPr lang="cs-CZ" sz="4000" dirty="0"/>
              <a:t>Content and Requirements </a:t>
            </a:r>
            <a:br>
              <a:rPr lang="cs-CZ" sz="4000" dirty="0"/>
            </a:br>
            <a:r>
              <a:rPr lang="cs-CZ" sz="4000" dirty="0"/>
              <a:t>2022 winter semester</a:t>
            </a:r>
            <a:endParaRPr lang="en-US" sz="4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62080" y="805109"/>
            <a:ext cx="3267839" cy="2549567"/>
          </a:xfrm>
          <a:prstGeom prst="rect">
            <a:avLst/>
          </a:prstGeom>
        </p:spPr>
      </p:pic>
    </p:spTree>
    <p:extLst>
      <p:ext uri="{BB962C8B-B14F-4D97-AF65-F5344CB8AC3E}">
        <p14:creationId xmlns:p14="http://schemas.microsoft.com/office/powerpoint/2010/main" val="166568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6EF-0B3C-4754-9462-C58981729728}"/>
              </a:ext>
            </a:extLst>
          </p:cNvPr>
          <p:cNvSpPr>
            <a:spLocks noGrp="1"/>
          </p:cNvSpPr>
          <p:nvPr>
            <p:ph type="title"/>
          </p:nvPr>
        </p:nvSpPr>
        <p:spPr/>
        <p:txBody>
          <a:bodyPr/>
          <a:lstStyle/>
          <a:p>
            <a:r>
              <a:rPr lang="cs-CZ" dirty="0"/>
              <a:t>Ongoing test</a:t>
            </a:r>
            <a:endParaRPr lang="en-GB" dirty="0"/>
          </a:p>
        </p:txBody>
      </p:sp>
      <p:sp>
        <p:nvSpPr>
          <p:cNvPr id="3" name="Content Placeholder 2">
            <a:extLst>
              <a:ext uri="{FF2B5EF4-FFF2-40B4-BE49-F238E27FC236}">
                <a16:creationId xmlns:a16="http://schemas.microsoft.com/office/drawing/2014/main" id="{64921E63-DFC9-4354-9A74-05C892AF57FB}"/>
              </a:ext>
            </a:extLst>
          </p:cNvPr>
          <p:cNvSpPr>
            <a:spLocks noGrp="1"/>
          </p:cNvSpPr>
          <p:nvPr>
            <p:ph idx="1"/>
          </p:nvPr>
        </p:nvSpPr>
        <p:spPr/>
        <p:txBody>
          <a:bodyPr/>
          <a:lstStyle/>
          <a:p>
            <a:r>
              <a:rPr lang="cs-CZ" dirty="0">
                <a:latin typeface="+mj-lt"/>
              </a:rPr>
              <a:t>Written form, test + open ended questions</a:t>
            </a:r>
          </a:p>
          <a:p>
            <a:r>
              <a:rPr lang="cs-CZ" dirty="0">
                <a:latin typeface="+mj-lt"/>
              </a:rPr>
              <a:t>8.11.2020 (if there is no activity for international students)</a:t>
            </a:r>
          </a:p>
          <a:p>
            <a:endParaRPr lang="en-GB" dirty="0">
              <a:latin typeface="+mj-lt"/>
            </a:endParaRPr>
          </a:p>
        </p:txBody>
      </p:sp>
    </p:spTree>
    <p:extLst>
      <p:ext uri="{BB962C8B-B14F-4D97-AF65-F5344CB8AC3E}">
        <p14:creationId xmlns:p14="http://schemas.microsoft.com/office/powerpoint/2010/main" val="2617619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6EF-0B3C-4754-9462-C58981729728}"/>
              </a:ext>
            </a:extLst>
          </p:cNvPr>
          <p:cNvSpPr>
            <a:spLocks noGrp="1"/>
          </p:cNvSpPr>
          <p:nvPr>
            <p:ph type="title"/>
          </p:nvPr>
        </p:nvSpPr>
        <p:spPr/>
        <p:txBody>
          <a:bodyPr/>
          <a:lstStyle/>
          <a:p>
            <a:r>
              <a:rPr lang="cs-CZ" dirty="0"/>
              <a:t>Essay</a:t>
            </a:r>
            <a:endParaRPr lang="en-GB" dirty="0"/>
          </a:p>
        </p:txBody>
      </p:sp>
      <p:sp>
        <p:nvSpPr>
          <p:cNvPr id="3" name="Content Placeholder 2">
            <a:extLst>
              <a:ext uri="{FF2B5EF4-FFF2-40B4-BE49-F238E27FC236}">
                <a16:creationId xmlns:a16="http://schemas.microsoft.com/office/drawing/2014/main" id="{64921E63-DFC9-4354-9A74-05C892AF57FB}"/>
              </a:ext>
            </a:extLst>
          </p:cNvPr>
          <p:cNvSpPr>
            <a:spLocks noGrp="1"/>
          </p:cNvSpPr>
          <p:nvPr>
            <p:ph idx="1"/>
          </p:nvPr>
        </p:nvSpPr>
        <p:spPr/>
        <p:txBody>
          <a:bodyPr/>
          <a:lstStyle/>
          <a:p>
            <a:r>
              <a:rPr lang="cs-CZ" dirty="0">
                <a:latin typeface="+mj-lt"/>
              </a:rPr>
              <a:t>Written essay on one page with your own thoughts and predictions.</a:t>
            </a:r>
          </a:p>
          <a:p>
            <a:r>
              <a:rPr lang="cs-CZ" dirty="0">
                <a:latin typeface="+mj-lt"/>
              </a:rPr>
              <a:t>Topic is „Future of retailing“</a:t>
            </a:r>
          </a:p>
          <a:p>
            <a:r>
              <a:rPr lang="cs-CZ" dirty="0" err="1">
                <a:latin typeface="+mj-lt"/>
              </a:rPr>
              <a:t>Deadline</a:t>
            </a:r>
            <a:r>
              <a:rPr lang="cs-CZ" dirty="0">
                <a:latin typeface="+mj-lt"/>
              </a:rPr>
              <a:t> 3.12.2022</a:t>
            </a:r>
          </a:p>
          <a:p>
            <a:r>
              <a:rPr lang="cs-CZ" dirty="0">
                <a:latin typeface="+mj-lt"/>
              </a:rPr>
              <a:t>At least 2500 characters</a:t>
            </a:r>
          </a:p>
          <a:p>
            <a:r>
              <a:rPr lang="cs-CZ" dirty="0">
                <a:latin typeface="+mj-lt"/>
              </a:rPr>
              <a:t>Structure: introduction, main idea, conclusions</a:t>
            </a:r>
          </a:p>
          <a:p>
            <a:endParaRPr lang="cs-CZ" dirty="0">
              <a:latin typeface="+mj-lt"/>
            </a:endParaRPr>
          </a:p>
          <a:p>
            <a:endParaRPr lang="en-GB" dirty="0">
              <a:latin typeface="+mj-lt"/>
            </a:endParaRPr>
          </a:p>
        </p:txBody>
      </p:sp>
    </p:spTree>
    <p:extLst>
      <p:ext uri="{BB962C8B-B14F-4D97-AF65-F5344CB8AC3E}">
        <p14:creationId xmlns:p14="http://schemas.microsoft.com/office/powerpoint/2010/main" val="171783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6EF-0B3C-4754-9462-C58981729728}"/>
              </a:ext>
            </a:extLst>
          </p:cNvPr>
          <p:cNvSpPr>
            <a:spLocks noGrp="1"/>
          </p:cNvSpPr>
          <p:nvPr>
            <p:ph type="title"/>
          </p:nvPr>
        </p:nvSpPr>
        <p:spPr/>
        <p:txBody>
          <a:bodyPr/>
          <a:lstStyle/>
          <a:p>
            <a:r>
              <a:rPr lang="cs-CZ" dirty="0"/>
              <a:t>Final exam</a:t>
            </a:r>
            <a:endParaRPr lang="en-GB" dirty="0"/>
          </a:p>
        </p:txBody>
      </p:sp>
      <p:sp>
        <p:nvSpPr>
          <p:cNvPr id="3" name="Content Placeholder 2">
            <a:extLst>
              <a:ext uri="{FF2B5EF4-FFF2-40B4-BE49-F238E27FC236}">
                <a16:creationId xmlns:a16="http://schemas.microsoft.com/office/drawing/2014/main" id="{64921E63-DFC9-4354-9A74-05C892AF57FB}"/>
              </a:ext>
            </a:extLst>
          </p:cNvPr>
          <p:cNvSpPr>
            <a:spLocks noGrp="1"/>
          </p:cNvSpPr>
          <p:nvPr>
            <p:ph idx="1"/>
          </p:nvPr>
        </p:nvSpPr>
        <p:spPr/>
        <p:txBody>
          <a:bodyPr/>
          <a:lstStyle/>
          <a:p>
            <a:r>
              <a:rPr lang="cs-CZ" dirty="0">
                <a:latin typeface="+mj-lt"/>
              </a:rPr>
              <a:t>Discussion about essay (10p)</a:t>
            </a:r>
          </a:p>
          <a:p>
            <a:r>
              <a:rPr lang="cs-CZ" dirty="0">
                <a:latin typeface="+mj-lt"/>
              </a:rPr>
              <a:t>One selected topic for examination (30p)</a:t>
            </a:r>
          </a:p>
          <a:p>
            <a:r>
              <a:rPr lang="cs-CZ" dirty="0">
                <a:latin typeface="+mj-lt"/>
              </a:rPr>
              <a:t>The topics will be the same as lecture topics</a:t>
            </a:r>
          </a:p>
          <a:p>
            <a:endParaRPr lang="en-GB" dirty="0">
              <a:latin typeface="+mj-lt"/>
            </a:endParaRPr>
          </a:p>
        </p:txBody>
      </p:sp>
    </p:spTree>
    <p:extLst>
      <p:ext uri="{BB962C8B-B14F-4D97-AF65-F5344CB8AC3E}">
        <p14:creationId xmlns:p14="http://schemas.microsoft.com/office/powerpoint/2010/main" val="3604232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6EF-0B3C-4754-9462-C58981729728}"/>
              </a:ext>
            </a:extLst>
          </p:cNvPr>
          <p:cNvSpPr>
            <a:spLocks noGrp="1"/>
          </p:cNvSpPr>
          <p:nvPr>
            <p:ph type="title"/>
          </p:nvPr>
        </p:nvSpPr>
        <p:spPr/>
        <p:txBody>
          <a:bodyPr/>
          <a:lstStyle/>
          <a:p>
            <a:r>
              <a:rPr lang="en-GB" dirty="0"/>
              <a:t>Course</a:t>
            </a:r>
            <a:r>
              <a:rPr lang="cs-CZ" dirty="0"/>
              <a:t> grading</a:t>
            </a:r>
            <a:endParaRPr lang="en-GB" dirty="0"/>
          </a:p>
        </p:txBody>
      </p:sp>
      <p:graphicFrame>
        <p:nvGraphicFramePr>
          <p:cNvPr id="4" name="Table 4">
            <a:extLst>
              <a:ext uri="{FF2B5EF4-FFF2-40B4-BE49-F238E27FC236}">
                <a16:creationId xmlns:a16="http://schemas.microsoft.com/office/drawing/2014/main" id="{84314EE9-EF86-459B-89EE-C36264DAED25}"/>
              </a:ext>
            </a:extLst>
          </p:cNvPr>
          <p:cNvGraphicFramePr>
            <a:graphicFrameLocks noGrp="1"/>
          </p:cNvGraphicFramePr>
          <p:nvPr>
            <p:extLst>
              <p:ext uri="{D42A27DB-BD31-4B8C-83A1-F6EECF244321}">
                <p14:modId xmlns:p14="http://schemas.microsoft.com/office/powerpoint/2010/main" val="859800564"/>
              </p:ext>
            </p:extLst>
          </p:nvPr>
        </p:nvGraphicFramePr>
        <p:xfrm>
          <a:off x="1364488" y="1690688"/>
          <a:ext cx="8128000" cy="3108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62222162"/>
                    </a:ext>
                  </a:extLst>
                </a:gridCol>
                <a:gridCol w="4064000">
                  <a:extLst>
                    <a:ext uri="{9D8B030D-6E8A-4147-A177-3AD203B41FA5}">
                      <a16:colId xmlns:a16="http://schemas.microsoft.com/office/drawing/2014/main" val="3523763140"/>
                    </a:ext>
                  </a:extLst>
                </a:gridCol>
              </a:tblGrid>
              <a:tr h="370840">
                <a:tc>
                  <a:txBody>
                    <a:bodyPr/>
                    <a:lstStyle/>
                    <a:p>
                      <a:r>
                        <a:rPr lang="cs-CZ" sz="2800" strike="noStrike" dirty="0"/>
                        <a:t>Grade</a:t>
                      </a:r>
                    </a:p>
                  </a:txBody>
                  <a:tcPr/>
                </a:tc>
                <a:tc>
                  <a:txBody>
                    <a:bodyPr/>
                    <a:lstStyle/>
                    <a:p>
                      <a:r>
                        <a:rPr lang="cs-CZ" sz="2800" strike="noStrike" dirty="0"/>
                        <a:t>Points</a:t>
                      </a:r>
                    </a:p>
                  </a:txBody>
                  <a:tcPr/>
                </a:tc>
                <a:extLst>
                  <a:ext uri="{0D108BD9-81ED-4DB2-BD59-A6C34878D82A}">
                    <a16:rowId xmlns:a16="http://schemas.microsoft.com/office/drawing/2014/main" val="442181558"/>
                  </a:ext>
                </a:extLst>
              </a:tr>
              <a:tr h="370840">
                <a:tc>
                  <a:txBody>
                    <a:bodyPr/>
                    <a:lstStyle/>
                    <a:p>
                      <a:r>
                        <a:rPr lang="cs-CZ" sz="2800" strike="noStrike" dirty="0"/>
                        <a:t>A</a:t>
                      </a:r>
                    </a:p>
                  </a:txBody>
                  <a:tcPr/>
                </a:tc>
                <a:tc>
                  <a:txBody>
                    <a:bodyPr/>
                    <a:lstStyle/>
                    <a:p>
                      <a:r>
                        <a:rPr lang="cs-CZ" sz="2800" strike="noStrike" dirty="0"/>
                        <a:t>100 - 110</a:t>
                      </a:r>
                    </a:p>
                  </a:txBody>
                  <a:tcPr/>
                </a:tc>
                <a:extLst>
                  <a:ext uri="{0D108BD9-81ED-4DB2-BD59-A6C34878D82A}">
                    <a16:rowId xmlns:a16="http://schemas.microsoft.com/office/drawing/2014/main" val="2053640119"/>
                  </a:ext>
                </a:extLst>
              </a:tr>
              <a:tr h="370840">
                <a:tc>
                  <a:txBody>
                    <a:bodyPr/>
                    <a:lstStyle/>
                    <a:p>
                      <a:r>
                        <a:rPr lang="cs-CZ" sz="2800" strike="noStrike" dirty="0"/>
                        <a:t>B</a:t>
                      </a:r>
                    </a:p>
                  </a:txBody>
                  <a:tcPr/>
                </a:tc>
                <a:tc>
                  <a:txBody>
                    <a:bodyPr/>
                    <a:lstStyle/>
                    <a:p>
                      <a:r>
                        <a:rPr lang="cs-CZ" sz="2800" strike="noStrike" dirty="0"/>
                        <a:t>90 - 99</a:t>
                      </a:r>
                    </a:p>
                  </a:txBody>
                  <a:tcPr/>
                </a:tc>
                <a:extLst>
                  <a:ext uri="{0D108BD9-81ED-4DB2-BD59-A6C34878D82A}">
                    <a16:rowId xmlns:a16="http://schemas.microsoft.com/office/drawing/2014/main" val="3579258018"/>
                  </a:ext>
                </a:extLst>
              </a:tr>
              <a:tr h="370840">
                <a:tc>
                  <a:txBody>
                    <a:bodyPr/>
                    <a:lstStyle/>
                    <a:p>
                      <a:r>
                        <a:rPr lang="cs-CZ" sz="2800" strike="noStrike" dirty="0"/>
                        <a:t>C</a:t>
                      </a:r>
                    </a:p>
                  </a:txBody>
                  <a:tcPr/>
                </a:tc>
                <a:tc>
                  <a:txBody>
                    <a:bodyPr/>
                    <a:lstStyle/>
                    <a:p>
                      <a:r>
                        <a:rPr lang="cs-CZ" sz="2800" strike="noStrike" dirty="0"/>
                        <a:t>80 - 89</a:t>
                      </a:r>
                    </a:p>
                  </a:txBody>
                  <a:tcPr/>
                </a:tc>
                <a:extLst>
                  <a:ext uri="{0D108BD9-81ED-4DB2-BD59-A6C34878D82A}">
                    <a16:rowId xmlns:a16="http://schemas.microsoft.com/office/drawing/2014/main" val="2319234904"/>
                  </a:ext>
                </a:extLst>
              </a:tr>
              <a:tr h="370840">
                <a:tc>
                  <a:txBody>
                    <a:bodyPr/>
                    <a:lstStyle/>
                    <a:p>
                      <a:r>
                        <a:rPr lang="cs-CZ" sz="2800" strike="noStrike" dirty="0"/>
                        <a:t>D</a:t>
                      </a:r>
                    </a:p>
                  </a:txBody>
                  <a:tcPr/>
                </a:tc>
                <a:tc>
                  <a:txBody>
                    <a:bodyPr/>
                    <a:lstStyle/>
                    <a:p>
                      <a:r>
                        <a:rPr lang="cs-CZ" sz="2800" strike="noStrike" dirty="0"/>
                        <a:t>70 - 79</a:t>
                      </a:r>
                    </a:p>
                  </a:txBody>
                  <a:tcPr/>
                </a:tc>
                <a:extLst>
                  <a:ext uri="{0D108BD9-81ED-4DB2-BD59-A6C34878D82A}">
                    <a16:rowId xmlns:a16="http://schemas.microsoft.com/office/drawing/2014/main" val="1830084165"/>
                  </a:ext>
                </a:extLst>
              </a:tr>
              <a:tr h="370840">
                <a:tc>
                  <a:txBody>
                    <a:bodyPr/>
                    <a:lstStyle/>
                    <a:p>
                      <a:r>
                        <a:rPr lang="cs-CZ" sz="2800" strike="noStrike" dirty="0"/>
                        <a:t>E</a:t>
                      </a:r>
                    </a:p>
                  </a:txBody>
                  <a:tcPr/>
                </a:tc>
                <a:tc>
                  <a:txBody>
                    <a:bodyPr/>
                    <a:lstStyle/>
                    <a:p>
                      <a:r>
                        <a:rPr lang="cs-CZ" sz="2800" strike="noStrike" dirty="0"/>
                        <a:t>60 - 69</a:t>
                      </a:r>
                    </a:p>
                  </a:txBody>
                  <a:tcPr/>
                </a:tc>
                <a:extLst>
                  <a:ext uri="{0D108BD9-81ED-4DB2-BD59-A6C34878D82A}">
                    <a16:rowId xmlns:a16="http://schemas.microsoft.com/office/drawing/2014/main" val="3712319251"/>
                  </a:ext>
                </a:extLst>
              </a:tr>
            </a:tbl>
          </a:graphicData>
        </a:graphic>
      </p:graphicFrame>
    </p:spTree>
    <p:extLst>
      <p:ext uri="{BB962C8B-B14F-4D97-AF65-F5344CB8AC3E}">
        <p14:creationId xmlns:p14="http://schemas.microsoft.com/office/powerpoint/2010/main" val="400771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Teaching team</a:t>
            </a:r>
          </a:p>
        </p:txBody>
      </p:sp>
      <p:sp>
        <p:nvSpPr>
          <p:cNvPr id="3" name="Zástupný symbol pro obsah 2"/>
          <p:cNvSpPr>
            <a:spLocks noGrp="1"/>
          </p:cNvSpPr>
          <p:nvPr>
            <p:ph idx="1"/>
          </p:nvPr>
        </p:nvSpPr>
        <p:spPr/>
        <p:txBody>
          <a:bodyPr>
            <a:normAutofit/>
          </a:bodyPr>
          <a:lstStyle/>
          <a:p>
            <a:r>
              <a:rPr lang="en-US" sz="3600" dirty="0">
                <a:latin typeface="+mj-lt"/>
              </a:rPr>
              <a:t>Lectures: Ing. Martin Klepek, Ph.D.</a:t>
            </a:r>
          </a:p>
          <a:p>
            <a:pPr lvl="1"/>
            <a:r>
              <a:rPr lang="en-US" sz="3200" dirty="0">
                <a:latin typeface="+mj-lt"/>
              </a:rPr>
              <a:t>TUESDAY 13:55 – 15:30</a:t>
            </a:r>
          </a:p>
          <a:p>
            <a:r>
              <a:rPr lang="en-US" sz="3600" dirty="0">
                <a:latin typeface="+mj-lt"/>
              </a:rPr>
              <a:t>Seminars: Ing. </a:t>
            </a:r>
            <a:r>
              <a:rPr lang="en-US" sz="3600" dirty="0" err="1">
                <a:latin typeface="+mj-lt"/>
              </a:rPr>
              <a:t>Sarath</a:t>
            </a:r>
            <a:r>
              <a:rPr lang="en-US" sz="3600" dirty="0">
                <a:latin typeface="+mj-lt"/>
              </a:rPr>
              <a:t> </a:t>
            </a:r>
            <a:r>
              <a:rPr lang="en-US" sz="3600" dirty="0" err="1">
                <a:latin typeface="+mj-lt"/>
              </a:rPr>
              <a:t>Thulaseedharan</a:t>
            </a:r>
            <a:r>
              <a:rPr lang="en-US" sz="3600" dirty="0">
                <a:latin typeface="+mj-lt"/>
              </a:rPr>
              <a:t> Mallika, MBA</a:t>
            </a:r>
          </a:p>
          <a:p>
            <a:pPr lvl="1"/>
            <a:r>
              <a:rPr lang="en-US" sz="3200" dirty="0">
                <a:latin typeface="+mj-lt"/>
              </a:rPr>
              <a:t>TUESDAY 13:05 – 13:50</a:t>
            </a:r>
          </a:p>
        </p:txBody>
      </p:sp>
    </p:spTree>
    <p:extLst>
      <p:ext uri="{BB962C8B-B14F-4D97-AF65-F5344CB8AC3E}">
        <p14:creationId xmlns:p14="http://schemas.microsoft.com/office/powerpoint/2010/main" val="3358728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Course objectives</a:t>
            </a:r>
          </a:p>
        </p:txBody>
      </p:sp>
      <p:sp>
        <p:nvSpPr>
          <p:cNvPr id="3" name="Zástupný symbol pro obsah 2"/>
          <p:cNvSpPr>
            <a:spLocks noGrp="1"/>
          </p:cNvSpPr>
          <p:nvPr>
            <p:ph idx="1"/>
          </p:nvPr>
        </p:nvSpPr>
        <p:spPr/>
        <p:txBody>
          <a:bodyPr/>
          <a:lstStyle/>
          <a:p>
            <a:pPr marL="0" indent="0" algn="just">
              <a:buNone/>
            </a:pPr>
            <a:r>
              <a:rPr lang="en-US" altLang="cs-CZ" dirty="0">
                <a:latin typeface="+mj-lt"/>
              </a:rPr>
              <a:t>The aim of the course is to familiarize students with the specifics of companies with an emphasis on retailing, which has in developed countries received considerable attention for its importance not only in terms of job creation, contribution to GDP, but also in meeting the needs of customers - consumers as the main criteria for success of a trading company. The course focuses on major development component, which are large and medium-sized companies, but may also serve small businesses who want to succeed in the market alongside large companies and various trade associations</a:t>
            </a:r>
            <a:r>
              <a:rPr lang="cs-CZ" altLang="cs-CZ" dirty="0">
                <a:latin typeface="+mj-lt"/>
              </a:rPr>
              <a:t>.</a:t>
            </a:r>
            <a:endParaRPr lang="en-US" altLang="cs-CZ" dirty="0">
              <a:latin typeface="+mj-lt"/>
            </a:endParaRPr>
          </a:p>
          <a:p>
            <a:endParaRPr lang="en-US" dirty="0">
              <a:latin typeface="+mj-lt"/>
            </a:endParaRPr>
          </a:p>
        </p:txBody>
      </p:sp>
    </p:spTree>
    <p:extLst>
      <p:ext uri="{BB962C8B-B14F-4D97-AF65-F5344CB8AC3E}">
        <p14:creationId xmlns:p14="http://schemas.microsoft.com/office/powerpoint/2010/main" val="1971546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Course literature</a:t>
            </a:r>
          </a:p>
        </p:txBody>
      </p:sp>
      <p:sp>
        <p:nvSpPr>
          <p:cNvPr id="3" name="Zástupný symbol pro obsah 2"/>
          <p:cNvSpPr>
            <a:spLocks noGrp="1"/>
          </p:cNvSpPr>
          <p:nvPr>
            <p:ph idx="1"/>
          </p:nvPr>
        </p:nvSpPr>
        <p:spPr/>
        <p:txBody>
          <a:bodyPr>
            <a:normAutofit/>
          </a:bodyPr>
          <a:lstStyle/>
          <a:p>
            <a:pPr marL="285750" indent="-285750">
              <a:spcBef>
                <a:spcPct val="0"/>
              </a:spcBef>
              <a:defRPr/>
            </a:pPr>
            <a:r>
              <a:rPr lang="en-US" altLang="cs-CZ" sz="3000" dirty="0">
                <a:latin typeface="+mj-lt"/>
              </a:rPr>
              <a:t>Presentations </a:t>
            </a:r>
            <a:r>
              <a:rPr lang="cs-CZ" altLang="cs-CZ" sz="3000" dirty="0">
                <a:latin typeface="+mj-lt"/>
              </a:rPr>
              <a:t>will be</a:t>
            </a:r>
            <a:r>
              <a:rPr lang="en-US" altLang="cs-CZ" sz="3000" dirty="0">
                <a:latin typeface="+mj-lt"/>
              </a:rPr>
              <a:t> in the IS SU</a:t>
            </a:r>
            <a:r>
              <a:rPr lang="cs-CZ" altLang="cs-CZ" sz="3000" dirty="0">
                <a:latin typeface="+mj-lt"/>
              </a:rPr>
              <a:t>.</a:t>
            </a:r>
            <a:endParaRPr lang="en-US" altLang="cs-CZ" sz="3000" dirty="0">
              <a:latin typeface="+mj-lt"/>
            </a:endParaRPr>
          </a:p>
          <a:p>
            <a:pPr marL="285750" indent="-285750">
              <a:spcBef>
                <a:spcPct val="0"/>
              </a:spcBef>
              <a:defRPr/>
            </a:pPr>
            <a:r>
              <a:rPr lang="en-US" altLang="cs-CZ" sz="3000" dirty="0">
                <a:latin typeface="+mj-lt"/>
              </a:rPr>
              <a:t>Books are in the library</a:t>
            </a:r>
            <a:r>
              <a:rPr lang="cs-CZ" altLang="cs-CZ" sz="3000" dirty="0">
                <a:latin typeface="+mj-lt"/>
              </a:rPr>
              <a:t>:</a:t>
            </a:r>
            <a:endParaRPr lang="en-US" altLang="cs-CZ" sz="3000" dirty="0">
              <a:latin typeface="+mj-lt"/>
            </a:endParaRPr>
          </a:p>
          <a:p>
            <a:pPr marL="1028700" lvl="1">
              <a:spcBef>
                <a:spcPct val="0"/>
              </a:spcBef>
              <a:defRPr/>
            </a:pPr>
            <a:r>
              <a:rPr lang="en-US" altLang="cs-CZ" sz="3000" dirty="0">
                <a:latin typeface="+mj-lt"/>
              </a:rPr>
              <a:t>ZENTES, J., MORSCHETT, D. and H. SCHRAMM-KLEIN, 2011. Strategic Retail Management.</a:t>
            </a:r>
          </a:p>
          <a:p>
            <a:pPr marL="1028700" lvl="1">
              <a:spcBef>
                <a:spcPct val="0"/>
              </a:spcBef>
              <a:defRPr/>
            </a:pPr>
            <a:r>
              <a:rPr lang="en-US" altLang="cs-CZ" sz="3000" dirty="0">
                <a:latin typeface="+mj-lt"/>
              </a:rPr>
              <a:t>COX, E., 2012. Retail Analytics: The Secret Weapon.</a:t>
            </a:r>
          </a:p>
          <a:p>
            <a:pPr marL="1028700" lvl="1">
              <a:spcBef>
                <a:spcPct val="0"/>
              </a:spcBef>
              <a:defRPr/>
            </a:pPr>
            <a:r>
              <a:rPr lang="cs-CZ" altLang="cs-CZ" sz="3000" dirty="0">
                <a:latin typeface="+mj-lt"/>
              </a:rPr>
              <a:t>KO</a:t>
            </a:r>
            <a:r>
              <a:rPr lang="en-US" altLang="cs-CZ" sz="3000" dirty="0">
                <a:latin typeface="+mj-lt"/>
              </a:rPr>
              <a:t>TLER, P. and K. L. LANE, 2012. Marketing Management.</a:t>
            </a:r>
            <a:endParaRPr lang="cs-CZ" altLang="cs-CZ" sz="3000" dirty="0">
              <a:latin typeface="+mj-lt"/>
            </a:endParaRPr>
          </a:p>
          <a:p>
            <a:pPr marL="1028700" lvl="1">
              <a:spcBef>
                <a:spcPct val="0"/>
              </a:spcBef>
              <a:defRPr/>
            </a:pPr>
            <a:r>
              <a:rPr lang="cs-CZ" altLang="cs-CZ" sz="3000" dirty="0">
                <a:latin typeface="+mj-lt"/>
              </a:rPr>
              <a:t>SHARP, B., 2013. Marketing: </a:t>
            </a:r>
            <a:r>
              <a:rPr lang="cs-CZ" altLang="cs-CZ" sz="3000" dirty="0" err="1">
                <a:latin typeface="+mj-lt"/>
              </a:rPr>
              <a:t>theory</a:t>
            </a:r>
            <a:r>
              <a:rPr lang="cs-CZ" altLang="cs-CZ" sz="3000" dirty="0">
                <a:latin typeface="+mj-lt"/>
              </a:rPr>
              <a:t>, evidence, </a:t>
            </a:r>
            <a:r>
              <a:rPr lang="cs-CZ" altLang="cs-CZ" sz="3000" dirty="0" err="1">
                <a:latin typeface="+mj-lt"/>
              </a:rPr>
              <a:t>practice</a:t>
            </a:r>
            <a:r>
              <a:rPr lang="cs-CZ" altLang="cs-CZ" sz="3000" dirty="0">
                <a:latin typeface="+mj-lt"/>
              </a:rPr>
              <a:t>.</a:t>
            </a:r>
            <a:endParaRPr lang="en-US" altLang="cs-CZ" sz="3000" dirty="0">
              <a:latin typeface="+mj-lt"/>
            </a:endParaRPr>
          </a:p>
          <a:p>
            <a:endParaRPr lang="en-US" dirty="0">
              <a:latin typeface="+mj-lt"/>
            </a:endParaRPr>
          </a:p>
        </p:txBody>
      </p:sp>
    </p:spTree>
    <p:extLst>
      <p:ext uri="{BB962C8B-B14F-4D97-AF65-F5344CB8AC3E}">
        <p14:creationId xmlns:p14="http://schemas.microsoft.com/office/powerpoint/2010/main" val="359358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6EF-0B3C-4754-9462-C58981729728}"/>
              </a:ext>
            </a:extLst>
          </p:cNvPr>
          <p:cNvSpPr>
            <a:spLocks noGrp="1"/>
          </p:cNvSpPr>
          <p:nvPr>
            <p:ph type="title"/>
          </p:nvPr>
        </p:nvSpPr>
        <p:spPr/>
        <p:txBody>
          <a:bodyPr/>
          <a:lstStyle/>
          <a:p>
            <a:r>
              <a:rPr lang="en-GB" dirty="0"/>
              <a:t>Course</a:t>
            </a:r>
            <a:r>
              <a:rPr lang="cs-CZ" dirty="0"/>
              <a:t> content</a:t>
            </a:r>
            <a:endParaRPr lang="en-GB" dirty="0"/>
          </a:p>
        </p:txBody>
      </p:sp>
      <p:graphicFrame>
        <p:nvGraphicFramePr>
          <p:cNvPr id="4" name="Table 4">
            <a:extLst>
              <a:ext uri="{FF2B5EF4-FFF2-40B4-BE49-F238E27FC236}">
                <a16:creationId xmlns:a16="http://schemas.microsoft.com/office/drawing/2014/main" id="{84314EE9-EF86-459B-89EE-C36264DAED25}"/>
              </a:ext>
            </a:extLst>
          </p:cNvPr>
          <p:cNvGraphicFramePr>
            <a:graphicFrameLocks noGrp="1"/>
          </p:cNvGraphicFramePr>
          <p:nvPr>
            <p:extLst>
              <p:ext uri="{D42A27DB-BD31-4B8C-83A1-F6EECF244321}">
                <p14:modId xmlns:p14="http://schemas.microsoft.com/office/powerpoint/2010/main" val="3613923470"/>
              </p:ext>
            </p:extLst>
          </p:nvPr>
        </p:nvGraphicFramePr>
        <p:xfrm>
          <a:off x="1892050" y="427355"/>
          <a:ext cx="7953249" cy="5151120"/>
        </p:xfrm>
        <a:graphic>
          <a:graphicData uri="http://schemas.openxmlformats.org/drawingml/2006/table">
            <a:tbl>
              <a:tblPr firstRow="1" bandRow="1">
                <a:tableStyleId>{5C22544A-7EE6-4342-B048-85BDC9FD1C3A}</a:tableStyleId>
              </a:tblPr>
              <a:tblGrid>
                <a:gridCol w="6043018">
                  <a:extLst>
                    <a:ext uri="{9D8B030D-6E8A-4147-A177-3AD203B41FA5}">
                      <a16:colId xmlns:a16="http://schemas.microsoft.com/office/drawing/2014/main" val="3762222162"/>
                    </a:ext>
                  </a:extLst>
                </a:gridCol>
                <a:gridCol w="1910231">
                  <a:extLst>
                    <a:ext uri="{9D8B030D-6E8A-4147-A177-3AD203B41FA5}">
                      <a16:colId xmlns:a16="http://schemas.microsoft.com/office/drawing/2014/main" val="3523763140"/>
                    </a:ext>
                  </a:extLst>
                </a:gridCol>
              </a:tblGrid>
              <a:tr h="370840">
                <a:tc>
                  <a:txBody>
                    <a:bodyPr/>
                    <a:lstStyle/>
                    <a:p>
                      <a:r>
                        <a:rPr lang="cs-CZ" sz="2000" dirty="0" err="1"/>
                        <a:t>Lectures</a:t>
                      </a:r>
                      <a:endParaRPr lang="cs-CZ" sz="2000" dirty="0"/>
                    </a:p>
                  </a:txBody>
                  <a:tcPr/>
                </a:tc>
                <a:tc>
                  <a:txBody>
                    <a:bodyPr/>
                    <a:lstStyle/>
                    <a:p>
                      <a:r>
                        <a:rPr lang="cs-CZ" sz="2000" dirty="0"/>
                        <a:t>Date</a:t>
                      </a:r>
                    </a:p>
                  </a:txBody>
                  <a:tcPr/>
                </a:tc>
                <a:extLst>
                  <a:ext uri="{0D108BD9-81ED-4DB2-BD59-A6C34878D82A}">
                    <a16:rowId xmlns:a16="http://schemas.microsoft.com/office/drawing/2014/main" val="4421815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strike="noStrike" dirty="0" err="1"/>
                        <a:t>Introduction</a:t>
                      </a:r>
                      <a:r>
                        <a:rPr lang="cs-CZ" sz="2000" strike="noStrike" dirty="0"/>
                        <a:t> to </a:t>
                      </a:r>
                      <a:r>
                        <a:rPr lang="cs-CZ" sz="2000" strike="noStrike" dirty="0" err="1"/>
                        <a:t>trade</a:t>
                      </a:r>
                      <a:r>
                        <a:rPr lang="cs-CZ" sz="2000" strike="noStrike" dirty="0"/>
                        <a:t> </a:t>
                      </a:r>
                      <a:r>
                        <a:rPr lang="cs-CZ" sz="2000" strike="noStrike" dirty="0" err="1"/>
                        <a:t>organisations</a:t>
                      </a:r>
                      <a:endParaRPr lang="cs-CZ" sz="2000" strike="noStrike" dirty="0"/>
                    </a:p>
                  </a:txBody>
                  <a:tcPr/>
                </a:tc>
                <a:tc>
                  <a:txBody>
                    <a:bodyPr/>
                    <a:lstStyle/>
                    <a:p>
                      <a:r>
                        <a:rPr lang="cs-CZ" sz="2000" dirty="0"/>
                        <a:t>20.9.2021</a:t>
                      </a:r>
                    </a:p>
                  </a:txBody>
                  <a:tcPr/>
                </a:tc>
                <a:extLst>
                  <a:ext uri="{0D108BD9-81ED-4DB2-BD59-A6C34878D82A}">
                    <a16:rowId xmlns:a16="http://schemas.microsoft.com/office/drawing/2014/main" val="2053640119"/>
                  </a:ext>
                </a:extLst>
              </a:tr>
              <a:tr h="370840">
                <a:tc>
                  <a:txBody>
                    <a:bodyPr/>
                    <a:lstStyle/>
                    <a:p>
                      <a:r>
                        <a:rPr lang="cs-CZ" sz="2000" dirty="0">
                          <a:solidFill>
                            <a:srgbClr val="FF0000"/>
                          </a:solidFill>
                        </a:rPr>
                        <a:t>CANCELED – </a:t>
                      </a:r>
                      <a:r>
                        <a:rPr lang="cs-CZ" sz="2000" dirty="0" err="1">
                          <a:solidFill>
                            <a:srgbClr val="FF0000"/>
                          </a:solidFill>
                        </a:rPr>
                        <a:t>National</a:t>
                      </a:r>
                      <a:r>
                        <a:rPr lang="cs-CZ" sz="2000" dirty="0">
                          <a:solidFill>
                            <a:srgbClr val="FF0000"/>
                          </a:solidFill>
                        </a:rPr>
                        <a:t> </a:t>
                      </a:r>
                      <a:r>
                        <a:rPr lang="cs-CZ" sz="2000" dirty="0" err="1">
                          <a:solidFill>
                            <a:srgbClr val="FF0000"/>
                          </a:solidFill>
                        </a:rPr>
                        <a:t>Holiday</a:t>
                      </a:r>
                      <a:endParaRPr lang="cs-CZ" sz="2000" strike="noStrike" dirty="0"/>
                    </a:p>
                  </a:txBody>
                  <a:tcPr/>
                </a:tc>
                <a:tc>
                  <a:txBody>
                    <a:bodyPr/>
                    <a:lstStyle/>
                    <a:p>
                      <a:r>
                        <a:rPr lang="cs-CZ" sz="2000" dirty="0"/>
                        <a:t>27.9.2021</a:t>
                      </a:r>
                    </a:p>
                  </a:txBody>
                  <a:tcPr/>
                </a:tc>
                <a:extLst>
                  <a:ext uri="{0D108BD9-81ED-4DB2-BD59-A6C34878D82A}">
                    <a16:rowId xmlns:a16="http://schemas.microsoft.com/office/drawing/2014/main" val="3579258018"/>
                  </a:ext>
                </a:extLst>
              </a:tr>
              <a:tr h="370840">
                <a:tc>
                  <a:txBody>
                    <a:bodyPr/>
                    <a:lstStyle/>
                    <a:p>
                      <a:r>
                        <a:rPr lang="cs-CZ" sz="2000" strike="noStrike" dirty="0" err="1"/>
                        <a:t>Types</a:t>
                      </a:r>
                      <a:r>
                        <a:rPr lang="cs-CZ" sz="2000" strike="noStrike" dirty="0"/>
                        <a:t> </a:t>
                      </a:r>
                      <a:r>
                        <a:rPr lang="cs-CZ" sz="2000" strike="noStrike" dirty="0" err="1"/>
                        <a:t>of</a:t>
                      </a:r>
                      <a:r>
                        <a:rPr lang="cs-CZ" sz="2000" strike="noStrike" dirty="0"/>
                        <a:t> </a:t>
                      </a:r>
                      <a:r>
                        <a:rPr lang="cs-CZ" sz="2000" strike="noStrike" dirty="0" err="1"/>
                        <a:t>trade</a:t>
                      </a:r>
                      <a:r>
                        <a:rPr lang="cs-CZ" sz="2000" strike="noStrike" dirty="0"/>
                        <a:t> </a:t>
                      </a:r>
                      <a:r>
                        <a:rPr lang="cs-CZ" sz="2000" strike="noStrike" dirty="0" err="1"/>
                        <a:t>organisations</a:t>
                      </a:r>
                      <a:r>
                        <a:rPr lang="cs-CZ" sz="2000" strike="noStrike" dirty="0"/>
                        <a:t> </a:t>
                      </a:r>
                    </a:p>
                  </a:txBody>
                  <a:tcPr/>
                </a:tc>
                <a:tc>
                  <a:txBody>
                    <a:bodyPr/>
                    <a:lstStyle/>
                    <a:p>
                      <a:r>
                        <a:rPr lang="cs-CZ" sz="2000" dirty="0"/>
                        <a:t>4.10.2021</a:t>
                      </a:r>
                    </a:p>
                  </a:txBody>
                  <a:tcPr/>
                </a:tc>
                <a:extLst>
                  <a:ext uri="{0D108BD9-81ED-4DB2-BD59-A6C34878D82A}">
                    <a16:rowId xmlns:a16="http://schemas.microsoft.com/office/drawing/2014/main" val="2319234904"/>
                  </a:ext>
                </a:extLst>
              </a:tr>
              <a:tr h="370840">
                <a:tc>
                  <a:txBody>
                    <a:bodyPr/>
                    <a:lstStyle/>
                    <a:p>
                      <a:r>
                        <a:rPr lang="cs-CZ" sz="2000" strike="noStrike" dirty="0"/>
                        <a:t>Retail </a:t>
                      </a:r>
                      <a:r>
                        <a:rPr lang="cs-CZ" sz="2000" strike="noStrike" dirty="0" err="1"/>
                        <a:t>formats</a:t>
                      </a:r>
                      <a:r>
                        <a:rPr lang="cs-CZ" sz="2000" strike="noStrike" dirty="0"/>
                        <a:t> and </a:t>
                      </a:r>
                      <a:r>
                        <a:rPr lang="cs-CZ" sz="2000" strike="noStrike" dirty="0" err="1"/>
                        <a:t>players</a:t>
                      </a:r>
                      <a:r>
                        <a:rPr lang="cs-CZ" sz="2000" strike="noStrike" dirty="0"/>
                        <a:t> in </a:t>
                      </a:r>
                      <a:r>
                        <a:rPr lang="cs-CZ" sz="2000" strike="noStrike" dirty="0" err="1"/>
                        <a:t>retailing</a:t>
                      </a:r>
                      <a:r>
                        <a:rPr lang="cs-CZ" sz="2000" strike="noStrike" dirty="0"/>
                        <a:t> </a:t>
                      </a:r>
                    </a:p>
                  </a:txBody>
                  <a:tcPr/>
                </a:tc>
                <a:tc>
                  <a:txBody>
                    <a:bodyPr/>
                    <a:lstStyle/>
                    <a:p>
                      <a:r>
                        <a:rPr lang="cs-CZ" sz="2000" dirty="0"/>
                        <a:t>11.10.2021</a:t>
                      </a:r>
                    </a:p>
                  </a:txBody>
                  <a:tcPr/>
                </a:tc>
                <a:extLst>
                  <a:ext uri="{0D108BD9-81ED-4DB2-BD59-A6C34878D82A}">
                    <a16:rowId xmlns:a16="http://schemas.microsoft.com/office/drawing/2014/main" val="1830084165"/>
                  </a:ext>
                </a:extLst>
              </a:tr>
              <a:tr h="370840">
                <a:tc>
                  <a:txBody>
                    <a:bodyPr/>
                    <a:lstStyle/>
                    <a:p>
                      <a:r>
                        <a:rPr lang="cs-CZ" sz="2000" strike="noStrike" dirty="0"/>
                        <a:t>Marketing </a:t>
                      </a:r>
                      <a:r>
                        <a:rPr lang="cs-CZ" sz="2000" strike="noStrike" dirty="0" err="1"/>
                        <a:t>research</a:t>
                      </a:r>
                      <a:r>
                        <a:rPr lang="cs-CZ" sz="2000" strike="noStrike" dirty="0"/>
                        <a:t> in retail </a:t>
                      </a:r>
                    </a:p>
                  </a:txBody>
                  <a:tcPr/>
                </a:tc>
                <a:tc>
                  <a:txBody>
                    <a:bodyPr/>
                    <a:lstStyle/>
                    <a:p>
                      <a:r>
                        <a:rPr lang="cs-CZ" sz="2000" dirty="0"/>
                        <a:t>18.10.2021</a:t>
                      </a:r>
                    </a:p>
                  </a:txBody>
                  <a:tcPr/>
                </a:tc>
                <a:extLst>
                  <a:ext uri="{0D108BD9-81ED-4DB2-BD59-A6C34878D82A}">
                    <a16:rowId xmlns:a16="http://schemas.microsoft.com/office/drawing/2014/main" val="139271394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strike="noStrike" dirty="0"/>
                        <a:t>Retail </a:t>
                      </a:r>
                      <a:r>
                        <a:rPr lang="cs-CZ" sz="2000" strike="noStrike" dirty="0" err="1"/>
                        <a:t>empirical</a:t>
                      </a:r>
                      <a:r>
                        <a:rPr lang="cs-CZ" sz="2000" strike="noStrike" dirty="0"/>
                        <a:t> </a:t>
                      </a:r>
                      <a:r>
                        <a:rPr lang="cs-CZ" sz="2000" strike="noStrike" dirty="0" err="1"/>
                        <a:t>laws</a:t>
                      </a:r>
                      <a:endParaRPr lang="cs-CZ" sz="2000" strike="noStrike" dirty="0"/>
                    </a:p>
                  </a:txBody>
                  <a:tcPr/>
                </a:tc>
                <a:tc>
                  <a:txBody>
                    <a:bodyPr/>
                    <a:lstStyle/>
                    <a:p>
                      <a:r>
                        <a:rPr lang="cs-CZ" sz="2000" dirty="0"/>
                        <a:t>25.10.2021</a:t>
                      </a:r>
                    </a:p>
                  </a:txBody>
                  <a:tcPr/>
                </a:tc>
                <a:extLst>
                  <a:ext uri="{0D108BD9-81ED-4DB2-BD59-A6C34878D82A}">
                    <a16:rowId xmlns:a16="http://schemas.microsoft.com/office/drawing/2014/main" val="12686945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strike="noStrike" dirty="0" err="1"/>
                        <a:t>Store</a:t>
                      </a:r>
                      <a:r>
                        <a:rPr lang="cs-CZ" sz="2000" strike="noStrike" dirty="0"/>
                        <a:t> </a:t>
                      </a:r>
                      <a:r>
                        <a:rPr lang="cs-CZ" sz="2000" strike="noStrike" dirty="0" err="1"/>
                        <a:t>location</a:t>
                      </a:r>
                      <a:r>
                        <a:rPr lang="cs-CZ" sz="2000" strike="noStrike" dirty="0"/>
                        <a:t> – </a:t>
                      </a:r>
                      <a:r>
                        <a:rPr lang="cs-CZ" sz="2000" strike="noStrike" dirty="0" err="1"/>
                        <a:t>trading</a:t>
                      </a:r>
                      <a:r>
                        <a:rPr lang="cs-CZ" sz="2000" strike="noStrike" dirty="0"/>
                        <a:t> area </a:t>
                      </a:r>
                      <a:r>
                        <a:rPr lang="cs-CZ" sz="2000" strike="noStrike" dirty="0" err="1"/>
                        <a:t>analysis</a:t>
                      </a:r>
                      <a:endParaRPr lang="cs-CZ" sz="2000" strike="noStrike" dirty="0"/>
                    </a:p>
                  </a:txBody>
                  <a:tcPr/>
                </a:tc>
                <a:tc>
                  <a:txBody>
                    <a:bodyPr/>
                    <a:lstStyle/>
                    <a:p>
                      <a:r>
                        <a:rPr lang="cs-CZ" sz="2000" dirty="0"/>
                        <a:t>1.11.2021</a:t>
                      </a:r>
                    </a:p>
                  </a:txBody>
                  <a:tcPr/>
                </a:tc>
                <a:extLst>
                  <a:ext uri="{0D108BD9-81ED-4DB2-BD59-A6C34878D82A}">
                    <a16:rowId xmlns:a16="http://schemas.microsoft.com/office/drawing/2014/main" val="42195636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strike="noStrike" dirty="0" err="1"/>
                        <a:t>Pricing</a:t>
                      </a:r>
                      <a:r>
                        <a:rPr lang="cs-CZ" sz="2000" strike="noStrike" dirty="0"/>
                        <a:t> </a:t>
                      </a:r>
                      <a:r>
                        <a:rPr lang="cs-CZ" sz="2000" strike="noStrike" dirty="0" err="1"/>
                        <a:t>strategies</a:t>
                      </a:r>
                      <a:r>
                        <a:rPr lang="cs-CZ" sz="2000" strike="noStrike" dirty="0"/>
                        <a:t> in </a:t>
                      </a:r>
                      <a:r>
                        <a:rPr lang="cs-CZ" sz="2000" strike="noStrike" dirty="0" err="1"/>
                        <a:t>retailing</a:t>
                      </a:r>
                      <a:r>
                        <a:rPr lang="cs-CZ" sz="2000" strike="noStrike" dirty="0"/>
                        <a:t> + </a:t>
                      </a:r>
                      <a:r>
                        <a:rPr lang="cs-CZ" sz="2000" strike="noStrike" dirty="0" err="1">
                          <a:solidFill>
                            <a:srgbClr val="FF0000"/>
                          </a:solidFill>
                        </a:rPr>
                        <a:t>ongoing</a:t>
                      </a:r>
                      <a:r>
                        <a:rPr lang="cs-CZ" sz="2000" strike="noStrike" dirty="0">
                          <a:solidFill>
                            <a:srgbClr val="FF0000"/>
                          </a:solidFill>
                        </a:rPr>
                        <a:t> test</a:t>
                      </a:r>
                    </a:p>
                  </a:txBody>
                  <a:tcPr/>
                </a:tc>
                <a:tc>
                  <a:txBody>
                    <a:bodyPr/>
                    <a:lstStyle/>
                    <a:p>
                      <a:r>
                        <a:rPr lang="cs-CZ" sz="2000" dirty="0"/>
                        <a:t>8.11.2021</a:t>
                      </a:r>
                    </a:p>
                  </a:txBody>
                  <a:tcPr/>
                </a:tc>
                <a:extLst>
                  <a:ext uri="{0D108BD9-81ED-4DB2-BD59-A6C34878D82A}">
                    <a16:rowId xmlns:a16="http://schemas.microsoft.com/office/drawing/2014/main" val="26706454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strike="noStrike" dirty="0" err="1"/>
                        <a:t>Merchandising</a:t>
                      </a:r>
                      <a:r>
                        <a:rPr lang="cs-CZ" sz="2000" strike="noStrike" dirty="0"/>
                        <a:t> and </a:t>
                      </a:r>
                      <a:r>
                        <a:rPr lang="cs-CZ" sz="2000" strike="noStrike" dirty="0" err="1"/>
                        <a:t>category</a:t>
                      </a:r>
                      <a:r>
                        <a:rPr lang="cs-CZ" sz="2000" strike="noStrike" dirty="0"/>
                        <a:t> management</a:t>
                      </a:r>
                    </a:p>
                  </a:txBody>
                  <a:tcPr/>
                </a:tc>
                <a:tc>
                  <a:txBody>
                    <a:bodyPr/>
                    <a:lstStyle/>
                    <a:p>
                      <a:r>
                        <a:rPr lang="cs-CZ" sz="2000" dirty="0">
                          <a:solidFill>
                            <a:schemeClr val="tx1"/>
                          </a:solidFill>
                        </a:rPr>
                        <a:t>15.11.2021</a:t>
                      </a:r>
                    </a:p>
                  </a:txBody>
                  <a:tcPr/>
                </a:tc>
                <a:extLst>
                  <a:ext uri="{0D108BD9-81ED-4DB2-BD59-A6C34878D82A}">
                    <a16:rowId xmlns:a16="http://schemas.microsoft.com/office/drawing/2014/main" val="36080502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strike="noStrike" dirty="0">
                          <a:solidFill>
                            <a:schemeClr val="tx1"/>
                          </a:solidFill>
                        </a:rPr>
                        <a:t>Marketing </a:t>
                      </a:r>
                      <a:r>
                        <a:rPr lang="cs-CZ" sz="2000" strike="noStrike" dirty="0" err="1">
                          <a:solidFill>
                            <a:schemeClr val="tx1"/>
                          </a:solidFill>
                        </a:rPr>
                        <a:t>communication</a:t>
                      </a:r>
                      <a:r>
                        <a:rPr lang="cs-CZ" sz="2000" strike="noStrike" dirty="0">
                          <a:solidFill>
                            <a:schemeClr val="tx1"/>
                          </a:solidFill>
                        </a:rPr>
                        <a:t> and </a:t>
                      </a:r>
                      <a:r>
                        <a:rPr lang="cs-CZ" sz="2000" strike="noStrike" dirty="0" err="1">
                          <a:solidFill>
                            <a:schemeClr val="tx1"/>
                          </a:solidFill>
                        </a:rPr>
                        <a:t>advertising</a:t>
                      </a:r>
                      <a:endParaRPr lang="cs-CZ" sz="2000" strike="noStrike" dirty="0"/>
                    </a:p>
                  </a:txBody>
                  <a:tcPr/>
                </a:tc>
                <a:tc>
                  <a:txBody>
                    <a:bodyPr/>
                    <a:lstStyle/>
                    <a:p>
                      <a:r>
                        <a:rPr lang="cs-CZ" sz="2000" dirty="0">
                          <a:solidFill>
                            <a:schemeClr val="tx1"/>
                          </a:solidFill>
                        </a:rPr>
                        <a:t>22.11.2021</a:t>
                      </a:r>
                    </a:p>
                  </a:txBody>
                  <a:tcPr/>
                </a:tc>
                <a:extLst>
                  <a:ext uri="{0D108BD9-81ED-4DB2-BD59-A6C34878D82A}">
                    <a16:rowId xmlns:a16="http://schemas.microsoft.com/office/drawing/2014/main" val="38737736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2000" strike="noStrike" dirty="0" err="1"/>
                        <a:t>Strategic</a:t>
                      </a:r>
                      <a:r>
                        <a:rPr lang="cs-CZ" sz="2000" strike="noStrike" dirty="0"/>
                        <a:t> marketing in </a:t>
                      </a:r>
                      <a:r>
                        <a:rPr lang="cs-CZ" sz="2000" strike="noStrike" dirty="0" err="1"/>
                        <a:t>retailing</a:t>
                      </a:r>
                      <a:endParaRPr lang="cs-CZ" sz="2000" strike="noStrike" dirty="0">
                        <a:solidFill>
                          <a:srgbClr val="FF0000"/>
                        </a:solidFill>
                      </a:endParaRPr>
                    </a:p>
                  </a:txBody>
                  <a:tcPr/>
                </a:tc>
                <a:tc>
                  <a:txBody>
                    <a:bodyPr/>
                    <a:lstStyle/>
                    <a:p>
                      <a:r>
                        <a:rPr lang="cs-CZ" sz="2000" dirty="0"/>
                        <a:t>29.11.2021</a:t>
                      </a:r>
                    </a:p>
                  </a:txBody>
                  <a:tcPr/>
                </a:tc>
                <a:extLst>
                  <a:ext uri="{0D108BD9-81ED-4DB2-BD59-A6C34878D82A}">
                    <a16:rowId xmlns:a16="http://schemas.microsoft.com/office/drawing/2014/main" val="1171776815"/>
                  </a:ext>
                </a:extLst>
              </a:tr>
              <a:tr h="370840">
                <a:tc>
                  <a:txBody>
                    <a:bodyPr/>
                    <a:lstStyle/>
                    <a:p>
                      <a:r>
                        <a:rPr lang="cs-CZ" sz="2000" strike="noStrike" dirty="0"/>
                        <a:t>Retail branding and positioning</a:t>
                      </a:r>
                    </a:p>
                  </a:txBody>
                  <a:tcPr/>
                </a:tc>
                <a:tc>
                  <a:txBody>
                    <a:bodyPr/>
                    <a:lstStyle/>
                    <a:p>
                      <a:r>
                        <a:rPr lang="cs-CZ" sz="2000" dirty="0"/>
                        <a:t>6.12.2021</a:t>
                      </a:r>
                    </a:p>
                  </a:txBody>
                  <a:tcPr/>
                </a:tc>
                <a:extLst>
                  <a:ext uri="{0D108BD9-81ED-4DB2-BD59-A6C34878D82A}">
                    <a16:rowId xmlns:a16="http://schemas.microsoft.com/office/drawing/2014/main" val="3306698962"/>
                  </a:ext>
                </a:extLst>
              </a:tr>
            </a:tbl>
          </a:graphicData>
        </a:graphic>
      </p:graphicFrame>
    </p:spTree>
    <p:extLst>
      <p:ext uri="{BB962C8B-B14F-4D97-AF65-F5344CB8AC3E}">
        <p14:creationId xmlns:p14="http://schemas.microsoft.com/office/powerpoint/2010/main" val="205633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6EF-0B3C-4754-9462-C58981729728}"/>
              </a:ext>
            </a:extLst>
          </p:cNvPr>
          <p:cNvSpPr>
            <a:spLocks noGrp="1"/>
          </p:cNvSpPr>
          <p:nvPr>
            <p:ph type="title"/>
          </p:nvPr>
        </p:nvSpPr>
        <p:spPr/>
        <p:txBody>
          <a:bodyPr/>
          <a:lstStyle/>
          <a:p>
            <a:r>
              <a:rPr lang="en-GB" dirty="0"/>
              <a:t>Course</a:t>
            </a:r>
            <a:r>
              <a:rPr lang="cs-CZ" dirty="0"/>
              <a:t> </a:t>
            </a:r>
            <a:r>
              <a:rPr lang="en-GB" dirty="0"/>
              <a:t>requirements</a:t>
            </a:r>
          </a:p>
        </p:txBody>
      </p:sp>
      <p:sp>
        <p:nvSpPr>
          <p:cNvPr id="3" name="Content Placeholder 2">
            <a:extLst>
              <a:ext uri="{FF2B5EF4-FFF2-40B4-BE49-F238E27FC236}">
                <a16:creationId xmlns:a16="http://schemas.microsoft.com/office/drawing/2014/main" id="{64921E63-DFC9-4354-9A74-05C892AF57FB}"/>
              </a:ext>
            </a:extLst>
          </p:cNvPr>
          <p:cNvSpPr>
            <a:spLocks noGrp="1"/>
          </p:cNvSpPr>
          <p:nvPr>
            <p:ph idx="1"/>
          </p:nvPr>
        </p:nvSpPr>
        <p:spPr/>
        <p:txBody>
          <a:bodyPr/>
          <a:lstStyle/>
          <a:p>
            <a:r>
              <a:rPr lang="en-US" dirty="0">
                <a:latin typeface="+mj-lt"/>
              </a:rPr>
              <a:t>Active participation on case studies during seminars 60% </a:t>
            </a:r>
          </a:p>
          <a:p>
            <a:r>
              <a:rPr lang="en-US" dirty="0">
                <a:latin typeface="+mj-lt"/>
              </a:rPr>
              <a:t>Experiential Exercise during semester</a:t>
            </a:r>
            <a:endParaRPr lang="cs-CZ" dirty="0">
              <a:latin typeface="+mj-lt"/>
            </a:endParaRPr>
          </a:p>
          <a:p>
            <a:r>
              <a:rPr lang="cs-CZ" dirty="0" err="1">
                <a:latin typeface="+mj-lt"/>
              </a:rPr>
              <a:t>Ongoing</a:t>
            </a:r>
            <a:r>
              <a:rPr lang="cs-CZ" dirty="0">
                <a:latin typeface="+mj-lt"/>
              </a:rPr>
              <a:t> test (8.11.2022)</a:t>
            </a:r>
            <a:endParaRPr lang="en-US" dirty="0">
              <a:latin typeface="+mj-lt"/>
            </a:endParaRPr>
          </a:p>
          <a:p>
            <a:r>
              <a:rPr lang="en-US" dirty="0">
                <a:latin typeface="+mj-lt"/>
              </a:rPr>
              <a:t>Essay in a form of one pager on possible future of retailing</a:t>
            </a:r>
          </a:p>
          <a:p>
            <a:r>
              <a:rPr lang="en-US" dirty="0">
                <a:latin typeface="+mj-lt"/>
              </a:rPr>
              <a:t>Final exam January and February 2022</a:t>
            </a:r>
            <a:endParaRPr lang="en-GB" dirty="0">
              <a:latin typeface="+mj-lt"/>
            </a:endParaRPr>
          </a:p>
        </p:txBody>
      </p:sp>
    </p:spTree>
    <p:extLst>
      <p:ext uri="{BB962C8B-B14F-4D97-AF65-F5344CB8AC3E}">
        <p14:creationId xmlns:p14="http://schemas.microsoft.com/office/powerpoint/2010/main" val="210790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6EF-0B3C-4754-9462-C58981729728}"/>
              </a:ext>
            </a:extLst>
          </p:cNvPr>
          <p:cNvSpPr>
            <a:spLocks noGrp="1"/>
          </p:cNvSpPr>
          <p:nvPr>
            <p:ph type="title"/>
          </p:nvPr>
        </p:nvSpPr>
        <p:spPr/>
        <p:txBody>
          <a:bodyPr/>
          <a:lstStyle/>
          <a:p>
            <a:r>
              <a:rPr lang="en-GB" dirty="0"/>
              <a:t>Course</a:t>
            </a:r>
            <a:r>
              <a:rPr lang="cs-CZ" dirty="0"/>
              <a:t> </a:t>
            </a:r>
            <a:r>
              <a:rPr lang="en-GB" dirty="0"/>
              <a:t>requirements</a:t>
            </a:r>
            <a:r>
              <a:rPr lang="cs-CZ" dirty="0"/>
              <a:t> evaluation</a:t>
            </a:r>
            <a:endParaRPr lang="en-GB" dirty="0"/>
          </a:p>
        </p:txBody>
      </p:sp>
      <p:sp>
        <p:nvSpPr>
          <p:cNvPr id="3" name="Content Placeholder 2">
            <a:extLst>
              <a:ext uri="{FF2B5EF4-FFF2-40B4-BE49-F238E27FC236}">
                <a16:creationId xmlns:a16="http://schemas.microsoft.com/office/drawing/2014/main" id="{64921E63-DFC9-4354-9A74-05C892AF57FB}"/>
              </a:ext>
            </a:extLst>
          </p:cNvPr>
          <p:cNvSpPr>
            <a:spLocks noGrp="1"/>
          </p:cNvSpPr>
          <p:nvPr>
            <p:ph idx="1"/>
          </p:nvPr>
        </p:nvSpPr>
        <p:spPr/>
        <p:txBody>
          <a:bodyPr/>
          <a:lstStyle/>
          <a:p>
            <a:endParaRPr lang="cs-CZ" dirty="0">
              <a:latin typeface="+mj-lt"/>
            </a:endParaRPr>
          </a:p>
          <a:p>
            <a:r>
              <a:rPr lang="cs-CZ" dirty="0">
                <a:latin typeface="+mj-lt"/>
              </a:rPr>
              <a:t>Students have to pass all the activities:</a:t>
            </a:r>
          </a:p>
          <a:p>
            <a:pPr marL="0" indent="0">
              <a:buNone/>
            </a:pPr>
            <a:r>
              <a:rPr lang="cs-CZ" dirty="0">
                <a:latin typeface="+mj-lt"/>
              </a:rPr>
              <a:t> </a:t>
            </a:r>
          </a:p>
          <a:p>
            <a:pPr marL="0" indent="0">
              <a:buNone/>
            </a:pPr>
            <a:endParaRPr lang="cs-CZ" dirty="0">
              <a:latin typeface="+mj-lt"/>
            </a:endParaRPr>
          </a:p>
          <a:p>
            <a:endParaRPr lang="cs-CZ" dirty="0">
              <a:latin typeface="+mj-lt"/>
            </a:endParaRPr>
          </a:p>
          <a:p>
            <a:endParaRPr lang="en-GB" dirty="0">
              <a:latin typeface="+mj-lt"/>
            </a:endParaRPr>
          </a:p>
        </p:txBody>
      </p:sp>
      <p:graphicFrame>
        <p:nvGraphicFramePr>
          <p:cNvPr id="4" name="Table 4">
            <a:extLst>
              <a:ext uri="{FF2B5EF4-FFF2-40B4-BE49-F238E27FC236}">
                <a16:creationId xmlns:a16="http://schemas.microsoft.com/office/drawing/2014/main" id="{84314EE9-EF86-459B-89EE-C36264DAED25}"/>
              </a:ext>
            </a:extLst>
          </p:cNvPr>
          <p:cNvGraphicFramePr>
            <a:graphicFrameLocks noGrp="1"/>
          </p:cNvGraphicFramePr>
          <p:nvPr>
            <p:extLst>
              <p:ext uri="{D42A27DB-BD31-4B8C-83A1-F6EECF244321}">
                <p14:modId xmlns:p14="http://schemas.microsoft.com/office/powerpoint/2010/main" val="55423154"/>
              </p:ext>
            </p:extLst>
          </p:nvPr>
        </p:nvGraphicFramePr>
        <p:xfrm>
          <a:off x="1419352" y="2901315"/>
          <a:ext cx="8128000" cy="2590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62222162"/>
                    </a:ext>
                  </a:extLst>
                </a:gridCol>
                <a:gridCol w="4064000">
                  <a:extLst>
                    <a:ext uri="{9D8B030D-6E8A-4147-A177-3AD203B41FA5}">
                      <a16:colId xmlns:a16="http://schemas.microsoft.com/office/drawing/2014/main" val="3523763140"/>
                    </a:ext>
                  </a:extLst>
                </a:gridCol>
              </a:tblGrid>
              <a:tr h="370840">
                <a:tc>
                  <a:txBody>
                    <a:bodyPr/>
                    <a:lstStyle/>
                    <a:p>
                      <a:r>
                        <a:rPr lang="cs-CZ" sz="2800" dirty="0"/>
                        <a:t>Activity </a:t>
                      </a:r>
                    </a:p>
                  </a:txBody>
                  <a:tcPr/>
                </a:tc>
                <a:tc>
                  <a:txBody>
                    <a:bodyPr/>
                    <a:lstStyle/>
                    <a:p>
                      <a:r>
                        <a:rPr lang="cs-CZ" sz="2800" dirty="0"/>
                        <a:t>Points</a:t>
                      </a:r>
                    </a:p>
                  </a:txBody>
                  <a:tcPr/>
                </a:tc>
                <a:extLst>
                  <a:ext uri="{0D108BD9-81ED-4DB2-BD59-A6C34878D82A}">
                    <a16:rowId xmlns:a16="http://schemas.microsoft.com/office/drawing/2014/main" val="442181558"/>
                  </a:ext>
                </a:extLst>
              </a:tr>
              <a:tr h="370840">
                <a:tc>
                  <a:txBody>
                    <a:bodyPr/>
                    <a:lstStyle/>
                    <a:p>
                      <a:r>
                        <a:rPr lang="cs-CZ" sz="2800" strike="noStrike" dirty="0"/>
                        <a:t>Experiential Exercise</a:t>
                      </a:r>
                    </a:p>
                  </a:txBody>
                  <a:tcPr/>
                </a:tc>
                <a:tc>
                  <a:txBody>
                    <a:bodyPr/>
                    <a:lstStyle/>
                    <a:p>
                      <a:r>
                        <a:rPr lang="cs-CZ" sz="2800" strike="noStrike" dirty="0"/>
                        <a:t>25</a:t>
                      </a:r>
                    </a:p>
                  </a:txBody>
                  <a:tcPr/>
                </a:tc>
                <a:extLst>
                  <a:ext uri="{0D108BD9-81ED-4DB2-BD59-A6C34878D82A}">
                    <a16:rowId xmlns:a16="http://schemas.microsoft.com/office/drawing/2014/main" val="2053640119"/>
                  </a:ext>
                </a:extLst>
              </a:tr>
              <a:tr h="370840">
                <a:tc>
                  <a:txBody>
                    <a:bodyPr/>
                    <a:lstStyle/>
                    <a:p>
                      <a:r>
                        <a:rPr lang="cs-CZ" sz="2800" dirty="0"/>
                        <a:t>Essay</a:t>
                      </a:r>
                    </a:p>
                  </a:txBody>
                  <a:tcPr/>
                </a:tc>
                <a:tc>
                  <a:txBody>
                    <a:bodyPr/>
                    <a:lstStyle/>
                    <a:p>
                      <a:r>
                        <a:rPr lang="cs-CZ" sz="2800" dirty="0"/>
                        <a:t>25</a:t>
                      </a:r>
                    </a:p>
                  </a:txBody>
                  <a:tcPr/>
                </a:tc>
                <a:extLst>
                  <a:ext uri="{0D108BD9-81ED-4DB2-BD59-A6C34878D82A}">
                    <a16:rowId xmlns:a16="http://schemas.microsoft.com/office/drawing/2014/main" val="3579258018"/>
                  </a:ext>
                </a:extLst>
              </a:tr>
              <a:tr h="370840">
                <a:tc>
                  <a:txBody>
                    <a:bodyPr/>
                    <a:lstStyle/>
                    <a:p>
                      <a:r>
                        <a:rPr lang="cs-CZ" sz="2800" dirty="0"/>
                        <a:t>Ongoing test</a:t>
                      </a:r>
                    </a:p>
                  </a:txBody>
                  <a:tcPr/>
                </a:tc>
                <a:tc>
                  <a:txBody>
                    <a:bodyPr/>
                    <a:lstStyle/>
                    <a:p>
                      <a:r>
                        <a:rPr lang="cs-CZ" sz="2800" dirty="0"/>
                        <a:t>20</a:t>
                      </a:r>
                    </a:p>
                  </a:txBody>
                  <a:tcPr/>
                </a:tc>
                <a:extLst>
                  <a:ext uri="{0D108BD9-81ED-4DB2-BD59-A6C34878D82A}">
                    <a16:rowId xmlns:a16="http://schemas.microsoft.com/office/drawing/2014/main" val="2319234904"/>
                  </a:ext>
                </a:extLst>
              </a:tr>
              <a:tr h="370840">
                <a:tc>
                  <a:txBody>
                    <a:bodyPr/>
                    <a:lstStyle/>
                    <a:p>
                      <a:r>
                        <a:rPr lang="cs-CZ" sz="2800" dirty="0"/>
                        <a:t>Exam</a:t>
                      </a:r>
                    </a:p>
                  </a:txBody>
                  <a:tcPr/>
                </a:tc>
                <a:tc>
                  <a:txBody>
                    <a:bodyPr/>
                    <a:lstStyle/>
                    <a:p>
                      <a:r>
                        <a:rPr lang="cs-CZ" sz="2800" dirty="0"/>
                        <a:t>40</a:t>
                      </a:r>
                    </a:p>
                  </a:txBody>
                  <a:tcPr/>
                </a:tc>
                <a:extLst>
                  <a:ext uri="{0D108BD9-81ED-4DB2-BD59-A6C34878D82A}">
                    <a16:rowId xmlns:a16="http://schemas.microsoft.com/office/drawing/2014/main" val="1830084165"/>
                  </a:ext>
                </a:extLst>
              </a:tr>
            </a:tbl>
          </a:graphicData>
        </a:graphic>
      </p:graphicFrame>
    </p:spTree>
    <p:extLst>
      <p:ext uri="{BB962C8B-B14F-4D97-AF65-F5344CB8AC3E}">
        <p14:creationId xmlns:p14="http://schemas.microsoft.com/office/powerpoint/2010/main" val="286316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6EF-0B3C-4754-9462-C58981729728}"/>
              </a:ext>
            </a:extLst>
          </p:cNvPr>
          <p:cNvSpPr>
            <a:spLocks noGrp="1"/>
          </p:cNvSpPr>
          <p:nvPr>
            <p:ph type="title"/>
          </p:nvPr>
        </p:nvSpPr>
        <p:spPr/>
        <p:txBody>
          <a:bodyPr/>
          <a:lstStyle/>
          <a:p>
            <a:r>
              <a:rPr lang="cs-CZ" dirty="0" err="1"/>
              <a:t>Active</a:t>
            </a:r>
            <a:r>
              <a:rPr lang="cs-CZ" dirty="0"/>
              <a:t> </a:t>
            </a:r>
            <a:r>
              <a:rPr lang="cs-CZ" dirty="0" err="1"/>
              <a:t>participation</a:t>
            </a:r>
            <a:endParaRPr lang="en-GB" dirty="0"/>
          </a:p>
        </p:txBody>
      </p:sp>
      <p:sp>
        <p:nvSpPr>
          <p:cNvPr id="3" name="Content Placeholder 2">
            <a:extLst>
              <a:ext uri="{FF2B5EF4-FFF2-40B4-BE49-F238E27FC236}">
                <a16:creationId xmlns:a16="http://schemas.microsoft.com/office/drawing/2014/main" id="{64921E63-DFC9-4354-9A74-05C892AF57FB}"/>
              </a:ext>
            </a:extLst>
          </p:cNvPr>
          <p:cNvSpPr>
            <a:spLocks noGrp="1"/>
          </p:cNvSpPr>
          <p:nvPr>
            <p:ph idx="1"/>
          </p:nvPr>
        </p:nvSpPr>
        <p:spPr/>
        <p:txBody>
          <a:bodyPr/>
          <a:lstStyle/>
          <a:p>
            <a:r>
              <a:rPr lang="en-GB" dirty="0">
                <a:latin typeface="+mj-lt"/>
              </a:rPr>
              <a:t>A</a:t>
            </a:r>
            <a:r>
              <a:rPr lang="cs-CZ" dirty="0">
                <a:latin typeface="+mj-lt"/>
              </a:rPr>
              <a:t>ctive participation on case studies during seminars 60% means being present not just physically but also mentally.</a:t>
            </a:r>
          </a:p>
          <a:p>
            <a:r>
              <a:rPr lang="cs-CZ" dirty="0">
                <a:latin typeface="+mj-lt"/>
              </a:rPr>
              <a:t>Handing in the results of individual or teamwork is a sign of active participation.</a:t>
            </a:r>
          </a:p>
          <a:p>
            <a:endParaRPr lang="en-GB" dirty="0">
              <a:latin typeface="+mj-lt"/>
            </a:endParaRPr>
          </a:p>
        </p:txBody>
      </p:sp>
    </p:spTree>
    <p:extLst>
      <p:ext uri="{BB962C8B-B14F-4D97-AF65-F5344CB8AC3E}">
        <p14:creationId xmlns:p14="http://schemas.microsoft.com/office/powerpoint/2010/main" val="394303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D16EF-0B3C-4754-9462-C58981729728}"/>
              </a:ext>
            </a:extLst>
          </p:cNvPr>
          <p:cNvSpPr>
            <a:spLocks noGrp="1"/>
          </p:cNvSpPr>
          <p:nvPr>
            <p:ph type="title"/>
          </p:nvPr>
        </p:nvSpPr>
        <p:spPr/>
        <p:txBody>
          <a:bodyPr/>
          <a:lstStyle/>
          <a:p>
            <a:r>
              <a:rPr lang="cs-CZ" dirty="0"/>
              <a:t>Experiential Exercise</a:t>
            </a:r>
            <a:endParaRPr lang="en-GB" dirty="0"/>
          </a:p>
        </p:txBody>
      </p:sp>
      <p:sp>
        <p:nvSpPr>
          <p:cNvPr id="3" name="Content Placeholder 2">
            <a:extLst>
              <a:ext uri="{FF2B5EF4-FFF2-40B4-BE49-F238E27FC236}">
                <a16:creationId xmlns:a16="http://schemas.microsoft.com/office/drawing/2014/main" id="{64921E63-DFC9-4354-9A74-05C892AF57FB}"/>
              </a:ext>
            </a:extLst>
          </p:cNvPr>
          <p:cNvSpPr>
            <a:spLocks noGrp="1"/>
          </p:cNvSpPr>
          <p:nvPr>
            <p:ph idx="1"/>
          </p:nvPr>
        </p:nvSpPr>
        <p:spPr/>
        <p:txBody>
          <a:bodyPr>
            <a:normAutofit fontScale="92500" lnSpcReduction="10000"/>
          </a:bodyPr>
          <a:lstStyle/>
          <a:p>
            <a:r>
              <a:rPr lang="en-US" dirty="0">
                <a:latin typeface="+mj-lt"/>
              </a:rPr>
              <a:t>The students in each class will be organized into teams. Each team of students will visit</a:t>
            </a:r>
            <a:r>
              <a:rPr lang="cs-CZ" dirty="0">
                <a:latin typeface="+mj-lt"/>
              </a:rPr>
              <a:t> </a:t>
            </a:r>
            <a:r>
              <a:rPr lang="en-US" dirty="0">
                <a:latin typeface="+mj-lt"/>
              </a:rPr>
              <a:t>a chosen retail shop in </a:t>
            </a:r>
            <a:r>
              <a:rPr lang="cs-CZ" dirty="0">
                <a:latin typeface="+mj-lt"/>
              </a:rPr>
              <a:t>Karviná </a:t>
            </a:r>
            <a:r>
              <a:rPr lang="cs-CZ" dirty="0" err="1">
                <a:latin typeface="+mj-lt"/>
              </a:rPr>
              <a:t>or</a:t>
            </a:r>
            <a:r>
              <a:rPr lang="cs-CZ" dirty="0">
                <a:latin typeface="+mj-lt"/>
              </a:rPr>
              <a:t> in </a:t>
            </a:r>
            <a:r>
              <a:rPr lang="cs-CZ" dirty="0" err="1">
                <a:latin typeface="+mj-lt"/>
              </a:rPr>
              <a:t>their</a:t>
            </a:r>
            <a:r>
              <a:rPr lang="cs-CZ" dirty="0">
                <a:latin typeface="+mj-lt"/>
              </a:rPr>
              <a:t> place (Tesco, Lidl, Kaufland, Hruška, Billa) </a:t>
            </a:r>
            <a:r>
              <a:rPr lang="en-US" dirty="0">
                <a:latin typeface="+mj-lt"/>
              </a:rPr>
              <a:t>and observe the retail mix adopted by the store (i.e. merchandise, location, customer service, store design, pricing and promotion). The team should further examine the</a:t>
            </a:r>
            <a:r>
              <a:rPr lang="cs-CZ" dirty="0">
                <a:latin typeface="+mj-lt"/>
              </a:rPr>
              <a:t> </a:t>
            </a:r>
            <a:r>
              <a:rPr lang="en-US" dirty="0">
                <a:latin typeface="+mj-lt"/>
              </a:rPr>
              <a:t>competitive advantages compared to other stores that sell similar merchandise. You may purchase some products by yourself and analyze the purchase experiences to assist your</a:t>
            </a:r>
            <a:r>
              <a:rPr lang="cs-CZ" dirty="0">
                <a:latin typeface="+mj-lt"/>
              </a:rPr>
              <a:t> </a:t>
            </a:r>
            <a:r>
              <a:rPr lang="en-US" dirty="0">
                <a:latin typeface="+mj-lt"/>
              </a:rPr>
              <a:t>evaluation of the retail mix. </a:t>
            </a:r>
            <a:endParaRPr lang="cs-CZ" dirty="0">
              <a:latin typeface="+mj-lt"/>
            </a:endParaRPr>
          </a:p>
          <a:p>
            <a:r>
              <a:rPr lang="en-US" dirty="0">
                <a:latin typeface="+mj-lt"/>
              </a:rPr>
              <a:t>Each team will present the</a:t>
            </a:r>
            <a:r>
              <a:rPr lang="cs-CZ" dirty="0">
                <a:latin typeface="+mj-lt"/>
              </a:rPr>
              <a:t> </a:t>
            </a:r>
            <a:r>
              <a:rPr lang="en-US" dirty="0">
                <a:latin typeface="+mj-lt"/>
              </a:rPr>
              <a:t>findings in the seminar (about 20 minutes for each team) and make recommendations on how the</a:t>
            </a:r>
            <a:r>
              <a:rPr lang="cs-CZ" dirty="0">
                <a:latin typeface="+mj-lt"/>
              </a:rPr>
              <a:t> </a:t>
            </a:r>
            <a:r>
              <a:rPr lang="en-US" dirty="0">
                <a:latin typeface="+mj-lt"/>
              </a:rPr>
              <a:t>chosen retailer might improve the retail mix in order to achieve</a:t>
            </a:r>
            <a:r>
              <a:rPr lang="cs-CZ" dirty="0">
                <a:latin typeface="+mj-lt"/>
              </a:rPr>
              <a:t> growth in sales or profit</a:t>
            </a:r>
            <a:r>
              <a:rPr lang="en-US" dirty="0">
                <a:latin typeface="+mj-lt"/>
              </a:rPr>
              <a:t>. </a:t>
            </a:r>
            <a:endParaRPr lang="cs-CZ" dirty="0">
              <a:latin typeface="+mj-lt"/>
            </a:endParaRPr>
          </a:p>
          <a:p>
            <a:r>
              <a:rPr lang="en-US" dirty="0">
                <a:latin typeface="+mj-lt"/>
              </a:rPr>
              <a:t>Details will further be explained in the class.</a:t>
            </a:r>
            <a:endParaRPr lang="cs-CZ" dirty="0">
              <a:latin typeface="+mj-lt"/>
            </a:endParaRPr>
          </a:p>
          <a:p>
            <a:endParaRPr lang="cs-CZ" dirty="0">
              <a:latin typeface="+mj-lt"/>
            </a:endParaRPr>
          </a:p>
          <a:p>
            <a:endParaRPr lang="en-GB" dirty="0">
              <a:latin typeface="+mj-lt"/>
            </a:endParaRPr>
          </a:p>
        </p:txBody>
      </p:sp>
    </p:spTree>
    <p:extLst>
      <p:ext uri="{BB962C8B-B14F-4D97-AF65-F5344CB8AC3E}">
        <p14:creationId xmlns:p14="http://schemas.microsoft.com/office/powerpoint/2010/main" val="391609594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3820</TotalTime>
  <Words>649</Words>
  <Application>Microsoft Macintosh PowerPoint</Application>
  <PresentationFormat>Širokoúhlá obrazovka</PresentationFormat>
  <Paragraphs>96</Paragraphs>
  <Slides>13</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13</vt:i4>
      </vt:variant>
    </vt:vector>
  </HeadingPairs>
  <TitlesOfParts>
    <vt:vector size="17" baseType="lpstr">
      <vt:lpstr>Arial</vt:lpstr>
      <vt:lpstr>Calibri</vt:lpstr>
      <vt:lpstr>Calibri Light</vt:lpstr>
      <vt:lpstr>Motiv Office</vt:lpstr>
      <vt:lpstr>Trade Organizations Content and Requirements  2022 winter semester</vt:lpstr>
      <vt:lpstr>Teaching team</vt:lpstr>
      <vt:lpstr>Course objectives</vt:lpstr>
      <vt:lpstr>Course literature</vt:lpstr>
      <vt:lpstr>Course content</vt:lpstr>
      <vt:lpstr>Course requirements</vt:lpstr>
      <vt:lpstr>Course requirements evaluation</vt:lpstr>
      <vt:lpstr>Active participation</vt:lpstr>
      <vt:lpstr>Experiential Exercise</vt:lpstr>
      <vt:lpstr>Ongoing test</vt:lpstr>
      <vt:lpstr>Essay</vt:lpstr>
      <vt:lpstr>Final exam</vt:lpstr>
      <vt:lpstr>Course grading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Marketingu</dc:title>
  <dc:creator>Klepek</dc:creator>
  <cp:lastModifiedBy>Martin Klepek</cp:lastModifiedBy>
  <cp:revision>342</cp:revision>
  <dcterms:created xsi:type="dcterms:W3CDTF">2015-11-22T20:58:09Z</dcterms:created>
  <dcterms:modified xsi:type="dcterms:W3CDTF">2022-09-20T08:08:25Z</dcterms:modified>
</cp:coreProperties>
</file>