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437" r:id="rId3"/>
    <p:sldId id="438" r:id="rId4"/>
    <p:sldId id="434" r:id="rId5"/>
    <p:sldId id="435" r:id="rId6"/>
    <p:sldId id="436" r:id="rId7"/>
    <p:sldId id="427" r:id="rId8"/>
    <p:sldId id="431" r:id="rId9"/>
    <p:sldId id="433" r:id="rId10"/>
    <p:sldId id="429" r:id="rId11"/>
    <p:sldId id="463" r:id="rId12"/>
    <p:sldId id="439" r:id="rId13"/>
    <p:sldId id="462" r:id="rId14"/>
    <p:sldId id="441" r:id="rId15"/>
    <p:sldId id="444" r:id="rId16"/>
    <p:sldId id="442" r:id="rId17"/>
    <p:sldId id="445" r:id="rId18"/>
    <p:sldId id="446" r:id="rId19"/>
    <p:sldId id="443" r:id="rId20"/>
    <p:sldId id="457" r:id="rId21"/>
    <p:sldId id="458" r:id="rId22"/>
    <p:sldId id="447" r:id="rId23"/>
    <p:sldId id="452" r:id="rId24"/>
    <p:sldId id="378" r:id="rId25"/>
    <p:sldId id="459" r:id="rId26"/>
    <p:sldId id="460" r:id="rId27"/>
    <p:sldId id="461" r:id="rId28"/>
    <p:sldId id="453" r:id="rId29"/>
    <p:sldId id="456" r:id="rId30"/>
    <p:sldId id="454" r:id="rId31"/>
    <p:sldId id="440" r:id="rId32"/>
    <p:sldId id="448" r:id="rId33"/>
    <p:sldId id="449" r:id="rId34"/>
    <p:sldId id="450" r:id="rId35"/>
    <p:sldId id="451" r:id="rId36"/>
    <p:sldId id="367" r:id="rId37"/>
    <p:sldId id="372" r:id="rId38"/>
    <p:sldId id="422" r:id="rId39"/>
    <p:sldId id="373" r:id="rId40"/>
    <p:sldId id="374" r:id="rId41"/>
    <p:sldId id="369" r:id="rId42"/>
    <p:sldId id="370" r:id="rId43"/>
    <p:sldId id="413" r:id="rId44"/>
    <p:sldId id="411" r:id="rId45"/>
    <p:sldId id="412" r:id="rId46"/>
    <p:sldId id="322" r:id="rId4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524B"/>
    <a:srgbClr val="D6E4E6"/>
    <a:srgbClr val="FF0000"/>
    <a:srgbClr val="70AD47"/>
    <a:srgbClr val="598B91"/>
    <a:srgbClr val="A5C3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7" autoAdjust="0"/>
    <p:restoredTop sz="91902" autoAdjust="0"/>
  </p:normalViewPr>
  <p:slideViewPr>
    <p:cSldViewPr snapToGrid="0">
      <p:cViewPr varScale="1">
        <p:scale>
          <a:sx n="82" d="100"/>
          <a:sy n="82" d="100"/>
        </p:scale>
        <p:origin x="10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05826B-7678-40DA-BCC6-744814B98776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D58D5C-7C5A-46D2-A438-0D01F4725E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7160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255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58D5C-7C5A-46D2-A438-0D01F4725E13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1770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(</a:t>
            </a:r>
            <a:r>
              <a:rPr lang="en-GB" dirty="0" err="1"/>
              <a:t>Jeníček</a:t>
            </a:r>
            <a:r>
              <a:rPr lang="en-GB" dirty="0"/>
              <a:t>, 2002).</a:t>
            </a:r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8D5C-7C5A-46D2-A438-0D01F4725E13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5111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cs-CZ" dirty="0">
                <a:latin typeface="Arial" panose="020B0604020202020204" pitchFamily="34" charset="0"/>
              </a:rPr>
              <a:t>(Huntington, 2001)</a:t>
            </a:r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8D5C-7C5A-46D2-A438-0D01F4725E13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985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https://www.irozhlas.cz/ekonomika/ceske-e-shopy-hlasi-rekordni-trzby-lide-v-nich-nakupuji-potraviny-leky-i_1707260725_dbr</a:t>
            </a:r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8D5C-7C5A-46D2-A438-0D01F4725E13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3103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8D5C-7C5A-46D2-A438-0D01F4725E13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0532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8D5C-7C5A-46D2-A438-0D01F4725E13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04712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8D5C-7C5A-46D2-A438-0D01F4725E13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95181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8D5C-7C5A-46D2-A438-0D01F4725E13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9919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B6F2-BD93-4F2E-BFBE-356C16A30589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9161-A61C-42C9-ABA0-8DCA3303DF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7854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B6F2-BD93-4F2E-BFBE-356C16A30589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9161-A61C-42C9-ABA0-8DCA3303DF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1289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B6F2-BD93-4F2E-BFBE-356C16A30589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9161-A61C-42C9-ABA0-8DCA3303DF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94199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Nadpis a text nad obsah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22238"/>
            <a:ext cx="10058400" cy="12954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719264"/>
            <a:ext cx="10972800" cy="2128837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4000501"/>
            <a:ext cx="10972800" cy="213042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E0D3C7-33CE-49E7-B216-E5761A30054F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40264810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22238"/>
            <a:ext cx="10058400" cy="12954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719263"/>
            <a:ext cx="5384800" cy="4411662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719263"/>
            <a:ext cx="5384800" cy="4411662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6EF9BC-71E7-4F51-8A06-85F77819B27E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387437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 - obec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995" y="302585"/>
            <a:ext cx="1274720" cy="994283"/>
          </a:xfrm>
          <a:prstGeom prst="rect">
            <a:avLst/>
          </a:prstGeom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335360" y="260649"/>
            <a:ext cx="6048672" cy="676937"/>
          </a:xfrm>
          <a:prstGeom prst="rect">
            <a:avLst/>
          </a:prstGeom>
          <a:noFill/>
          <a:ln>
            <a:noFill/>
          </a:ln>
        </p:spPr>
        <p:txBody>
          <a:bodyPr anchor="t">
            <a:noAutofit/>
          </a:bodyPr>
          <a:lstStyle>
            <a:lvl1pPr algn="l">
              <a:defRPr sz="3200"/>
            </a:lvl1pPr>
          </a:lstStyle>
          <a:p>
            <a:pPr algn="l"/>
            <a:r>
              <a:rPr lang="cs-CZ" sz="3200" dirty="0">
                <a:solidFill>
                  <a:srgbClr val="981E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Název listu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>
            <a:off x="335360" y="932723"/>
            <a:ext cx="9889099" cy="0"/>
          </a:xfrm>
          <a:prstGeom prst="line">
            <a:avLst/>
          </a:prstGeom>
          <a:ln w="9525" cmpd="sng">
            <a:solidFill>
              <a:srgbClr val="307871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 userDrawn="1"/>
        </p:nvCxnSpPr>
        <p:spPr>
          <a:xfrm>
            <a:off x="335360" y="6309320"/>
            <a:ext cx="11547355" cy="0"/>
          </a:xfrm>
          <a:prstGeom prst="line">
            <a:avLst/>
          </a:prstGeom>
          <a:ln w="9525" cmpd="sng">
            <a:solidFill>
              <a:srgbClr val="307871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14987" y="6309320"/>
            <a:ext cx="3860800" cy="365125"/>
          </a:xfrm>
          <a:prstGeom prst="rect">
            <a:avLst/>
          </a:prstGeom>
        </p:spPr>
        <p:txBody>
          <a:bodyPr/>
          <a:lstStyle>
            <a:lvl1pPr algn="l">
              <a:defRPr sz="1067">
                <a:solidFill>
                  <a:srgbClr val="307871"/>
                </a:solidFill>
              </a:defRPr>
            </a:lvl1pPr>
          </a:lstStyle>
          <a:p>
            <a:r>
              <a:rPr lang="cs-CZ" altLang="cs-CZ">
                <a:cs typeface="Times New Roman" panose="02020603050405020304" pitchFamily="18" charset="0"/>
              </a:rPr>
              <a:t>Prostor pro doplňující informace, poznámky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  <p:sp>
        <p:nvSpPr>
          <p:cNvPr id="20" name="Zástupný symbol pro číslo snímku 19"/>
          <p:cNvSpPr>
            <a:spLocks noGrp="1"/>
          </p:cNvSpPr>
          <p:nvPr>
            <p:ph type="sldNum" sz="quarter" idx="12"/>
          </p:nvPr>
        </p:nvSpPr>
        <p:spPr>
          <a:xfrm>
            <a:off x="10416480" y="6309320"/>
            <a:ext cx="144016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560808B9-4D1F-4069-9EB9-CD8802008F4E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35739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B6F2-BD93-4F2E-BFBE-356C16A30589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9161-A61C-42C9-ABA0-8DCA3303DF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6736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B6F2-BD93-4F2E-BFBE-356C16A30589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9161-A61C-42C9-ABA0-8DCA3303DF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2984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B6F2-BD93-4F2E-BFBE-356C16A30589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9161-A61C-42C9-ABA0-8DCA3303DF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1263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B6F2-BD93-4F2E-BFBE-356C16A30589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9161-A61C-42C9-ABA0-8DCA3303DF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4213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B6F2-BD93-4F2E-BFBE-356C16A30589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9161-A61C-42C9-ABA0-8DCA3303DF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0063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B6F2-BD93-4F2E-BFBE-356C16A30589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9161-A61C-42C9-ABA0-8DCA3303DF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2976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B6F2-BD93-4F2E-BFBE-356C16A30589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9161-A61C-42C9-ABA0-8DCA3303DF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8959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B6F2-BD93-4F2E-BFBE-356C16A30589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9161-A61C-42C9-ABA0-8DCA3303DF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6307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3B6F2-BD93-4F2E-BFBE-356C16A30589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89161-A61C-42C9-ABA0-8DCA3303DF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0924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4683791"/>
            <a:ext cx="9144000" cy="1050566"/>
          </a:xfrm>
        </p:spPr>
        <p:txBody>
          <a:bodyPr>
            <a:normAutofit fontScale="90000"/>
          </a:bodyPr>
          <a:lstStyle/>
          <a:p>
            <a:r>
              <a:rPr lang="en-US" dirty="0"/>
              <a:t>Trade Organizations</a:t>
            </a:r>
            <a:br>
              <a:rPr lang="en-US" dirty="0"/>
            </a:br>
            <a:r>
              <a:rPr lang="en-US" sz="4000" dirty="0"/>
              <a:t>Introduction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080" y="805109"/>
            <a:ext cx="3267839" cy="254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684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527381" y="1508787"/>
            <a:ext cx="11041227" cy="480053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altLang="cs-CZ" sz="2667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1st, 2nd, 3rd screen – TV, notebook, mobile</a:t>
            </a:r>
          </a:p>
          <a:p>
            <a:pPr lvl="1"/>
            <a:r>
              <a:rPr lang="en-GB" altLang="cs-CZ" sz="2133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All connected and consumed at the same time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239350" y="260649"/>
            <a:ext cx="8832981" cy="676937"/>
          </a:xfrm>
        </p:spPr>
        <p:txBody>
          <a:bodyPr/>
          <a:lstStyle/>
          <a:p>
            <a:r>
              <a:rPr lang="cs-CZ" b="1" dirty="0">
                <a:latin typeface="Enriqueta" panose="02000000000000000000" pitchFamily="2" charset="0"/>
              </a:rPr>
              <a:t>Consumer media consumption development</a:t>
            </a:r>
          </a:p>
        </p:txBody>
      </p:sp>
      <p:pic>
        <p:nvPicPr>
          <p:cNvPr id="1026" name="Picture 2" descr="https://i0.wp.com/i.huffpost.com/gen/1182737/thumbs/o-MULTI-SCREEN-VIEWING-CANADA-faceboo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191" y="2803491"/>
            <a:ext cx="4767359" cy="317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ofcom.org.uk/__data/assets/image/0009/13122/1950s-family-blank-lo-r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82" y="2803491"/>
            <a:ext cx="4800533" cy="3136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5711957" y="4101075"/>
            <a:ext cx="864096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</p:spTree>
    <p:extLst>
      <p:ext uri="{BB962C8B-B14F-4D97-AF65-F5344CB8AC3E}">
        <p14:creationId xmlns:p14="http://schemas.microsoft.com/office/powerpoint/2010/main" val="272959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C814E3-5D91-C5EF-67AA-D174B6B4F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361E88-804C-F652-1EB5-740B4C4E06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4" descr="Social media landscape [20]. | Download Scientific Diagram">
            <a:extLst>
              <a:ext uri="{FF2B5EF4-FFF2-40B4-BE49-F238E27FC236}">
                <a16:creationId xmlns:a16="http://schemas.microsoft.com/office/drawing/2014/main" id="{3A772DD3-8C02-489F-E31C-631DAD15E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462" y="0"/>
            <a:ext cx="6823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600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Retail </a:t>
            </a:r>
            <a:r>
              <a:rPr lang="cs-CZ" dirty="0" err="1"/>
              <a:t>trends</a:t>
            </a:r>
            <a:r>
              <a:rPr lang="cs-CZ" dirty="0"/>
              <a:t> (</a:t>
            </a:r>
            <a:r>
              <a:rPr lang="cs-CZ" dirty="0" err="1"/>
              <a:t>megatrends</a:t>
            </a:r>
            <a:r>
              <a:rPr lang="cs-CZ" dirty="0"/>
              <a:t>)</a:t>
            </a:r>
            <a:br>
              <a:rPr lang="cs-CZ" dirty="0"/>
            </a:br>
            <a:endParaRPr lang="en-US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8690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AACA93FD-2E7F-23F4-82B4-C4784BB53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Fads vs Trends: How Brands Tell the Difference">
            <a:extLst>
              <a:ext uri="{FF2B5EF4-FFF2-40B4-BE49-F238E27FC236}">
                <a16:creationId xmlns:a16="http://schemas.microsoft.com/office/drawing/2014/main" id="{A7CEB7CD-34B4-03EE-1F36-5756AC54D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531" y="1913579"/>
            <a:ext cx="7210938" cy="416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5586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Globali</a:t>
            </a:r>
            <a:r>
              <a:rPr lang="cs-CZ" dirty="0"/>
              <a:t>z</a:t>
            </a:r>
            <a:r>
              <a:rPr lang="en-US" dirty="0" err="1"/>
              <a:t>ation</a:t>
            </a:r>
            <a:endParaRPr lang="en-US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The concept of globalization was first used by the American economist </a:t>
            </a:r>
            <a:r>
              <a:rPr lang="en-GB" sz="3200" b="1" dirty="0"/>
              <a:t>Theodore Levitt in 1985 </a:t>
            </a:r>
            <a:r>
              <a:rPr lang="en-GB" sz="3200" dirty="0"/>
              <a:t>to describe the development of world economy in the previous decade. </a:t>
            </a:r>
          </a:p>
          <a:p>
            <a:endParaRPr lang="en-GB" sz="3200" dirty="0"/>
          </a:p>
          <a:p>
            <a:r>
              <a:rPr lang="en-GB" sz="3200" dirty="0"/>
              <a:t>Many of the definitions agree on the basis that the term globalization is actually the collective name for a </a:t>
            </a:r>
            <a:r>
              <a:rPr lang="en-GB" sz="3200" b="1" dirty="0"/>
              <a:t>set of interrelated economic, ideological, technological and cultural changes</a:t>
            </a:r>
            <a:r>
              <a:rPr lang="cs-CZ" sz="3200" b="1" dirty="0"/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510079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Globalization effects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cs-CZ" sz="3200" dirty="0"/>
              <a:t>The economic changes include </a:t>
            </a:r>
            <a:r>
              <a:rPr lang="en-US" altLang="cs-CZ" sz="3200" b="1" dirty="0"/>
              <a:t>internationalization</a:t>
            </a:r>
            <a:r>
              <a:rPr lang="en-US" altLang="cs-CZ" sz="3200" dirty="0"/>
              <a:t> of production, capital mobility, economic interdependence and others.</a:t>
            </a:r>
            <a:endParaRPr lang="cs-CZ" altLang="cs-CZ" sz="3200" dirty="0"/>
          </a:p>
          <a:p>
            <a:pPr marL="0" indent="0">
              <a:buNone/>
            </a:pPr>
            <a:endParaRPr lang="cs-CZ" altLang="cs-CZ" sz="3200" dirty="0"/>
          </a:p>
          <a:p>
            <a:pPr marL="285750" indent="-285750">
              <a:spcBef>
                <a:spcPct val="0"/>
              </a:spcBef>
              <a:defRPr/>
            </a:pPr>
            <a:r>
              <a:rPr lang="en-US" altLang="cs-CZ" sz="3200" dirty="0"/>
              <a:t>Because of these changes new effects can be observed such as: </a:t>
            </a:r>
            <a:endParaRPr lang="cs-CZ" altLang="cs-CZ" sz="3200" dirty="0"/>
          </a:p>
          <a:p>
            <a:pPr marL="742950" lvl="1" indent="-285750">
              <a:spcBef>
                <a:spcPct val="0"/>
              </a:spcBef>
              <a:defRPr/>
            </a:pPr>
            <a:r>
              <a:rPr lang="en-US" altLang="cs-CZ" dirty="0"/>
              <a:t>spread of the standardized goods across the globe, </a:t>
            </a:r>
            <a:endParaRPr lang="cs-CZ" altLang="cs-CZ" dirty="0"/>
          </a:p>
          <a:p>
            <a:pPr marL="742950" lvl="1" indent="-285750">
              <a:spcBef>
                <a:spcPct val="0"/>
              </a:spcBef>
              <a:defRPr/>
            </a:pPr>
            <a:r>
              <a:rPr lang="en-US" altLang="cs-CZ" dirty="0"/>
              <a:t>the increased mobility of </a:t>
            </a:r>
            <a:r>
              <a:rPr lang="en-US" altLang="cs-CZ" dirty="0" err="1"/>
              <a:t>labour</a:t>
            </a:r>
            <a:r>
              <a:rPr lang="en-US" altLang="cs-CZ" dirty="0"/>
              <a:t>, </a:t>
            </a:r>
            <a:endParaRPr lang="cs-CZ" altLang="cs-CZ" dirty="0"/>
          </a:p>
          <a:p>
            <a:pPr marL="742950" lvl="1" indent="-285750">
              <a:spcBef>
                <a:spcPct val="0"/>
              </a:spcBef>
              <a:defRPr/>
            </a:pPr>
            <a:r>
              <a:rPr lang="en-US" altLang="cs-CZ" dirty="0"/>
              <a:t>reorganization of production and </a:t>
            </a:r>
            <a:endParaRPr lang="cs-CZ" altLang="cs-CZ" dirty="0"/>
          </a:p>
          <a:p>
            <a:pPr marL="742950" lvl="1" indent="-285750">
              <a:spcBef>
                <a:spcPct val="0"/>
              </a:spcBef>
              <a:defRPr/>
            </a:pPr>
            <a:r>
              <a:rPr lang="en-US" altLang="cs-CZ" dirty="0"/>
              <a:t>mutual penetration of sectors across borders.</a:t>
            </a:r>
          </a:p>
        </p:txBody>
      </p:sp>
    </p:spTree>
    <p:extLst>
      <p:ext uri="{BB962C8B-B14F-4D97-AF65-F5344CB8AC3E}">
        <p14:creationId xmlns:p14="http://schemas.microsoft.com/office/powerpoint/2010/main" val="13688587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cs-CZ" sz="2700" b="1" dirty="0">
                <a:latin typeface="Arial" panose="020B0604020202020204" pitchFamily="34" charset="0"/>
              </a:rPr>
              <a:t>THE PROCESS OF INTERNATIONALIZATION </a:t>
            </a:r>
            <a:r>
              <a:rPr lang="cs-CZ" altLang="cs-CZ" sz="2700" b="1" dirty="0">
                <a:latin typeface="Arial" panose="020B0604020202020204" pitchFamily="34" charset="0"/>
              </a:rPr>
              <a:t>IS </a:t>
            </a:r>
            <a:r>
              <a:rPr lang="en-US" altLang="cs-CZ" sz="2700" b="1" dirty="0">
                <a:latin typeface="Arial" panose="020B0604020202020204" pitchFamily="34" charset="0"/>
              </a:rPr>
              <a:t>FULFILLED</a:t>
            </a:r>
            <a:r>
              <a:rPr lang="cs-CZ" altLang="cs-CZ" sz="2700" b="1" dirty="0">
                <a:latin typeface="Arial" panose="020B0604020202020204" pitchFamily="34" charset="0"/>
              </a:rPr>
              <a:t> BY: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spcBef>
                <a:spcPct val="0"/>
              </a:spcBef>
              <a:defRPr/>
            </a:pPr>
            <a:r>
              <a:rPr lang="en-US" altLang="cs-CZ" b="1" dirty="0"/>
              <a:t>Companies</a:t>
            </a:r>
            <a:r>
              <a:rPr lang="en-US" altLang="cs-CZ" dirty="0"/>
              <a:t> - their strategies and plans</a:t>
            </a:r>
            <a:r>
              <a:rPr lang="cs-CZ" altLang="cs-CZ" dirty="0"/>
              <a:t>.</a:t>
            </a:r>
          </a:p>
          <a:p>
            <a:pPr marL="285750" indent="-285750">
              <a:spcBef>
                <a:spcPct val="0"/>
              </a:spcBef>
              <a:defRPr/>
            </a:pPr>
            <a:endParaRPr lang="en-US" altLang="cs-CZ" dirty="0"/>
          </a:p>
          <a:p>
            <a:pPr marL="285750" indent="-285750">
              <a:spcBef>
                <a:spcPct val="0"/>
              </a:spcBef>
              <a:defRPr/>
            </a:pPr>
            <a:r>
              <a:rPr lang="cs-CZ" altLang="cs-CZ" b="1" dirty="0" err="1"/>
              <a:t>Customers</a:t>
            </a:r>
            <a:r>
              <a:rPr lang="cs-CZ" altLang="cs-CZ" dirty="0"/>
              <a:t> - </a:t>
            </a:r>
            <a:r>
              <a:rPr lang="en-US" altLang="cs-CZ" dirty="0"/>
              <a:t>their interests and tastes</a:t>
            </a:r>
            <a:r>
              <a:rPr lang="cs-CZ" altLang="cs-CZ" dirty="0"/>
              <a:t>.</a:t>
            </a:r>
          </a:p>
          <a:p>
            <a:pPr marL="285750" indent="-285750">
              <a:spcBef>
                <a:spcPct val="0"/>
              </a:spcBef>
              <a:defRPr/>
            </a:pPr>
            <a:endParaRPr lang="en-US" altLang="cs-CZ" dirty="0"/>
          </a:p>
          <a:p>
            <a:pPr marL="285750" indent="-285750">
              <a:spcBef>
                <a:spcPct val="0"/>
              </a:spcBef>
              <a:defRPr/>
            </a:pPr>
            <a:r>
              <a:rPr lang="en-US" altLang="cs-CZ" dirty="0"/>
              <a:t>Unification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en-US" altLang="cs-CZ" dirty="0"/>
              <a:t>needs, lifestyle</a:t>
            </a:r>
            <a:r>
              <a:rPr lang="cs-CZ" altLang="cs-CZ" dirty="0"/>
              <a:t>,</a:t>
            </a:r>
            <a:r>
              <a:rPr lang="en-US" altLang="cs-CZ" dirty="0"/>
              <a:t> preferences of global brands</a:t>
            </a:r>
          </a:p>
          <a:p>
            <a:pPr marL="1028700" lvl="1">
              <a:spcBef>
                <a:spcPct val="0"/>
              </a:spcBef>
              <a:defRPr/>
            </a:pPr>
            <a:r>
              <a:rPr lang="en-US" altLang="cs-CZ" dirty="0"/>
              <a:t>(Tourism development, the influence of mass media and Technological Development)</a:t>
            </a:r>
            <a:r>
              <a:rPr lang="cs-CZ" alt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67556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</a:t>
            </a:r>
            <a:r>
              <a:rPr lang="en-US" dirty="0" err="1"/>
              <a:t>nternationalization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spcBef>
                <a:spcPct val="0"/>
              </a:spcBef>
              <a:defRPr/>
            </a:pPr>
            <a:r>
              <a:rPr lang="en-US" altLang="cs-CZ" dirty="0"/>
              <a:t>The essence is to expand the activities </a:t>
            </a:r>
            <a:r>
              <a:rPr lang="cs-CZ" altLang="cs-CZ" dirty="0" err="1"/>
              <a:t>from</a:t>
            </a:r>
            <a:r>
              <a:rPr lang="cs-CZ" altLang="cs-CZ" dirty="0"/>
              <a:t> </a:t>
            </a:r>
            <a:r>
              <a:rPr lang="en-US" altLang="cs-CZ" dirty="0"/>
              <a:t>the </a:t>
            </a:r>
            <a:r>
              <a:rPr lang="cs-CZ" altLang="cs-CZ" dirty="0" err="1"/>
              <a:t>domestic</a:t>
            </a:r>
            <a:r>
              <a:rPr lang="cs-CZ" altLang="cs-CZ" dirty="0"/>
              <a:t> </a:t>
            </a:r>
            <a:r>
              <a:rPr lang="en-US" altLang="cs-CZ" dirty="0"/>
              <a:t>country abroad.</a:t>
            </a:r>
          </a:p>
          <a:p>
            <a:pPr marL="0" indent="0">
              <a:spcBef>
                <a:spcPct val="0"/>
              </a:spcBef>
              <a:buNone/>
              <a:defRPr/>
            </a:pPr>
            <a:endParaRPr lang="en-US" altLang="cs-CZ" dirty="0"/>
          </a:p>
          <a:p>
            <a:pPr marL="285750" indent="-285750">
              <a:spcBef>
                <a:spcPct val="0"/>
              </a:spcBef>
              <a:defRPr/>
            </a:pPr>
            <a:r>
              <a:rPr lang="en-US" altLang="cs-CZ" dirty="0"/>
              <a:t>The situation at home versus the situation abroad.</a:t>
            </a:r>
            <a:endParaRPr lang="cs-CZ" altLang="cs-CZ" dirty="0"/>
          </a:p>
          <a:p>
            <a:pPr marL="285750" indent="-285750">
              <a:spcBef>
                <a:spcPct val="0"/>
              </a:spcBef>
              <a:defRPr/>
            </a:pPr>
            <a:endParaRPr lang="cs-CZ" altLang="cs-CZ" sz="2400" dirty="0"/>
          </a:p>
          <a:p>
            <a:pPr marL="285750" indent="-285750">
              <a:spcBef>
                <a:spcPct val="0"/>
              </a:spcBef>
              <a:defRPr/>
            </a:pPr>
            <a:r>
              <a:rPr lang="en-US" altLang="cs-CZ" dirty="0"/>
              <a:t>Internationalization theory - causes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en-US" altLang="cs-CZ" dirty="0"/>
              <a:t>expansion.</a:t>
            </a:r>
            <a:endParaRPr lang="cs-CZ" altLang="cs-CZ" sz="3600" dirty="0"/>
          </a:p>
          <a:p>
            <a:pPr marL="285750" indent="-285750">
              <a:spcBef>
                <a:spcPct val="0"/>
              </a:spcBef>
              <a:defRPr/>
            </a:pPr>
            <a:endParaRPr lang="en-US" altLang="cs-CZ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2622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</a:t>
            </a:r>
            <a:r>
              <a:rPr lang="en-US" dirty="0" err="1"/>
              <a:t>nternationalization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spcBef>
                <a:spcPct val="0"/>
              </a:spcBef>
              <a:defRPr/>
            </a:pPr>
            <a:r>
              <a:rPr lang="en-US" altLang="cs-CZ" b="1" dirty="0"/>
              <a:t>1st stage</a:t>
            </a:r>
            <a:r>
              <a:rPr lang="en-US" altLang="cs-CZ" dirty="0"/>
              <a:t>: </a:t>
            </a:r>
            <a:r>
              <a:rPr lang="en-US" altLang="cs-CZ" b="1" dirty="0">
                <a:solidFill>
                  <a:srgbClr val="FF0000"/>
                </a:solidFill>
              </a:rPr>
              <a:t>trouble</a:t>
            </a:r>
            <a:r>
              <a:rPr lang="en-US" altLang="cs-CZ" dirty="0"/>
              <a:t> on the original internal market</a:t>
            </a:r>
            <a:r>
              <a:rPr lang="cs-CZ" altLang="cs-CZ" dirty="0"/>
              <a:t>,</a:t>
            </a:r>
            <a:r>
              <a:rPr lang="en-US" altLang="cs-CZ" dirty="0"/>
              <a:t> expansion mainly to neighboring countries with similar or identical demands of both consumers and business environments</a:t>
            </a:r>
            <a:r>
              <a:rPr lang="cs-CZ" altLang="cs-CZ" dirty="0"/>
              <a:t>, </a:t>
            </a:r>
            <a:r>
              <a:rPr lang="cs-CZ" altLang="cs-CZ" dirty="0" err="1"/>
              <a:t>through</a:t>
            </a:r>
            <a:r>
              <a:rPr lang="cs-CZ" altLang="cs-CZ" dirty="0"/>
              <a:t> </a:t>
            </a:r>
            <a:r>
              <a:rPr lang="cs-CZ" altLang="cs-CZ" dirty="0" err="1"/>
              <a:t>exporting</a:t>
            </a:r>
            <a:r>
              <a:rPr lang="cs-CZ" altLang="cs-CZ" dirty="0"/>
              <a:t> and </a:t>
            </a:r>
            <a:r>
              <a:rPr lang="cs-CZ" altLang="cs-CZ" dirty="0" err="1"/>
              <a:t>importing</a:t>
            </a:r>
            <a:r>
              <a:rPr lang="en-US" altLang="cs-CZ" dirty="0"/>
              <a:t>.</a:t>
            </a:r>
          </a:p>
          <a:p>
            <a:pPr marL="285750" indent="-285750">
              <a:spcBef>
                <a:spcPct val="0"/>
              </a:spcBef>
              <a:defRPr/>
            </a:pPr>
            <a:r>
              <a:rPr lang="en-US" altLang="cs-CZ" b="1" dirty="0"/>
              <a:t>2nd </a:t>
            </a:r>
            <a:r>
              <a:rPr lang="en-US" altLang="cs-CZ" b="1" dirty="0" err="1"/>
              <a:t>st</a:t>
            </a:r>
            <a:r>
              <a:rPr lang="cs-CZ" altLang="cs-CZ" b="1" dirty="0" err="1"/>
              <a:t>age</a:t>
            </a:r>
            <a:r>
              <a:rPr lang="en-US" altLang="cs-CZ" dirty="0"/>
              <a:t>: requirement still applies </a:t>
            </a:r>
            <a:r>
              <a:rPr lang="cs-CZ" altLang="cs-CZ" dirty="0" err="1"/>
              <a:t>for</a:t>
            </a:r>
            <a:r>
              <a:rPr lang="cs-CZ" altLang="cs-CZ" dirty="0"/>
              <a:t> </a:t>
            </a:r>
            <a:r>
              <a:rPr lang="en-US" altLang="cs-CZ" dirty="0"/>
              <a:t>geographic and cultural proximity, but the number of foreign participation</a:t>
            </a:r>
            <a:r>
              <a:rPr lang="cs-CZ" altLang="cs-CZ" dirty="0"/>
              <a:t>s</a:t>
            </a:r>
            <a:r>
              <a:rPr lang="en-US" altLang="cs-CZ" dirty="0"/>
              <a:t> expands</a:t>
            </a:r>
            <a:r>
              <a:rPr lang="cs-CZ" altLang="cs-CZ" dirty="0"/>
              <a:t>, </a:t>
            </a:r>
            <a:r>
              <a:rPr lang="cs-CZ" altLang="cs-CZ" dirty="0" err="1"/>
              <a:t>based</a:t>
            </a:r>
            <a:r>
              <a:rPr lang="cs-CZ" altLang="cs-CZ" dirty="0"/>
              <a:t> on </a:t>
            </a:r>
            <a:r>
              <a:rPr lang="cs-CZ" altLang="cs-CZ" b="1" dirty="0" err="1">
                <a:solidFill>
                  <a:srgbClr val="FF0000"/>
                </a:solidFill>
              </a:rPr>
              <a:t>contracts</a:t>
            </a:r>
            <a:r>
              <a:rPr lang="en-US" altLang="cs-CZ" dirty="0"/>
              <a:t>.</a:t>
            </a:r>
          </a:p>
          <a:p>
            <a:pPr marL="285750" indent="-285750">
              <a:spcBef>
                <a:spcPct val="0"/>
              </a:spcBef>
              <a:defRPr/>
            </a:pPr>
            <a:r>
              <a:rPr lang="en-US" altLang="cs-CZ" b="1" dirty="0"/>
              <a:t>3rd stage</a:t>
            </a:r>
            <a:r>
              <a:rPr lang="en-US" altLang="cs-CZ" dirty="0"/>
              <a:t>: the emphasis on </a:t>
            </a:r>
            <a:r>
              <a:rPr lang="en-US" altLang="cs-CZ" b="1" dirty="0">
                <a:solidFill>
                  <a:srgbClr val="FF0000"/>
                </a:solidFill>
              </a:rPr>
              <a:t>market opportunities </a:t>
            </a:r>
            <a:r>
              <a:rPr lang="en-US" altLang="cs-CZ" dirty="0"/>
              <a:t>in individual countries, not on cultural and consumer proximity</a:t>
            </a:r>
            <a:r>
              <a:rPr lang="cs-CZ" altLang="cs-CZ" dirty="0"/>
              <a:t> to </a:t>
            </a:r>
            <a:r>
              <a:rPr lang="en-US" altLang="cs-CZ" dirty="0"/>
              <a:t>the domestic market</a:t>
            </a:r>
            <a:r>
              <a:rPr lang="cs-CZ" altLang="cs-CZ" dirty="0"/>
              <a:t>, </a:t>
            </a:r>
            <a:r>
              <a:rPr lang="cs-CZ" altLang="cs-CZ" dirty="0" err="1"/>
              <a:t>based</a:t>
            </a:r>
            <a:r>
              <a:rPr lang="cs-CZ" altLang="cs-CZ" dirty="0"/>
              <a:t> on </a:t>
            </a:r>
            <a:r>
              <a:rPr lang="cs-CZ" altLang="cs-CZ" dirty="0" err="1"/>
              <a:t>capital</a:t>
            </a:r>
            <a:r>
              <a:rPr lang="cs-CZ" altLang="cs-CZ" dirty="0"/>
              <a:t> </a:t>
            </a:r>
            <a:r>
              <a:rPr lang="cs-CZ" altLang="cs-CZ" dirty="0" err="1"/>
              <a:t>investments</a:t>
            </a:r>
            <a:r>
              <a:rPr lang="cs-CZ" altLang="cs-CZ" dirty="0"/>
              <a:t> and </a:t>
            </a:r>
            <a:r>
              <a:rPr lang="cs-CZ" altLang="cs-CZ" dirty="0" err="1"/>
              <a:t>new</a:t>
            </a:r>
            <a:r>
              <a:rPr lang="cs-CZ" altLang="cs-CZ" dirty="0"/>
              <a:t> </a:t>
            </a:r>
            <a:r>
              <a:rPr lang="cs-CZ" altLang="cs-CZ" dirty="0" err="1"/>
              <a:t>branches</a:t>
            </a:r>
            <a:r>
              <a:rPr lang="en-US" altLang="cs-CZ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9977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Consumer ethnocentrism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spcBef>
                <a:spcPct val="0"/>
              </a:spcBef>
              <a:defRPr/>
            </a:pPr>
            <a:r>
              <a:rPr lang="cs-CZ" altLang="cs-CZ" dirty="0" err="1"/>
              <a:t>Shimp</a:t>
            </a:r>
            <a:r>
              <a:rPr lang="cs-CZ" altLang="cs-CZ" dirty="0"/>
              <a:t> and </a:t>
            </a:r>
            <a:r>
              <a:rPr lang="cs-CZ" altLang="cs-CZ" dirty="0" err="1"/>
              <a:t>Sharma</a:t>
            </a:r>
            <a:r>
              <a:rPr lang="cs-CZ" altLang="cs-CZ" dirty="0"/>
              <a:t> (1987)</a:t>
            </a:r>
          </a:p>
          <a:p>
            <a:pPr marL="571500">
              <a:spcBef>
                <a:spcPct val="0"/>
              </a:spcBef>
              <a:defRPr/>
            </a:pPr>
            <a:r>
              <a:rPr lang="en-US" altLang="cs-CZ" dirty="0"/>
              <a:t>Based on sociology and Sumner (1906) theory of </a:t>
            </a:r>
            <a:r>
              <a:rPr lang="en-US" altLang="cs-CZ" dirty="0" err="1"/>
              <a:t>ingroups</a:t>
            </a:r>
            <a:r>
              <a:rPr lang="en-US" altLang="cs-CZ" dirty="0"/>
              <a:t> and outgroups.</a:t>
            </a:r>
          </a:p>
          <a:p>
            <a:pPr marL="1028700" lvl="1">
              <a:spcBef>
                <a:spcPct val="0"/>
              </a:spcBef>
              <a:defRPr/>
            </a:pPr>
            <a:r>
              <a:rPr lang="cs-CZ" altLang="cs-CZ" dirty="0" err="1"/>
              <a:t>Based</a:t>
            </a:r>
            <a:r>
              <a:rPr lang="cs-CZ" altLang="cs-CZ" dirty="0"/>
              <a:t> on </a:t>
            </a:r>
            <a:r>
              <a:rPr lang="cs-CZ" altLang="cs-CZ" dirty="0" err="1"/>
              <a:t>ethnocentrism</a:t>
            </a:r>
            <a:r>
              <a:rPr lang="cs-CZ" altLang="cs-CZ" dirty="0"/>
              <a:t>:</a:t>
            </a:r>
          </a:p>
          <a:p>
            <a:pPr marL="1028700" lvl="1">
              <a:spcBef>
                <a:spcPct val="0"/>
              </a:spcBef>
              <a:defRPr/>
            </a:pPr>
            <a:r>
              <a:rPr lang="en-US" altLang="cs-CZ" b="1" dirty="0"/>
              <a:t>View own group as the center of the universe</a:t>
            </a:r>
            <a:r>
              <a:rPr lang="cs-CZ" altLang="cs-CZ" b="1" dirty="0"/>
              <a:t>.</a:t>
            </a:r>
            <a:endParaRPr lang="en-US" altLang="cs-CZ" b="1" dirty="0"/>
          </a:p>
          <a:p>
            <a:pPr marL="1028700" lvl="1">
              <a:spcBef>
                <a:spcPct val="0"/>
              </a:spcBef>
              <a:defRPr/>
            </a:pPr>
            <a:r>
              <a:rPr lang="en-US" altLang="cs-CZ" b="1" dirty="0"/>
              <a:t>Interpreting other social units from the perspective of their own group.</a:t>
            </a:r>
          </a:p>
          <a:p>
            <a:pPr marL="1028700" lvl="1">
              <a:spcBef>
                <a:spcPct val="0"/>
              </a:spcBef>
              <a:defRPr/>
            </a:pPr>
            <a:r>
              <a:rPr lang="en-US" altLang="cs-CZ" b="1" dirty="0"/>
              <a:t>Rejecting persons who are culturally dissimilar while blindly accepting those who are culturally like themselves</a:t>
            </a:r>
            <a:r>
              <a:rPr lang="cs-CZ" altLang="cs-CZ" b="1" dirty="0"/>
              <a:t>.</a:t>
            </a:r>
          </a:p>
          <a:p>
            <a:pPr marL="571500">
              <a:spcBef>
                <a:spcPct val="0"/>
              </a:spcBef>
              <a:defRPr/>
            </a:pPr>
            <a:r>
              <a:rPr lang="cs-CZ" altLang="cs-CZ" dirty="0"/>
              <a:t>CE – </a:t>
            </a:r>
            <a:r>
              <a:rPr lang="en-US" altLang="cs-CZ" dirty="0"/>
              <a:t>Purchasing imported products is wrong, because, in consumer mind, it hurts the domestic economy</a:t>
            </a:r>
            <a:r>
              <a:rPr lang="cs-CZ" altLang="cs-CZ" dirty="0"/>
              <a:t>.</a:t>
            </a:r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998723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Content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cs-CZ" sz="4000" dirty="0" err="1"/>
              <a:t>Consumer</a:t>
            </a:r>
            <a:r>
              <a:rPr lang="cs-CZ" sz="4000" dirty="0"/>
              <a:t> and retail </a:t>
            </a:r>
            <a:r>
              <a:rPr lang="cs-CZ" sz="4000" dirty="0" err="1"/>
              <a:t>trends</a:t>
            </a:r>
            <a:endParaRPr lang="cs-CZ" sz="4000" dirty="0"/>
          </a:p>
          <a:p>
            <a:pPr marL="742950" indent="-742950">
              <a:buFont typeface="+mj-lt"/>
              <a:buAutoNum type="arabicPeriod"/>
            </a:pPr>
            <a:r>
              <a:rPr lang="cs-CZ" sz="4000" dirty="0"/>
              <a:t>Basic </a:t>
            </a:r>
            <a:r>
              <a:rPr lang="cs-CZ" sz="4000" dirty="0" err="1"/>
              <a:t>concepts</a:t>
            </a:r>
            <a:r>
              <a:rPr lang="cs-CZ" sz="4000" dirty="0"/>
              <a:t> in retail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5131063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Demographics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demographic developments have a major impact on retail. It influences the development and structure of demand and consumption patterns of the population. </a:t>
            </a:r>
            <a:endParaRPr lang="cs-CZ" dirty="0"/>
          </a:p>
          <a:p>
            <a:r>
              <a:rPr lang="en-GB" dirty="0"/>
              <a:t>In countries with higher standards of living, the population has a tendency towards an aging population and </a:t>
            </a:r>
            <a:r>
              <a:rPr lang="cs-CZ" dirty="0"/>
              <a:t>single </a:t>
            </a:r>
            <a:r>
              <a:rPr lang="en-GB" dirty="0"/>
              <a:t>household growth. </a:t>
            </a:r>
            <a:endParaRPr lang="cs-CZ" dirty="0"/>
          </a:p>
          <a:p>
            <a:r>
              <a:rPr lang="en-GB" dirty="0"/>
              <a:t>Demographic changes affect the level of household equipment, requirements for consumer packaging and increase the popularity of weekly shopping, retail chain structure and stores type preferences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12330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Everyday</a:t>
            </a:r>
            <a:r>
              <a:rPr lang="cs-CZ" dirty="0"/>
              <a:t> </a:t>
            </a:r>
            <a:r>
              <a:rPr lang="cs-CZ" dirty="0" err="1"/>
              <a:t>consumer</a:t>
            </a:r>
            <a:r>
              <a:rPr lang="cs-CZ" dirty="0"/>
              <a:t> </a:t>
            </a:r>
            <a:r>
              <a:rPr lang="cs-CZ" dirty="0" err="1"/>
              <a:t>behaviour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cs-CZ" b="1" dirty="0"/>
              <a:t>Individual value system </a:t>
            </a:r>
            <a:r>
              <a:rPr lang="en-US" altLang="cs-CZ" dirty="0"/>
              <a:t>is changing due to changes in the broader context of the living standards of the population. Companies must estimate in advance the future demands of our customers</a:t>
            </a:r>
            <a:r>
              <a:rPr lang="cs-CZ" altLang="cs-CZ" dirty="0"/>
              <a:t>, in </a:t>
            </a:r>
            <a:r>
              <a:rPr lang="cs-CZ" altLang="cs-CZ" dirty="0" err="1"/>
              <a:t>order</a:t>
            </a:r>
            <a:r>
              <a:rPr lang="en-US" altLang="cs-CZ" dirty="0"/>
              <a:t> to be ready in time to changes in their needs.</a:t>
            </a:r>
          </a:p>
          <a:p>
            <a:r>
              <a:rPr lang="cs-CZ" dirty="0"/>
              <a:t>Money </a:t>
            </a:r>
            <a:r>
              <a:rPr lang="cs-CZ" dirty="0" err="1"/>
              <a:t>rich</a:t>
            </a:r>
            <a:r>
              <a:rPr lang="cs-CZ" dirty="0"/>
              <a:t> </a:t>
            </a:r>
            <a:r>
              <a:rPr lang="cs-CZ" dirty="0" err="1"/>
              <a:t>time</a:t>
            </a:r>
            <a:r>
              <a:rPr lang="cs-CZ" dirty="0"/>
              <a:t> </a:t>
            </a:r>
            <a:r>
              <a:rPr lang="cs-CZ" dirty="0" err="1"/>
              <a:t>poor</a:t>
            </a:r>
            <a:r>
              <a:rPr lang="cs-CZ" dirty="0"/>
              <a:t> </a:t>
            </a:r>
            <a:r>
              <a:rPr lang="cs-CZ" dirty="0" err="1"/>
              <a:t>families</a:t>
            </a:r>
            <a:r>
              <a:rPr lang="cs-CZ" dirty="0"/>
              <a:t>.</a:t>
            </a:r>
          </a:p>
          <a:p>
            <a:r>
              <a:rPr lang="cs-CZ" dirty="0" err="1"/>
              <a:t>Higher</a:t>
            </a:r>
            <a:r>
              <a:rPr lang="cs-CZ" dirty="0"/>
              <a:t> </a:t>
            </a:r>
            <a:r>
              <a:rPr lang="en-GB" dirty="0"/>
              <a:t>awareness of environmental problems</a:t>
            </a:r>
            <a:endParaRPr lang="cs-CZ" dirty="0"/>
          </a:p>
          <a:p>
            <a:r>
              <a:rPr lang="en-US" dirty="0" err="1"/>
              <a:t>Homogeniz</a:t>
            </a:r>
            <a:r>
              <a:rPr lang="cs-CZ" dirty="0" err="1"/>
              <a:t>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en-US" dirty="0"/>
              <a:t>needs worldwide</a:t>
            </a:r>
            <a:endParaRPr lang="cs-CZ" dirty="0"/>
          </a:p>
          <a:p>
            <a:r>
              <a:rPr lang="cs-CZ" dirty="0" err="1"/>
              <a:t>Smaller</a:t>
            </a:r>
            <a:r>
              <a:rPr lang="cs-CZ" dirty="0"/>
              <a:t> </a:t>
            </a:r>
            <a:r>
              <a:rPr lang="cs-CZ" dirty="0" err="1"/>
              <a:t>families</a:t>
            </a:r>
            <a:r>
              <a:rPr lang="cs-CZ" dirty="0"/>
              <a:t> in </a:t>
            </a:r>
            <a:r>
              <a:rPr lang="cs-CZ" dirty="0" err="1"/>
              <a:t>rich</a:t>
            </a:r>
            <a:r>
              <a:rPr lang="cs-CZ" dirty="0"/>
              <a:t> </a:t>
            </a:r>
            <a:r>
              <a:rPr lang="cs-CZ" dirty="0" err="1"/>
              <a:t>countries</a:t>
            </a:r>
            <a:r>
              <a:rPr lang="cs-CZ" dirty="0"/>
              <a:t>.</a:t>
            </a:r>
          </a:p>
          <a:p>
            <a:r>
              <a:rPr lang="cs-CZ" dirty="0" err="1"/>
              <a:t>Singles</a:t>
            </a:r>
            <a:r>
              <a:rPr lang="cs-CZ" dirty="0"/>
              <a:t>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9246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Financial</a:t>
            </a:r>
            <a:r>
              <a:rPr lang="cs-CZ" dirty="0"/>
              <a:t> </a:t>
            </a:r>
            <a:r>
              <a:rPr lang="cs-CZ" dirty="0" err="1"/>
              <a:t>crisis</a:t>
            </a:r>
            <a:r>
              <a:rPr lang="cs-CZ" dirty="0"/>
              <a:t> and </a:t>
            </a:r>
            <a:r>
              <a:rPr lang="cs-CZ" dirty="0" err="1"/>
              <a:t>discount</a:t>
            </a:r>
            <a:r>
              <a:rPr lang="cs-CZ" dirty="0"/>
              <a:t> </a:t>
            </a:r>
            <a:r>
              <a:rPr lang="cs-CZ" dirty="0" err="1"/>
              <a:t>stores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spcBef>
                <a:spcPct val="0"/>
              </a:spcBef>
              <a:defRPr/>
            </a:pPr>
            <a:r>
              <a:rPr lang="en-US" altLang="cs-CZ" dirty="0"/>
              <a:t>The crisis </a:t>
            </a:r>
            <a:r>
              <a:rPr lang="cs-CZ" altLang="cs-CZ" dirty="0" err="1"/>
              <a:t>is</a:t>
            </a:r>
            <a:r>
              <a:rPr lang="cs-CZ" altLang="cs-CZ" dirty="0"/>
              <a:t> </a:t>
            </a:r>
            <a:r>
              <a:rPr lang="cs-CZ" altLang="cs-CZ" dirty="0" err="1"/>
              <a:t>beneficial</a:t>
            </a:r>
            <a:r>
              <a:rPr lang="cs-CZ" altLang="cs-CZ" dirty="0"/>
              <a:t> </a:t>
            </a:r>
            <a:r>
              <a:rPr lang="cs-CZ" altLang="cs-CZ" dirty="0" err="1"/>
              <a:t>for</a:t>
            </a:r>
            <a:r>
              <a:rPr lang="cs-CZ" altLang="cs-CZ" dirty="0"/>
              <a:t> </a:t>
            </a:r>
            <a:r>
              <a:rPr lang="en-US" altLang="cs-CZ" dirty="0"/>
              <a:t>discount</a:t>
            </a:r>
            <a:r>
              <a:rPr lang="cs-CZ" altLang="cs-CZ" dirty="0"/>
              <a:t> </a:t>
            </a:r>
            <a:r>
              <a:rPr lang="cs-CZ" altLang="cs-CZ" dirty="0" err="1"/>
              <a:t>stores</a:t>
            </a:r>
            <a:r>
              <a:rPr lang="en-US" altLang="cs-CZ" dirty="0"/>
              <a:t>. </a:t>
            </a:r>
            <a:endParaRPr lang="cs-CZ" altLang="cs-CZ" dirty="0"/>
          </a:p>
          <a:p>
            <a:pPr marL="285750" indent="-285750">
              <a:spcBef>
                <a:spcPct val="0"/>
              </a:spcBef>
              <a:defRPr/>
            </a:pPr>
            <a:endParaRPr lang="cs-CZ" altLang="cs-CZ" dirty="0"/>
          </a:p>
          <a:p>
            <a:pPr marL="285750" indent="-285750">
              <a:spcBef>
                <a:spcPct val="0"/>
              </a:spcBef>
              <a:defRPr/>
            </a:pPr>
            <a:r>
              <a:rPr lang="en-US" altLang="cs-CZ" dirty="0"/>
              <a:t>An example can be found in Germany</a:t>
            </a:r>
            <a:r>
              <a:rPr lang="cs-CZ" altLang="cs-CZ" dirty="0"/>
              <a:t> (as </a:t>
            </a:r>
            <a:r>
              <a:rPr lang="cs-CZ" altLang="cs-CZ" dirty="0" err="1"/>
              <a:t>well</a:t>
            </a:r>
            <a:r>
              <a:rPr lang="cs-CZ" altLang="cs-CZ" dirty="0"/>
              <a:t> as </a:t>
            </a:r>
            <a:r>
              <a:rPr lang="cs-CZ" altLang="cs-CZ" dirty="0" err="1"/>
              <a:t>all</a:t>
            </a:r>
            <a:r>
              <a:rPr lang="cs-CZ" altLang="cs-CZ" dirty="0"/>
              <a:t> </a:t>
            </a:r>
            <a:r>
              <a:rPr lang="cs-CZ" altLang="cs-CZ" dirty="0" err="1"/>
              <a:t>around</a:t>
            </a:r>
            <a:r>
              <a:rPr lang="cs-CZ" altLang="cs-CZ" dirty="0"/>
              <a:t> </a:t>
            </a:r>
            <a:r>
              <a:rPr lang="cs-CZ" altLang="cs-CZ" dirty="0" err="1"/>
              <a:t>Europe</a:t>
            </a:r>
            <a:r>
              <a:rPr lang="cs-CZ" altLang="cs-CZ" dirty="0"/>
              <a:t>)</a:t>
            </a:r>
            <a:r>
              <a:rPr lang="en-US" altLang="cs-CZ" dirty="0"/>
              <a:t>. The slump in the German economy and the coming recession</a:t>
            </a:r>
            <a:r>
              <a:rPr lang="cs-CZ" altLang="cs-CZ" dirty="0"/>
              <a:t> </a:t>
            </a:r>
            <a:r>
              <a:rPr lang="en-US" altLang="cs-CZ" dirty="0"/>
              <a:t>have their winners - German discount chain</a:t>
            </a:r>
            <a:r>
              <a:rPr lang="cs-CZ" altLang="cs-CZ" dirty="0"/>
              <a:t>s</a:t>
            </a:r>
            <a:r>
              <a:rPr lang="en-US" altLang="cs-CZ" dirty="0"/>
              <a:t>. </a:t>
            </a:r>
            <a:endParaRPr lang="cs-CZ" altLang="cs-CZ" dirty="0"/>
          </a:p>
          <a:p>
            <a:pPr marL="285750" indent="-285750">
              <a:spcBef>
                <a:spcPct val="0"/>
              </a:spcBef>
              <a:defRPr/>
            </a:pPr>
            <a:endParaRPr lang="cs-CZ" altLang="cs-CZ" dirty="0"/>
          </a:p>
          <a:p>
            <a:pPr marL="285750" indent="-285750">
              <a:spcBef>
                <a:spcPct val="0"/>
              </a:spcBef>
              <a:defRPr/>
            </a:pPr>
            <a:r>
              <a:rPr lang="en-US" altLang="cs-CZ" dirty="0"/>
              <a:t>According to a recent study, </a:t>
            </a:r>
            <a:r>
              <a:rPr lang="cs-CZ" altLang="cs-CZ" dirty="0" err="1"/>
              <a:t>the</a:t>
            </a:r>
            <a:r>
              <a:rPr lang="cs-CZ" altLang="cs-CZ" dirty="0"/>
              <a:t> </a:t>
            </a:r>
            <a:r>
              <a:rPr lang="en-US" altLang="cs-CZ" dirty="0"/>
              <a:t>market share of discount stores specialized in low prices increased from 25.8% to 41.3%</a:t>
            </a:r>
            <a:r>
              <a:rPr lang="cs-CZ" altLang="cs-CZ" dirty="0"/>
              <a:t> in </a:t>
            </a:r>
            <a:r>
              <a:rPr lang="en-US" altLang="cs-CZ" dirty="0"/>
              <a:t>the past 15 years. Especially strongly growing in sales of food. Just last year, the number of food chains stores increased from 14,806 to 15,219.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4974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E-</a:t>
            </a:r>
            <a:r>
              <a:rPr lang="cs-CZ" dirty="0" err="1"/>
              <a:t>tail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cs-CZ" dirty="0"/>
              <a:t>Retail trade develops </a:t>
            </a:r>
            <a:r>
              <a:rPr lang="en-US" altLang="cs-CZ" b="1" dirty="0"/>
              <a:t>outside the shop</a:t>
            </a:r>
            <a:r>
              <a:rPr lang="cs-CZ" altLang="cs-CZ" b="1" dirty="0"/>
              <a:t>ping</a:t>
            </a:r>
            <a:r>
              <a:rPr lang="en-US" altLang="cs-CZ" b="1" dirty="0"/>
              <a:t> area </a:t>
            </a:r>
            <a:r>
              <a:rPr lang="en-US" altLang="cs-CZ" dirty="0"/>
              <a:t>and its importance is growing. </a:t>
            </a:r>
            <a:r>
              <a:rPr lang="cs-CZ" altLang="cs-CZ" dirty="0" err="1"/>
              <a:t>One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the</a:t>
            </a:r>
            <a:r>
              <a:rPr lang="cs-CZ" altLang="cs-CZ" dirty="0"/>
              <a:t> </a:t>
            </a:r>
            <a:r>
              <a:rPr lang="cs-CZ" altLang="cs-CZ" dirty="0" err="1"/>
              <a:t>main</a:t>
            </a:r>
            <a:r>
              <a:rPr lang="cs-CZ" altLang="cs-CZ" dirty="0"/>
              <a:t> </a:t>
            </a:r>
            <a:r>
              <a:rPr lang="cs-CZ" altLang="cs-CZ" dirty="0" err="1"/>
              <a:t>trends</a:t>
            </a:r>
            <a:r>
              <a:rPr lang="cs-CZ" altLang="cs-CZ" dirty="0"/>
              <a:t> </a:t>
            </a:r>
            <a:r>
              <a:rPr lang="cs-CZ" altLang="cs-CZ" dirty="0" err="1"/>
              <a:t>here</a:t>
            </a:r>
            <a:r>
              <a:rPr lang="cs-CZ" altLang="cs-CZ" dirty="0"/>
              <a:t> </a:t>
            </a:r>
            <a:r>
              <a:rPr lang="cs-CZ" altLang="cs-CZ" dirty="0" err="1"/>
              <a:t>is</a:t>
            </a:r>
            <a:r>
              <a:rPr lang="cs-CZ" altLang="cs-CZ" dirty="0"/>
              <a:t> </a:t>
            </a:r>
            <a:r>
              <a:rPr lang="cs-CZ" altLang="cs-CZ" dirty="0" err="1"/>
              <a:t>purchasing</a:t>
            </a:r>
            <a:r>
              <a:rPr lang="cs-CZ" altLang="cs-CZ" dirty="0"/>
              <a:t> </a:t>
            </a:r>
            <a:r>
              <a:rPr lang="cs-CZ" altLang="cs-CZ" dirty="0" err="1"/>
              <a:t>over</a:t>
            </a:r>
            <a:r>
              <a:rPr lang="cs-CZ" altLang="cs-CZ" dirty="0"/>
              <a:t> </a:t>
            </a:r>
            <a:r>
              <a:rPr lang="cs-CZ" altLang="cs-CZ" dirty="0" err="1"/>
              <a:t>the</a:t>
            </a:r>
            <a:r>
              <a:rPr lang="cs-CZ" altLang="cs-CZ" dirty="0"/>
              <a:t> Internet</a:t>
            </a:r>
            <a:r>
              <a:rPr lang="en-US" altLang="cs-CZ" dirty="0"/>
              <a:t>.</a:t>
            </a:r>
            <a:r>
              <a:rPr lang="cs-CZ" altLang="cs-CZ" dirty="0"/>
              <a:t> </a:t>
            </a:r>
            <a:r>
              <a:rPr lang="cs-CZ" altLang="cs-CZ" dirty="0" err="1"/>
              <a:t>It</a:t>
            </a:r>
            <a:r>
              <a:rPr lang="cs-CZ" altLang="cs-CZ" dirty="0"/>
              <a:t> has </a:t>
            </a:r>
            <a:r>
              <a:rPr lang="cs-CZ" altLang="cs-CZ" dirty="0" err="1"/>
              <a:t>its</a:t>
            </a:r>
            <a:r>
              <a:rPr lang="cs-CZ" altLang="cs-CZ" dirty="0"/>
              <a:t> </a:t>
            </a:r>
            <a:r>
              <a:rPr lang="cs-CZ" altLang="cs-CZ" dirty="0" err="1"/>
              <a:t>limitations</a:t>
            </a:r>
            <a:r>
              <a:rPr lang="cs-CZ" altLang="cs-CZ" dirty="0"/>
              <a:t>, </a:t>
            </a:r>
            <a:r>
              <a:rPr lang="cs-CZ" altLang="cs-CZ" dirty="0" err="1"/>
              <a:t>mainly</a:t>
            </a:r>
            <a:r>
              <a:rPr lang="cs-CZ" altLang="cs-CZ" dirty="0"/>
              <a:t> in food, but </a:t>
            </a:r>
            <a:r>
              <a:rPr lang="cs-CZ" altLang="cs-CZ" dirty="0" err="1"/>
              <a:t>those</a:t>
            </a:r>
            <a:r>
              <a:rPr lang="cs-CZ" altLang="cs-CZ" dirty="0"/>
              <a:t> are </a:t>
            </a:r>
            <a:r>
              <a:rPr lang="cs-CZ" altLang="cs-CZ" dirty="0" err="1"/>
              <a:t>being</a:t>
            </a:r>
            <a:r>
              <a:rPr lang="cs-CZ" altLang="cs-CZ" dirty="0"/>
              <a:t> </a:t>
            </a:r>
            <a:r>
              <a:rPr lang="cs-CZ" altLang="cs-CZ" dirty="0" err="1"/>
              <a:t>overcomed</a:t>
            </a:r>
            <a:r>
              <a:rPr lang="cs-CZ" altLang="cs-CZ" dirty="0"/>
              <a:t> </a:t>
            </a:r>
            <a:r>
              <a:rPr lang="cs-CZ" altLang="cs-CZ" dirty="0" err="1"/>
              <a:t>with</a:t>
            </a:r>
            <a:r>
              <a:rPr lang="cs-CZ" altLang="cs-CZ" dirty="0"/>
              <a:t> </a:t>
            </a:r>
            <a:r>
              <a:rPr lang="cs-CZ" altLang="cs-CZ" dirty="0" err="1"/>
              <a:t>new</a:t>
            </a:r>
            <a:r>
              <a:rPr lang="cs-CZ" altLang="cs-CZ" dirty="0"/>
              <a:t> technology (Tesco Express </a:t>
            </a:r>
            <a:r>
              <a:rPr lang="cs-CZ" altLang="cs-CZ" dirty="0" err="1"/>
              <a:t>delivery</a:t>
            </a:r>
            <a:r>
              <a:rPr lang="cs-CZ" altLang="cs-CZ" dirty="0"/>
              <a:t>, Amazon </a:t>
            </a:r>
            <a:r>
              <a:rPr lang="cs-CZ" altLang="cs-CZ" dirty="0" err="1"/>
              <a:t>drone</a:t>
            </a:r>
            <a:r>
              <a:rPr lang="cs-CZ" altLang="cs-CZ" dirty="0"/>
              <a:t> </a:t>
            </a:r>
            <a:r>
              <a:rPr lang="cs-CZ" altLang="cs-CZ" dirty="0" err="1"/>
              <a:t>programme</a:t>
            </a:r>
            <a:r>
              <a:rPr lang="cs-CZ" altLang="cs-CZ" dirty="0"/>
              <a:t>). </a:t>
            </a:r>
            <a:r>
              <a:rPr lang="cs-CZ" altLang="cs-CZ" dirty="0" err="1"/>
              <a:t>Other</a:t>
            </a:r>
            <a:r>
              <a:rPr lang="cs-CZ" altLang="cs-CZ" dirty="0"/>
              <a:t> </a:t>
            </a:r>
            <a:r>
              <a:rPr lang="cs-CZ" altLang="cs-CZ" dirty="0" err="1"/>
              <a:t>types</a:t>
            </a:r>
            <a:r>
              <a:rPr lang="cs-CZ" altLang="cs-CZ" dirty="0"/>
              <a:t> are </a:t>
            </a:r>
            <a:r>
              <a:rPr lang="cs-CZ" altLang="cs-CZ" dirty="0" err="1"/>
              <a:t>catalogue</a:t>
            </a:r>
            <a:r>
              <a:rPr lang="cs-CZ" altLang="cs-CZ" dirty="0"/>
              <a:t> sales, mail sales </a:t>
            </a:r>
            <a:r>
              <a:rPr lang="cs-CZ" altLang="cs-CZ" dirty="0" err="1"/>
              <a:t>etc</a:t>
            </a:r>
            <a:r>
              <a:rPr lang="cs-CZ" altLang="cs-CZ" dirty="0"/>
              <a:t>.</a:t>
            </a:r>
          </a:p>
          <a:p>
            <a:r>
              <a:rPr lang="cs-CZ" altLang="cs-CZ" dirty="0" err="1"/>
              <a:t>How</a:t>
            </a:r>
            <a:r>
              <a:rPr lang="cs-CZ" altLang="cs-CZ" dirty="0"/>
              <a:t> much sales are </a:t>
            </a:r>
            <a:r>
              <a:rPr lang="cs-CZ" altLang="cs-CZ" dirty="0" err="1"/>
              <a:t>generated</a:t>
            </a:r>
            <a:r>
              <a:rPr lang="cs-CZ" altLang="cs-CZ" dirty="0"/>
              <a:t> in </a:t>
            </a:r>
            <a:r>
              <a:rPr lang="cs-CZ" altLang="cs-CZ" dirty="0" err="1"/>
              <a:t>etail</a:t>
            </a:r>
            <a:r>
              <a:rPr lang="cs-CZ" altLang="cs-CZ" dirty="0"/>
              <a:t> </a:t>
            </a:r>
            <a:r>
              <a:rPr lang="cs-CZ" altLang="cs-CZ" dirty="0" err="1"/>
              <a:t>globally</a:t>
            </a:r>
            <a:r>
              <a:rPr lang="cs-CZ" altLang="cs-CZ" dirty="0"/>
              <a:t>?</a:t>
            </a:r>
          </a:p>
          <a:p>
            <a:pPr lvl="1"/>
            <a:r>
              <a:rPr lang="cs-CZ" altLang="cs-CZ" dirty="0"/>
              <a:t>6,3%</a:t>
            </a:r>
          </a:p>
          <a:p>
            <a:r>
              <a:rPr lang="en-US" altLang="cs-CZ" dirty="0"/>
              <a:t>Nearly 40% of global production is not even available online!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75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000" t="19482" r="20167" b="19037"/>
          <a:stretch/>
        </p:blipFill>
        <p:spPr>
          <a:xfrm>
            <a:off x="104873" y="0"/>
            <a:ext cx="11850102" cy="673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1313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645F3B-1167-2464-7569-13AFB31AA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Growing</a:t>
            </a:r>
            <a:r>
              <a:rPr lang="cs-CZ" dirty="0"/>
              <a:t> but…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337E87-44B2-8565-88F2-4E9D0AB604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Tento obrázek nemá žádný alternativní popisek">
            <a:extLst>
              <a:ext uri="{FF2B5EF4-FFF2-40B4-BE49-F238E27FC236}">
                <a16:creationId xmlns:a16="http://schemas.microsoft.com/office/drawing/2014/main" id="{97B455B7-B7D7-6001-1749-7BB161F3F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93" y="1783388"/>
            <a:ext cx="9096214" cy="507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6815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B5AB93-2B48-67D7-DE42-312937937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6AD285-B516-DB31-E07B-8F2823657B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 descr="In 2021, online grocery sales will surpass $100 billion - Insider  Intelligence Trends, Forecasts &amp; Statistics">
            <a:extLst>
              <a:ext uri="{FF2B5EF4-FFF2-40B4-BE49-F238E27FC236}">
                <a16:creationId xmlns:a16="http://schemas.microsoft.com/office/drawing/2014/main" id="{A0453E35-FADD-10FF-CE1A-3CBF14AF5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0" y="365125"/>
            <a:ext cx="5969000" cy="57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8713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831DC0-1AA8-37E8-C0C0-C60505581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A3C44F-CFB9-6088-CDF1-D9932E190A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What the Rise of Online Grocery Shopping Means for Food &amp; Beverage Brands -  OneSpace">
            <a:extLst>
              <a:ext uri="{FF2B5EF4-FFF2-40B4-BE49-F238E27FC236}">
                <a16:creationId xmlns:a16="http://schemas.microsoft.com/office/drawing/2014/main" id="{680BB2A3-AA5E-D388-E3E6-0A4BCBBDD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648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2183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Business and in-</a:t>
            </a:r>
            <a:r>
              <a:rPr lang="cs-CZ" dirty="0" err="1"/>
              <a:t>store</a:t>
            </a:r>
            <a:r>
              <a:rPr lang="cs-CZ" dirty="0"/>
              <a:t> technology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altLang="cs-CZ" b="1" dirty="0">
                <a:latin typeface="Arial" panose="020B0604020202020204" pitchFamily="34" charset="0"/>
              </a:rPr>
              <a:t>Development of progressive business and storage technology </a:t>
            </a:r>
            <a:r>
              <a:rPr lang="en-US" altLang="cs-CZ" dirty="0">
                <a:latin typeface="Arial" panose="020B0604020202020204" pitchFamily="34" charset="0"/>
              </a:rPr>
              <a:t>means in particular the use of computer technology for the creation of perfect information files for sales forecasting, inventory management and ordering of goods. </a:t>
            </a:r>
            <a:endParaRPr lang="cs-CZ" altLang="cs-CZ" dirty="0">
              <a:latin typeface="Arial" panose="020B0604020202020204" pitchFamily="34" charset="0"/>
            </a:endParaRPr>
          </a:p>
          <a:p>
            <a:r>
              <a:rPr lang="cs-CZ" altLang="cs-CZ" dirty="0">
                <a:latin typeface="Arial" panose="020B0604020202020204" pitchFamily="34" charset="0"/>
              </a:rPr>
              <a:t>N</a:t>
            </a:r>
            <a:r>
              <a:rPr lang="en-US" altLang="cs-CZ" dirty="0" err="1">
                <a:latin typeface="Arial" panose="020B0604020202020204" pitchFamily="34" charset="0"/>
              </a:rPr>
              <a:t>ew</a:t>
            </a:r>
            <a:r>
              <a:rPr lang="en-US" altLang="cs-CZ" dirty="0">
                <a:latin typeface="Arial" panose="020B0604020202020204" pitchFamily="34" charset="0"/>
              </a:rPr>
              <a:t> electronic cash register systems, expanding cashless transfers of funds and improved systems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of</a:t>
            </a:r>
            <a:r>
              <a:rPr lang="en-US" altLang="cs-CZ" dirty="0">
                <a:latin typeface="Arial" panose="020B0604020202020204" pitchFamily="34" charset="0"/>
              </a:rPr>
              <a:t> handling of goods using barcodes. </a:t>
            </a:r>
            <a:endParaRPr lang="cs-CZ" altLang="cs-CZ" dirty="0">
              <a:latin typeface="Arial" panose="020B0604020202020204" pitchFamily="34" charset="0"/>
            </a:endParaRPr>
          </a:p>
          <a:p>
            <a:r>
              <a:rPr lang="en-US" altLang="cs-CZ" dirty="0">
                <a:latin typeface="Arial" panose="020B0604020202020204" pitchFamily="34" charset="0"/>
              </a:rPr>
              <a:t>Cooperation with suppliers is developed using new methods: ECR (Efficient Consumer Response), EDI (Electronic Data Interchange), CD (Cross Docking), MM (Micro Merchandising), DW (Data Warehousing), CRM (Customer </a:t>
            </a:r>
            <a:r>
              <a:rPr lang="cs-CZ" altLang="cs-CZ" dirty="0">
                <a:latin typeface="Arial" panose="020B0604020202020204" pitchFamily="34" charset="0"/>
              </a:rPr>
              <a:t>R</a:t>
            </a:r>
            <a:r>
              <a:rPr lang="en-US" altLang="cs-CZ" dirty="0" err="1">
                <a:latin typeface="Arial" panose="020B0604020202020204" pitchFamily="34" charset="0"/>
              </a:rPr>
              <a:t>elationship</a:t>
            </a:r>
            <a:r>
              <a:rPr lang="en-US" altLang="cs-CZ" dirty="0">
                <a:latin typeface="Arial" panose="020B0604020202020204" pitchFamily="34" charset="0"/>
              </a:rPr>
              <a:t> Management) etc.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2844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Why</a:t>
            </a:r>
            <a:r>
              <a:rPr lang="cs-CZ" dirty="0"/>
              <a:t> </a:t>
            </a:r>
            <a:r>
              <a:rPr lang="cs-CZ" dirty="0" err="1"/>
              <a:t>Walmart</a:t>
            </a:r>
            <a:r>
              <a:rPr lang="cs-CZ" dirty="0"/>
              <a:t> </a:t>
            </a:r>
            <a:r>
              <a:rPr lang="cs-CZ" dirty="0" err="1"/>
              <a:t>was</a:t>
            </a:r>
            <a:r>
              <a:rPr lang="cs-CZ" dirty="0"/>
              <a:t> so </a:t>
            </a:r>
            <a:r>
              <a:rPr lang="cs-CZ" dirty="0" err="1"/>
              <a:t>scuccesful</a:t>
            </a:r>
            <a:r>
              <a:rPr lang="cs-CZ" dirty="0"/>
              <a:t>?</a:t>
            </a:r>
            <a:endParaRPr lang="en-US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VÃ½sledek obrÃ¡zku pro walmart logo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162" y="804863"/>
            <a:ext cx="9132976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2837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Consumer</a:t>
            </a:r>
            <a:r>
              <a:rPr lang="cs-CZ" dirty="0"/>
              <a:t> </a:t>
            </a:r>
            <a:r>
              <a:rPr lang="cs-CZ" dirty="0" err="1"/>
              <a:t>trends</a:t>
            </a:r>
            <a:r>
              <a:rPr lang="cs-CZ" dirty="0"/>
              <a:t> in </a:t>
            </a:r>
            <a:r>
              <a:rPr lang="cs-CZ" dirty="0" err="1"/>
              <a:t>general</a:t>
            </a:r>
            <a:br>
              <a:rPr lang="cs-CZ" dirty="0"/>
            </a:br>
            <a:endParaRPr lang="en-US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7456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Walmart</a:t>
            </a:r>
            <a:r>
              <a:rPr lang="cs-CZ" dirty="0"/>
              <a:t> use </a:t>
            </a:r>
            <a:r>
              <a:rPr lang="cs-CZ" dirty="0" err="1"/>
              <a:t>of</a:t>
            </a:r>
            <a:r>
              <a:rPr lang="cs-CZ" dirty="0"/>
              <a:t> technology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Success of Walmart was in change of the rules.</a:t>
            </a:r>
          </a:p>
          <a:p>
            <a:r>
              <a:rPr lang="en-US" dirty="0"/>
              <a:t>Paradigm: </a:t>
            </a:r>
          </a:p>
          <a:p>
            <a:pPr lvl="1"/>
            <a:r>
              <a:rPr lang="en-US" dirty="0"/>
              <a:t>You cannot build supermarket in the city with less than 20 000 inhabitants.</a:t>
            </a:r>
          </a:p>
          <a:p>
            <a:r>
              <a:rPr lang="en-US" dirty="0"/>
              <a:t>Well thanks to technology they did not build supermarket but they build network.</a:t>
            </a:r>
          </a:p>
          <a:p>
            <a:r>
              <a:rPr lang="en-US" dirty="0"/>
              <a:t>Barcodes, predictive algorithms, precise logistics.</a:t>
            </a:r>
          </a:p>
        </p:txBody>
      </p:sp>
    </p:spTree>
    <p:extLst>
      <p:ext uri="{BB962C8B-B14F-4D97-AF65-F5344CB8AC3E}">
        <p14:creationId xmlns:p14="http://schemas.microsoft.com/office/powerpoint/2010/main" val="24582626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Basic </a:t>
            </a:r>
            <a:r>
              <a:rPr lang="cs-CZ" dirty="0" err="1"/>
              <a:t>concepts</a:t>
            </a:r>
            <a:r>
              <a:rPr lang="cs-CZ" dirty="0"/>
              <a:t> in retail</a:t>
            </a:r>
            <a:br>
              <a:rPr lang="cs-CZ" dirty="0"/>
            </a:br>
            <a:endParaRPr lang="en-US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6143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Retail and wholesale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cs-CZ" b="1" dirty="0">
                <a:latin typeface="Arial" panose="020B0604020202020204" pitchFamily="34" charset="0"/>
              </a:rPr>
              <a:t>Retailing</a:t>
            </a:r>
            <a:r>
              <a:rPr lang="en-US" altLang="cs-CZ" dirty="0">
                <a:latin typeface="Arial" panose="020B0604020202020204" pitchFamily="34" charset="0"/>
              </a:rPr>
              <a:t> is a way of selling usually smaller volume </a:t>
            </a:r>
            <a:r>
              <a:rPr lang="cs-CZ" altLang="cs-CZ" dirty="0">
                <a:latin typeface="Arial" panose="020B0604020202020204" pitchFamily="34" charset="0"/>
              </a:rPr>
              <a:t>to </a:t>
            </a:r>
            <a:r>
              <a:rPr lang="cs-CZ" altLang="cs-CZ" dirty="0" err="1">
                <a:latin typeface="Arial" panose="020B0604020202020204" pitchFamily="34" charset="0"/>
              </a:rPr>
              <a:t>the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final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en-US" altLang="cs-CZ" dirty="0">
                <a:latin typeface="Arial" panose="020B0604020202020204" pitchFamily="34" charset="0"/>
              </a:rPr>
              <a:t>end consumer – </a:t>
            </a:r>
            <a:r>
              <a:rPr lang="cs-CZ" altLang="cs-CZ" dirty="0" err="1">
                <a:latin typeface="Arial" panose="020B0604020202020204" pitchFamily="34" charset="0"/>
              </a:rPr>
              <a:t>i.e</a:t>
            </a:r>
            <a:r>
              <a:rPr lang="cs-CZ" altLang="cs-CZ" dirty="0">
                <a:latin typeface="Arial" panose="020B0604020202020204" pitchFamily="34" charset="0"/>
              </a:rPr>
              <a:t>. </a:t>
            </a:r>
            <a:r>
              <a:rPr lang="cs-CZ" altLang="cs-CZ" dirty="0" err="1">
                <a:latin typeface="Arial" panose="020B0604020202020204" pitchFamily="34" charset="0"/>
              </a:rPr>
              <a:t>doing</a:t>
            </a:r>
            <a:r>
              <a:rPr lang="cs-CZ" altLang="cs-CZ" dirty="0">
                <a:latin typeface="Arial" panose="020B0604020202020204" pitchFamily="34" charset="0"/>
              </a:rPr>
              <a:t> „</a:t>
            </a:r>
            <a:r>
              <a:rPr lang="cs-CZ" altLang="cs-CZ" dirty="0" err="1">
                <a:latin typeface="Arial" panose="020B0604020202020204" pitchFamily="34" charset="0"/>
              </a:rPr>
              <a:t>small</a:t>
            </a:r>
            <a:r>
              <a:rPr lang="cs-CZ" altLang="cs-CZ" dirty="0">
                <a:latin typeface="Arial" panose="020B0604020202020204" pitchFamily="34" charset="0"/>
              </a:rPr>
              <a:t> sales“</a:t>
            </a:r>
            <a:r>
              <a:rPr lang="en-US" altLang="cs-CZ" dirty="0">
                <a:latin typeface="Arial" panose="020B0604020202020204" pitchFamily="34" charset="0"/>
              </a:rPr>
              <a:t>. In the retail sector, there are many different forms of </a:t>
            </a:r>
            <a:r>
              <a:rPr lang="cs-CZ" altLang="cs-CZ" dirty="0" err="1">
                <a:latin typeface="Arial" panose="020B0604020202020204" pitchFamily="34" charset="0"/>
              </a:rPr>
              <a:t>store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types</a:t>
            </a:r>
            <a:r>
              <a:rPr lang="en-US" altLang="cs-CZ" dirty="0">
                <a:latin typeface="Arial" panose="020B0604020202020204" pitchFamily="34" charset="0"/>
              </a:rPr>
              <a:t>, such as the sale rack, self-service stores, supermarkets, hypermarkets, department stores, outlets </a:t>
            </a:r>
            <a:r>
              <a:rPr lang="cs-CZ" altLang="cs-CZ" dirty="0" err="1">
                <a:latin typeface="Arial" panose="020B0604020202020204" pitchFamily="34" charset="0"/>
              </a:rPr>
              <a:t>etc</a:t>
            </a:r>
            <a:r>
              <a:rPr lang="en-US" altLang="cs-CZ" dirty="0">
                <a:latin typeface="Arial" panose="020B0604020202020204" pitchFamily="34" charset="0"/>
              </a:rPr>
              <a:t>.</a:t>
            </a:r>
            <a:endParaRPr lang="cs-CZ" altLang="cs-CZ" dirty="0">
              <a:latin typeface="Arial" panose="020B0604020202020204" pitchFamily="34" charset="0"/>
            </a:endParaRPr>
          </a:p>
          <a:p>
            <a:r>
              <a:rPr lang="en-US" altLang="cs-CZ" dirty="0">
                <a:latin typeface="Arial" panose="020B0604020202020204" pitchFamily="34" charset="0"/>
              </a:rPr>
              <a:t>The opposite </a:t>
            </a:r>
            <a:r>
              <a:rPr lang="cs-CZ" altLang="cs-CZ" dirty="0">
                <a:latin typeface="Arial" panose="020B0604020202020204" pitchFamily="34" charset="0"/>
              </a:rPr>
              <a:t>to </a:t>
            </a:r>
            <a:r>
              <a:rPr lang="en-US" altLang="cs-CZ" dirty="0">
                <a:latin typeface="Arial" panose="020B0604020202020204" pitchFamily="34" charset="0"/>
              </a:rPr>
              <a:t>a retail </a:t>
            </a:r>
            <a:r>
              <a:rPr lang="cs-CZ" altLang="cs-CZ" dirty="0" err="1">
                <a:latin typeface="Arial" panose="020B0604020202020204" pitchFamily="34" charset="0"/>
              </a:rPr>
              <a:t>is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en-US" altLang="cs-CZ" b="1" dirty="0">
                <a:latin typeface="Arial" panose="020B0604020202020204" pitchFamily="34" charset="0"/>
              </a:rPr>
              <a:t>wholesaler</a:t>
            </a:r>
            <a:r>
              <a:rPr lang="en-US" altLang="cs-CZ" dirty="0">
                <a:latin typeface="Arial" panose="020B0604020202020204" pitchFamily="34" charset="0"/>
              </a:rPr>
              <a:t> who represents the sale and distribution of goods on a large scale, often just to retail sales network</a:t>
            </a:r>
            <a:r>
              <a:rPr lang="cs-CZ" altLang="cs-CZ" dirty="0">
                <a:latin typeface="Arial" panose="020B0604020202020204" pitchFamily="34" charset="0"/>
              </a:rPr>
              <a:t> and NOT </a:t>
            </a:r>
            <a:r>
              <a:rPr lang="cs-CZ" altLang="cs-CZ" dirty="0" err="1">
                <a:latin typeface="Arial" panose="020B0604020202020204" pitchFamily="34" charset="0"/>
              </a:rPr>
              <a:t>the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final</a:t>
            </a:r>
            <a:r>
              <a:rPr lang="cs-CZ" altLang="cs-CZ" dirty="0">
                <a:latin typeface="Arial" panose="020B0604020202020204" pitchFamily="34" charset="0"/>
              </a:rPr>
              <a:t> end </a:t>
            </a:r>
            <a:r>
              <a:rPr lang="cs-CZ" altLang="cs-CZ" dirty="0" err="1">
                <a:latin typeface="Arial" panose="020B0604020202020204" pitchFamily="34" charset="0"/>
              </a:rPr>
              <a:t>consumer</a:t>
            </a:r>
            <a:r>
              <a:rPr lang="en-US" altLang="cs-CZ" dirty="0">
                <a:latin typeface="Arial" panose="020B0604020202020204" pitchFamily="34" charset="0"/>
              </a:rPr>
              <a:t>.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en-US" altLang="cs-CZ" dirty="0">
                <a:latin typeface="Arial" panose="020B0604020202020204" pitchFamily="34" charset="0"/>
              </a:rPr>
              <a:t>It may be a direct trade between producers and other traders or trade between specialty shops </a:t>
            </a:r>
            <a:r>
              <a:rPr lang="cs-CZ" altLang="cs-CZ" dirty="0" err="1">
                <a:latin typeface="Arial" panose="020B0604020202020204" pitchFamily="34" charset="0"/>
              </a:rPr>
              <a:t>of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en-US" altLang="cs-CZ" dirty="0">
                <a:latin typeface="Arial" panose="020B0604020202020204" pitchFamily="34" charset="0"/>
              </a:rPr>
              <a:t>particular assortment and retailers. Wholesale sales units are mostly supplying other wholesale or retail network.</a:t>
            </a:r>
            <a:endParaRPr lang="en-GB" altLang="cs-CZ" dirty="0">
              <a:latin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8704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Retailing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spcBef>
                <a:spcPct val="0"/>
              </a:spcBef>
              <a:defRPr/>
            </a:pPr>
            <a:r>
              <a:rPr lang="en-US" altLang="cs-CZ" dirty="0">
                <a:latin typeface="Arial" panose="020B0604020202020204" pitchFamily="34" charset="0"/>
              </a:rPr>
              <a:t>Retail environment has a high degree of competition (depending on assortment) and a significant downward pressure on consumer prices. </a:t>
            </a:r>
            <a:endParaRPr lang="cs-CZ" altLang="cs-CZ" dirty="0">
              <a:latin typeface="Arial" panose="020B0604020202020204" pitchFamily="34" charset="0"/>
            </a:endParaRPr>
          </a:p>
          <a:p>
            <a:pPr marL="285750" indent="-285750">
              <a:spcBef>
                <a:spcPct val="0"/>
              </a:spcBef>
              <a:defRPr/>
            </a:pPr>
            <a:endParaRPr lang="cs-CZ" altLang="cs-CZ" dirty="0">
              <a:latin typeface="Arial" panose="020B0604020202020204" pitchFamily="34" charset="0"/>
            </a:endParaRPr>
          </a:p>
          <a:p>
            <a:pPr marL="285750" indent="-285750">
              <a:spcBef>
                <a:spcPct val="0"/>
              </a:spcBef>
              <a:defRPr/>
            </a:pPr>
            <a:r>
              <a:rPr lang="en-US" altLang="cs-CZ" dirty="0">
                <a:latin typeface="Arial" panose="020B0604020202020204" pitchFamily="34" charset="0"/>
              </a:rPr>
              <a:t>Depending on the field and assortment </a:t>
            </a:r>
            <a:r>
              <a:rPr lang="cs-CZ" altLang="cs-CZ" dirty="0" err="1">
                <a:latin typeface="Arial" panose="020B0604020202020204" pitchFamily="34" charset="0"/>
              </a:rPr>
              <a:t>it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may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en-US" altLang="cs-CZ" dirty="0">
                <a:latin typeface="Arial" panose="020B0604020202020204" pitchFamily="34" charset="0"/>
              </a:rPr>
              <a:t>not be decided purely by price, but also by other factors (luxury, prestige, brand, current </a:t>
            </a:r>
            <a:r>
              <a:rPr lang="cs-CZ" altLang="cs-CZ" dirty="0" err="1">
                <a:latin typeface="Arial" panose="020B0604020202020204" pitchFamily="34" charset="0"/>
              </a:rPr>
              <a:t>trends</a:t>
            </a:r>
            <a:r>
              <a:rPr lang="en-US" altLang="cs-CZ" dirty="0">
                <a:latin typeface="Arial" panose="020B0604020202020204" pitchFamily="34" charset="0"/>
              </a:rPr>
              <a:t>, different bonuses, competitions and previous positive experiences, etc.).</a:t>
            </a:r>
          </a:p>
        </p:txBody>
      </p:sp>
    </p:spTree>
    <p:extLst>
      <p:ext uri="{BB962C8B-B14F-4D97-AF65-F5344CB8AC3E}">
        <p14:creationId xmlns:p14="http://schemas.microsoft.com/office/powerpoint/2010/main" val="34357173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Wholesale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285750" indent="-285750">
              <a:spcBef>
                <a:spcPct val="0"/>
              </a:spcBef>
              <a:defRPr/>
            </a:pPr>
            <a:r>
              <a:rPr lang="en-US" altLang="cs-CZ" dirty="0">
                <a:latin typeface="Arial" panose="020B0604020202020204" pitchFamily="34" charset="0"/>
              </a:rPr>
              <a:t>It is largely </a:t>
            </a:r>
            <a:r>
              <a:rPr lang="cs-CZ" altLang="cs-CZ" dirty="0">
                <a:latin typeface="Arial" panose="020B0604020202020204" pitchFamily="34" charset="0"/>
              </a:rPr>
              <a:t>a</a:t>
            </a:r>
            <a:r>
              <a:rPr lang="en-US" altLang="cs-CZ" dirty="0">
                <a:latin typeface="Arial" panose="020B0604020202020204" pitchFamily="34" charset="0"/>
              </a:rPr>
              <a:t> trade between businesses (business to business, B2B). </a:t>
            </a:r>
            <a:endParaRPr lang="cs-CZ" altLang="cs-CZ" dirty="0">
              <a:latin typeface="Arial" panose="020B0604020202020204" pitchFamily="34" charset="0"/>
            </a:endParaRPr>
          </a:p>
          <a:p>
            <a:pPr marL="285750" indent="-285750">
              <a:spcBef>
                <a:spcPct val="0"/>
              </a:spcBef>
              <a:defRPr/>
            </a:pPr>
            <a:r>
              <a:rPr lang="en-US" altLang="cs-CZ" dirty="0">
                <a:latin typeface="Arial" panose="020B0604020202020204" pitchFamily="34" charset="0"/>
              </a:rPr>
              <a:t>Wholesale prices are always lower than retail prices, which are increased by the appropriate retail margin. This margin must cover transportation to stores, fixed costs for a place in shops, storage, electricity, salaries of clerks, in some cases funds for sales promotion (advertising). </a:t>
            </a:r>
            <a:endParaRPr lang="cs-CZ" altLang="cs-CZ" dirty="0">
              <a:latin typeface="Arial" panose="020B0604020202020204" pitchFamily="34" charset="0"/>
            </a:endParaRPr>
          </a:p>
          <a:p>
            <a:pPr marL="285750" indent="-285750">
              <a:spcBef>
                <a:spcPct val="0"/>
              </a:spcBef>
              <a:defRPr/>
            </a:pPr>
            <a:r>
              <a:rPr lang="cs-CZ" altLang="cs-CZ" dirty="0" err="1">
                <a:latin typeface="Arial" panose="020B0604020202020204" pitchFamily="34" charset="0"/>
              </a:rPr>
              <a:t>The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partnership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of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en-US" altLang="cs-CZ" dirty="0">
                <a:latin typeface="Arial" panose="020B0604020202020204" pitchFamily="34" charset="0"/>
              </a:rPr>
              <a:t>wholesale supplier and retail purchaser is advantageous for both parties, because the supplier </a:t>
            </a:r>
            <a:r>
              <a:rPr lang="cs-CZ" altLang="cs-CZ" dirty="0" err="1">
                <a:latin typeface="Arial" panose="020B0604020202020204" pitchFamily="34" charset="0"/>
              </a:rPr>
              <a:t>gets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en-US" altLang="cs-CZ" dirty="0">
                <a:latin typeface="Arial" panose="020B0604020202020204" pitchFamily="34" charset="0"/>
              </a:rPr>
              <a:t>specific number of sales of its products (</a:t>
            </a:r>
            <a:r>
              <a:rPr lang="cs-CZ" altLang="cs-CZ" dirty="0" err="1">
                <a:latin typeface="Arial" panose="020B0604020202020204" pitchFamily="34" charset="0"/>
              </a:rPr>
              <a:t>easy</a:t>
            </a:r>
            <a:r>
              <a:rPr lang="cs-CZ" altLang="cs-CZ" dirty="0">
                <a:latin typeface="Arial" panose="020B0604020202020204" pitchFamily="34" charset="0"/>
              </a:rPr>
              <a:t> to </a:t>
            </a:r>
            <a:r>
              <a:rPr lang="cs-CZ" altLang="cs-CZ" dirty="0" err="1">
                <a:latin typeface="Arial" panose="020B0604020202020204" pitchFamily="34" charset="0"/>
              </a:rPr>
              <a:t>plan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production</a:t>
            </a:r>
            <a:r>
              <a:rPr lang="en-US" altLang="cs-CZ" dirty="0">
                <a:latin typeface="Arial" panose="020B0604020202020204" pitchFamily="34" charset="0"/>
              </a:rPr>
              <a:t>). </a:t>
            </a:r>
            <a:r>
              <a:rPr lang="en-US" altLang="cs-CZ" dirty="0" err="1">
                <a:latin typeface="Arial" panose="020B0604020202020204" pitchFamily="34" charset="0"/>
              </a:rPr>
              <a:t>Th</a:t>
            </a:r>
            <a:r>
              <a:rPr lang="cs-CZ" altLang="cs-CZ" dirty="0">
                <a:latin typeface="Arial" panose="020B0604020202020204" pitchFamily="34" charset="0"/>
              </a:rPr>
              <a:t>e</a:t>
            </a:r>
            <a:r>
              <a:rPr lang="en-US" altLang="cs-CZ" dirty="0">
                <a:latin typeface="Arial" panose="020B0604020202020204" pitchFamily="34" charset="0"/>
              </a:rPr>
              <a:t> concern that the goods in question </a:t>
            </a:r>
            <a:r>
              <a:rPr lang="cs-CZ" altLang="cs-CZ" dirty="0">
                <a:latin typeface="Arial" panose="020B0604020202020204" pitchFamily="34" charset="0"/>
              </a:rPr>
              <a:t>are</a:t>
            </a:r>
            <a:r>
              <a:rPr lang="en-US" altLang="cs-CZ" dirty="0">
                <a:latin typeface="Arial" panose="020B0604020202020204" pitchFamily="34" charset="0"/>
              </a:rPr>
              <a:t> sold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is</a:t>
            </a:r>
            <a:r>
              <a:rPr lang="en-US" altLang="cs-CZ" dirty="0">
                <a:latin typeface="Arial" panose="020B0604020202020204" pitchFamily="34" charset="0"/>
              </a:rPr>
              <a:t> take</a:t>
            </a:r>
            <a:r>
              <a:rPr lang="cs-CZ" altLang="cs-CZ" dirty="0">
                <a:latin typeface="Arial" panose="020B0604020202020204" pitchFamily="34" charset="0"/>
              </a:rPr>
              <a:t>n</a:t>
            </a:r>
            <a:r>
              <a:rPr lang="en-US" altLang="cs-CZ" dirty="0">
                <a:latin typeface="Arial" panose="020B0604020202020204" pitchFamily="34" charset="0"/>
              </a:rPr>
              <a:t> over </a:t>
            </a:r>
            <a:r>
              <a:rPr lang="cs-CZ" altLang="cs-CZ" dirty="0">
                <a:latin typeface="Arial" panose="020B0604020202020204" pitchFamily="34" charset="0"/>
              </a:rPr>
              <a:t>by </a:t>
            </a:r>
            <a:r>
              <a:rPr lang="en-US" altLang="cs-CZ" dirty="0">
                <a:latin typeface="Arial" panose="020B0604020202020204" pitchFamily="34" charset="0"/>
              </a:rPr>
              <a:t>the buyer, </a:t>
            </a:r>
            <a:r>
              <a:rPr lang="cs-CZ" altLang="cs-CZ" dirty="0" err="1">
                <a:latin typeface="Arial" panose="020B0604020202020204" pitchFamily="34" charset="0"/>
              </a:rPr>
              <a:t>who</a:t>
            </a:r>
            <a:r>
              <a:rPr lang="en-US" altLang="cs-CZ" dirty="0">
                <a:latin typeface="Arial" panose="020B0604020202020204" pitchFamily="34" charset="0"/>
              </a:rPr>
              <a:t> buys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it</a:t>
            </a:r>
            <a:r>
              <a:rPr lang="en-US" altLang="cs-CZ" dirty="0">
                <a:latin typeface="Arial" panose="020B0604020202020204" pitchFamily="34" charset="0"/>
              </a:rPr>
              <a:t> at wholesale prices and </a:t>
            </a:r>
            <a:r>
              <a:rPr lang="cs-CZ" altLang="cs-CZ" dirty="0" err="1">
                <a:latin typeface="Arial" panose="020B0604020202020204" pitchFamily="34" charset="0"/>
              </a:rPr>
              <a:t>aims</a:t>
            </a:r>
            <a:r>
              <a:rPr lang="cs-CZ" altLang="cs-CZ" dirty="0">
                <a:latin typeface="Arial" panose="020B0604020202020204" pitchFamily="34" charset="0"/>
              </a:rPr>
              <a:t> to </a:t>
            </a:r>
            <a:r>
              <a:rPr lang="cs-CZ" altLang="cs-CZ" dirty="0" err="1">
                <a:latin typeface="Arial" panose="020B0604020202020204" pitchFamily="34" charset="0"/>
              </a:rPr>
              <a:t>sell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at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en-US" altLang="cs-CZ" dirty="0">
                <a:latin typeface="Arial" panose="020B0604020202020204" pitchFamily="34" charset="0"/>
              </a:rPr>
              <a:t>retail prices </a:t>
            </a:r>
            <a:r>
              <a:rPr lang="cs-CZ" altLang="cs-CZ" dirty="0" err="1">
                <a:latin typeface="Arial" panose="020B0604020202020204" pitchFamily="34" charset="0"/>
              </a:rPr>
              <a:t>thus</a:t>
            </a:r>
            <a:r>
              <a:rPr lang="en-US" altLang="cs-CZ" dirty="0">
                <a:latin typeface="Arial" panose="020B0604020202020204" pitchFamily="34" charset="0"/>
              </a:rPr>
              <a:t> </a:t>
            </a:r>
            <a:r>
              <a:rPr lang="en-US" altLang="cs-CZ" dirty="0" err="1">
                <a:latin typeface="Arial" panose="020B0604020202020204" pitchFamily="34" charset="0"/>
              </a:rPr>
              <a:t>generat</a:t>
            </a:r>
            <a:r>
              <a:rPr lang="cs-CZ" altLang="cs-CZ" dirty="0" err="1">
                <a:latin typeface="Arial" panose="020B0604020202020204" pitchFamily="34" charset="0"/>
              </a:rPr>
              <a:t>ing</a:t>
            </a:r>
            <a:r>
              <a:rPr lang="en-US" altLang="cs-CZ" dirty="0">
                <a:latin typeface="Arial" panose="020B0604020202020204" pitchFamily="34" charset="0"/>
              </a:rPr>
              <a:t> revenue.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9316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Wholesale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285750" indent="-285750">
              <a:spcBef>
                <a:spcPct val="0"/>
              </a:spcBef>
              <a:defRPr/>
            </a:pPr>
            <a:r>
              <a:rPr lang="en-US" altLang="cs-CZ" dirty="0">
                <a:latin typeface="Arial" panose="020B0604020202020204" pitchFamily="34" charset="0"/>
              </a:rPr>
              <a:t>Wholesale units usually have the form of large warehouses, storage of raw materials</a:t>
            </a:r>
            <a:r>
              <a:rPr lang="cs-CZ" altLang="cs-CZ" dirty="0">
                <a:latin typeface="Arial" panose="020B0604020202020204" pitchFamily="34" charset="0"/>
              </a:rPr>
              <a:t>,</a:t>
            </a:r>
            <a:r>
              <a:rPr lang="en-US" altLang="cs-CZ" dirty="0">
                <a:latin typeface="Arial" panose="020B0604020202020204" pitchFamily="34" charset="0"/>
              </a:rPr>
              <a:t> transshipment of goods and materials, supplemented by any necessary administrative and operational background. </a:t>
            </a:r>
            <a:endParaRPr lang="cs-CZ" altLang="cs-CZ" dirty="0">
              <a:latin typeface="Arial" panose="020B0604020202020204" pitchFamily="34" charset="0"/>
            </a:endParaRPr>
          </a:p>
          <a:p>
            <a:pPr marL="285750" indent="-285750">
              <a:spcBef>
                <a:spcPct val="0"/>
              </a:spcBef>
              <a:defRPr/>
            </a:pPr>
            <a:endParaRPr lang="cs-CZ" altLang="cs-CZ" dirty="0">
              <a:latin typeface="Arial" panose="020B0604020202020204" pitchFamily="34" charset="0"/>
            </a:endParaRPr>
          </a:p>
          <a:p>
            <a:pPr marL="285750" indent="-285750">
              <a:spcBef>
                <a:spcPct val="0"/>
              </a:spcBef>
              <a:defRPr/>
            </a:pPr>
            <a:r>
              <a:rPr lang="en-US" altLang="cs-CZ" dirty="0">
                <a:latin typeface="Arial" panose="020B0604020202020204" pitchFamily="34" charset="0"/>
              </a:rPr>
              <a:t>They are sometimes supplemented by a retail store intended for the local population and employees of </a:t>
            </a:r>
            <a:r>
              <a:rPr lang="cs-CZ" altLang="cs-CZ" dirty="0" err="1">
                <a:latin typeface="Arial" panose="020B0604020202020204" pitchFamily="34" charset="0"/>
              </a:rPr>
              <a:t>the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en-US" altLang="cs-CZ" dirty="0">
                <a:latin typeface="Arial" panose="020B0604020202020204" pitchFamily="34" charset="0"/>
              </a:rPr>
              <a:t>company. Some wholesale equipment may also be linked </a:t>
            </a:r>
            <a:r>
              <a:rPr lang="cs-CZ" altLang="cs-CZ" dirty="0">
                <a:latin typeface="Arial" panose="020B0604020202020204" pitchFamily="34" charset="0"/>
              </a:rPr>
              <a:t>t</a:t>
            </a:r>
            <a:r>
              <a:rPr lang="en-US" altLang="cs-CZ" dirty="0">
                <a:latin typeface="Arial" panose="020B0604020202020204" pitchFamily="34" charset="0"/>
              </a:rPr>
              <a:t>o commercial packaging premises, devices designed for drying vegetables, fruit ripening (</a:t>
            </a:r>
            <a:r>
              <a:rPr lang="cs-CZ" altLang="cs-CZ" dirty="0">
                <a:latin typeface="Arial" panose="020B0604020202020204" pitchFamily="34" charset="0"/>
              </a:rPr>
              <a:t>b</a:t>
            </a:r>
            <a:r>
              <a:rPr lang="en-US" altLang="cs-CZ" dirty="0" err="1">
                <a:latin typeface="Arial" panose="020B0604020202020204" pitchFamily="34" charset="0"/>
              </a:rPr>
              <a:t>ananas</a:t>
            </a:r>
            <a:r>
              <a:rPr lang="en-US" altLang="cs-CZ" dirty="0">
                <a:latin typeface="Arial" panose="020B0604020202020204" pitchFamily="34" charset="0"/>
              </a:rPr>
              <a:t>), nuts roaster, additional </a:t>
            </a:r>
            <a:r>
              <a:rPr lang="cs-CZ" altLang="cs-CZ" dirty="0" err="1">
                <a:latin typeface="Arial" panose="020B0604020202020204" pitchFamily="34" charset="0"/>
              </a:rPr>
              <a:t>adjusting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of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en-US" altLang="cs-CZ" dirty="0">
                <a:latin typeface="Arial" panose="020B0604020202020204" pitchFamily="34" charset="0"/>
              </a:rPr>
              <a:t>goods, etc., </a:t>
            </a:r>
            <a:r>
              <a:rPr lang="cs-CZ" altLang="cs-CZ" dirty="0">
                <a:latin typeface="Arial" panose="020B0604020202020204" pitchFamily="34" charset="0"/>
              </a:rPr>
              <a:t>i</a:t>
            </a:r>
            <a:r>
              <a:rPr lang="en-US" altLang="cs-CZ" dirty="0" err="1">
                <a:latin typeface="Arial" panose="020B0604020202020204" pitchFamily="34" charset="0"/>
              </a:rPr>
              <a:t>ncluding</a:t>
            </a:r>
            <a:r>
              <a:rPr lang="en-US" altLang="cs-CZ" dirty="0">
                <a:latin typeface="Arial" panose="020B0604020202020204" pitchFamily="34" charset="0"/>
              </a:rPr>
              <a:t> a number of additional technical services (e</a:t>
            </a:r>
            <a:r>
              <a:rPr lang="cs-CZ" altLang="cs-CZ" dirty="0">
                <a:latin typeface="Arial" panose="020B0604020202020204" pitchFamily="34" charset="0"/>
              </a:rPr>
              <a:t>.</a:t>
            </a:r>
            <a:r>
              <a:rPr lang="en-US" altLang="cs-CZ" dirty="0">
                <a:latin typeface="Arial" panose="020B0604020202020204" pitchFamily="34" charset="0"/>
              </a:rPr>
              <a:t>g. </a:t>
            </a:r>
            <a:r>
              <a:rPr lang="cs-CZ" altLang="cs-CZ" dirty="0">
                <a:latin typeface="Arial" panose="020B0604020202020204" pitchFamily="34" charset="0"/>
              </a:rPr>
              <a:t>t</a:t>
            </a:r>
            <a:r>
              <a:rPr lang="en-US" altLang="cs-CZ" dirty="0" err="1">
                <a:latin typeface="Arial" panose="020B0604020202020204" pitchFamily="34" charset="0"/>
              </a:rPr>
              <a:t>ransport</a:t>
            </a:r>
            <a:r>
              <a:rPr lang="en-US" altLang="cs-CZ" dirty="0">
                <a:latin typeface="Arial" panose="020B0604020202020204" pitchFamily="34" charset="0"/>
              </a:rPr>
              <a:t>, logistics, handling, maintenance, etc.).</a:t>
            </a:r>
          </a:p>
        </p:txBody>
      </p:sp>
    </p:spTree>
    <p:extLst>
      <p:ext uri="{BB962C8B-B14F-4D97-AF65-F5344CB8AC3E}">
        <p14:creationId xmlns:p14="http://schemas.microsoft.com/office/powerpoint/2010/main" val="25799287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324100" y="548482"/>
            <a:ext cx="7543800" cy="431800"/>
          </a:xfrm>
        </p:spPr>
        <p:txBody>
          <a:bodyPr>
            <a:noAutofit/>
          </a:bodyPr>
          <a:lstStyle/>
          <a:p>
            <a:pPr algn="ctr" eaLnBrk="1" hangingPunct="1"/>
            <a:r>
              <a:rPr lang="cs-CZ" sz="5400" b="1" dirty="0">
                <a:solidFill>
                  <a:schemeClr val="bg2">
                    <a:lumMod val="50000"/>
                  </a:schemeClr>
                </a:solidFill>
              </a:rPr>
              <a:t>Supply </a:t>
            </a:r>
            <a:r>
              <a:rPr lang="cs-CZ" sz="5400" b="1" dirty="0" err="1">
                <a:solidFill>
                  <a:schemeClr val="bg2">
                    <a:lumMod val="50000"/>
                  </a:schemeClr>
                </a:solidFill>
              </a:rPr>
              <a:t>Chain</a:t>
            </a:r>
            <a:endParaRPr lang="cs-CZ" sz="5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124349"/>
            <a:ext cx="8229600" cy="792162"/>
          </a:xfrm>
        </p:spPr>
        <p:txBody>
          <a:bodyPr>
            <a:noAutofit/>
          </a:bodyPr>
          <a:lstStyle/>
          <a:p>
            <a:pPr algn="ctr" eaLnBrk="1" hangingPunct="1">
              <a:buFont typeface="Wingdings" panose="05000000000000000000" pitchFamily="2" charset="2"/>
              <a:buNone/>
            </a:pPr>
            <a:endParaRPr lang="cs-CZ" sz="2400" dirty="0"/>
          </a:p>
        </p:txBody>
      </p:sp>
      <p:graphicFrame>
        <p:nvGraphicFramePr>
          <p:cNvPr id="15646" name="Group 28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33657067"/>
              </p:ext>
            </p:extLst>
          </p:nvPr>
        </p:nvGraphicFramePr>
        <p:xfrm>
          <a:off x="1981200" y="2349500"/>
          <a:ext cx="8229600" cy="3781426"/>
        </p:xfrm>
        <a:graphic>
          <a:graphicData uri="http://schemas.openxmlformats.org/drawingml/2006/table">
            <a:tbl>
              <a:tblPr/>
              <a:tblGrid>
                <a:gridCol w="16462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62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4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62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62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9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</a:rPr>
                        <a:t>Material</a:t>
                      </a:r>
                      <a:endParaRPr kumimoji="0" lang="cs-CZ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</a:rPr>
                        <a:t>Parts</a:t>
                      </a:r>
                      <a:endParaRPr kumimoji="0" lang="cs-CZ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</a:rPr>
                        <a:t>Producer</a:t>
                      </a:r>
                      <a:endParaRPr kumimoji="0" lang="cs-CZ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</a:rPr>
                        <a:t>Retailer</a:t>
                      </a:r>
                      <a:endParaRPr kumimoji="0" lang="cs-CZ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</a:rPr>
                        <a:t>Consumer</a:t>
                      </a:r>
                      <a:endParaRPr kumimoji="0" lang="cs-CZ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1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Plastic</a:t>
                      </a:r>
                      <a:endParaRPr kumimoji="0" lang="cs-CZ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4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Intel </a:t>
                      </a:r>
                      <a:r>
                        <a:rPr kumimoji="0" lang="cs-CZ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processor</a:t>
                      </a:r>
                      <a:endParaRPr kumimoji="0" lang="cs-CZ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cs-CZ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CZC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3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David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D1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9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Aluminium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4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USB </a:t>
                      </a:r>
                      <a:r>
                        <a:rPr kumimoji="0" lang="cs-CZ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ports</a:t>
                      </a:r>
                      <a:endParaRPr kumimoji="0" lang="cs-CZ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Lenovo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Okay</a:t>
                      </a:r>
                      <a:endParaRPr kumimoji="0" lang="cs-CZ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3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James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D1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9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Copper</a:t>
                      </a:r>
                      <a:endParaRPr kumimoji="0" lang="cs-CZ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4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Microsoft software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cs-CZ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Alza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3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Melanie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D1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9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Silicon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4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Seagate HDD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cs-CZ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Datart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3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Petr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D1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133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996600"/>
                          </a:solidFill>
                          <a:effectLst/>
                          <a:latin typeface="Arial" charset="0"/>
                        </a:rPr>
                        <a:t>Supplier</a:t>
                      </a:r>
                      <a:r>
                        <a:rPr kumimoji="0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96600"/>
                          </a:solidFill>
                          <a:effectLst/>
                          <a:latin typeface="Arial" charset="0"/>
                        </a:rPr>
                        <a:t> network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cs-CZ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996600"/>
                          </a:solidFill>
                          <a:effectLst/>
                          <a:latin typeface="Arial" charset="0"/>
                        </a:rPr>
                        <a:t>Distribution</a:t>
                      </a:r>
                      <a:r>
                        <a:rPr kumimoji="0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966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cs-CZ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996600"/>
                          </a:solidFill>
                          <a:effectLst/>
                          <a:latin typeface="Arial" charset="0"/>
                        </a:rPr>
                        <a:t>channels</a:t>
                      </a:r>
                      <a:endParaRPr kumimoji="0" 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9966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9750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216" name="Line 214"/>
          <p:cNvSpPr>
            <a:spLocks noChangeShapeType="1"/>
          </p:cNvSpPr>
          <p:nvPr/>
        </p:nvSpPr>
        <p:spPr bwMode="auto">
          <a:xfrm>
            <a:off x="3503613" y="2636838"/>
            <a:ext cx="360362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217" name="Line 265"/>
          <p:cNvSpPr>
            <a:spLocks noChangeShapeType="1"/>
          </p:cNvSpPr>
          <p:nvPr/>
        </p:nvSpPr>
        <p:spPr bwMode="auto">
          <a:xfrm>
            <a:off x="5159375" y="2636838"/>
            <a:ext cx="4318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218" name="Line 266"/>
          <p:cNvSpPr>
            <a:spLocks noChangeShapeType="1"/>
          </p:cNvSpPr>
          <p:nvPr/>
        </p:nvSpPr>
        <p:spPr bwMode="auto">
          <a:xfrm>
            <a:off x="6743700" y="2636838"/>
            <a:ext cx="4318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219" name="Line 267"/>
          <p:cNvSpPr>
            <a:spLocks noChangeShapeType="1"/>
          </p:cNvSpPr>
          <p:nvPr/>
        </p:nvSpPr>
        <p:spPr bwMode="auto">
          <a:xfrm>
            <a:off x="8328026" y="2636838"/>
            <a:ext cx="504825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220" name="Line 268"/>
          <p:cNvSpPr>
            <a:spLocks noChangeShapeType="1"/>
          </p:cNvSpPr>
          <p:nvPr/>
        </p:nvSpPr>
        <p:spPr bwMode="auto">
          <a:xfrm>
            <a:off x="5808663" y="4005264"/>
            <a:ext cx="0" cy="1152525"/>
          </a:xfrm>
          <a:prstGeom prst="line">
            <a:avLst/>
          </a:prstGeom>
          <a:noFill/>
          <a:ln w="28575">
            <a:solidFill>
              <a:srgbClr val="CC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221" name="Line 270"/>
          <p:cNvSpPr>
            <a:spLocks noChangeShapeType="1"/>
          </p:cNvSpPr>
          <p:nvPr/>
        </p:nvSpPr>
        <p:spPr bwMode="auto">
          <a:xfrm>
            <a:off x="2782889" y="5157788"/>
            <a:ext cx="3025775" cy="0"/>
          </a:xfrm>
          <a:prstGeom prst="line">
            <a:avLst/>
          </a:prstGeom>
          <a:noFill/>
          <a:ln w="28575">
            <a:solidFill>
              <a:srgbClr val="CC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222" name="Line 271"/>
          <p:cNvSpPr>
            <a:spLocks noChangeShapeType="1"/>
          </p:cNvSpPr>
          <p:nvPr/>
        </p:nvSpPr>
        <p:spPr bwMode="auto">
          <a:xfrm flipV="1">
            <a:off x="2782888" y="5084764"/>
            <a:ext cx="0" cy="73025"/>
          </a:xfrm>
          <a:prstGeom prst="line">
            <a:avLst/>
          </a:prstGeom>
          <a:noFill/>
          <a:ln w="28575">
            <a:solidFill>
              <a:srgbClr val="CC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223" name="Line 272"/>
          <p:cNvSpPr>
            <a:spLocks noChangeShapeType="1"/>
          </p:cNvSpPr>
          <p:nvPr/>
        </p:nvSpPr>
        <p:spPr bwMode="auto">
          <a:xfrm>
            <a:off x="6456363" y="4005264"/>
            <a:ext cx="0" cy="1152525"/>
          </a:xfrm>
          <a:prstGeom prst="line">
            <a:avLst/>
          </a:prstGeom>
          <a:noFill/>
          <a:ln w="28575">
            <a:solidFill>
              <a:srgbClr val="CC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224" name="Line 273"/>
          <p:cNvSpPr>
            <a:spLocks noChangeShapeType="1"/>
          </p:cNvSpPr>
          <p:nvPr/>
        </p:nvSpPr>
        <p:spPr bwMode="auto">
          <a:xfrm>
            <a:off x="6456363" y="5157788"/>
            <a:ext cx="2952750" cy="0"/>
          </a:xfrm>
          <a:prstGeom prst="line">
            <a:avLst/>
          </a:prstGeom>
          <a:noFill/>
          <a:ln w="28575">
            <a:solidFill>
              <a:srgbClr val="CC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225" name="Line 274"/>
          <p:cNvSpPr>
            <a:spLocks noChangeShapeType="1"/>
          </p:cNvSpPr>
          <p:nvPr/>
        </p:nvSpPr>
        <p:spPr bwMode="auto">
          <a:xfrm flipV="1">
            <a:off x="9409113" y="5084764"/>
            <a:ext cx="0" cy="73025"/>
          </a:xfrm>
          <a:prstGeom prst="line">
            <a:avLst/>
          </a:prstGeom>
          <a:noFill/>
          <a:ln w="28575">
            <a:solidFill>
              <a:srgbClr val="CC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09126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20875" y="430306"/>
            <a:ext cx="8134350" cy="725393"/>
          </a:xfrm>
        </p:spPr>
        <p:txBody>
          <a:bodyPr>
            <a:noAutofit/>
          </a:bodyPr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sz="3600" b="1" dirty="0"/>
              <a:t>Distribution channel</a:t>
            </a:r>
            <a:r>
              <a:rPr lang="cs-CZ" sz="3600" b="1" dirty="0"/>
              <a:t>s</a:t>
            </a:r>
            <a:endParaRPr lang="en-US" sz="3600" b="1" dirty="0"/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67951" y="5705087"/>
            <a:ext cx="11607282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sz="2000" b="1" dirty="0">
                <a:solidFill>
                  <a:srgbClr val="A50021"/>
                </a:solidFill>
              </a:rPr>
              <a:t>DIRECT DISTRIBUTION </a:t>
            </a:r>
            <a:r>
              <a:rPr lang="cs-CZ" sz="2000" dirty="0"/>
              <a:t>– </a:t>
            </a:r>
            <a:r>
              <a:rPr lang="cs-CZ" sz="2000" b="1" dirty="0" err="1"/>
              <a:t>own</a:t>
            </a:r>
            <a:r>
              <a:rPr lang="cs-CZ" sz="2000" b="1" dirty="0"/>
              <a:t> </a:t>
            </a:r>
            <a:r>
              <a:rPr lang="cs-CZ" sz="2000" b="1" dirty="0" err="1"/>
              <a:t>stores</a:t>
            </a:r>
            <a:r>
              <a:rPr lang="cs-CZ" sz="2000" b="1" dirty="0"/>
              <a:t>, </a:t>
            </a:r>
            <a:r>
              <a:rPr lang="cs-CZ" sz="2000" b="1" dirty="0" err="1"/>
              <a:t>door</a:t>
            </a:r>
            <a:r>
              <a:rPr lang="cs-CZ" sz="2000" b="1" dirty="0"/>
              <a:t>-to-</a:t>
            </a:r>
            <a:r>
              <a:rPr lang="cs-CZ" sz="2000" b="1" dirty="0" err="1"/>
              <a:t>door</a:t>
            </a:r>
            <a:r>
              <a:rPr lang="cs-CZ" sz="2000" b="1" dirty="0"/>
              <a:t>, direct marketing</a:t>
            </a:r>
          </a:p>
          <a:p>
            <a:pPr>
              <a:spcBef>
                <a:spcPct val="50000"/>
              </a:spcBef>
            </a:pPr>
            <a:r>
              <a:rPr lang="cs-CZ" sz="2000" b="1" dirty="0">
                <a:solidFill>
                  <a:srgbClr val="A50021"/>
                </a:solidFill>
              </a:rPr>
              <a:t>INDIRECT DISTRIBUTION </a:t>
            </a:r>
            <a:r>
              <a:rPr lang="cs-CZ" sz="2000" dirty="0"/>
              <a:t>– </a:t>
            </a:r>
            <a:r>
              <a:rPr lang="cs-CZ" sz="2000" b="1" dirty="0" err="1"/>
              <a:t>one</a:t>
            </a:r>
            <a:r>
              <a:rPr lang="cs-CZ" sz="2000" b="1" dirty="0"/>
              <a:t> </a:t>
            </a:r>
            <a:r>
              <a:rPr lang="cs-CZ" sz="2000" b="1" dirty="0" err="1"/>
              <a:t>or</a:t>
            </a:r>
            <a:r>
              <a:rPr lang="cs-CZ" sz="2000" b="1" dirty="0"/>
              <a:t> more </a:t>
            </a:r>
            <a:r>
              <a:rPr lang="cs-CZ" sz="2000" b="1" dirty="0" err="1"/>
              <a:t>intermediator</a:t>
            </a:r>
            <a:endParaRPr lang="cs-CZ" sz="2000" b="1" dirty="0"/>
          </a:p>
        </p:txBody>
      </p:sp>
      <p:graphicFrame>
        <p:nvGraphicFramePr>
          <p:cNvPr id="23610" name="Group 5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717919789"/>
              </p:ext>
            </p:extLst>
          </p:nvPr>
        </p:nvGraphicFramePr>
        <p:xfrm>
          <a:off x="242596" y="1408921"/>
          <a:ext cx="11672595" cy="4180116"/>
        </p:xfrm>
        <a:graphic>
          <a:graphicData uri="http://schemas.openxmlformats.org/drawingml/2006/table">
            <a:tbl>
              <a:tblPr/>
              <a:tblGrid>
                <a:gridCol w="22477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20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20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178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029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286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PRODUCER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4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cs-CZ" sz="13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4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cs-CZ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4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cs-CZ" sz="13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4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CUSTOMER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4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35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PRODUCER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4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cs-CZ" sz="1300" b="1" i="0" u="none" strike="noStrike" cap="none" normalizeH="0" baseline="0">
                        <a:ln>
                          <a:noFill/>
                        </a:ln>
                        <a:solidFill>
                          <a:srgbClr val="FFFF66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4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cs-CZ" sz="1300" b="1" i="0" u="none" strike="noStrike" cap="none" normalizeH="0" baseline="0">
                        <a:ln>
                          <a:noFill/>
                        </a:ln>
                        <a:solidFill>
                          <a:srgbClr val="FFFF66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4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charset="0"/>
                        </a:rPr>
                        <a:t>RETAIL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4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CUSTOMER</a:t>
                      </a:r>
                      <a:endParaRPr kumimoji="0" 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4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35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PRODUCER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4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cs-CZ" sz="1300" b="1" i="0" u="none" strike="noStrike" cap="none" normalizeH="0" baseline="0">
                        <a:ln>
                          <a:noFill/>
                        </a:ln>
                        <a:solidFill>
                          <a:srgbClr val="FFFF66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4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charset="0"/>
                        </a:rPr>
                        <a:t>WHOLESALE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4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cs-CZ" sz="1300" b="1" i="0" u="none" strike="noStrike" cap="none" normalizeH="0" baseline="0" dirty="0">
                        <a:ln>
                          <a:noFill/>
                        </a:ln>
                        <a:solidFill>
                          <a:srgbClr val="FFFF66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4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CUSTOMER</a:t>
                      </a:r>
                      <a:endParaRPr kumimoji="0" 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4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35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PRODUCER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4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cs-CZ" sz="1300" b="1" i="0" u="none" strike="noStrike" cap="none" normalizeH="0" baseline="0">
                        <a:ln>
                          <a:noFill/>
                        </a:ln>
                        <a:solidFill>
                          <a:srgbClr val="FFFF66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4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charset="0"/>
                        </a:rPr>
                        <a:t>WHOLESALE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4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charset="0"/>
                        </a:rPr>
                        <a:t>RETAIL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4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CUSTOMER</a:t>
                      </a:r>
                      <a:endParaRPr kumimoji="0" 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4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09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PRODUCER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4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charset="0"/>
                        </a:rPr>
                        <a:t>WHOLESALE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4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charset="0"/>
                        </a:rPr>
                        <a:t>MIDDLEMAN OR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charset="0"/>
                        </a:rPr>
                        <a:t>BROKER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4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charset="0"/>
                        </a:rPr>
                        <a:t>RETAIL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4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CUSTOMER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4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355" name="Line 52"/>
          <p:cNvSpPr>
            <a:spLocks noChangeShapeType="1"/>
          </p:cNvSpPr>
          <p:nvPr/>
        </p:nvSpPr>
        <p:spPr bwMode="auto">
          <a:xfrm>
            <a:off x="3108324" y="1867224"/>
            <a:ext cx="5699773" cy="1588"/>
          </a:xfrm>
          <a:prstGeom prst="line">
            <a:avLst/>
          </a:prstGeom>
          <a:noFill/>
          <a:ln w="76200">
            <a:solidFill>
              <a:srgbClr val="FF505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 sz="2000"/>
          </a:p>
        </p:txBody>
      </p:sp>
      <p:sp>
        <p:nvSpPr>
          <p:cNvPr id="13356" name="Line 53"/>
          <p:cNvSpPr>
            <a:spLocks noChangeShapeType="1"/>
          </p:cNvSpPr>
          <p:nvPr/>
        </p:nvSpPr>
        <p:spPr bwMode="auto">
          <a:xfrm>
            <a:off x="3108325" y="2689289"/>
            <a:ext cx="3217830" cy="0"/>
          </a:xfrm>
          <a:prstGeom prst="line">
            <a:avLst/>
          </a:prstGeom>
          <a:noFill/>
          <a:ln w="76200">
            <a:solidFill>
              <a:srgbClr val="FF505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3357" name="Line 54"/>
          <p:cNvSpPr>
            <a:spLocks noChangeShapeType="1"/>
          </p:cNvSpPr>
          <p:nvPr/>
        </p:nvSpPr>
        <p:spPr bwMode="auto">
          <a:xfrm>
            <a:off x="3108325" y="3573463"/>
            <a:ext cx="936625" cy="0"/>
          </a:xfrm>
          <a:prstGeom prst="line">
            <a:avLst/>
          </a:prstGeom>
          <a:noFill/>
          <a:ln w="76200">
            <a:solidFill>
              <a:srgbClr val="FF505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3358" name="Line 55"/>
          <p:cNvSpPr>
            <a:spLocks noChangeShapeType="1"/>
          </p:cNvSpPr>
          <p:nvPr/>
        </p:nvSpPr>
        <p:spPr bwMode="auto">
          <a:xfrm>
            <a:off x="7733717" y="3573463"/>
            <a:ext cx="935038" cy="0"/>
          </a:xfrm>
          <a:prstGeom prst="line">
            <a:avLst/>
          </a:prstGeom>
          <a:noFill/>
          <a:ln w="76200">
            <a:solidFill>
              <a:srgbClr val="FF505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3359" name="Line 56"/>
          <p:cNvSpPr>
            <a:spLocks noChangeShapeType="1"/>
          </p:cNvSpPr>
          <p:nvPr/>
        </p:nvSpPr>
        <p:spPr bwMode="auto">
          <a:xfrm>
            <a:off x="3108325" y="4393941"/>
            <a:ext cx="863600" cy="0"/>
          </a:xfrm>
          <a:prstGeom prst="line">
            <a:avLst/>
          </a:prstGeom>
          <a:noFill/>
          <a:ln w="76200">
            <a:solidFill>
              <a:srgbClr val="FF505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8374811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What</a:t>
            </a:r>
            <a:r>
              <a:rPr lang="cs-CZ" dirty="0"/>
              <a:t> are </a:t>
            </a:r>
            <a:r>
              <a:rPr lang="cs-CZ" dirty="0" err="1"/>
              <a:t>advantages</a:t>
            </a:r>
            <a:r>
              <a:rPr lang="cs-CZ" dirty="0"/>
              <a:t> and </a:t>
            </a:r>
            <a:r>
              <a:rPr lang="cs-CZ" dirty="0" err="1"/>
              <a:t>disadvantages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two</a:t>
            </a:r>
            <a:r>
              <a:rPr lang="cs-CZ" dirty="0"/>
              <a:t>?</a:t>
            </a:r>
            <a:endParaRPr lang="en-US" dirty="0"/>
          </a:p>
        </p:txBody>
      </p:sp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8971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distribution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988314"/>
            <a:ext cx="5384800" cy="4115513"/>
          </a:xfrm>
        </p:spPr>
        <p:txBody>
          <a:bodyPr>
            <a:normAutofit/>
          </a:bodyPr>
          <a:lstStyle/>
          <a:p>
            <a:r>
              <a:rPr lang="en-US" sz="3200" dirty="0"/>
              <a:t>Direct contact with the customer</a:t>
            </a:r>
            <a:r>
              <a:rPr lang="cs-CZ" sz="3200" dirty="0"/>
              <a:t>.</a:t>
            </a:r>
            <a:r>
              <a:rPr lang="en-US" sz="3200" dirty="0"/>
              <a:t>  </a:t>
            </a:r>
          </a:p>
          <a:p>
            <a:r>
              <a:rPr lang="en-US" sz="3200" dirty="0"/>
              <a:t>Feedback and possibility for individual approach</a:t>
            </a:r>
            <a:r>
              <a:rPr lang="cs-CZ" sz="3200" dirty="0"/>
              <a:t>.</a:t>
            </a:r>
            <a:endParaRPr lang="en-US" sz="3200" dirty="0"/>
          </a:p>
          <a:p>
            <a:r>
              <a:rPr lang="cs-CZ" sz="3200" dirty="0"/>
              <a:t>N</a:t>
            </a:r>
            <a:r>
              <a:rPr lang="en-US" sz="3200" dirty="0"/>
              <a:t>o margin for intermediator</a:t>
            </a:r>
            <a:r>
              <a:rPr lang="cs-CZ" sz="3200" dirty="0"/>
              <a:t>.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015411"/>
            <a:ext cx="5384800" cy="4115513"/>
          </a:xfrm>
        </p:spPr>
        <p:txBody>
          <a:bodyPr>
            <a:normAutofit/>
          </a:bodyPr>
          <a:lstStyle/>
          <a:p>
            <a:r>
              <a:rPr lang="en-US" sz="3200" dirty="0"/>
              <a:t>Need for establishing many contacts.</a:t>
            </a:r>
          </a:p>
          <a:p>
            <a:r>
              <a:rPr lang="en-US" sz="3200" dirty="0"/>
              <a:t>Storage and logistic cost.</a:t>
            </a:r>
          </a:p>
          <a:p>
            <a:r>
              <a:rPr lang="en-US" sz="3200" dirty="0"/>
              <a:t>Hard to cover whole market.</a:t>
            </a:r>
          </a:p>
        </p:txBody>
      </p:sp>
      <p:sp>
        <p:nvSpPr>
          <p:cNvPr id="5" name="Plus 4"/>
          <p:cNvSpPr/>
          <p:nvPr/>
        </p:nvSpPr>
        <p:spPr>
          <a:xfrm>
            <a:off x="2868126" y="1166325"/>
            <a:ext cx="867747" cy="867747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Minus 5"/>
          <p:cNvSpPr/>
          <p:nvPr/>
        </p:nvSpPr>
        <p:spPr>
          <a:xfrm>
            <a:off x="8119447" y="1166325"/>
            <a:ext cx="867747" cy="867747"/>
          </a:xfrm>
          <a:prstGeom prst="mathMinus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080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Title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6AC40A72-0AB9-05BC-90BA-72CE32D672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2258"/>
            <a:ext cx="12228023" cy="7642515"/>
          </a:xfrm>
        </p:spPr>
      </p:pic>
    </p:spTree>
    <p:extLst>
      <p:ext uri="{BB962C8B-B14F-4D97-AF65-F5344CB8AC3E}">
        <p14:creationId xmlns:p14="http://schemas.microsoft.com/office/powerpoint/2010/main" val="24403057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Indirect</a:t>
            </a:r>
            <a:r>
              <a:rPr lang="cs-CZ" dirty="0"/>
              <a:t> </a:t>
            </a:r>
            <a:r>
              <a:rPr lang="cs-CZ" dirty="0" err="1"/>
              <a:t>distribution</a:t>
            </a:r>
            <a:endParaRPr lang="cs-C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2015411"/>
            <a:ext cx="5384800" cy="4115513"/>
          </a:xfrm>
        </p:spPr>
        <p:txBody>
          <a:bodyPr>
            <a:normAutofit/>
          </a:bodyPr>
          <a:lstStyle/>
          <a:p>
            <a:r>
              <a:rPr lang="en-US" dirty="0"/>
              <a:t>Less processes for producer.</a:t>
            </a:r>
          </a:p>
          <a:p>
            <a:r>
              <a:rPr lang="en-US" dirty="0"/>
              <a:t>Intermediary experience and contacts.</a:t>
            </a:r>
          </a:p>
          <a:p>
            <a:r>
              <a:rPr lang="en-US" dirty="0"/>
              <a:t>Lower costs for storage and supplies.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015411"/>
            <a:ext cx="5384800" cy="4115513"/>
          </a:xfrm>
        </p:spPr>
        <p:txBody>
          <a:bodyPr>
            <a:normAutofit/>
          </a:bodyPr>
          <a:lstStyle/>
          <a:p>
            <a:r>
              <a:rPr lang="en-US" dirty="0"/>
              <a:t>Producer is partly loosing control over the distribution.</a:t>
            </a:r>
          </a:p>
          <a:p>
            <a:r>
              <a:rPr lang="en-US" dirty="0"/>
              <a:t>Information barrier between producer and customer.</a:t>
            </a:r>
          </a:p>
          <a:p>
            <a:r>
              <a:rPr lang="en-US" dirty="0"/>
              <a:t>Need for motivation system for intermediaries</a:t>
            </a:r>
          </a:p>
          <a:p>
            <a:r>
              <a:rPr lang="en-US" dirty="0"/>
              <a:t>Dependency on retail and wholesale marketing strategy.</a:t>
            </a:r>
          </a:p>
          <a:p>
            <a:r>
              <a:rPr lang="en-US" dirty="0"/>
              <a:t>Transaction risks.</a:t>
            </a:r>
          </a:p>
        </p:txBody>
      </p:sp>
      <p:sp>
        <p:nvSpPr>
          <p:cNvPr id="5" name="Plus 4"/>
          <p:cNvSpPr/>
          <p:nvPr/>
        </p:nvSpPr>
        <p:spPr>
          <a:xfrm>
            <a:off x="2868126" y="1166325"/>
            <a:ext cx="867747" cy="867747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Minus 5"/>
          <p:cNvSpPr/>
          <p:nvPr/>
        </p:nvSpPr>
        <p:spPr>
          <a:xfrm>
            <a:off x="8119447" y="1166325"/>
            <a:ext cx="867747" cy="867747"/>
          </a:xfrm>
          <a:prstGeom prst="mathMinus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879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PUSH </a:t>
            </a:r>
            <a:r>
              <a:rPr lang="cs-CZ" dirty="0" err="1"/>
              <a:t>Strategy</a:t>
            </a:r>
            <a:endParaRPr lang="cs-CZ" dirty="0"/>
          </a:p>
        </p:txBody>
      </p:sp>
      <p:sp>
        <p:nvSpPr>
          <p:cNvPr id="7" name="Rectangle 6"/>
          <p:cNvSpPr/>
          <p:nvPr/>
        </p:nvSpPr>
        <p:spPr>
          <a:xfrm>
            <a:off x="916964" y="3194858"/>
            <a:ext cx="1435261" cy="8218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Producent</a:t>
            </a:r>
          </a:p>
        </p:txBody>
      </p:sp>
      <p:sp>
        <p:nvSpPr>
          <p:cNvPr id="8" name="Rectangle 7"/>
          <p:cNvSpPr/>
          <p:nvPr/>
        </p:nvSpPr>
        <p:spPr>
          <a:xfrm>
            <a:off x="3878642" y="3194858"/>
            <a:ext cx="1435261" cy="8218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Wholesaler</a:t>
            </a:r>
            <a:endParaRPr lang="cs-CZ" dirty="0"/>
          </a:p>
        </p:txBody>
      </p:sp>
      <p:sp>
        <p:nvSpPr>
          <p:cNvPr id="9" name="Rectangle 8"/>
          <p:cNvSpPr/>
          <p:nvPr/>
        </p:nvSpPr>
        <p:spPr>
          <a:xfrm>
            <a:off x="6840320" y="3194858"/>
            <a:ext cx="1435261" cy="8218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Retail</a:t>
            </a:r>
          </a:p>
        </p:txBody>
      </p:sp>
      <p:sp>
        <p:nvSpPr>
          <p:cNvPr id="10" name="Rectangle 9"/>
          <p:cNvSpPr/>
          <p:nvPr/>
        </p:nvSpPr>
        <p:spPr>
          <a:xfrm>
            <a:off x="9801998" y="3194858"/>
            <a:ext cx="1435261" cy="8218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Customer</a:t>
            </a:r>
            <a:endParaRPr lang="cs-CZ" dirty="0"/>
          </a:p>
        </p:txBody>
      </p:sp>
      <p:sp>
        <p:nvSpPr>
          <p:cNvPr id="11" name="Striped Right Arrow 10"/>
          <p:cNvSpPr/>
          <p:nvPr/>
        </p:nvSpPr>
        <p:spPr>
          <a:xfrm>
            <a:off x="2625194" y="3583614"/>
            <a:ext cx="925975" cy="53243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Striped Right Arrow 13"/>
          <p:cNvSpPr/>
          <p:nvPr/>
        </p:nvSpPr>
        <p:spPr>
          <a:xfrm>
            <a:off x="2625194" y="2983710"/>
            <a:ext cx="925975" cy="532436"/>
          </a:xfrm>
          <a:prstGeom prst="striped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Striped Right Arrow 14"/>
          <p:cNvSpPr/>
          <p:nvPr/>
        </p:nvSpPr>
        <p:spPr>
          <a:xfrm>
            <a:off x="5642155" y="3583614"/>
            <a:ext cx="925975" cy="53243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Striped Right Arrow 15"/>
          <p:cNvSpPr/>
          <p:nvPr/>
        </p:nvSpPr>
        <p:spPr>
          <a:xfrm>
            <a:off x="5642155" y="2983710"/>
            <a:ext cx="925975" cy="532436"/>
          </a:xfrm>
          <a:prstGeom prst="striped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Striped Right Arrow 16"/>
          <p:cNvSpPr/>
          <p:nvPr/>
        </p:nvSpPr>
        <p:spPr>
          <a:xfrm>
            <a:off x="8547771" y="3583614"/>
            <a:ext cx="925975" cy="53243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Striped Right Arrow 17"/>
          <p:cNvSpPr/>
          <p:nvPr/>
        </p:nvSpPr>
        <p:spPr>
          <a:xfrm>
            <a:off x="8547771" y="2983710"/>
            <a:ext cx="925975" cy="532436"/>
          </a:xfrm>
          <a:prstGeom prst="striped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Striped Right Arrow 18"/>
          <p:cNvSpPr/>
          <p:nvPr/>
        </p:nvSpPr>
        <p:spPr>
          <a:xfrm>
            <a:off x="7303751" y="374574"/>
            <a:ext cx="925975" cy="532436"/>
          </a:xfrm>
          <a:prstGeom prst="striped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Striped Right Arrow 19"/>
          <p:cNvSpPr/>
          <p:nvPr/>
        </p:nvSpPr>
        <p:spPr>
          <a:xfrm>
            <a:off x="7303751" y="1041947"/>
            <a:ext cx="925975" cy="53243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Box 20"/>
          <p:cNvSpPr txBox="1"/>
          <p:nvPr/>
        </p:nvSpPr>
        <p:spPr>
          <a:xfrm>
            <a:off x="8542441" y="365125"/>
            <a:ext cx="2498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Communication</a:t>
            </a:r>
            <a:endParaRPr lang="cs-CZ" dirty="0"/>
          </a:p>
        </p:txBody>
      </p:sp>
      <p:sp>
        <p:nvSpPr>
          <p:cNvPr id="22" name="TextBox 21"/>
          <p:cNvSpPr txBox="1"/>
          <p:nvPr/>
        </p:nvSpPr>
        <p:spPr>
          <a:xfrm>
            <a:off x="8538012" y="1046555"/>
            <a:ext cx="2377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Distribution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91431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PULL Strategy</a:t>
            </a:r>
          </a:p>
        </p:txBody>
      </p:sp>
      <p:sp>
        <p:nvSpPr>
          <p:cNvPr id="4" name="Striped Right Arrow 3"/>
          <p:cNvSpPr/>
          <p:nvPr/>
        </p:nvSpPr>
        <p:spPr>
          <a:xfrm>
            <a:off x="7303751" y="374574"/>
            <a:ext cx="925975" cy="532436"/>
          </a:xfrm>
          <a:prstGeom prst="striped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Striped Right Arrow 4"/>
          <p:cNvSpPr/>
          <p:nvPr/>
        </p:nvSpPr>
        <p:spPr>
          <a:xfrm>
            <a:off x="7303751" y="1041947"/>
            <a:ext cx="925975" cy="53243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Box 5"/>
          <p:cNvSpPr txBox="1"/>
          <p:nvPr/>
        </p:nvSpPr>
        <p:spPr>
          <a:xfrm>
            <a:off x="8542441" y="365125"/>
            <a:ext cx="2498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Communication</a:t>
            </a:r>
            <a:endParaRPr lang="cs-CZ" dirty="0"/>
          </a:p>
        </p:txBody>
      </p:sp>
      <p:sp>
        <p:nvSpPr>
          <p:cNvPr id="7" name="TextBox 6"/>
          <p:cNvSpPr txBox="1"/>
          <p:nvPr/>
        </p:nvSpPr>
        <p:spPr>
          <a:xfrm>
            <a:off x="8538012" y="1046555"/>
            <a:ext cx="2377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Distribution</a:t>
            </a:r>
            <a:endParaRPr lang="cs-CZ" sz="2800" dirty="0"/>
          </a:p>
        </p:txBody>
      </p:sp>
      <p:sp>
        <p:nvSpPr>
          <p:cNvPr id="8" name="Rectangle 7"/>
          <p:cNvSpPr/>
          <p:nvPr/>
        </p:nvSpPr>
        <p:spPr>
          <a:xfrm>
            <a:off x="952822" y="3876176"/>
            <a:ext cx="1435261" cy="8218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Producent</a:t>
            </a:r>
          </a:p>
        </p:txBody>
      </p:sp>
      <p:sp>
        <p:nvSpPr>
          <p:cNvPr id="9" name="Rectangle 8"/>
          <p:cNvSpPr/>
          <p:nvPr/>
        </p:nvSpPr>
        <p:spPr>
          <a:xfrm>
            <a:off x="3914500" y="3876176"/>
            <a:ext cx="1435261" cy="8218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Wholesaler</a:t>
            </a:r>
            <a:endParaRPr lang="cs-CZ" dirty="0"/>
          </a:p>
        </p:txBody>
      </p:sp>
      <p:sp>
        <p:nvSpPr>
          <p:cNvPr id="10" name="Rectangle 9"/>
          <p:cNvSpPr/>
          <p:nvPr/>
        </p:nvSpPr>
        <p:spPr>
          <a:xfrm>
            <a:off x="6876178" y="3876176"/>
            <a:ext cx="1435261" cy="8218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Retail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837856" y="3876176"/>
            <a:ext cx="1435261" cy="8218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Customer</a:t>
            </a:r>
            <a:endParaRPr lang="cs-CZ" dirty="0"/>
          </a:p>
        </p:txBody>
      </p:sp>
      <p:sp>
        <p:nvSpPr>
          <p:cNvPr id="12" name="Striped Right Arrow 11"/>
          <p:cNvSpPr/>
          <p:nvPr/>
        </p:nvSpPr>
        <p:spPr>
          <a:xfrm>
            <a:off x="2688694" y="4009347"/>
            <a:ext cx="925975" cy="53243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Striped Right Arrow 13"/>
          <p:cNvSpPr/>
          <p:nvPr/>
        </p:nvSpPr>
        <p:spPr>
          <a:xfrm>
            <a:off x="5705655" y="4009347"/>
            <a:ext cx="925975" cy="53243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Striped Right Arrow 14"/>
          <p:cNvSpPr/>
          <p:nvPr/>
        </p:nvSpPr>
        <p:spPr>
          <a:xfrm>
            <a:off x="7334939" y="2848755"/>
            <a:ext cx="925975" cy="532436"/>
          </a:xfrm>
          <a:prstGeom prst="striped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Striped Right Arrow 15"/>
          <p:cNvSpPr/>
          <p:nvPr/>
        </p:nvSpPr>
        <p:spPr>
          <a:xfrm>
            <a:off x="8611271" y="4009347"/>
            <a:ext cx="925975" cy="53243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Striped Right Arrow 16"/>
          <p:cNvSpPr/>
          <p:nvPr/>
        </p:nvSpPr>
        <p:spPr>
          <a:xfrm>
            <a:off x="8406849" y="2858579"/>
            <a:ext cx="925975" cy="532436"/>
          </a:xfrm>
          <a:prstGeom prst="striped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Striped Right Arrow 17"/>
          <p:cNvSpPr/>
          <p:nvPr/>
        </p:nvSpPr>
        <p:spPr>
          <a:xfrm rot="2107870">
            <a:off x="9532628" y="3124797"/>
            <a:ext cx="925975" cy="532436"/>
          </a:xfrm>
          <a:prstGeom prst="striped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Striped Right Arrow 18"/>
          <p:cNvSpPr/>
          <p:nvPr/>
        </p:nvSpPr>
        <p:spPr>
          <a:xfrm>
            <a:off x="5191119" y="2838931"/>
            <a:ext cx="925975" cy="532436"/>
          </a:xfrm>
          <a:prstGeom prst="striped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Striped Right Arrow 19"/>
          <p:cNvSpPr/>
          <p:nvPr/>
        </p:nvSpPr>
        <p:spPr>
          <a:xfrm>
            <a:off x="6263029" y="2848755"/>
            <a:ext cx="925975" cy="532436"/>
          </a:xfrm>
          <a:prstGeom prst="striped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Striped Right Arrow 20"/>
          <p:cNvSpPr/>
          <p:nvPr/>
        </p:nvSpPr>
        <p:spPr>
          <a:xfrm>
            <a:off x="3047299" y="2829107"/>
            <a:ext cx="925975" cy="532436"/>
          </a:xfrm>
          <a:prstGeom prst="striped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Striped Right Arrow 21"/>
          <p:cNvSpPr/>
          <p:nvPr/>
        </p:nvSpPr>
        <p:spPr>
          <a:xfrm>
            <a:off x="4119209" y="2838931"/>
            <a:ext cx="925975" cy="532436"/>
          </a:xfrm>
          <a:prstGeom prst="striped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Striped Right Arrow 22"/>
          <p:cNvSpPr/>
          <p:nvPr/>
        </p:nvSpPr>
        <p:spPr>
          <a:xfrm rot="19956612">
            <a:off x="2008145" y="3031905"/>
            <a:ext cx="925975" cy="532436"/>
          </a:xfrm>
          <a:prstGeom prst="striped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420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18" name="Picture 2" descr="Výsledek obrázku pro intel inside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152" y="723842"/>
            <a:ext cx="6395696" cy="590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26951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54262" y="349624"/>
            <a:ext cx="9993032" cy="6051175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cs-CZ" b="1" dirty="0" err="1">
                <a:solidFill>
                  <a:schemeClr val="tx2"/>
                </a:solidFill>
              </a:rPr>
              <a:t>Distribution</a:t>
            </a:r>
            <a:r>
              <a:rPr lang="cs-CZ" b="1" dirty="0">
                <a:solidFill>
                  <a:schemeClr val="tx2"/>
                </a:solidFill>
              </a:rPr>
              <a:t> </a:t>
            </a:r>
            <a:r>
              <a:rPr lang="cs-CZ" b="1" dirty="0" err="1">
                <a:solidFill>
                  <a:schemeClr val="tx2"/>
                </a:solidFill>
              </a:rPr>
              <a:t>strategies</a:t>
            </a:r>
            <a:endParaRPr lang="cs-CZ" b="1" dirty="0">
              <a:solidFill>
                <a:schemeClr val="tx2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cs-CZ" sz="1600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sz="3600" b="1" dirty="0" err="1">
                <a:solidFill>
                  <a:srgbClr val="0F524B"/>
                </a:solidFill>
              </a:rPr>
              <a:t>Intensive</a:t>
            </a:r>
            <a:r>
              <a:rPr lang="cs-CZ" sz="3600" b="1" dirty="0">
                <a:solidFill>
                  <a:srgbClr val="0F524B"/>
                </a:solidFill>
              </a:rPr>
              <a:t> </a:t>
            </a:r>
            <a:r>
              <a:rPr lang="cs-CZ" sz="3600" b="1" dirty="0" err="1">
                <a:solidFill>
                  <a:srgbClr val="0F524B"/>
                </a:solidFill>
              </a:rPr>
              <a:t>distribution</a:t>
            </a:r>
            <a:endParaRPr lang="cs-CZ" sz="3200" dirty="0">
              <a:solidFill>
                <a:srgbClr val="0F524B"/>
              </a:solidFill>
            </a:endParaRPr>
          </a:p>
          <a:p>
            <a:r>
              <a:rPr lang="en-GB" sz="3200" dirty="0">
                <a:solidFill>
                  <a:srgbClr val="0F524B"/>
                </a:solidFill>
              </a:rPr>
              <a:t>sales through as many stores as possible</a:t>
            </a:r>
            <a:endParaRPr lang="cs-CZ" sz="3200" dirty="0">
              <a:solidFill>
                <a:srgbClr val="0F524B"/>
              </a:solidFill>
            </a:endParaRPr>
          </a:p>
          <a:p>
            <a:r>
              <a:rPr lang="en-GB" sz="3200" dirty="0">
                <a:solidFill>
                  <a:srgbClr val="0F524B"/>
                </a:solidFill>
              </a:rPr>
              <a:t>in order to make the product commercially available</a:t>
            </a:r>
            <a:endParaRPr lang="cs-CZ" sz="3200" dirty="0">
              <a:solidFill>
                <a:srgbClr val="0F524B"/>
              </a:solidFill>
            </a:endParaRPr>
          </a:p>
          <a:p>
            <a:r>
              <a:rPr lang="en-US" sz="3200" dirty="0">
                <a:solidFill>
                  <a:srgbClr val="0F524B"/>
                </a:solidFill>
              </a:rPr>
              <a:t>FMCG – fast moving consumer goods</a:t>
            </a:r>
          </a:p>
          <a:p>
            <a:pPr marL="742950" lvl="1" indent="-285750" algn="ctr">
              <a:buNone/>
            </a:pPr>
            <a:r>
              <a:rPr lang="en-GB" sz="2800" b="1" dirty="0"/>
              <a:t>Frequent consumption items that are cheap and expensive</a:t>
            </a:r>
          </a:p>
          <a:p>
            <a:pPr marL="742950" lvl="1" indent="-285750" algn="ctr">
              <a:buNone/>
            </a:pPr>
            <a:r>
              <a:rPr lang="en-GB" sz="2800" b="1" dirty="0"/>
              <a:t>purchased </a:t>
            </a:r>
            <a:r>
              <a:rPr lang="en-US" sz="2800" b="1" dirty="0"/>
              <a:t>habitually</a:t>
            </a:r>
            <a:r>
              <a:rPr lang="en-GB" sz="2800" b="1" dirty="0"/>
              <a:t> or goods of an emergency character</a:t>
            </a:r>
            <a:endParaRPr lang="cs-CZ" sz="1600" dirty="0"/>
          </a:p>
        </p:txBody>
      </p:sp>
      <p:sp>
        <p:nvSpPr>
          <p:cNvPr id="2" name="AutoShape 2" descr="Výsledek obrázku pro bread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 descr="Výsledek obrázku pro bread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082" y="4925869"/>
            <a:ext cx="2013884" cy="91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ýsledek obrázku pro minerálka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164" y="4500282"/>
            <a:ext cx="1185229" cy="1735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Výsledek obrázku pro mléko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572" y="4912459"/>
            <a:ext cx="910979" cy="91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Výsledek obrázku pro orange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664" y="4925869"/>
            <a:ext cx="1936607" cy="118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Výsledek obrázku pro carrot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0542" y="4645688"/>
            <a:ext cx="1589928" cy="158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335154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406585" y="946337"/>
            <a:ext cx="9312088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0F524B"/>
                </a:solidFill>
              </a:rPr>
              <a:t>Exclusive distribution</a:t>
            </a:r>
            <a:r>
              <a:rPr lang="en-US" sz="2800" dirty="0">
                <a:solidFill>
                  <a:srgbClr val="0F524B"/>
                </a:solidFill>
              </a:rPr>
              <a:t> </a:t>
            </a:r>
          </a:p>
          <a:p>
            <a:pPr eaLnBrk="1" hangingPunct="1"/>
            <a:r>
              <a:rPr lang="en-GB" sz="2400" dirty="0">
                <a:solidFill>
                  <a:srgbClr val="0F524B"/>
                </a:solidFill>
              </a:rPr>
              <a:t>sales of products through a very limited number of retailers</a:t>
            </a:r>
            <a:endParaRPr lang="cs-CZ" sz="2400" dirty="0">
              <a:solidFill>
                <a:srgbClr val="0F524B"/>
              </a:solidFill>
            </a:endParaRPr>
          </a:p>
          <a:p>
            <a:pPr eaLnBrk="1" hangingPunct="1"/>
            <a:endParaRPr lang="en-US" sz="2400" dirty="0">
              <a:solidFill>
                <a:srgbClr val="3333CC"/>
              </a:solidFill>
            </a:endParaRPr>
          </a:p>
          <a:p>
            <a:pPr lvl="1" eaLnBrk="1" hangingPunct="1"/>
            <a:r>
              <a:rPr lang="en-GB" sz="2000" b="1" dirty="0"/>
              <a:t>expensive, luxury goods,</a:t>
            </a:r>
          </a:p>
          <a:p>
            <a:pPr lvl="1" eaLnBrk="1" hangingPunct="1"/>
            <a:r>
              <a:rPr lang="en-GB" sz="2000" dirty="0"/>
              <a:t>it has its psychological justification, because it promotes the exceptional nature of the goods</a:t>
            </a:r>
            <a:endParaRPr lang="cs-CZ" sz="2000" dirty="0"/>
          </a:p>
          <a:p>
            <a:pPr lvl="1" eaLnBrk="1" hangingPunct="1"/>
            <a:endParaRPr lang="en-US" sz="2000" dirty="0"/>
          </a:p>
          <a:p>
            <a:pPr eaLnBrk="1" hangingPunct="1"/>
            <a:r>
              <a:rPr lang="en-US" sz="2800" b="1" dirty="0">
                <a:solidFill>
                  <a:srgbClr val="0F524B"/>
                </a:solidFill>
              </a:rPr>
              <a:t>Selective distribution</a:t>
            </a:r>
            <a:endParaRPr lang="cs-CZ" sz="2800" b="1" dirty="0">
              <a:solidFill>
                <a:srgbClr val="0F524B"/>
              </a:solidFill>
            </a:endParaRPr>
          </a:p>
          <a:p>
            <a:pPr eaLnBrk="1" hangingPunct="1"/>
            <a:r>
              <a:rPr lang="en-GB" sz="2400" dirty="0">
                <a:solidFill>
                  <a:srgbClr val="0F524B"/>
                </a:solidFill>
              </a:rPr>
              <a:t>the manufacturer </a:t>
            </a:r>
            <a:r>
              <a:rPr lang="en-US" sz="2400" dirty="0">
                <a:solidFill>
                  <a:srgbClr val="0F524B"/>
                </a:solidFill>
              </a:rPr>
              <a:t>cooperates</a:t>
            </a:r>
            <a:r>
              <a:rPr lang="en-GB" sz="2400" dirty="0">
                <a:solidFill>
                  <a:srgbClr val="0F524B"/>
                </a:solidFill>
              </a:rPr>
              <a:t> with a larger number of distributors who expect a good partnership relationship and above average sales effort</a:t>
            </a:r>
            <a:endParaRPr lang="cs-CZ" sz="2400" dirty="0">
              <a:solidFill>
                <a:srgbClr val="0F524B"/>
              </a:solidFill>
            </a:endParaRPr>
          </a:p>
          <a:p>
            <a:pPr eaLnBrk="1" hangingPunct="1"/>
            <a:endParaRPr lang="en-US" sz="2400" dirty="0"/>
          </a:p>
          <a:p>
            <a:pPr lvl="1" eaLnBrk="1" hangingPunct="1"/>
            <a:r>
              <a:rPr lang="en-GB" sz="2000" b="1" dirty="0"/>
              <a:t>occasional consumer goods that are bought after careful comparison</a:t>
            </a:r>
          </a:p>
          <a:p>
            <a:pPr lvl="1" eaLnBrk="1" hangingPunct="1"/>
            <a:r>
              <a:rPr lang="en-GB" sz="2000" dirty="0"/>
              <a:t>clothing, footwear, consumer electronics</a:t>
            </a:r>
            <a:endParaRPr lang="en-US" sz="2000" dirty="0"/>
          </a:p>
        </p:txBody>
      </p:sp>
      <p:pic>
        <p:nvPicPr>
          <p:cNvPr id="3074" name="Picture 2" descr="Výsledek obrázku pro rolex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8673" y="873125"/>
            <a:ext cx="1120775" cy="1668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ýsledek obrázku pro dolce gusto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199" y="3760490"/>
            <a:ext cx="1863725" cy="186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987943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803400" y="2004091"/>
            <a:ext cx="9144000" cy="1050566"/>
          </a:xfrm>
        </p:spPr>
        <p:txBody>
          <a:bodyPr>
            <a:normAutofit/>
          </a:bodyPr>
          <a:lstStyle/>
          <a:p>
            <a:r>
              <a:rPr lang="cs-CZ" dirty="0" err="1"/>
              <a:t>Thank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attention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690" y="3548213"/>
            <a:ext cx="1900620" cy="148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654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Title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D8C47366-F40F-678B-F766-CB340BBB45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1"/>
            <a:ext cx="12192000" cy="7620001"/>
          </a:xfrm>
        </p:spPr>
      </p:pic>
    </p:spTree>
    <p:extLst>
      <p:ext uri="{BB962C8B-B14F-4D97-AF65-F5344CB8AC3E}">
        <p14:creationId xmlns:p14="http://schemas.microsoft.com/office/powerpoint/2010/main" val="2327491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Title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03D99E69-EE4B-CE27-BFFA-E40B1A1266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9709"/>
            <a:ext cx="12187868" cy="7617418"/>
          </a:xfrm>
        </p:spPr>
      </p:pic>
    </p:spTree>
    <p:extLst>
      <p:ext uri="{BB962C8B-B14F-4D97-AF65-F5344CB8AC3E}">
        <p14:creationId xmlns:p14="http://schemas.microsoft.com/office/powerpoint/2010/main" val="4091635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 rotWithShape="1">
          <a:blip r:embed="rId2"/>
          <a:srcRect l="20864" t="23400" r="22831" b="14301"/>
          <a:stretch/>
        </p:blipFill>
        <p:spPr>
          <a:xfrm>
            <a:off x="1609165" y="365125"/>
            <a:ext cx="9417424" cy="5861194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878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Marketing </a:t>
            </a:r>
            <a:r>
              <a:rPr lang="cs-CZ" dirty="0" err="1"/>
              <a:t>trends</a:t>
            </a:r>
            <a:r>
              <a:rPr lang="cs-CZ" dirty="0"/>
              <a:t> in </a:t>
            </a:r>
            <a:r>
              <a:rPr lang="cs-CZ" dirty="0" err="1"/>
              <a:t>general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 rotWithShape="1">
          <a:blip r:embed="rId2"/>
          <a:srcRect l="22044" t="20601" r="22044" b="17101"/>
          <a:stretch/>
        </p:blipFill>
        <p:spPr>
          <a:xfrm>
            <a:off x="1296071" y="365125"/>
            <a:ext cx="9847057" cy="617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260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28" y="216834"/>
            <a:ext cx="11806519" cy="6641166"/>
          </a:xfrm>
          <a:prstGeom prst="rect">
            <a:avLst/>
          </a:prstGeom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73195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4499</TotalTime>
  <Words>1700</Words>
  <Application>Microsoft Macintosh PowerPoint</Application>
  <PresentationFormat>Širokoúhlá obrazovka</PresentationFormat>
  <Paragraphs>209</Paragraphs>
  <Slides>46</Slides>
  <Notes>9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53" baseType="lpstr">
      <vt:lpstr>Arial</vt:lpstr>
      <vt:lpstr>Calibri</vt:lpstr>
      <vt:lpstr>Calibri Light</vt:lpstr>
      <vt:lpstr>Enriqueta</vt:lpstr>
      <vt:lpstr>Times New Roman</vt:lpstr>
      <vt:lpstr>Wingdings</vt:lpstr>
      <vt:lpstr>Motiv Office</vt:lpstr>
      <vt:lpstr>Trade Organizations Introduction</vt:lpstr>
      <vt:lpstr>Content</vt:lpstr>
      <vt:lpstr>Consumer trends in general </vt:lpstr>
      <vt:lpstr>Title</vt:lpstr>
      <vt:lpstr>Title</vt:lpstr>
      <vt:lpstr>Title</vt:lpstr>
      <vt:lpstr>Prezentace aplikace PowerPoint</vt:lpstr>
      <vt:lpstr>Marketing trends in general</vt:lpstr>
      <vt:lpstr>Prezentace aplikace PowerPoint</vt:lpstr>
      <vt:lpstr>Consumer media consumption development</vt:lpstr>
      <vt:lpstr>Prezentace aplikace PowerPoint</vt:lpstr>
      <vt:lpstr>Retail trends (megatrends) </vt:lpstr>
      <vt:lpstr>Prezentace aplikace PowerPoint</vt:lpstr>
      <vt:lpstr>Globalization</vt:lpstr>
      <vt:lpstr>Globalization effects</vt:lpstr>
      <vt:lpstr>THE PROCESS OF INTERNATIONALIZATION IS FULFILLED BY:</vt:lpstr>
      <vt:lpstr>Internationalization</vt:lpstr>
      <vt:lpstr>Internationalization</vt:lpstr>
      <vt:lpstr>Consumer ethnocentrism</vt:lpstr>
      <vt:lpstr>Demographics</vt:lpstr>
      <vt:lpstr>Everyday consumer behaviour</vt:lpstr>
      <vt:lpstr>Financial crisis and discount stores</vt:lpstr>
      <vt:lpstr>E-tail</vt:lpstr>
      <vt:lpstr>Prezentace aplikace PowerPoint</vt:lpstr>
      <vt:lpstr>Growing but…</vt:lpstr>
      <vt:lpstr>Prezentace aplikace PowerPoint</vt:lpstr>
      <vt:lpstr>Prezentace aplikace PowerPoint</vt:lpstr>
      <vt:lpstr>Business and in-store technology</vt:lpstr>
      <vt:lpstr>Why Walmart was so scuccesful?</vt:lpstr>
      <vt:lpstr>Walmart use of technology</vt:lpstr>
      <vt:lpstr>Basic concepts in retail </vt:lpstr>
      <vt:lpstr>Retail and wholesale</vt:lpstr>
      <vt:lpstr>Retailing</vt:lpstr>
      <vt:lpstr>Wholesale</vt:lpstr>
      <vt:lpstr>Wholesale</vt:lpstr>
      <vt:lpstr>Supply Chain</vt:lpstr>
      <vt:lpstr>Prezentace aplikace PowerPoint</vt:lpstr>
      <vt:lpstr>What are advantages and disadvantages of the two?</vt:lpstr>
      <vt:lpstr>Direct distribution</vt:lpstr>
      <vt:lpstr>Indirect distribution</vt:lpstr>
      <vt:lpstr>PUSH Strategy</vt:lpstr>
      <vt:lpstr>PULL Strategy</vt:lpstr>
      <vt:lpstr>Prezentace aplikace PowerPoint</vt:lpstr>
      <vt:lpstr>Prezentace aplikace PowerPoint</vt:lpstr>
      <vt:lpstr>Prezentace aplikace PowerPoint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Marketingu</dc:title>
  <dc:creator>Klepek</dc:creator>
  <cp:lastModifiedBy>Martin Klepek</cp:lastModifiedBy>
  <cp:revision>325</cp:revision>
  <dcterms:created xsi:type="dcterms:W3CDTF">2015-11-22T20:58:09Z</dcterms:created>
  <dcterms:modified xsi:type="dcterms:W3CDTF">2022-10-11T13:09:26Z</dcterms:modified>
</cp:coreProperties>
</file>