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24" r:id="rId3"/>
    <p:sldId id="425" r:id="rId4"/>
    <p:sldId id="426" r:id="rId5"/>
    <p:sldId id="427" r:id="rId6"/>
    <p:sldId id="428" r:id="rId7"/>
    <p:sldId id="456" r:id="rId8"/>
    <p:sldId id="429" r:id="rId9"/>
    <p:sldId id="457" r:id="rId10"/>
    <p:sldId id="430" r:id="rId11"/>
    <p:sldId id="431" r:id="rId12"/>
    <p:sldId id="434" r:id="rId13"/>
    <p:sldId id="458" r:id="rId14"/>
    <p:sldId id="432" r:id="rId15"/>
    <p:sldId id="433" r:id="rId16"/>
    <p:sldId id="435" r:id="rId17"/>
    <p:sldId id="436" r:id="rId18"/>
    <p:sldId id="438" r:id="rId19"/>
    <p:sldId id="437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9" r:id="rId30"/>
    <p:sldId id="448" r:id="rId31"/>
    <p:sldId id="459" r:id="rId32"/>
    <p:sldId id="450" r:id="rId33"/>
    <p:sldId id="451" r:id="rId34"/>
    <p:sldId id="452" r:id="rId35"/>
    <p:sldId id="453" r:id="rId36"/>
    <p:sldId id="454" r:id="rId37"/>
    <p:sldId id="455" r:id="rId38"/>
    <p:sldId id="322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24B"/>
    <a:srgbClr val="D6E4E6"/>
    <a:srgbClr val="FF0000"/>
    <a:srgbClr val="70AD47"/>
    <a:srgbClr val="598B91"/>
    <a:srgbClr val="A5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1903" autoAdjust="0"/>
  </p:normalViewPr>
  <p:slideViewPr>
    <p:cSldViewPr snapToGrid="0">
      <p:cViewPr varScale="1">
        <p:scale>
          <a:sx n="91" d="100"/>
          <a:sy n="91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07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5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40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03.11.2020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KF3UNKvH5M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Organizations</a:t>
            </a:r>
            <a:br>
              <a:rPr lang="en-US" dirty="0"/>
            </a:br>
            <a:r>
              <a:rPr lang="cs-CZ" sz="4000" dirty="0"/>
              <a:t>Location, location and location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Advantages:</a:t>
            </a:r>
          </a:p>
          <a:p>
            <a:r>
              <a:rPr lang="en-US" sz="3200" dirty="0"/>
              <a:t>Heavy traffic resulting from the wide range of product offerings</a:t>
            </a:r>
          </a:p>
          <a:p>
            <a:r>
              <a:rPr lang="en-US" sz="3200" dirty="0"/>
              <a:t>Cooperative planning and sharing of common costs</a:t>
            </a:r>
            <a:endParaRPr lang="cs-CZ" sz="3200" dirty="0"/>
          </a:p>
          <a:p>
            <a:r>
              <a:rPr lang="en-US" sz="3200" dirty="0"/>
              <a:t>Access to highways and availability of parking</a:t>
            </a:r>
          </a:p>
          <a:p>
            <a:r>
              <a:rPr lang="cs-CZ" sz="3200" dirty="0"/>
              <a:t>Lower </a:t>
            </a:r>
            <a:r>
              <a:rPr lang="en-US" sz="3200" dirty="0"/>
              <a:t>crime rate</a:t>
            </a:r>
          </a:p>
          <a:p>
            <a:r>
              <a:rPr lang="en-US" sz="3200" dirty="0"/>
              <a:t>Clean, neat environment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890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Disadvantages:</a:t>
            </a:r>
          </a:p>
          <a:p>
            <a:r>
              <a:rPr lang="en-US" sz="3200" dirty="0"/>
              <a:t>Inflexible store hours (the retailer must stay open during mall hours and cannot</a:t>
            </a:r>
            <a:r>
              <a:rPr lang="cs-CZ" sz="3200" dirty="0"/>
              <a:t> </a:t>
            </a:r>
            <a:r>
              <a:rPr lang="en-US" sz="3200" dirty="0"/>
              <a:t>be open at other times)</a:t>
            </a:r>
          </a:p>
          <a:p>
            <a:r>
              <a:rPr lang="en-US" sz="3200" dirty="0"/>
              <a:t>Restrictions as to what merchandise the retailer may sell</a:t>
            </a:r>
          </a:p>
          <a:p>
            <a:r>
              <a:rPr lang="en-US" sz="3200" dirty="0"/>
              <a:t>Inflexible operations and required membership in the center’s merchant</a:t>
            </a:r>
            <a:r>
              <a:rPr lang="cs-CZ" sz="3200" dirty="0"/>
              <a:t> </a:t>
            </a:r>
            <a:r>
              <a:rPr lang="en-US" sz="3200" dirty="0"/>
              <a:t>organization</a:t>
            </a:r>
          </a:p>
          <a:p>
            <a:r>
              <a:rPr lang="en-US" sz="3200" dirty="0"/>
              <a:t>Possibility of too much competition and the fact that much of the traffic is not</a:t>
            </a:r>
            <a:r>
              <a:rPr lang="cs-CZ" sz="3200" dirty="0"/>
              <a:t> </a:t>
            </a:r>
            <a:r>
              <a:rPr lang="en-US" sz="3200" dirty="0"/>
              <a:t>interested in a particular product offering</a:t>
            </a:r>
          </a:p>
        </p:txBody>
      </p:sp>
    </p:spTree>
    <p:extLst>
      <p:ext uri="{BB962C8B-B14F-4D97-AF65-F5344CB8AC3E}">
        <p14:creationId xmlns:p14="http://schemas.microsoft.com/office/powerpoint/2010/main" val="30097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freestanding retailer generally</a:t>
            </a:r>
            <a:r>
              <a:rPr lang="cs-CZ" sz="3200" dirty="0"/>
              <a:t> </a:t>
            </a:r>
            <a:r>
              <a:rPr lang="en-US" sz="3200" dirty="0"/>
              <a:t>locates along major traffic arteries without any adjacent retailers selling competing</a:t>
            </a:r>
            <a:r>
              <a:rPr lang="cs-CZ" sz="3200" dirty="0"/>
              <a:t> </a:t>
            </a:r>
            <a:r>
              <a:rPr lang="en-US" sz="3200" dirty="0"/>
              <a:t>products to share traffic.</a:t>
            </a:r>
            <a:endParaRPr lang="cs-CZ" sz="3200" dirty="0"/>
          </a:p>
          <a:p>
            <a:r>
              <a:rPr lang="en-US" sz="3200" dirty="0"/>
              <a:t>The difficulties of drawing, and then holding, customers to an isolated or</a:t>
            </a:r>
            <a:r>
              <a:rPr lang="cs-CZ" sz="3200" dirty="0"/>
              <a:t> </a:t>
            </a:r>
            <a:r>
              <a:rPr lang="en-US" sz="3200" dirty="0"/>
              <a:t>freestanding store is the reason that only large, well-known retailers should attempt</a:t>
            </a:r>
            <a:r>
              <a:rPr lang="cs-CZ" sz="3200" dirty="0"/>
              <a:t> </a:t>
            </a:r>
            <a:r>
              <a:rPr lang="en-US" sz="3200" dirty="0"/>
              <a:t>it. </a:t>
            </a:r>
            <a:endParaRPr lang="cs-CZ" sz="3200" dirty="0"/>
          </a:p>
          <a:p>
            <a:r>
              <a:rPr lang="en-US" sz="3200" dirty="0"/>
              <a:t>Small retailers may be unable to develop a loyal customer base since customers</a:t>
            </a:r>
            <a:r>
              <a:rPr lang="cs-CZ" sz="3200" dirty="0"/>
              <a:t> </a:t>
            </a:r>
            <a:r>
              <a:rPr lang="en-US" sz="3200" dirty="0"/>
              <a:t>are often unwilling to travel to a freestanding store that does not have a wide</a:t>
            </a:r>
            <a:r>
              <a:rPr lang="cs-CZ" sz="3200" dirty="0"/>
              <a:t> </a:t>
            </a:r>
            <a:r>
              <a:rPr lang="en-US" sz="3200" dirty="0"/>
              <a:t>assortment of products and a local or national reputation.</a:t>
            </a:r>
          </a:p>
        </p:txBody>
      </p:sp>
    </p:spTree>
    <p:extLst>
      <p:ext uri="{BB962C8B-B14F-4D97-AF65-F5344CB8AC3E}">
        <p14:creationId xmlns:p14="http://schemas.microsoft.com/office/powerpoint/2010/main" val="413571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25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 freestanding retailer generally</a:t>
            </a:r>
            <a:r>
              <a:rPr lang="cs-CZ" sz="3200" dirty="0"/>
              <a:t> </a:t>
            </a:r>
            <a:r>
              <a:rPr lang="en-US" sz="3200" dirty="0"/>
              <a:t>locates along major traffic arteries without any adjacent retailers selling competing</a:t>
            </a:r>
            <a:r>
              <a:rPr lang="cs-CZ" sz="3200" dirty="0"/>
              <a:t> </a:t>
            </a:r>
            <a:r>
              <a:rPr lang="en-US" sz="3200" dirty="0"/>
              <a:t>products to share traffic.</a:t>
            </a:r>
            <a:endParaRPr lang="cs-CZ" sz="3200" dirty="0"/>
          </a:p>
        </p:txBody>
      </p:sp>
      <p:pic>
        <p:nvPicPr>
          <p:cNvPr id="4" name="Picture 2" descr="Prada's first freestanding store opens in Osaka, Japan | Osaka, Prada, Mens  accessories fashion">
            <a:extLst>
              <a:ext uri="{FF2B5EF4-FFF2-40B4-BE49-F238E27FC236}">
                <a16:creationId xmlns:a16="http://schemas.microsoft.com/office/drawing/2014/main" id="{93A1FD8C-B17C-AF42-B92F-FFF6B5D7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20" y="1509420"/>
            <a:ext cx="5118880" cy="38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E18603-D33F-EC47-B15B-274727AAB496}"/>
              </a:ext>
            </a:extLst>
          </p:cNvPr>
          <p:cNvSpPr/>
          <p:nvPr/>
        </p:nvSpPr>
        <p:spPr>
          <a:xfrm>
            <a:off x="6234920" y="5433911"/>
            <a:ext cx="515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Prada's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freestanding</a:t>
            </a:r>
            <a:r>
              <a:rPr lang="cs-CZ" dirty="0"/>
              <a:t>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opens</a:t>
            </a:r>
            <a:r>
              <a:rPr lang="cs-CZ" dirty="0"/>
              <a:t> in </a:t>
            </a:r>
            <a:r>
              <a:rPr lang="cs-CZ" dirty="0" err="1"/>
              <a:t>Osaka</a:t>
            </a:r>
            <a:r>
              <a:rPr lang="cs-CZ" dirty="0"/>
              <a:t>, Japan</a:t>
            </a:r>
          </a:p>
        </p:txBody>
      </p:sp>
    </p:spTree>
    <p:extLst>
      <p:ext uri="{BB962C8B-B14F-4D97-AF65-F5344CB8AC3E}">
        <p14:creationId xmlns:p14="http://schemas.microsoft.com/office/powerpoint/2010/main" val="108674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Advantages:</a:t>
            </a:r>
          </a:p>
          <a:p>
            <a:r>
              <a:rPr lang="en-US" sz="3200" dirty="0"/>
              <a:t>Lack of direct competition</a:t>
            </a:r>
            <a:endParaRPr lang="cs-CZ" sz="3200" dirty="0"/>
          </a:p>
          <a:p>
            <a:r>
              <a:rPr lang="en-US" sz="3200" dirty="0"/>
              <a:t>Generally lower rents</a:t>
            </a:r>
          </a:p>
          <a:p>
            <a:r>
              <a:rPr lang="en-US" sz="3200" dirty="0"/>
              <a:t>Freedom in operations and hours</a:t>
            </a:r>
          </a:p>
          <a:p>
            <a:r>
              <a:rPr lang="en-US" sz="3200" dirty="0"/>
              <a:t>Facilities that can be adapted to individual needs</a:t>
            </a:r>
          </a:p>
          <a:p>
            <a:r>
              <a:rPr lang="en-US" sz="3200" dirty="0"/>
              <a:t>Inexpensive parking</a:t>
            </a:r>
          </a:p>
        </p:txBody>
      </p:sp>
    </p:spTree>
    <p:extLst>
      <p:ext uri="{BB962C8B-B14F-4D97-AF65-F5344CB8AC3E}">
        <p14:creationId xmlns:p14="http://schemas.microsoft.com/office/powerpoint/2010/main" val="10132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Disadvantages:</a:t>
            </a:r>
          </a:p>
          <a:p>
            <a:r>
              <a:rPr lang="en-US" sz="3200" dirty="0"/>
              <a:t>Lack of drawing power of complementary stores</a:t>
            </a:r>
          </a:p>
          <a:p>
            <a:r>
              <a:rPr lang="en-US" sz="3200" dirty="0"/>
              <a:t>Difficulties in attracting customers for the initial visit</a:t>
            </a:r>
          </a:p>
          <a:p>
            <a:r>
              <a:rPr lang="en-US" sz="3200" dirty="0"/>
              <a:t>Higher advertising and promotional costs</a:t>
            </a:r>
          </a:p>
          <a:p>
            <a:r>
              <a:rPr lang="en-US" sz="3200" dirty="0"/>
              <a:t>Operating costs that cannot be shared with others</a:t>
            </a:r>
          </a:p>
          <a:p>
            <a:r>
              <a:rPr lang="en-US" sz="3200" dirty="0"/>
              <a:t>Stores that may have to be built rather than rented</a:t>
            </a:r>
          </a:p>
          <a:p>
            <a:r>
              <a:rPr lang="en-US" sz="3200" dirty="0"/>
              <a:t>Zoning laws that may restrict some activities</a:t>
            </a:r>
          </a:p>
        </p:txBody>
      </p:sp>
    </p:spTree>
    <p:extLst>
      <p:ext uri="{BB962C8B-B14F-4D97-AF65-F5344CB8AC3E}">
        <p14:creationId xmlns:p14="http://schemas.microsoft.com/office/powerpoint/2010/main" val="1704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Nontraditional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cs-CZ" sz="3200" dirty="0"/>
              <a:t>A </a:t>
            </a:r>
            <a:r>
              <a:rPr lang="en-US" sz="3200" dirty="0"/>
              <a:t>significant number of travelers spend</a:t>
            </a:r>
            <a:r>
              <a:rPr lang="cs-CZ" sz="3200" dirty="0"/>
              <a:t> </a:t>
            </a:r>
            <a:r>
              <a:rPr lang="en-US" sz="3200" dirty="0"/>
              <a:t>several hours in airports and can use this time to</a:t>
            </a:r>
            <a:r>
              <a:rPr lang="cs-CZ" sz="3200" dirty="0"/>
              <a:t> </a:t>
            </a:r>
            <a:r>
              <a:rPr lang="en-US" sz="3200" dirty="0"/>
              <a:t>purchase merchandise they might otherwise purchase in their local communities,</a:t>
            </a:r>
            <a:r>
              <a:rPr lang="cs-CZ" sz="3200" dirty="0"/>
              <a:t> many </a:t>
            </a:r>
            <a:r>
              <a:rPr lang="en-US" sz="3200" dirty="0"/>
              <a:t>airport concourses now look like real regional malls, complete with national</a:t>
            </a:r>
            <a:r>
              <a:rPr lang="cs-CZ" sz="3200" dirty="0"/>
              <a:t> </a:t>
            </a:r>
            <a:r>
              <a:rPr lang="en-US" sz="3200" dirty="0"/>
              <a:t>brands, casual dining, service kiosks, and entertainment-infotainment venues</a:t>
            </a:r>
            <a:r>
              <a:rPr lang="cs-CZ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120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 geographic information system (GIS) is a computerized system that</a:t>
            </a:r>
            <a:r>
              <a:rPr lang="cs-CZ" sz="3200" dirty="0"/>
              <a:t> </a:t>
            </a:r>
            <a:r>
              <a:rPr lang="en-US" sz="3200" dirty="0"/>
              <a:t>combines physical geography with cultural geography.</a:t>
            </a:r>
            <a:endParaRPr lang="cs-CZ" sz="3200" dirty="0"/>
          </a:p>
          <a:p>
            <a:r>
              <a:rPr lang="en-US" sz="3200" dirty="0"/>
              <a:t>It includes</a:t>
            </a:r>
            <a:r>
              <a:rPr lang="cs-CZ" sz="3200" dirty="0"/>
              <a:t> </a:t>
            </a:r>
            <a:r>
              <a:rPr lang="en-US" sz="3200" dirty="0"/>
              <a:t>characteristics of the population such as age, gender, and income and man-made</a:t>
            </a:r>
            <a:r>
              <a:rPr lang="cs-CZ" sz="3200" dirty="0"/>
              <a:t> </a:t>
            </a:r>
            <a:r>
              <a:rPr lang="en-US" sz="3200" dirty="0"/>
              <a:t>objects placed in that space, such as fixed physical structures (factories, stores, apartment</a:t>
            </a:r>
            <a:r>
              <a:rPr lang="cs-CZ" sz="3200" dirty="0"/>
              <a:t> </a:t>
            </a:r>
            <a:r>
              <a:rPr lang="en-US" sz="3200" dirty="0"/>
              <a:t>buildings, schools, churches, houses, highways, railroads, airports, etc.) and</a:t>
            </a:r>
            <a:r>
              <a:rPr lang="cs-CZ" sz="3200" dirty="0"/>
              <a:t> </a:t>
            </a:r>
            <a:r>
              <a:rPr lang="en-US" sz="3200" dirty="0"/>
              <a:t>mobile physical structures (e.g., cars and trucks).</a:t>
            </a:r>
          </a:p>
        </p:txBody>
      </p:sp>
    </p:spTree>
    <p:extLst>
      <p:ext uri="{BB962C8B-B14F-4D97-AF65-F5344CB8AC3E}">
        <p14:creationId xmlns:p14="http://schemas.microsoft.com/office/powerpoint/2010/main" val="5370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Recent advancements in GIS have allowed the</a:t>
            </a:r>
            <a:r>
              <a:rPr lang="cs-CZ" sz="3200" dirty="0"/>
              <a:t> </a:t>
            </a:r>
            <a:r>
              <a:rPr lang="en-US" sz="3200" dirty="0"/>
              <a:t>retail analyst to also describe the lifestyle (activities, interests, opinions) of the</a:t>
            </a:r>
            <a:r>
              <a:rPr lang="cs-CZ" sz="3200" dirty="0"/>
              <a:t> </a:t>
            </a:r>
            <a:r>
              <a:rPr lang="en-US" sz="3200" dirty="0"/>
              <a:t>residents of geographic areas. </a:t>
            </a:r>
            <a:endParaRPr lang="cs-CZ" sz="3200" dirty="0"/>
          </a:p>
          <a:p>
            <a:r>
              <a:rPr lang="en-US" sz="3200" dirty="0"/>
              <a:t>This can be quite helpful in selecting locations for</a:t>
            </a:r>
            <a:r>
              <a:rPr lang="cs-CZ" sz="3200" dirty="0"/>
              <a:t> </a:t>
            </a:r>
            <a:r>
              <a:rPr lang="en-US" sz="3200" dirty="0"/>
              <a:t>stores that are highly lifestyle sensitive</a:t>
            </a:r>
          </a:p>
        </p:txBody>
      </p:sp>
    </p:spTree>
    <p:extLst>
      <p:ext uri="{BB962C8B-B14F-4D97-AF65-F5344CB8AC3E}">
        <p14:creationId xmlns:p14="http://schemas.microsoft.com/office/powerpoint/2010/main" val="333311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A7A9C2-B9CC-4011-BEF3-CE862CBD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gis">
            <a:extLst>
              <a:ext uri="{FF2B5EF4-FFF2-40B4-BE49-F238E27FC236}">
                <a16:creationId xmlns:a16="http://schemas.microsoft.com/office/drawing/2014/main" id="{F74574E2-7C5C-40D6-8D75-63C29AB4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41" y="1417638"/>
            <a:ext cx="584671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9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Location of a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One</a:t>
            </a:r>
            <a:r>
              <a:rPr lang="en-US" sz="3600" dirty="0"/>
              <a:t> famous retailer once said that the three major decisions in retailing are</a:t>
            </a:r>
            <a:r>
              <a:rPr lang="cs-CZ" sz="3600" dirty="0"/>
              <a:t> </a:t>
            </a:r>
            <a:r>
              <a:rPr lang="en-US" sz="3600" dirty="0"/>
              <a:t>location, location, and location.</a:t>
            </a:r>
            <a:endParaRPr lang="cs-CZ" sz="3600" dirty="0"/>
          </a:p>
          <a:p>
            <a:r>
              <a:rPr lang="en-US" sz="3600" dirty="0"/>
              <a:t>The easier it is to reach</a:t>
            </a:r>
            <a:r>
              <a:rPr lang="cs-CZ" sz="3600" dirty="0"/>
              <a:t> </a:t>
            </a:r>
            <a:r>
              <a:rPr lang="en-US" sz="3600" dirty="0"/>
              <a:t>the store, the more store traffic a store will have and this will lead to higher sales.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9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A7A9C2-B9CC-4011-BEF3-CE862CBD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F8951-BC7A-4470-A080-51A6BC84D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7" t="18856" r="60709" b="16666"/>
          <a:stretch/>
        </p:blipFill>
        <p:spPr>
          <a:xfrm>
            <a:off x="2925170" y="1421849"/>
            <a:ext cx="6341660" cy="51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E0F-D1CA-4197-934C-DB0A959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9B9E-80D3-4B44-9E5A-95AF4324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gis for retail">
            <a:extLst>
              <a:ext uri="{FF2B5EF4-FFF2-40B4-BE49-F238E27FC236}">
                <a16:creationId xmlns:a16="http://schemas.microsoft.com/office/drawing/2014/main" id="{CC861FC6-A5B2-461F-9710-0DD7AA56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"/>
            <a:ext cx="12192000" cy="68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7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E0F-D1CA-4197-934C-DB0A959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9B9E-80D3-4B44-9E5A-95AF4324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gis for retail">
            <a:extLst>
              <a:ext uri="{FF2B5EF4-FFF2-40B4-BE49-F238E27FC236}">
                <a16:creationId xmlns:a16="http://schemas.microsoft.com/office/drawing/2014/main" id="{200B235A-012A-4016-B5E0-456D00FC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"/>
            <a:ext cx="12257186" cy="68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9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E0F-D1CA-4197-934C-DB0A959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9B9E-80D3-4B44-9E5A-95AF4324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gis for retail">
            <a:extLst>
              <a:ext uri="{FF2B5EF4-FFF2-40B4-BE49-F238E27FC236}">
                <a16:creationId xmlns:a16="http://schemas.microsoft.com/office/drawing/2014/main" id="{B047ACAB-503C-4268-B328-5C3FC9D7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"/>
            <a:ext cx="12192000" cy="68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0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Market selection. </a:t>
            </a:r>
            <a:r>
              <a:rPr lang="en-US" sz="3200" dirty="0"/>
              <a:t>A retailer with a set of criteria in mind, such as the demographics</a:t>
            </a:r>
            <a:r>
              <a:rPr lang="cs-CZ" sz="3200" dirty="0"/>
              <a:t> </a:t>
            </a:r>
            <a:r>
              <a:rPr lang="en-US" sz="3200" dirty="0"/>
              <a:t>of its target market and the level of over- or </a:t>
            </a:r>
            <a:r>
              <a:rPr lang="en-US" sz="3200" dirty="0" err="1"/>
              <a:t>understoring</a:t>
            </a:r>
            <a:r>
              <a:rPr lang="en-US" sz="3200" dirty="0"/>
              <a:t> in a market, can have</a:t>
            </a:r>
            <a:r>
              <a:rPr lang="cs-CZ" sz="3200" dirty="0"/>
              <a:t> </a:t>
            </a:r>
            <a:r>
              <a:rPr lang="en-US" sz="3200" dirty="0"/>
              <a:t>the GIS identify and rank the most attractive cities, counties, or other geographic</a:t>
            </a:r>
            <a:r>
              <a:rPr lang="cs-CZ" sz="3200" dirty="0"/>
              <a:t> </a:t>
            </a:r>
            <a:r>
              <a:rPr lang="en-US" sz="3200" dirty="0"/>
              <a:t>areas to consider for expansion.</a:t>
            </a:r>
            <a:endParaRPr lang="cs-CZ" sz="3200" dirty="0"/>
          </a:p>
          <a:p>
            <a:r>
              <a:rPr lang="en-US" sz="3200" b="1" dirty="0"/>
              <a:t>Site analysis. </a:t>
            </a:r>
            <a:r>
              <a:rPr lang="en-US" sz="3200" dirty="0"/>
              <a:t>If a retailer has a particular community in mind, a GIS can identify</a:t>
            </a:r>
            <a:r>
              <a:rPr lang="cs-CZ" sz="3200" dirty="0"/>
              <a:t> </a:t>
            </a:r>
            <a:r>
              <a:rPr lang="en-US" sz="3200" dirty="0"/>
              <a:t>the best possible site or evaluate alternative sites for their expected profitability.</a:t>
            </a:r>
          </a:p>
        </p:txBody>
      </p:sp>
    </p:spTree>
    <p:extLst>
      <p:ext uri="{BB962C8B-B14F-4D97-AF65-F5344CB8AC3E}">
        <p14:creationId xmlns:p14="http://schemas.microsoft.com/office/powerpoint/2010/main" val="960953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Trade area definition. </a:t>
            </a:r>
            <a:r>
              <a:rPr lang="en-US" sz="3200" dirty="0"/>
              <a:t>If the retailer develops a database of where its customers</a:t>
            </a:r>
            <a:r>
              <a:rPr lang="cs-CZ" sz="3200" dirty="0"/>
              <a:t> </a:t>
            </a:r>
            <a:r>
              <a:rPr lang="en-US" sz="3200" dirty="0"/>
              <a:t>reside, a GIS can automatically develop a trade area map and update this daily,</a:t>
            </a:r>
            <a:r>
              <a:rPr lang="cs-CZ" sz="3200" dirty="0"/>
              <a:t> </a:t>
            </a:r>
            <a:r>
              <a:rPr lang="en-US" sz="3200" dirty="0"/>
              <a:t>weekly, monthly, or annually.</a:t>
            </a:r>
            <a:endParaRPr lang="cs-CZ" sz="3200" dirty="0"/>
          </a:p>
          <a:p>
            <a:r>
              <a:rPr lang="en-US" sz="3200" b="1" dirty="0"/>
              <a:t>New store cannibalization. </a:t>
            </a:r>
            <a:r>
              <a:rPr lang="en-US" sz="3200" dirty="0"/>
              <a:t>A GIS can help the retailer evaluate how the addition</a:t>
            </a:r>
            <a:r>
              <a:rPr lang="cs-CZ" sz="3200" dirty="0"/>
              <a:t> </a:t>
            </a:r>
            <a:r>
              <a:rPr lang="en-US" sz="3200" dirty="0"/>
              <a:t>of another store in a community might cannibalize sales from its existing</a:t>
            </a:r>
            <a:r>
              <a:rPr lang="cs-CZ" sz="3200" dirty="0"/>
              <a:t> </a:t>
            </a:r>
            <a:r>
              <a:rPr lang="en-US" sz="3200" dirty="0"/>
              <a:t>store(s).</a:t>
            </a:r>
          </a:p>
        </p:txBody>
      </p:sp>
    </p:spTree>
    <p:extLst>
      <p:ext uri="{BB962C8B-B14F-4D97-AF65-F5344CB8AC3E}">
        <p14:creationId xmlns:p14="http://schemas.microsoft.com/office/powerpoint/2010/main" val="1561818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Advertising management. </a:t>
            </a:r>
            <a:r>
              <a:rPr lang="en-US" sz="3200" dirty="0"/>
              <a:t>A GIS can help the retailer allocate its advertising</a:t>
            </a:r>
            <a:r>
              <a:rPr lang="cs-CZ" sz="3200" dirty="0"/>
              <a:t> </a:t>
            </a:r>
            <a:r>
              <a:rPr lang="en-US" sz="3200" dirty="0"/>
              <a:t>budget to different stores based on the market potential in their respective</a:t>
            </a:r>
            <a:r>
              <a:rPr lang="cs-CZ" sz="3200" dirty="0"/>
              <a:t> </a:t>
            </a:r>
            <a:r>
              <a:rPr lang="en-US" sz="3200" dirty="0"/>
              <a:t>trade areas. Similarly, a GIS can help the retailer develop a more effective</a:t>
            </a:r>
            <a:r>
              <a:rPr lang="cs-CZ" sz="3200" dirty="0"/>
              <a:t> </a:t>
            </a:r>
            <a:r>
              <a:rPr lang="en-US" sz="3200" dirty="0"/>
              <a:t>direct-mail campaign to prospective customers</a:t>
            </a:r>
            <a:r>
              <a:rPr lang="cs-CZ" sz="3200" dirty="0"/>
              <a:t>.</a:t>
            </a:r>
          </a:p>
          <a:p>
            <a:r>
              <a:rPr lang="en-US" sz="3200" b="1" dirty="0"/>
              <a:t>Merchandise</a:t>
            </a:r>
            <a:r>
              <a:rPr lang="en-US" sz="3200" dirty="0"/>
              <a:t> </a:t>
            </a:r>
            <a:r>
              <a:rPr lang="en-US" sz="3200" b="1" dirty="0"/>
              <a:t>management. </a:t>
            </a:r>
            <a:r>
              <a:rPr lang="en-US" sz="3200" dirty="0"/>
              <a:t>A GIS can help the retailer develop an optimal mix of</a:t>
            </a:r>
            <a:r>
              <a:rPr lang="cs-CZ" sz="3200" dirty="0"/>
              <a:t> </a:t>
            </a:r>
            <a:r>
              <a:rPr lang="en-US" sz="3200" dirty="0"/>
              <a:t>merchandise based on the characteristics of households and individuals within</a:t>
            </a:r>
            <a:r>
              <a:rPr lang="cs-CZ" sz="3200" dirty="0"/>
              <a:t> </a:t>
            </a:r>
            <a:r>
              <a:rPr lang="en-US" sz="3200" dirty="0"/>
              <a:t>its trade area.</a:t>
            </a:r>
          </a:p>
        </p:txBody>
      </p:sp>
    </p:spTree>
    <p:extLst>
      <p:ext uri="{BB962C8B-B14F-4D97-AF65-F5344CB8AC3E}">
        <p14:creationId xmlns:p14="http://schemas.microsoft.com/office/powerpoint/2010/main" val="8409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Evaluation of store managers. </a:t>
            </a:r>
            <a:r>
              <a:rPr lang="en-US" sz="3200" dirty="0"/>
              <a:t>A GIS can provide an important human resource</a:t>
            </a:r>
            <a:r>
              <a:rPr lang="cs-CZ" sz="3200" dirty="0"/>
              <a:t> </a:t>
            </a:r>
            <a:r>
              <a:rPr lang="en-US" sz="3200" dirty="0"/>
              <a:t>function. It can help assess how well a store manager is performing based on</a:t>
            </a:r>
            <a:r>
              <a:rPr lang="cs-CZ" sz="3200" dirty="0"/>
              <a:t> </a:t>
            </a:r>
            <a:r>
              <a:rPr lang="en-US" sz="3200" dirty="0"/>
              <a:t>the trade area characteristics. </a:t>
            </a:r>
            <a:endParaRPr lang="cs-CZ" sz="3200" dirty="0"/>
          </a:p>
          <a:p>
            <a:r>
              <a:rPr lang="en-US" sz="3200" dirty="0"/>
              <a:t>Consider that two stores of the same size could be</a:t>
            </a:r>
            <a:r>
              <a:rPr lang="cs-CZ" sz="3200" dirty="0"/>
              <a:t> </a:t>
            </a:r>
            <a:r>
              <a:rPr lang="en-US" sz="3200" dirty="0"/>
              <a:t>performing quite differently because of the demographics and competitive</a:t>
            </a:r>
            <a:r>
              <a:rPr lang="cs-CZ" sz="3200" dirty="0"/>
              <a:t> </a:t>
            </a:r>
            <a:r>
              <a:rPr lang="en-US" sz="3200" dirty="0"/>
              <a:t>conditions in the two trade areas. </a:t>
            </a:r>
            <a:endParaRPr lang="cs-CZ" sz="3200" dirty="0"/>
          </a:p>
          <a:p>
            <a:r>
              <a:rPr lang="en-US" sz="3200" dirty="0"/>
              <a:t>Thus it would be inappropriate to either</a:t>
            </a:r>
            <a:r>
              <a:rPr lang="cs-CZ" sz="3200" dirty="0"/>
              <a:t> </a:t>
            </a:r>
            <a:r>
              <a:rPr lang="en-US" sz="3200" dirty="0"/>
              <a:t>reward or punish a manager for things over which the manager has no control.</a:t>
            </a:r>
          </a:p>
        </p:txBody>
      </p:sp>
    </p:spTree>
    <p:extLst>
      <p:ext uri="{BB962C8B-B14F-4D97-AF65-F5344CB8AC3E}">
        <p14:creationId xmlns:p14="http://schemas.microsoft.com/office/powerpoint/2010/main" val="3172679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location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Retail </a:t>
            </a:r>
            <a:r>
              <a:rPr lang="cs-CZ" sz="4000" b="1" dirty="0" err="1"/>
              <a:t>gravity</a:t>
            </a:r>
            <a:r>
              <a:rPr lang="cs-CZ" sz="4000" b="1" dirty="0"/>
              <a:t> </a:t>
            </a:r>
            <a:r>
              <a:rPr lang="cs-CZ" sz="4000" b="1" dirty="0" err="1"/>
              <a:t>theory</a:t>
            </a:r>
            <a:endParaRPr lang="cs-CZ" sz="4000" b="1" dirty="0"/>
          </a:p>
          <a:p>
            <a:pPr marL="0" indent="0" algn="ctr">
              <a:buNone/>
            </a:pPr>
            <a:endParaRPr lang="cs-CZ" sz="4000" b="1" dirty="0"/>
          </a:p>
          <a:p>
            <a:pPr marL="0" indent="0" algn="ctr">
              <a:buNone/>
            </a:pPr>
            <a:r>
              <a:rPr lang="cs-CZ" sz="4000" b="1" dirty="0" err="1"/>
              <a:t>Saturation</a:t>
            </a:r>
            <a:r>
              <a:rPr lang="cs-CZ" sz="4000" b="1" dirty="0"/>
              <a:t> </a:t>
            </a:r>
            <a:r>
              <a:rPr lang="cs-CZ" sz="4000" b="1" dirty="0" err="1"/>
              <a:t>theory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62765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GB" sz="3200" dirty="0"/>
              <a:t>In effect, it stated that two cities attract trade from</a:t>
            </a:r>
            <a:r>
              <a:rPr lang="cs-CZ" sz="3200" dirty="0"/>
              <a:t> </a:t>
            </a:r>
            <a:r>
              <a:rPr lang="en-GB" sz="3200" dirty="0"/>
              <a:t>an intermediate location approximately in direct proportion to the population of</a:t>
            </a:r>
            <a:r>
              <a:rPr lang="cs-CZ" sz="3200" dirty="0"/>
              <a:t> </a:t>
            </a:r>
            <a:r>
              <a:rPr lang="en-GB" sz="3200" dirty="0"/>
              <a:t>the two cities and in inverse proportion to the square of the distance from these two</a:t>
            </a:r>
            <a:r>
              <a:rPr lang="cs-CZ" sz="3200" dirty="0"/>
              <a:t> </a:t>
            </a:r>
            <a:r>
              <a:rPr lang="en-GB" sz="3200" dirty="0"/>
              <a:t>cities to the intermediate place. </a:t>
            </a:r>
            <a:endParaRPr lang="cs-CZ" sz="3200" dirty="0"/>
          </a:p>
          <a:p>
            <a:r>
              <a:rPr lang="en-GB" sz="3200" dirty="0"/>
              <a:t>That is, people will tend to shop in the </a:t>
            </a:r>
            <a:r>
              <a:rPr lang="en-GB" sz="3200" b="1" dirty="0"/>
              <a:t>larger city </a:t>
            </a:r>
            <a:r>
              <a:rPr lang="en-GB" sz="3200" dirty="0"/>
              <a:t>if</a:t>
            </a:r>
            <a:r>
              <a:rPr lang="cs-CZ" sz="3200" dirty="0"/>
              <a:t> </a:t>
            </a:r>
            <a:r>
              <a:rPr lang="en-GB" sz="3200" dirty="0"/>
              <a:t>travel distance is equal, or even somewhat farther, because they believe that the</a:t>
            </a:r>
            <a:r>
              <a:rPr lang="cs-CZ" sz="3200" dirty="0"/>
              <a:t> </a:t>
            </a:r>
            <a:r>
              <a:rPr lang="en-GB" sz="3200" dirty="0"/>
              <a:t>larger city has a </a:t>
            </a:r>
            <a:r>
              <a:rPr lang="en-GB" sz="3200" b="1" dirty="0"/>
              <a:t>better product selection </a:t>
            </a:r>
            <a:r>
              <a:rPr lang="en-GB" sz="3200" dirty="0"/>
              <a:t>and will be </a:t>
            </a:r>
            <a:r>
              <a:rPr lang="en-GB" sz="3200" b="1" dirty="0"/>
              <a:t>worth the extra travel</a:t>
            </a:r>
            <a:r>
              <a:rPr lang="en-GB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83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Location of a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Reaching the target market can be achieved through a store-based</a:t>
            </a:r>
            <a:r>
              <a:rPr lang="cs-CZ" sz="3200" dirty="0"/>
              <a:t> </a:t>
            </a:r>
            <a:r>
              <a:rPr lang="en-US" sz="3200" dirty="0"/>
              <a:t>location in which the consumer travels to the store, or through a </a:t>
            </a:r>
            <a:r>
              <a:rPr lang="en-US" sz="3200" dirty="0" err="1"/>
              <a:t>nonstore</a:t>
            </a:r>
            <a:r>
              <a:rPr lang="cs-CZ" sz="3200" dirty="0"/>
              <a:t> </a:t>
            </a:r>
            <a:r>
              <a:rPr lang="en-US" sz="3200" dirty="0"/>
              <a:t>retailing format in which products and services are offered to the consumer at a</a:t>
            </a:r>
            <a:r>
              <a:rPr lang="cs-CZ" sz="3200" dirty="0"/>
              <a:t> more </a:t>
            </a:r>
            <a:r>
              <a:rPr lang="cs-CZ" sz="3200" b="1" dirty="0"/>
              <a:t>convenient</a:t>
            </a:r>
            <a:r>
              <a:rPr lang="cs-CZ" sz="3200" dirty="0"/>
              <a:t> or </a:t>
            </a:r>
            <a:r>
              <a:rPr lang="cs-CZ" sz="3200" b="1" dirty="0"/>
              <a:t>accessible</a:t>
            </a:r>
            <a:r>
              <a:rPr lang="cs-CZ" sz="3200" dirty="0"/>
              <a:t> location.</a:t>
            </a:r>
          </a:p>
          <a:p>
            <a:r>
              <a:rPr lang="en-US" sz="3200" dirty="0"/>
              <a:t>Regardless of whether retailers are planning a traditional store in geographic</a:t>
            </a:r>
            <a:r>
              <a:rPr lang="cs-CZ" sz="3200" dirty="0"/>
              <a:t> </a:t>
            </a:r>
            <a:r>
              <a:rPr lang="en-US" sz="3200" dirty="0"/>
              <a:t>space or a virtual store in cyberspace, their first step is to develop a </a:t>
            </a:r>
            <a:r>
              <a:rPr lang="en-US" sz="3200" b="1" dirty="0"/>
              <a:t>cost-effective</a:t>
            </a:r>
            <a:r>
              <a:rPr lang="cs-CZ" sz="3200" b="1" dirty="0"/>
              <a:t> </a:t>
            </a:r>
            <a:r>
              <a:rPr lang="en-US" sz="3200" b="1" dirty="0"/>
              <a:t>way to reach the household and individual consumer </a:t>
            </a:r>
            <a:r>
              <a:rPr lang="en-US" sz="3200" dirty="0"/>
              <a:t>that they have identified as</a:t>
            </a:r>
            <a:r>
              <a:rPr lang="cs-CZ" sz="3200" dirty="0"/>
              <a:t> </a:t>
            </a:r>
            <a:r>
              <a:rPr lang="en-US" sz="3200" dirty="0"/>
              <a:t>their target market.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780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98843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Reilly’s law of retail gravitation,</a:t>
            </a:r>
            <a:r>
              <a:rPr lang="cs-CZ" sz="3200" dirty="0"/>
              <a:t> </a:t>
            </a:r>
            <a:r>
              <a:rPr lang="en-GB" sz="3200" dirty="0"/>
              <a:t>named after its</a:t>
            </a:r>
            <a:r>
              <a:rPr lang="cs-CZ" sz="3200" dirty="0"/>
              <a:t> </a:t>
            </a:r>
            <a:r>
              <a:rPr lang="en-GB" sz="3200" dirty="0"/>
              <a:t>developer, William Reilly, dealt with </a:t>
            </a:r>
            <a:r>
              <a:rPr lang="en-GB" sz="3200" b="1" dirty="0"/>
              <a:t>how large urbanized areas attracted customers from smaller communities</a:t>
            </a:r>
            <a:r>
              <a:rPr lang="en-GB" sz="3200" dirty="0"/>
              <a:t>.</a:t>
            </a:r>
            <a:endParaRPr lang="cs-CZ" sz="3200" dirty="0"/>
          </a:p>
        </p:txBody>
      </p:sp>
      <p:pic>
        <p:nvPicPr>
          <p:cNvPr id="1026" name="Picture 2" descr="Výsledek obrázku pro retail gravitation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10" y="2291231"/>
            <a:ext cx="6033190" cy="31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8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1"/>
            <a:ext cx="6153443" cy="1505243"/>
          </a:xfrm>
        </p:spPr>
        <p:txBody>
          <a:bodyPr>
            <a:normAutofit/>
          </a:bodyPr>
          <a:lstStyle/>
          <a:p>
            <a:r>
              <a:rPr lang="cs-CZ" sz="3200" i="1" dirty="0" err="1"/>
              <a:t>Excercise</a:t>
            </a:r>
            <a:r>
              <a:rPr lang="cs-CZ" sz="3200" i="1" dirty="0"/>
              <a:t>: </a:t>
            </a:r>
            <a:r>
              <a:rPr lang="cs-CZ" sz="3200" i="1" dirty="0" err="1"/>
              <a:t>Find</a:t>
            </a:r>
            <a:r>
              <a:rPr lang="cs-CZ" sz="3200" i="1" dirty="0"/>
              <a:t> </a:t>
            </a:r>
            <a:r>
              <a:rPr lang="cs-CZ" sz="3200" i="1" dirty="0" err="1"/>
              <a:t>the</a:t>
            </a:r>
            <a:r>
              <a:rPr lang="cs-CZ" sz="3200" i="1" dirty="0"/>
              <a:t> </a:t>
            </a:r>
            <a:r>
              <a:rPr lang="cs-CZ" sz="3200" i="1" dirty="0" err="1"/>
              <a:t>breaking</a:t>
            </a:r>
            <a:r>
              <a:rPr lang="cs-CZ" sz="3200" i="1" dirty="0"/>
              <a:t> point </a:t>
            </a:r>
            <a:r>
              <a:rPr lang="cs-CZ" sz="3200" i="1" dirty="0" err="1"/>
              <a:t>between</a:t>
            </a:r>
            <a:r>
              <a:rPr lang="cs-CZ" sz="3200" i="1" dirty="0"/>
              <a:t> </a:t>
            </a:r>
            <a:r>
              <a:rPr lang="cs-CZ" sz="3200" i="1" dirty="0" err="1"/>
              <a:t>two</a:t>
            </a:r>
            <a:r>
              <a:rPr lang="cs-CZ" sz="3200" i="1" dirty="0"/>
              <a:t> </a:t>
            </a:r>
            <a:r>
              <a:rPr lang="cs-CZ" sz="3200" i="1" dirty="0" err="1"/>
              <a:t>cities</a:t>
            </a:r>
            <a:r>
              <a:rPr lang="cs-CZ" sz="3200" i="1" dirty="0"/>
              <a:t>: Ostrava and Karviná</a:t>
            </a:r>
          </a:p>
        </p:txBody>
      </p:sp>
      <p:pic>
        <p:nvPicPr>
          <p:cNvPr id="1026" name="Picture 2" descr="Výsledek obrázku pro retail gravitation 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97" y="181077"/>
            <a:ext cx="3998844" cy="20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205DD0A-ED5D-7247-8B54-2DC1B6612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2" y="3195580"/>
            <a:ext cx="6779456" cy="34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0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Retail gravity theory rests on two assumptions: </a:t>
            </a:r>
            <a:endParaRPr lang="cs-CZ" sz="3200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the two competing cities are</a:t>
            </a:r>
            <a:r>
              <a:rPr lang="cs-CZ" dirty="0"/>
              <a:t> </a:t>
            </a:r>
            <a:r>
              <a:rPr lang="en-GB" dirty="0"/>
              <a:t>equally accessible from the major road and 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population is a good indicator of the</a:t>
            </a:r>
            <a:r>
              <a:rPr lang="cs-CZ" dirty="0"/>
              <a:t> </a:t>
            </a:r>
            <a:r>
              <a:rPr lang="en-GB" dirty="0"/>
              <a:t>differences in the goods and services available in different cities.</a:t>
            </a:r>
            <a:endParaRPr lang="cs-CZ" dirty="0"/>
          </a:p>
          <a:p>
            <a:r>
              <a:rPr lang="en-GB" dirty="0"/>
              <a:t>Consumers are</a:t>
            </a:r>
            <a:r>
              <a:rPr lang="cs-CZ" dirty="0"/>
              <a:t> </a:t>
            </a:r>
            <a:r>
              <a:rPr lang="en-GB" dirty="0"/>
              <a:t>attracted to the larger population </a:t>
            </a:r>
            <a:r>
              <a:rPr lang="en-GB" dirty="0" err="1"/>
              <a:t>center</a:t>
            </a:r>
            <a:r>
              <a:rPr lang="en-GB" dirty="0"/>
              <a:t> not because of the city’s size, but because</a:t>
            </a:r>
            <a:r>
              <a:rPr lang="cs-CZ" dirty="0"/>
              <a:t> </a:t>
            </a:r>
            <a:r>
              <a:rPr lang="en-GB" dirty="0"/>
              <a:t>of the larger number of stores and wider product assortment available, thereby</a:t>
            </a:r>
            <a:r>
              <a:rPr lang="cs-CZ" dirty="0"/>
              <a:t> </a:t>
            </a:r>
            <a:r>
              <a:rPr lang="en-GB" dirty="0"/>
              <a:t>making the increased travel time worthwhile.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7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cs-CZ" sz="3200" dirty="0"/>
              <a:t>M</a:t>
            </a:r>
            <a:r>
              <a:rPr lang="en-GB" sz="3200" dirty="0" err="1"/>
              <a:t>ethod</a:t>
            </a:r>
            <a:r>
              <a:rPr lang="en-GB" sz="3200" dirty="0"/>
              <a:t> for identifying attractive potential markets is based on retail</a:t>
            </a:r>
            <a:r>
              <a:rPr lang="cs-CZ" sz="3200" dirty="0"/>
              <a:t> </a:t>
            </a:r>
            <a:r>
              <a:rPr lang="en-GB" sz="3200" dirty="0"/>
              <a:t>saturation, which examines how the demand for goods and services in a potential</a:t>
            </a:r>
            <a:r>
              <a:rPr lang="cs-CZ" sz="3200" dirty="0"/>
              <a:t> </a:t>
            </a:r>
            <a:r>
              <a:rPr lang="en-GB" sz="3200" dirty="0"/>
              <a:t>trading area is being served by current retail establishments in comparison with</a:t>
            </a:r>
            <a:r>
              <a:rPr lang="cs-CZ" sz="3200" dirty="0"/>
              <a:t> </a:t>
            </a:r>
            <a:r>
              <a:rPr lang="en-GB" sz="3200" dirty="0"/>
              <a:t>other potential markets.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9200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– 3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situations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Retail store saturation is a condition under which existing store facilities are</a:t>
            </a:r>
            <a:r>
              <a:rPr lang="cs-CZ" sz="3200" dirty="0"/>
              <a:t> </a:t>
            </a:r>
            <a:r>
              <a:rPr lang="en-GB" sz="3200" dirty="0"/>
              <a:t>utilized efﬁciently and meet customer needs. Retail </a:t>
            </a:r>
            <a:r>
              <a:rPr lang="en-GB" sz="3200" b="1" dirty="0"/>
              <a:t>saturation</a:t>
            </a:r>
            <a:r>
              <a:rPr lang="en-GB" sz="3200" dirty="0"/>
              <a:t> exists when a</a:t>
            </a:r>
            <a:r>
              <a:rPr lang="cs-CZ" sz="3200" dirty="0"/>
              <a:t> </a:t>
            </a:r>
            <a:r>
              <a:rPr lang="en-GB" sz="3200" dirty="0"/>
              <a:t>market has just enough store facilities for a given type of store to serve the</a:t>
            </a:r>
            <a:r>
              <a:rPr lang="cs-CZ" sz="3200" dirty="0"/>
              <a:t> </a:t>
            </a:r>
            <a:r>
              <a:rPr lang="en-GB" sz="3200" dirty="0"/>
              <a:t>population of the market satisfactorily and yield a fair proﬁt to the owners.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When a market has too few stores to satisfactorily meet the needs of the</a:t>
            </a:r>
            <a:r>
              <a:rPr lang="cs-CZ" sz="3200" dirty="0"/>
              <a:t> </a:t>
            </a:r>
            <a:r>
              <a:rPr lang="en-GB" sz="3200" dirty="0"/>
              <a:t>customer, it is </a:t>
            </a:r>
            <a:r>
              <a:rPr lang="en-GB" sz="3200" b="1" dirty="0" err="1"/>
              <a:t>understored</a:t>
            </a:r>
            <a:r>
              <a:rPr lang="en-GB" sz="3200" dirty="0"/>
              <a:t>. In this setting average store proﬁtability is</a:t>
            </a:r>
            <a:r>
              <a:rPr lang="cs-CZ" sz="3200" dirty="0"/>
              <a:t> </a:t>
            </a:r>
            <a:r>
              <a:rPr lang="en-GB" sz="3200" dirty="0"/>
              <a:t>quite high.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When a market has too many stores to yield a fair return on investment, it is</a:t>
            </a:r>
            <a:r>
              <a:rPr lang="cs-CZ" sz="3200" dirty="0"/>
              <a:t> </a:t>
            </a:r>
            <a:r>
              <a:rPr lang="en-GB" sz="3200" b="1" dirty="0"/>
              <a:t>overstored</a:t>
            </a:r>
            <a:r>
              <a:rPr lang="en-GB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1044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GB" sz="3200" dirty="0"/>
              <a:t>One</a:t>
            </a:r>
            <a:r>
              <a:rPr lang="cs-CZ" sz="3200" dirty="0"/>
              <a:t> </a:t>
            </a:r>
            <a:r>
              <a:rPr lang="en-GB" sz="3200" dirty="0"/>
              <a:t>typically measures saturation, overstoring, and </a:t>
            </a:r>
            <a:r>
              <a:rPr lang="en-GB" sz="3200" dirty="0" err="1"/>
              <a:t>understoring</a:t>
            </a:r>
            <a:r>
              <a:rPr lang="en-GB" sz="3200" dirty="0"/>
              <a:t> in terms of the</a:t>
            </a:r>
            <a:r>
              <a:rPr lang="cs-CZ" sz="3200" dirty="0"/>
              <a:t> </a:t>
            </a:r>
            <a:r>
              <a:rPr lang="en-GB" sz="3200" dirty="0"/>
              <a:t>number of stores per thousand households.</a:t>
            </a:r>
            <a:endParaRPr lang="cs-CZ" sz="3200" dirty="0"/>
          </a:p>
          <a:p>
            <a:r>
              <a:rPr lang="en-GB" sz="3200" dirty="0"/>
              <a:t>A possible indicator of </a:t>
            </a:r>
            <a:r>
              <a:rPr lang="en-GB" sz="3200" dirty="0" err="1"/>
              <a:t>understored</a:t>
            </a:r>
            <a:r>
              <a:rPr lang="en-GB" sz="3200" dirty="0"/>
              <a:t> versus overstored markets is the index of</a:t>
            </a:r>
            <a:r>
              <a:rPr lang="cs-CZ" sz="3200" dirty="0"/>
              <a:t> </a:t>
            </a:r>
            <a:r>
              <a:rPr lang="en-GB" sz="3200" dirty="0"/>
              <a:t>retail saturation (IRS),</a:t>
            </a:r>
            <a:r>
              <a:rPr lang="cs-CZ" sz="3200" dirty="0"/>
              <a:t> </a:t>
            </a:r>
            <a:r>
              <a:rPr lang="en-GB" sz="3200" dirty="0"/>
              <a:t>which is the ratio of demand for a product or service</a:t>
            </a:r>
            <a:r>
              <a:rPr lang="cs-CZ" sz="3200" dirty="0"/>
              <a:t> </a:t>
            </a:r>
            <a:r>
              <a:rPr lang="en-GB" sz="3200" dirty="0"/>
              <a:t>divided by available supply</a:t>
            </a:r>
            <a:r>
              <a:rPr lang="cs-CZ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4390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formula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IRS </a:t>
            </a:r>
            <a:r>
              <a:rPr lang="cs-CZ" sz="3200" dirty="0"/>
              <a:t>= (H x </a:t>
            </a:r>
            <a:r>
              <a:rPr lang="en-GB" sz="3200" dirty="0"/>
              <a:t>R</a:t>
            </a:r>
            <a:r>
              <a:rPr lang="cs-CZ" sz="3200" dirty="0"/>
              <a:t>E) / RF</a:t>
            </a:r>
          </a:p>
          <a:p>
            <a:pPr lvl="1"/>
            <a:r>
              <a:rPr lang="en-GB" dirty="0"/>
              <a:t>IRS is the index of retail saturation for an area</a:t>
            </a:r>
            <a:endParaRPr lang="cs-CZ" dirty="0"/>
          </a:p>
          <a:p>
            <a:pPr lvl="1"/>
            <a:r>
              <a:rPr lang="en-GB" dirty="0"/>
              <a:t>H is the number of households</a:t>
            </a:r>
            <a:r>
              <a:rPr lang="cs-CZ" dirty="0"/>
              <a:t> </a:t>
            </a:r>
            <a:r>
              <a:rPr lang="en-GB" dirty="0"/>
              <a:t>in the area</a:t>
            </a:r>
            <a:endParaRPr lang="cs-CZ" dirty="0"/>
          </a:p>
          <a:p>
            <a:pPr lvl="1"/>
            <a:r>
              <a:rPr lang="en-GB" dirty="0"/>
              <a:t>RE is the annual retail expenditures for a particular line of trade per</a:t>
            </a:r>
            <a:r>
              <a:rPr lang="cs-CZ" dirty="0"/>
              <a:t> </a:t>
            </a:r>
            <a:r>
              <a:rPr lang="en-GB" dirty="0"/>
              <a:t>household in the area</a:t>
            </a:r>
            <a:endParaRPr lang="cs-CZ" dirty="0"/>
          </a:p>
          <a:p>
            <a:pPr lvl="1"/>
            <a:r>
              <a:rPr lang="en-GB" dirty="0"/>
              <a:t>RF is the square footage of retail facilities of a particular</a:t>
            </a:r>
            <a:r>
              <a:rPr lang="cs-CZ" dirty="0"/>
              <a:t> </a:t>
            </a:r>
            <a:r>
              <a:rPr lang="en-GB" dirty="0"/>
              <a:t>line of trade in the area</a:t>
            </a:r>
            <a:endParaRPr lang="cs-CZ" dirty="0"/>
          </a:p>
          <a:p>
            <a:r>
              <a:rPr lang="en-GB" dirty="0"/>
              <a:t>IRS is essentially the sales per square</a:t>
            </a:r>
            <a:r>
              <a:rPr lang="cs-CZ" dirty="0"/>
              <a:t> </a:t>
            </a:r>
            <a:r>
              <a:rPr lang="en-GB" dirty="0"/>
              <a:t>foot of retail space in the marketplace for a particular line of retail trade</a:t>
            </a:r>
            <a:endParaRPr lang="cs-CZ" dirty="0"/>
          </a:p>
          <a:p>
            <a:r>
              <a:rPr lang="en-GB" dirty="0"/>
              <a:t>Retailers who identify and locate in markets where the index of retail saturation is</a:t>
            </a:r>
            <a:r>
              <a:rPr lang="cs-CZ" dirty="0"/>
              <a:t> </a:t>
            </a:r>
            <a:r>
              <a:rPr lang="en-GB" dirty="0"/>
              <a:t>high will be able to achieve a higher profit.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03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formula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46" y="3180523"/>
            <a:ext cx="10674907" cy="13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0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0" y="3548213"/>
            <a:ext cx="1900620" cy="1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0BE9-0524-4228-87D9-7ADB14BA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2E88-B56C-4665-921C-A0EB5993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491BC-3F99-47BD-A838-67E6263EE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2" t="17662" r="56343" b="13084"/>
          <a:stretch/>
        </p:blipFill>
        <p:spPr>
          <a:xfrm>
            <a:off x="1715069" y="439656"/>
            <a:ext cx="8761862" cy="59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 Business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4458" cy="4351338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U</a:t>
            </a:r>
            <a:r>
              <a:rPr lang="en-US" sz="3200" dirty="0" err="1"/>
              <a:t>sually</a:t>
            </a:r>
            <a:r>
              <a:rPr lang="en-US" sz="3200" dirty="0"/>
              <a:t> an </a:t>
            </a:r>
            <a:r>
              <a:rPr lang="en-US" sz="3200" b="1" dirty="0"/>
              <a:t>unplanned</a:t>
            </a:r>
            <a:r>
              <a:rPr lang="en-US" sz="3200" dirty="0"/>
              <a:t> shopping area around the geographic point at which all public</a:t>
            </a:r>
            <a:r>
              <a:rPr lang="cs-CZ" sz="3200" dirty="0"/>
              <a:t> </a:t>
            </a:r>
            <a:r>
              <a:rPr lang="en-US" sz="3200" dirty="0"/>
              <a:t>transportation systems converge</a:t>
            </a:r>
            <a:r>
              <a:rPr lang="cs-CZ" sz="3200" dirty="0"/>
              <a:t>.</a:t>
            </a:r>
          </a:p>
          <a:p>
            <a:r>
              <a:rPr lang="en-US" sz="3200" dirty="0"/>
              <a:t>Many traditional department stores are located in</a:t>
            </a:r>
            <a:r>
              <a:rPr lang="cs-CZ" sz="3200" dirty="0"/>
              <a:t> </a:t>
            </a:r>
            <a:r>
              <a:rPr lang="en-US" sz="3200" dirty="0"/>
              <a:t>the CBD along with a good selection of specialty</a:t>
            </a:r>
            <a:r>
              <a:rPr lang="cs-CZ" sz="3200" dirty="0"/>
              <a:t> shops.</a:t>
            </a:r>
          </a:p>
          <a:p>
            <a:r>
              <a:rPr lang="cs-CZ" sz="3200" dirty="0"/>
              <a:t>Beijing CBD: </a:t>
            </a:r>
            <a:r>
              <a:rPr lang="cs-CZ" sz="3200" dirty="0">
                <a:hlinkClick r:id="rId2"/>
              </a:rPr>
              <a:t>https://www.youtube.com/watch?v=KF3UNKvH5MY</a:t>
            </a:r>
            <a:endParaRPr lang="cs-CZ" sz="3200" dirty="0"/>
          </a:p>
          <a:p>
            <a:endParaRPr lang="cs-CZ" sz="3200" dirty="0"/>
          </a:p>
        </p:txBody>
      </p:sp>
      <p:pic>
        <p:nvPicPr>
          <p:cNvPr id="2050" name="Picture 2" descr="Inside Sydney's Central Business District: the Retail Core |  Newgeography.com">
            <a:extLst>
              <a:ext uri="{FF2B5EF4-FFF2-40B4-BE49-F238E27FC236}">
                <a16:creationId xmlns:a16="http://schemas.microsoft.com/office/drawing/2014/main" id="{CAD41334-84C1-FB48-8C43-B366D0F2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96" y="1908664"/>
            <a:ext cx="4262625" cy="30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2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 Business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CBD has several strengths and weaknesses. </a:t>
            </a:r>
            <a:endParaRPr lang="cs-CZ" sz="3200" dirty="0"/>
          </a:p>
          <a:p>
            <a:r>
              <a:rPr lang="en-US" sz="3200" dirty="0"/>
              <a:t>Among its strengths are easy</a:t>
            </a:r>
            <a:r>
              <a:rPr lang="cs-CZ" sz="3200" dirty="0"/>
              <a:t> </a:t>
            </a:r>
            <a:r>
              <a:rPr lang="en-US" sz="3200" dirty="0"/>
              <a:t>access to public transportation; wide product assortment; variety in images, prices,</a:t>
            </a:r>
            <a:r>
              <a:rPr lang="cs-CZ" sz="3200" dirty="0"/>
              <a:t> </a:t>
            </a:r>
            <a:r>
              <a:rPr lang="en-US" sz="3200" dirty="0"/>
              <a:t>and services; and proximity to commercial activities. </a:t>
            </a:r>
            <a:endParaRPr lang="cs-CZ" sz="3200" dirty="0"/>
          </a:p>
          <a:p>
            <a:r>
              <a:rPr lang="en-US" sz="3200" dirty="0"/>
              <a:t>Some weaknesses to consider</a:t>
            </a:r>
            <a:r>
              <a:rPr lang="cs-CZ" sz="3200" dirty="0"/>
              <a:t> </a:t>
            </a:r>
            <a:r>
              <a:rPr lang="en-US" sz="3200" dirty="0"/>
              <a:t>are inadequate (and usually expensive) parking, older stores, high rents and taxes,</a:t>
            </a:r>
            <a:r>
              <a:rPr lang="cs-CZ" sz="3200" dirty="0"/>
              <a:t> </a:t>
            </a:r>
            <a:r>
              <a:rPr lang="en-US" sz="3200" dirty="0"/>
              <a:t>traffic and delivery congestion, potentially high crime rate, and the often-decaying</a:t>
            </a:r>
            <a:r>
              <a:rPr lang="cs-CZ" sz="3200" dirty="0"/>
              <a:t> </a:t>
            </a:r>
            <a:r>
              <a:rPr lang="en-US" sz="3200" dirty="0"/>
              <a:t>conditions of many inner cities.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6871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CBD - Prague </a:t>
            </a:r>
            <a:r>
              <a:rPr lang="en-GB" dirty="0"/>
              <a:t>example</a:t>
            </a:r>
          </a:p>
        </p:txBody>
      </p:sp>
      <p:pic>
        <p:nvPicPr>
          <p:cNvPr id="3074" name="Picture 2" descr="Václavské náměstí | PragueHere.com">
            <a:extLst>
              <a:ext uri="{FF2B5EF4-FFF2-40B4-BE49-F238E27FC236}">
                <a16:creationId xmlns:a16="http://schemas.microsoft.com/office/drawing/2014/main" id="{466103BA-9F11-134A-99F5-C5327E3B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44" y="1466243"/>
            <a:ext cx="7553911" cy="50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2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cs-CZ" sz="3200" dirty="0"/>
              <a:t> </a:t>
            </a:r>
            <a:r>
              <a:rPr lang="en-US" sz="3200" dirty="0"/>
              <a:t>shopping center, or mall, is a centrally owned and/or managed shopping district</a:t>
            </a:r>
            <a:r>
              <a:rPr lang="cs-CZ" sz="3200" dirty="0"/>
              <a:t> </a:t>
            </a:r>
            <a:r>
              <a:rPr lang="en-US" sz="3200" dirty="0"/>
              <a:t>that is </a:t>
            </a:r>
            <a:r>
              <a:rPr lang="en-US" sz="3200" b="1" dirty="0"/>
              <a:t>planned</a:t>
            </a:r>
            <a:r>
              <a:rPr lang="en-US" sz="3200" dirty="0"/>
              <a:t>, has balanced tenancy, the stores complement each other in merchandise</a:t>
            </a:r>
            <a:r>
              <a:rPr lang="cs-CZ" sz="3200" dirty="0"/>
              <a:t> </a:t>
            </a:r>
            <a:r>
              <a:rPr lang="en-US" sz="3200" dirty="0"/>
              <a:t>offerings, and is surrounded by parking facilities.</a:t>
            </a:r>
            <a:endParaRPr lang="cs-CZ" sz="3200" dirty="0"/>
          </a:p>
          <a:p>
            <a:r>
              <a:rPr lang="en-US" sz="3200" dirty="0"/>
              <a:t>A shopping center has</a:t>
            </a:r>
            <a:r>
              <a:rPr lang="cs-CZ" sz="3200" dirty="0"/>
              <a:t> </a:t>
            </a:r>
            <a:r>
              <a:rPr lang="en-US" sz="3200" dirty="0"/>
              <a:t>one or more anchor stores (dominant large-scale stores that are expected to draw</a:t>
            </a:r>
            <a:r>
              <a:rPr lang="cs-CZ" sz="3200" dirty="0"/>
              <a:t> </a:t>
            </a:r>
            <a:r>
              <a:rPr lang="en-US" sz="3200" dirty="0"/>
              <a:t>customers to the center) and a variety of smaller stores.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6110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FA7914-AB08-5746-974C-A0C48566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OC Central Jablonec - SUBTECH">
            <a:extLst>
              <a:ext uri="{FF2B5EF4-FFF2-40B4-BE49-F238E27FC236}">
                <a16:creationId xmlns:a16="http://schemas.microsoft.com/office/drawing/2014/main" id="{1A977623-1EDD-6A43-B5C3-29E547ED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4" y="1665699"/>
            <a:ext cx="7237412" cy="48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699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1724</Words>
  <Application>Microsoft Macintosh PowerPoint</Application>
  <PresentationFormat>Širokoúhlá obrazovka</PresentationFormat>
  <Paragraphs>117</Paragraphs>
  <Slides>38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Trade Organizations Location, location and location</vt:lpstr>
      <vt:lpstr>Location of a store</vt:lpstr>
      <vt:lpstr>Location of a store</vt:lpstr>
      <vt:lpstr>Prezentace aplikace PowerPoint</vt:lpstr>
      <vt:lpstr>Central Business Districts</vt:lpstr>
      <vt:lpstr>Central Business Districts</vt:lpstr>
      <vt:lpstr>CBD - Prague example</vt:lpstr>
      <vt:lpstr>Shopping centres</vt:lpstr>
      <vt:lpstr>Shopping centres</vt:lpstr>
      <vt:lpstr>Shopping centres</vt:lpstr>
      <vt:lpstr>Shopping centres</vt:lpstr>
      <vt:lpstr>Freestanding location</vt:lpstr>
      <vt:lpstr>Freestanding location</vt:lpstr>
      <vt:lpstr>Freestanding location</vt:lpstr>
      <vt:lpstr>Freestanding location</vt:lpstr>
      <vt:lpstr>Nontraditional locations</vt:lpstr>
      <vt:lpstr>Geographic Information System (GIS)</vt:lpstr>
      <vt:lpstr>Geographic Information System (GIS)</vt:lpstr>
      <vt:lpstr>Geographic Information System (GIS)</vt:lpstr>
      <vt:lpstr>Geographic Information System (GIS)</vt:lpstr>
      <vt:lpstr>Prezentace aplikace PowerPoint</vt:lpstr>
      <vt:lpstr>Prezentace aplikace PowerPoint</vt:lpstr>
      <vt:lpstr>Prezentace aplikace PowerPoint</vt:lpstr>
      <vt:lpstr>GIS Usage</vt:lpstr>
      <vt:lpstr>GIS Usage</vt:lpstr>
      <vt:lpstr>GIS Usage</vt:lpstr>
      <vt:lpstr>GIS Usage</vt:lpstr>
      <vt:lpstr>Retail location theories</vt:lpstr>
      <vt:lpstr>Retail gravity theory</vt:lpstr>
      <vt:lpstr>Retail gravity theory</vt:lpstr>
      <vt:lpstr>Retail gravity theory</vt:lpstr>
      <vt:lpstr>Retail gravity theory</vt:lpstr>
      <vt:lpstr>Saturation theory</vt:lpstr>
      <vt:lpstr>Saturation theory – 3 possible situations</vt:lpstr>
      <vt:lpstr>Saturation theory</vt:lpstr>
      <vt:lpstr>Saturation theory formula</vt:lpstr>
      <vt:lpstr>Saturation theory formula example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350</cp:revision>
  <dcterms:created xsi:type="dcterms:W3CDTF">2015-11-22T20:58:09Z</dcterms:created>
  <dcterms:modified xsi:type="dcterms:W3CDTF">2020-11-03T13:50:09Z</dcterms:modified>
</cp:coreProperties>
</file>