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hlsneSrITOt6bllrjyEoEcP8WV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9521F4-7FBE-4DA8-90ED-2B2ABCB1893C}">
  <a:tblStyle styleId="{D59521F4-7FBE-4DA8-90ED-2B2ABCB1893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5D7848B-DC5F-4246-9EC1-F9A4FEEF979A}"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kle0001\Disk%20Google\2)%20Katedra\Vyu&#269;ovan&#233;%20p&#345;edm&#283;ty\MAR\Marketing%20research%20exaple%20Data-Information.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kle0001\Disk%20Google\2)%20Katedra\Vyu&#269;ovan&#233;%20p&#345;edm&#283;ty\MAR\Marketing%20research%20exaple%20Data-Infor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a:t>Age distribution</a:t>
            </a: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List1!$A$31</c:f>
              <c:strCache>
                <c:ptCount val="1"/>
                <c:pt idx="0">
                  <c:v>2017</c:v>
                </c:pt>
              </c:strCache>
            </c:strRef>
          </c:tx>
          <c:spPr>
            <a:solidFill>
              <a:schemeClr val="accent1"/>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extLst>
            <c:ext xmlns:c16="http://schemas.microsoft.com/office/drawing/2014/chart" uri="{C3380CC4-5D6E-409C-BE32-E72D297353CC}">
              <c16:uniqueId val="{00000000-71BD-4861-A8CE-E791A7BB5622}"/>
            </c:ext>
          </c:extLst>
        </c:ser>
        <c:ser>
          <c:idx val="1"/>
          <c:order val="1"/>
          <c:tx>
            <c:strRef>
              <c:f>List1!$A$32</c:f>
              <c:strCache>
                <c:ptCount val="1"/>
                <c:pt idx="0">
                  <c:v>2018</c:v>
                </c:pt>
              </c:strCache>
            </c:strRef>
          </c:tx>
          <c:spPr>
            <a:solidFill>
              <a:schemeClr val="accent2"/>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extLst>
            <c:ext xmlns:c16="http://schemas.microsoft.com/office/drawing/2014/chart" uri="{C3380CC4-5D6E-409C-BE32-E72D297353CC}">
              <c16:uniqueId val="{00000001-71BD-4861-A8CE-E791A7BB5622}"/>
            </c:ext>
          </c:extLst>
        </c:ser>
        <c:ser>
          <c:idx val="2"/>
          <c:order val="2"/>
          <c:tx>
            <c:strRef>
              <c:f>List1!$A$33</c:f>
              <c:strCache>
                <c:ptCount val="1"/>
                <c:pt idx="0">
                  <c:v>2019</c:v>
                </c:pt>
              </c:strCache>
            </c:strRef>
          </c:tx>
          <c:spPr>
            <a:solidFill>
              <a:schemeClr val="accent3"/>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extLst>
            <c:ext xmlns:c16="http://schemas.microsoft.com/office/drawing/2014/chart" uri="{C3380CC4-5D6E-409C-BE32-E72D297353CC}">
              <c16:uniqueId val="{00000002-71BD-4861-A8CE-E791A7BB5622}"/>
            </c:ext>
          </c:extLst>
        </c:ser>
        <c:dLbls>
          <c:showLegendKey val="0"/>
          <c:showVal val="0"/>
          <c:showCatName val="0"/>
          <c:showSerName val="0"/>
          <c:showPercent val="0"/>
          <c:showBubbleSize val="0"/>
        </c:dLbls>
        <c:gapWidth val="219"/>
        <c:overlap val="-27"/>
        <c:axId val="314076671"/>
        <c:axId val="210620303"/>
      </c:barChart>
      <c:catAx>
        <c:axId val="31407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0620303"/>
        <c:crosses val="autoZero"/>
        <c:auto val="1"/>
        <c:lblAlgn val="ctr"/>
        <c:lblOffset val="100"/>
        <c:noMultiLvlLbl val="0"/>
      </c:catAx>
      <c:valAx>
        <c:axId val="21062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4076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dirty="0"/>
              <a:t>Age </a:t>
            </a:r>
            <a:r>
              <a:rPr lang="cs-CZ" dirty="0" err="1"/>
              <a:t>distribution</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List1!$A$31</c:f>
              <c:strCache>
                <c:ptCount val="1"/>
                <c:pt idx="0">
                  <c:v>2017</c:v>
                </c:pt>
              </c:strCache>
            </c:strRef>
          </c:tx>
          <c:spPr>
            <a:ln w="28575" cap="rnd">
              <a:solidFill>
                <a:schemeClr val="accent1"/>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smooth val="1"/>
          <c:extLst>
            <c:ext xmlns:c16="http://schemas.microsoft.com/office/drawing/2014/chart" uri="{C3380CC4-5D6E-409C-BE32-E72D297353CC}">
              <c16:uniqueId val="{00000000-80A9-4473-97A6-1F950C3A62C1}"/>
            </c:ext>
          </c:extLst>
        </c:ser>
        <c:ser>
          <c:idx val="1"/>
          <c:order val="1"/>
          <c:tx>
            <c:strRef>
              <c:f>List1!$A$32</c:f>
              <c:strCache>
                <c:ptCount val="1"/>
                <c:pt idx="0">
                  <c:v>2018</c:v>
                </c:pt>
              </c:strCache>
            </c:strRef>
          </c:tx>
          <c:spPr>
            <a:ln w="28575" cap="rnd">
              <a:solidFill>
                <a:schemeClr val="accent2"/>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smooth val="1"/>
          <c:extLst>
            <c:ext xmlns:c16="http://schemas.microsoft.com/office/drawing/2014/chart" uri="{C3380CC4-5D6E-409C-BE32-E72D297353CC}">
              <c16:uniqueId val="{00000001-80A9-4473-97A6-1F950C3A62C1}"/>
            </c:ext>
          </c:extLst>
        </c:ser>
        <c:ser>
          <c:idx val="2"/>
          <c:order val="2"/>
          <c:tx>
            <c:strRef>
              <c:f>List1!$A$33</c:f>
              <c:strCache>
                <c:ptCount val="1"/>
                <c:pt idx="0">
                  <c:v>2019</c:v>
                </c:pt>
              </c:strCache>
            </c:strRef>
          </c:tx>
          <c:spPr>
            <a:ln w="28575" cap="rnd">
              <a:solidFill>
                <a:schemeClr val="accent3"/>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smooth val="1"/>
          <c:extLst>
            <c:ext xmlns:c16="http://schemas.microsoft.com/office/drawing/2014/chart" uri="{C3380CC4-5D6E-409C-BE32-E72D297353CC}">
              <c16:uniqueId val="{00000002-80A9-4473-97A6-1F950C3A62C1}"/>
            </c:ext>
          </c:extLst>
        </c:ser>
        <c:dLbls>
          <c:showLegendKey val="0"/>
          <c:showVal val="0"/>
          <c:showCatName val="0"/>
          <c:showSerName val="0"/>
          <c:showPercent val="0"/>
          <c:showBubbleSize val="0"/>
        </c:dLbls>
        <c:smooth val="0"/>
        <c:axId val="317065199"/>
        <c:axId val="428335135"/>
      </c:lineChart>
      <c:catAx>
        <c:axId val="3170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28335135"/>
        <c:crosses val="autoZero"/>
        <c:auto val="1"/>
        <c:lblAlgn val="ctr"/>
        <c:lblOffset val="100"/>
        <c:noMultiLvlLbl val="0"/>
      </c:catAx>
      <c:valAx>
        <c:axId val="42833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706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Propojením informací vznikají znalosti.</a:t>
            </a:r>
            <a:endParaRPr/>
          </a:p>
          <a:p>
            <a:pPr indent="0" lvl="0" marL="0" rtl="0" algn="l">
              <a:spcBef>
                <a:spcPts val="0"/>
              </a:spcBef>
              <a:spcAft>
                <a:spcPts val="0"/>
              </a:spcAft>
              <a:buNone/>
            </a:pPr>
            <a:r>
              <a:rPr lang="cs-CZ"/>
              <a:t>Informace je základní stavební kámen komunikace</a:t>
            </a:r>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27" name="Shape 27"/>
        <p:cNvGrpSpPr/>
        <p:nvPr/>
      </p:nvGrpSpPr>
      <p:grpSpPr>
        <a:xfrm>
          <a:off x="0" y="0"/>
          <a:ext cx="0" cy="0"/>
          <a:chOff x="0" y="0"/>
          <a:chExt cx="0" cy="0"/>
        </a:xfrm>
      </p:grpSpPr>
      <p:sp>
        <p:nvSpPr>
          <p:cNvPr id="28" name="Google Shape;2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31" name="Shape 31"/>
        <p:cNvGrpSpPr/>
        <p:nvPr/>
      </p:nvGrpSpPr>
      <p:grpSpPr>
        <a:xfrm>
          <a:off x="0" y="0"/>
          <a:ext cx="0" cy="0"/>
          <a:chOff x="0" y="0"/>
          <a:chExt cx="0" cy="0"/>
        </a:xfrm>
      </p:grpSpPr>
      <p:sp>
        <p:nvSpPr>
          <p:cNvPr id="32" name="Google Shape;32;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7" name="Shape 37"/>
        <p:cNvGrpSpPr/>
        <p:nvPr/>
      </p:nvGrpSpPr>
      <p:grpSpPr>
        <a:xfrm>
          <a:off x="0" y="0"/>
          <a:ext cx="0" cy="0"/>
          <a:chOff x="0" y="0"/>
          <a:chExt cx="0" cy="0"/>
        </a:xfrm>
      </p:grpSpPr>
      <p:sp>
        <p:nvSpPr>
          <p:cNvPr id="38" name="Google Shape;3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4" name="Shape 44"/>
        <p:cNvGrpSpPr/>
        <p:nvPr/>
      </p:nvGrpSpPr>
      <p:grpSpPr>
        <a:xfrm>
          <a:off x="0" y="0"/>
          <a:ext cx="0" cy="0"/>
          <a:chOff x="0" y="0"/>
          <a:chExt cx="0" cy="0"/>
        </a:xfrm>
      </p:grpSpPr>
      <p:sp>
        <p:nvSpPr>
          <p:cNvPr id="45" name="Google Shape;45;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type="titleOnly">
  <p:cSld name="TITLE_ONLY">
    <p:spTree>
      <p:nvGrpSpPr>
        <p:cNvPr id="53" name="Shape 53"/>
        <p:cNvGrpSpPr/>
        <p:nvPr/>
      </p:nvGrpSpPr>
      <p:grpSpPr>
        <a:xfrm>
          <a:off x="0" y="0"/>
          <a:ext cx="0" cy="0"/>
          <a:chOff x="0" y="0"/>
          <a:chExt cx="0" cy="0"/>
        </a:xfrm>
      </p:grpSpPr>
      <p:sp>
        <p:nvSpPr>
          <p:cNvPr id="54" name="Google Shape;5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5"/>
            <a:ext cx="6172200" cy="4873625"/>
          </a:xfrm>
          <a:prstGeom prst="rect">
            <a:avLst/>
          </a:prstGeom>
          <a:noFill/>
          <a:ln>
            <a:noFill/>
          </a:ln>
        </p:spPr>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gif"/><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youtube.com/watch?v=_7VEWTbe5l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4683791"/>
            <a:ext cx="9144000" cy="105056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50000"/>
              <a:buFont typeface="Calibri"/>
              <a:buNone/>
            </a:pPr>
            <a:r>
              <a:rPr lang="cs-CZ"/>
              <a:t>Trade Organizations</a:t>
            </a:r>
            <a:br>
              <a:rPr lang="cs-CZ"/>
            </a:br>
            <a:r>
              <a:rPr lang="cs-CZ" sz="4000"/>
              <a:t>Marketing research in retail</a:t>
            </a:r>
            <a:endParaRPr sz="4000"/>
          </a:p>
        </p:txBody>
      </p:sp>
      <p:pic>
        <p:nvPicPr>
          <p:cNvPr id="89" name="Google Shape;89;p1"/>
          <p:cNvPicPr preferRelativeResize="0"/>
          <p:nvPr/>
        </p:nvPicPr>
        <p:blipFill rotWithShape="1">
          <a:blip r:embed="rId3">
            <a:alphaModFix/>
          </a:blip>
          <a:srcRect b="0" l="0" r="0" t="0"/>
          <a:stretch/>
        </p:blipFill>
        <p:spPr>
          <a:xfrm>
            <a:off x="4462080" y="805109"/>
            <a:ext cx="3267839" cy="25495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cs-CZ"/>
              <a:t>Marketing research process</a:t>
            </a:r>
            <a:endParaRPr/>
          </a:p>
        </p:txBody>
      </p:sp>
      <p:sp>
        <p:nvSpPr>
          <p:cNvPr id="145" name="Google Shape;145;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cs-CZ"/>
              <a:t>PREPARATION PHASE</a:t>
            </a:r>
            <a:endParaRPr/>
          </a:p>
          <a:p>
            <a:pPr indent="-228600" lvl="1" marL="685800" rtl="0" algn="l">
              <a:lnSpc>
                <a:spcPct val="90000"/>
              </a:lnSpc>
              <a:spcBef>
                <a:spcPts val="500"/>
              </a:spcBef>
              <a:spcAft>
                <a:spcPts val="0"/>
              </a:spcAft>
              <a:buClr>
                <a:schemeClr val="dk1"/>
              </a:buClr>
              <a:buSzPts val="2400"/>
              <a:buChar char="•"/>
            </a:pPr>
            <a:r>
              <a:rPr lang="cs-CZ"/>
              <a:t>Problem definition</a:t>
            </a:r>
            <a:endParaRPr/>
          </a:p>
          <a:p>
            <a:pPr indent="-228600" lvl="1" marL="685800" rtl="0" algn="l">
              <a:lnSpc>
                <a:spcPct val="90000"/>
              </a:lnSpc>
              <a:spcBef>
                <a:spcPts val="500"/>
              </a:spcBef>
              <a:spcAft>
                <a:spcPts val="0"/>
              </a:spcAft>
              <a:buClr>
                <a:schemeClr val="dk1"/>
              </a:buClr>
              <a:buSzPts val="2400"/>
              <a:buChar char="•"/>
            </a:pPr>
            <a:r>
              <a:rPr lang="cs-CZ"/>
              <a:t>Situation analysis</a:t>
            </a:r>
            <a:endParaRPr/>
          </a:p>
          <a:p>
            <a:pPr indent="-228600" lvl="1" marL="685800" rtl="0" algn="l">
              <a:lnSpc>
                <a:spcPct val="90000"/>
              </a:lnSpc>
              <a:spcBef>
                <a:spcPts val="500"/>
              </a:spcBef>
              <a:spcAft>
                <a:spcPts val="0"/>
              </a:spcAft>
              <a:buClr>
                <a:schemeClr val="dk1"/>
              </a:buClr>
              <a:buSzPts val="2400"/>
              <a:buChar char="•"/>
            </a:pPr>
            <a:r>
              <a:rPr lang="cs-CZ"/>
              <a:t>Research project planing</a:t>
            </a:r>
            <a:endParaRPr/>
          </a:p>
          <a:p>
            <a:pPr indent="-228600" lvl="1" marL="685800" rtl="0" algn="l">
              <a:lnSpc>
                <a:spcPct val="90000"/>
              </a:lnSpc>
              <a:spcBef>
                <a:spcPts val="500"/>
              </a:spcBef>
              <a:spcAft>
                <a:spcPts val="0"/>
              </a:spcAft>
              <a:buClr>
                <a:schemeClr val="dk1"/>
              </a:buClr>
              <a:buSzPts val="2400"/>
              <a:buChar char="•"/>
            </a:pPr>
            <a:r>
              <a:rPr lang="cs-CZ"/>
              <a:t>Pre-research</a:t>
            </a:r>
            <a:endParaRPr/>
          </a:p>
          <a:p>
            <a:pPr indent="-228600" lvl="0" marL="228600" rtl="0" algn="l">
              <a:lnSpc>
                <a:spcPct val="90000"/>
              </a:lnSpc>
              <a:spcBef>
                <a:spcPts val="1000"/>
              </a:spcBef>
              <a:spcAft>
                <a:spcPts val="0"/>
              </a:spcAft>
              <a:buClr>
                <a:schemeClr val="dk1"/>
              </a:buClr>
              <a:buSzPts val="2800"/>
              <a:buChar char="•"/>
            </a:pPr>
            <a:r>
              <a:rPr lang="cs-CZ"/>
              <a:t>REALISATION PHASE</a:t>
            </a:r>
            <a:endParaRPr/>
          </a:p>
          <a:p>
            <a:pPr indent="-228600" lvl="1" marL="685800" rtl="0" algn="l">
              <a:lnSpc>
                <a:spcPct val="90000"/>
              </a:lnSpc>
              <a:spcBef>
                <a:spcPts val="500"/>
              </a:spcBef>
              <a:spcAft>
                <a:spcPts val="0"/>
              </a:spcAft>
              <a:buClr>
                <a:schemeClr val="dk1"/>
              </a:buClr>
              <a:buSzPts val="2400"/>
              <a:buChar char="•"/>
            </a:pPr>
            <a:r>
              <a:rPr lang="cs-CZ"/>
              <a:t>Data collection</a:t>
            </a:r>
            <a:endParaRPr/>
          </a:p>
          <a:p>
            <a:pPr indent="-228600" lvl="1" marL="685800" rtl="0" algn="l">
              <a:lnSpc>
                <a:spcPct val="90000"/>
              </a:lnSpc>
              <a:spcBef>
                <a:spcPts val="500"/>
              </a:spcBef>
              <a:spcAft>
                <a:spcPts val="0"/>
              </a:spcAft>
              <a:buClr>
                <a:schemeClr val="dk1"/>
              </a:buClr>
              <a:buSzPts val="2400"/>
              <a:buChar char="•"/>
            </a:pPr>
            <a:r>
              <a:rPr lang="cs-CZ"/>
              <a:t>Data processing</a:t>
            </a:r>
            <a:endParaRPr/>
          </a:p>
          <a:p>
            <a:pPr indent="-228600" lvl="1" marL="685800" rtl="0" algn="l">
              <a:lnSpc>
                <a:spcPct val="90000"/>
              </a:lnSpc>
              <a:spcBef>
                <a:spcPts val="500"/>
              </a:spcBef>
              <a:spcAft>
                <a:spcPts val="0"/>
              </a:spcAft>
              <a:buClr>
                <a:schemeClr val="dk1"/>
              </a:buClr>
              <a:buSzPts val="2400"/>
              <a:buChar char="•"/>
            </a:pPr>
            <a:r>
              <a:rPr lang="cs-CZ"/>
              <a:t>Analysis and interpretation</a:t>
            </a:r>
            <a:endParaRPr/>
          </a:p>
          <a:p>
            <a:pPr indent="-228600" lvl="1" marL="685800" rtl="0" algn="l">
              <a:lnSpc>
                <a:spcPct val="90000"/>
              </a:lnSpc>
              <a:spcBef>
                <a:spcPts val="500"/>
              </a:spcBef>
              <a:spcAft>
                <a:spcPts val="0"/>
              </a:spcAft>
              <a:buClr>
                <a:schemeClr val="dk1"/>
              </a:buClr>
              <a:buSzPts val="2400"/>
              <a:buChar char="•"/>
            </a:pPr>
            <a:r>
              <a:rPr lang="cs-CZ"/>
              <a:t>Visualisation and presentation</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146" name="Google Shape;146;p10"/>
          <p:cNvPicPr preferRelativeResize="0"/>
          <p:nvPr/>
        </p:nvPicPr>
        <p:blipFill rotWithShape="1">
          <a:blip r:embed="rId3">
            <a:alphaModFix/>
          </a:blip>
          <a:srcRect b="0" l="0" r="0" t="0"/>
          <a:stretch/>
        </p:blipFill>
        <p:spPr>
          <a:xfrm>
            <a:off x="9819118" y="494276"/>
            <a:ext cx="1723172" cy="5130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Problem definition</a:t>
            </a:r>
            <a:endParaRPr/>
          </a:p>
        </p:txBody>
      </p:sp>
      <p:sp>
        <p:nvSpPr>
          <p:cNvPr id="152" name="Google Shape;152;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Most important part of the research project</a:t>
            </a:r>
            <a:endParaRPr/>
          </a:p>
          <a:p>
            <a:pPr indent="-228600" lvl="0" marL="228600" rtl="0" algn="l">
              <a:lnSpc>
                <a:spcPct val="90000"/>
              </a:lnSpc>
              <a:spcBef>
                <a:spcPts val="1000"/>
              </a:spcBef>
              <a:spcAft>
                <a:spcPts val="0"/>
              </a:spcAft>
              <a:buClr>
                <a:schemeClr val="dk1"/>
              </a:buClr>
              <a:buSzPts val="3600"/>
              <a:buChar char="•"/>
            </a:pPr>
            <a:r>
              <a:rPr lang="cs-CZ" sz="3600"/>
              <a:t>Well defined problem is half-solved </a:t>
            </a:r>
            <a:endParaRPr/>
          </a:p>
          <a:p>
            <a:pPr indent="-228600" lvl="0" marL="228600" rtl="0" algn="l">
              <a:lnSpc>
                <a:spcPct val="90000"/>
              </a:lnSpc>
              <a:spcBef>
                <a:spcPts val="1000"/>
              </a:spcBef>
              <a:spcAft>
                <a:spcPts val="0"/>
              </a:spcAft>
              <a:buClr>
                <a:schemeClr val="dk1"/>
              </a:buClr>
              <a:buSzPts val="3600"/>
              <a:buChar char="•"/>
            </a:pPr>
            <a:r>
              <a:rPr lang="cs-CZ" sz="3600"/>
              <a:t>There are no bad answers in marketing research, only bad 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Case study 1: Retailer introducing new store brand</a:t>
            </a:r>
            <a:endParaRPr sz="4000"/>
          </a:p>
        </p:txBody>
      </p:sp>
      <p:sp>
        <p:nvSpPr>
          <p:cNvPr id="158" name="Google Shape;15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cs-CZ"/>
              <a:t>Retailer asked marketing research company to do taste research on their new product. </a:t>
            </a:r>
            <a:endParaRPr/>
          </a:p>
          <a:p>
            <a:pPr indent="-228600" lvl="0" marL="228600" rtl="0" algn="l">
              <a:lnSpc>
                <a:spcPct val="90000"/>
              </a:lnSpc>
              <a:spcBef>
                <a:spcPts val="1000"/>
              </a:spcBef>
              <a:spcAft>
                <a:spcPts val="0"/>
              </a:spcAft>
              <a:buClr>
                <a:schemeClr val="dk1"/>
              </a:buClr>
              <a:buSzPts val="2800"/>
              <a:buChar char="•"/>
            </a:pPr>
            <a:r>
              <a:rPr lang="cs-CZ"/>
              <a:t>There were three new flavours of their soft drink: mango, banana and pineapple. </a:t>
            </a:r>
            <a:endParaRPr/>
          </a:p>
          <a:p>
            <a:pPr indent="-228600" lvl="0" marL="228600" rtl="0" algn="l">
              <a:lnSpc>
                <a:spcPct val="90000"/>
              </a:lnSpc>
              <a:spcBef>
                <a:spcPts val="1000"/>
              </a:spcBef>
              <a:spcAft>
                <a:spcPts val="0"/>
              </a:spcAft>
              <a:buClr>
                <a:schemeClr val="dk1"/>
              </a:buClr>
              <a:buSzPts val="2800"/>
              <a:buChar char="•"/>
            </a:pPr>
            <a:r>
              <a:rPr lang="cs-CZ"/>
              <a:t>Research company offered sample of all three flavours to 350 people and 43% chose banana flavour. </a:t>
            </a:r>
            <a:endParaRPr/>
          </a:p>
          <a:p>
            <a:pPr indent="-228600" lvl="0" marL="228600" rtl="0" algn="l">
              <a:lnSpc>
                <a:spcPct val="90000"/>
              </a:lnSpc>
              <a:spcBef>
                <a:spcPts val="1000"/>
              </a:spcBef>
              <a:spcAft>
                <a:spcPts val="0"/>
              </a:spcAft>
              <a:buClr>
                <a:schemeClr val="dk1"/>
              </a:buClr>
              <a:buSzPts val="2800"/>
              <a:buChar char="•"/>
            </a:pPr>
            <a:r>
              <a:rPr lang="cs-CZ"/>
              <a:t>Company introduced new flavour and failed miserably.</a:t>
            </a:r>
            <a:endParaRPr/>
          </a:p>
          <a:p>
            <a:pPr indent="-228600" lvl="0" marL="228600" rtl="0" algn="l">
              <a:lnSpc>
                <a:spcPct val="90000"/>
              </a:lnSpc>
              <a:spcBef>
                <a:spcPts val="1000"/>
              </a:spcBef>
              <a:spcAft>
                <a:spcPts val="0"/>
              </a:spcAft>
              <a:buClr>
                <a:schemeClr val="dk1"/>
              </a:buClr>
              <a:buSzPts val="2800"/>
              <a:buChar char="•"/>
            </a:pPr>
            <a:r>
              <a:rPr lang="cs-CZ"/>
              <a:t>What are the possible causes of this unsuccessful product launch?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4" name="Google Shape;164;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None/>
            </a:pPr>
            <a:r>
              <a:rPr lang="cs-CZ" sz="4800"/>
              <a:t>Marketing research:</a:t>
            </a:r>
            <a:endParaRPr/>
          </a:p>
          <a:p>
            <a:pPr indent="0" lvl="0" marL="0" rtl="0" algn="ctr">
              <a:lnSpc>
                <a:spcPct val="90000"/>
              </a:lnSpc>
              <a:spcBef>
                <a:spcPts val="1000"/>
              </a:spcBef>
              <a:spcAft>
                <a:spcPts val="0"/>
              </a:spcAft>
              <a:buClr>
                <a:schemeClr val="dk1"/>
              </a:buClr>
              <a:buSzPts val="4800"/>
              <a:buNone/>
            </a:pPr>
            <a:r>
              <a:rPr lang="cs-CZ" sz="4800"/>
              <a:t>In-house or agency?</a:t>
            </a:r>
            <a:endParaRPr/>
          </a:p>
        </p:txBody>
      </p:sp>
      <p:pic>
        <p:nvPicPr>
          <p:cNvPr descr="VÃ½sledek obrÃ¡zku pro ipsos png" id="165" name="Google Shape;165;p13"/>
          <p:cNvPicPr preferRelativeResize="0"/>
          <p:nvPr/>
        </p:nvPicPr>
        <p:blipFill rotWithShape="1">
          <a:blip r:embed="rId3">
            <a:alphaModFix/>
          </a:blip>
          <a:srcRect b="0" l="0" r="0" t="0"/>
          <a:stretch/>
        </p:blipFill>
        <p:spPr>
          <a:xfrm>
            <a:off x="2129070" y="3969964"/>
            <a:ext cx="781962" cy="720080"/>
          </a:xfrm>
          <a:prstGeom prst="rect">
            <a:avLst/>
          </a:prstGeom>
          <a:noFill/>
          <a:ln>
            <a:noFill/>
          </a:ln>
        </p:spPr>
      </p:pic>
      <p:pic>
        <p:nvPicPr>
          <p:cNvPr descr="SouvisejÃ­cÃ­ obrÃ¡zek" id="166" name="Google Shape;166;p13"/>
          <p:cNvPicPr preferRelativeResize="0"/>
          <p:nvPr/>
        </p:nvPicPr>
        <p:blipFill rotWithShape="1">
          <a:blip r:embed="rId4">
            <a:alphaModFix/>
          </a:blip>
          <a:srcRect b="0" l="0" r="0" t="0"/>
          <a:stretch/>
        </p:blipFill>
        <p:spPr>
          <a:xfrm>
            <a:off x="6672973" y="3931331"/>
            <a:ext cx="744017" cy="744017"/>
          </a:xfrm>
          <a:prstGeom prst="rect">
            <a:avLst/>
          </a:prstGeom>
          <a:noFill/>
          <a:ln>
            <a:noFill/>
          </a:ln>
        </p:spPr>
      </p:pic>
      <p:pic>
        <p:nvPicPr>
          <p:cNvPr descr="VÃ½sledek obrÃ¡zku pro millward brown logo png" id="167" name="Google Shape;167;p13"/>
          <p:cNvPicPr preferRelativeResize="0"/>
          <p:nvPr/>
        </p:nvPicPr>
        <p:blipFill rotWithShape="1">
          <a:blip r:embed="rId5">
            <a:alphaModFix/>
          </a:blip>
          <a:srcRect b="0" l="0" r="0" t="0"/>
          <a:stretch/>
        </p:blipFill>
        <p:spPr>
          <a:xfrm>
            <a:off x="3975551" y="4277670"/>
            <a:ext cx="2040161" cy="491880"/>
          </a:xfrm>
          <a:prstGeom prst="rect">
            <a:avLst/>
          </a:prstGeom>
          <a:noFill/>
          <a:ln>
            <a:noFill/>
          </a:ln>
        </p:spPr>
      </p:pic>
      <p:pic>
        <p:nvPicPr>
          <p:cNvPr descr="VÃ½sledek obrÃ¡zku pro stem mark png" id="168" name="Google Shape;168;p13"/>
          <p:cNvPicPr preferRelativeResize="0"/>
          <p:nvPr/>
        </p:nvPicPr>
        <p:blipFill rotWithShape="1">
          <a:blip r:embed="rId6">
            <a:alphaModFix/>
          </a:blip>
          <a:srcRect b="0" l="0" r="0" t="0"/>
          <a:stretch/>
        </p:blipFill>
        <p:spPr>
          <a:xfrm>
            <a:off x="6746769" y="5233391"/>
            <a:ext cx="1542602" cy="835576"/>
          </a:xfrm>
          <a:prstGeom prst="rect">
            <a:avLst/>
          </a:prstGeom>
          <a:noFill/>
          <a:ln>
            <a:noFill/>
          </a:ln>
        </p:spPr>
      </p:pic>
      <p:pic>
        <p:nvPicPr>
          <p:cNvPr descr="VÃ½sledek obrÃ¡zku pro scac png" id="169" name="Google Shape;169;p13"/>
          <p:cNvPicPr preferRelativeResize="0"/>
          <p:nvPr/>
        </p:nvPicPr>
        <p:blipFill rotWithShape="1">
          <a:blip r:embed="rId7">
            <a:alphaModFix/>
          </a:blip>
          <a:srcRect b="0" l="0" r="0" t="0"/>
          <a:stretch/>
        </p:blipFill>
        <p:spPr>
          <a:xfrm>
            <a:off x="8731512" y="4095738"/>
            <a:ext cx="1810526" cy="640085"/>
          </a:xfrm>
          <a:prstGeom prst="rect">
            <a:avLst/>
          </a:prstGeom>
          <a:noFill/>
          <a:ln>
            <a:noFill/>
          </a:ln>
        </p:spPr>
      </p:pic>
      <p:pic>
        <p:nvPicPr>
          <p:cNvPr descr="VÃ½sledek obrÃ¡zku pro kantar png" id="170" name="Google Shape;170;p13"/>
          <p:cNvPicPr preferRelativeResize="0"/>
          <p:nvPr/>
        </p:nvPicPr>
        <p:blipFill rotWithShape="1">
          <a:blip r:embed="rId8">
            <a:alphaModFix/>
          </a:blip>
          <a:srcRect b="0" l="0" r="0" t="0"/>
          <a:stretch/>
        </p:blipFill>
        <p:spPr>
          <a:xfrm>
            <a:off x="3725307" y="4940124"/>
            <a:ext cx="1896145" cy="1422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6" name="Google Shape;17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Související obrázek" id="177" name="Google Shape;177;p14"/>
          <p:cNvPicPr preferRelativeResize="0"/>
          <p:nvPr/>
        </p:nvPicPr>
        <p:blipFill rotWithShape="1">
          <a:blip r:embed="rId3">
            <a:alphaModFix/>
          </a:blip>
          <a:srcRect b="0" l="0" r="0" t="0"/>
          <a:stretch/>
        </p:blipFill>
        <p:spPr>
          <a:xfrm>
            <a:off x="-6002" y="459390"/>
            <a:ext cx="12204003" cy="6266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3" name="Google Shape;18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VÃ½sledek obrÃ¡zku pro kantar png" id="184" name="Google Shape;184;p15"/>
          <p:cNvPicPr preferRelativeResize="0"/>
          <p:nvPr/>
        </p:nvPicPr>
        <p:blipFill rotWithShape="1">
          <a:blip r:embed="rId3">
            <a:alphaModFix/>
          </a:blip>
          <a:srcRect b="0" l="0" r="0" t="0"/>
          <a:stretch/>
        </p:blipFill>
        <p:spPr>
          <a:xfrm>
            <a:off x="8338011" y="2985362"/>
            <a:ext cx="1896145" cy="1422109"/>
          </a:xfrm>
          <a:prstGeom prst="rect">
            <a:avLst/>
          </a:prstGeom>
          <a:noFill/>
          <a:ln>
            <a:noFill/>
          </a:ln>
        </p:spPr>
      </p:pic>
      <p:sp>
        <p:nvSpPr>
          <p:cNvPr id="185" name="Google Shape;185;p15"/>
          <p:cNvSpPr/>
          <p:nvPr/>
        </p:nvSpPr>
        <p:spPr>
          <a:xfrm>
            <a:off x="4973646" y="1499205"/>
            <a:ext cx="2520280" cy="93610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BRIEF</a:t>
            </a:r>
            <a:endParaRPr b="0" i="0" sz="1800" u="none" cap="none" strike="noStrike">
              <a:solidFill>
                <a:schemeClr val="lt1"/>
              </a:solidFill>
              <a:latin typeface="Calibri"/>
              <a:ea typeface="Calibri"/>
              <a:cs typeface="Calibri"/>
              <a:sym typeface="Calibri"/>
            </a:endParaRPr>
          </a:p>
        </p:txBody>
      </p:sp>
      <p:sp>
        <p:nvSpPr>
          <p:cNvPr id="186" name="Google Shape;186;p15"/>
          <p:cNvSpPr/>
          <p:nvPr/>
        </p:nvSpPr>
        <p:spPr>
          <a:xfrm>
            <a:off x="4711331" y="2287218"/>
            <a:ext cx="2627096" cy="936104"/>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RESEARCH PLAN</a:t>
            </a:r>
            <a:endParaRPr b="0" i="0" sz="1800" u="none" cap="none" strike="noStrike">
              <a:solidFill>
                <a:schemeClr val="lt1"/>
              </a:solidFill>
              <a:latin typeface="Calibri"/>
              <a:ea typeface="Calibri"/>
              <a:cs typeface="Calibri"/>
              <a:sym typeface="Calibri"/>
            </a:endParaRPr>
          </a:p>
        </p:txBody>
      </p:sp>
      <p:sp>
        <p:nvSpPr>
          <p:cNvPr id="187" name="Google Shape;187;p15"/>
          <p:cNvSpPr/>
          <p:nvPr/>
        </p:nvSpPr>
        <p:spPr>
          <a:xfrm>
            <a:off x="2154929" y="2090097"/>
            <a:ext cx="1656184" cy="766077"/>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Business problem</a:t>
            </a:r>
            <a:endParaRPr b="0" i="0" sz="1800" u="none" cap="none" strike="noStrike">
              <a:solidFill>
                <a:schemeClr val="lt1"/>
              </a:solidFill>
              <a:latin typeface="Calibri"/>
              <a:ea typeface="Calibri"/>
              <a:cs typeface="Calibri"/>
              <a:sym typeface="Calibri"/>
            </a:endParaRPr>
          </a:p>
        </p:txBody>
      </p:sp>
      <p:sp>
        <p:nvSpPr>
          <p:cNvPr id="188" name="Google Shape;188;p15"/>
          <p:cNvSpPr/>
          <p:nvPr/>
        </p:nvSpPr>
        <p:spPr>
          <a:xfrm>
            <a:off x="8276111" y="2090097"/>
            <a:ext cx="1656184" cy="766077"/>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 Know-how</a:t>
            </a:r>
            <a:endParaRPr b="0" i="0" sz="1800" u="none" cap="none" strike="noStrike">
              <a:solidFill>
                <a:schemeClr val="lt1"/>
              </a:solidFill>
              <a:latin typeface="Calibri"/>
              <a:ea typeface="Calibri"/>
              <a:cs typeface="Calibri"/>
              <a:sym typeface="Calibri"/>
            </a:endParaRPr>
          </a:p>
        </p:txBody>
      </p:sp>
      <p:sp>
        <p:nvSpPr>
          <p:cNvPr id="189" name="Google Shape;189;p15"/>
          <p:cNvSpPr/>
          <p:nvPr/>
        </p:nvSpPr>
        <p:spPr>
          <a:xfrm>
            <a:off x="4973646" y="3075751"/>
            <a:ext cx="2520280" cy="93610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ORDER</a:t>
            </a:r>
            <a:endParaRPr b="0" i="0" sz="1800" u="none" cap="none" strike="noStrike">
              <a:solidFill>
                <a:schemeClr val="lt1"/>
              </a:solidFill>
              <a:latin typeface="Calibri"/>
              <a:ea typeface="Calibri"/>
              <a:cs typeface="Calibri"/>
              <a:sym typeface="Calibri"/>
            </a:endParaRPr>
          </a:p>
        </p:txBody>
      </p:sp>
      <p:sp>
        <p:nvSpPr>
          <p:cNvPr id="190" name="Google Shape;190;p15"/>
          <p:cNvSpPr/>
          <p:nvPr/>
        </p:nvSpPr>
        <p:spPr>
          <a:xfrm>
            <a:off x="4728429" y="3863764"/>
            <a:ext cx="2627096" cy="936104"/>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RESEARCH REPORT</a:t>
            </a:r>
            <a:endParaRPr b="0" i="0" sz="1800" u="none" cap="none" strike="noStrike">
              <a:solidFill>
                <a:schemeClr val="lt1"/>
              </a:solidFill>
              <a:latin typeface="Calibri"/>
              <a:ea typeface="Calibri"/>
              <a:cs typeface="Calibri"/>
              <a:sym typeface="Calibri"/>
            </a:endParaRPr>
          </a:p>
        </p:txBody>
      </p:sp>
      <p:sp>
        <p:nvSpPr>
          <p:cNvPr id="191" name="Google Shape;191;p15"/>
          <p:cNvSpPr/>
          <p:nvPr/>
        </p:nvSpPr>
        <p:spPr>
          <a:xfrm>
            <a:off x="4973646" y="4651777"/>
            <a:ext cx="2520280" cy="93610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 $$$ $$$</a:t>
            </a:r>
            <a:endParaRPr b="0" i="0" sz="1800" u="none" cap="none" strike="noStrike">
              <a:solidFill>
                <a:schemeClr val="lt1"/>
              </a:solidFill>
              <a:latin typeface="Calibri"/>
              <a:ea typeface="Calibri"/>
              <a:cs typeface="Calibri"/>
              <a:sym typeface="Calibri"/>
            </a:endParaRPr>
          </a:p>
        </p:txBody>
      </p:sp>
      <p:sp>
        <p:nvSpPr>
          <p:cNvPr id="192" name="Google Shape;192;p15"/>
          <p:cNvSpPr/>
          <p:nvPr/>
        </p:nvSpPr>
        <p:spPr>
          <a:xfrm>
            <a:off x="2154929" y="4492484"/>
            <a:ext cx="1656184" cy="766077"/>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cs-CZ" sz="1800" u="none" cap="none" strike="noStrike">
                <a:solidFill>
                  <a:schemeClr val="lt1"/>
                </a:solidFill>
                <a:latin typeface="Calibri"/>
                <a:ea typeface="Calibri"/>
                <a:cs typeface="Calibri"/>
                <a:sym typeface="Calibri"/>
              </a:rPr>
              <a:t>Knowledge</a:t>
            </a:r>
            <a:endParaRPr/>
          </a:p>
        </p:txBody>
      </p:sp>
      <p:pic>
        <p:nvPicPr>
          <p:cNvPr descr="VÃ½sledek obrÃ¡zku pro gif money" id="193" name="Google Shape;193;p15"/>
          <p:cNvPicPr preferRelativeResize="0"/>
          <p:nvPr/>
        </p:nvPicPr>
        <p:blipFill rotWithShape="1">
          <a:blip r:embed="rId4">
            <a:alphaModFix/>
          </a:blip>
          <a:srcRect b="0" l="0" r="0" t="0"/>
          <a:stretch/>
        </p:blipFill>
        <p:spPr>
          <a:xfrm>
            <a:off x="8059228" y="4353034"/>
            <a:ext cx="2089949" cy="1044975"/>
          </a:xfrm>
          <a:prstGeom prst="rect">
            <a:avLst/>
          </a:prstGeom>
          <a:noFill/>
          <a:ln>
            <a:noFill/>
          </a:ln>
        </p:spPr>
      </p:pic>
      <p:pic>
        <p:nvPicPr>
          <p:cNvPr descr="Výsledek obrázku pro tesco png" id="194" name="Google Shape;194;p15"/>
          <p:cNvPicPr preferRelativeResize="0"/>
          <p:nvPr/>
        </p:nvPicPr>
        <p:blipFill rotWithShape="1">
          <a:blip r:embed="rId5">
            <a:alphaModFix/>
          </a:blip>
          <a:srcRect b="0" l="0" r="0" t="0"/>
          <a:stretch/>
        </p:blipFill>
        <p:spPr>
          <a:xfrm>
            <a:off x="1942024" y="3418148"/>
            <a:ext cx="2080487" cy="5510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What is brief?</a:t>
            </a:r>
            <a:endParaRPr/>
          </a:p>
        </p:txBody>
      </p:sp>
      <p:sp>
        <p:nvSpPr>
          <p:cNvPr id="200" name="Google Shape;20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cs-CZ" sz="3200"/>
              <a:t>Well defined assignment for agency is fundamental!</a:t>
            </a:r>
            <a:endParaRPr/>
          </a:p>
          <a:p>
            <a:pPr indent="-228600" lvl="0" marL="228600" rtl="0" algn="l">
              <a:lnSpc>
                <a:spcPct val="90000"/>
              </a:lnSpc>
              <a:spcBef>
                <a:spcPts val="1000"/>
              </a:spcBef>
              <a:spcAft>
                <a:spcPts val="0"/>
              </a:spcAft>
              <a:buClr>
                <a:schemeClr val="dk1"/>
              </a:buClr>
              <a:buSzPts val="3200"/>
              <a:buChar char="•"/>
            </a:pPr>
            <a:r>
              <a:rPr lang="cs-CZ" sz="3200"/>
              <a:t>Good breif consist of:</a:t>
            </a:r>
            <a:endParaRPr/>
          </a:p>
          <a:p>
            <a:pPr indent="-228600" lvl="1" marL="685800" rtl="0" algn="l">
              <a:lnSpc>
                <a:spcPct val="90000"/>
              </a:lnSpc>
              <a:spcBef>
                <a:spcPts val="500"/>
              </a:spcBef>
              <a:spcAft>
                <a:spcPts val="0"/>
              </a:spcAft>
              <a:buClr>
                <a:schemeClr val="dk1"/>
              </a:buClr>
              <a:buSzPts val="2800"/>
              <a:buChar char="•"/>
            </a:pPr>
            <a:r>
              <a:rPr lang="cs-CZ" sz="2800"/>
              <a:t>Well defined request for the agency.</a:t>
            </a:r>
            <a:endParaRPr/>
          </a:p>
          <a:p>
            <a:pPr indent="-228600" lvl="1" marL="685800" rtl="0" algn="l">
              <a:lnSpc>
                <a:spcPct val="90000"/>
              </a:lnSpc>
              <a:spcBef>
                <a:spcPts val="500"/>
              </a:spcBef>
              <a:spcAft>
                <a:spcPts val="0"/>
              </a:spcAft>
              <a:buClr>
                <a:schemeClr val="dk1"/>
              </a:buClr>
              <a:buSzPts val="2800"/>
              <a:buChar char="•"/>
            </a:pPr>
            <a:r>
              <a:rPr lang="cs-CZ" sz="2800"/>
              <a:t>Clearly stated goals</a:t>
            </a:r>
            <a:endParaRPr/>
          </a:p>
          <a:p>
            <a:pPr indent="-228600" lvl="1" marL="685800" rtl="0" algn="l">
              <a:lnSpc>
                <a:spcPct val="90000"/>
              </a:lnSpc>
              <a:spcBef>
                <a:spcPts val="500"/>
              </a:spcBef>
              <a:spcAft>
                <a:spcPts val="0"/>
              </a:spcAft>
              <a:buClr>
                <a:schemeClr val="dk1"/>
              </a:buClr>
              <a:buSzPts val="2800"/>
              <a:buChar char="•"/>
            </a:pPr>
            <a:r>
              <a:rPr lang="cs-CZ" sz="2800"/>
              <a:t>Reasoning why do we need to carry research project</a:t>
            </a:r>
            <a:endParaRPr/>
          </a:p>
          <a:p>
            <a:pPr indent="-228600" lvl="1" marL="685800" rtl="0" algn="l">
              <a:lnSpc>
                <a:spcPct val="90000"/>
              </a:lnSpc>
              <a:spcBef>
                <a:spcPts val="500"/>
              </a:spcBef>
              <a:spcAft>
                <a:spcPts val="0"/>
              </a:spcAft>
              <a:buClr>
                <a:schemeClr val="dk1"/>
              </a:buClr>
              <a:buSzPts val="2800"/>
              <a:buChar char="•"/>
            </a:pPr>
            <a:r>
              <a:rPr lang="cs-CZ" sz="2800"/>
              <a:t>Defined context of a problem</a:t>
            </a:r>
            <a:endParaRPr/>
          </a:p>
          <a:p>
            <a:pPr indent="-228600" lvl="1" marL="685800" rtl="0" algn="l">
              <a:lnSpc>
                <a:spcPct val="90000"/>
              </a:lnSpc>
              <a:spcBef>
                <a:spcPts val="500"/>
              </a:spcBef>
              <a:spcAft>
                <a:spcPts val="0"/>
              </a:spcAft>
              <a:buClr>
                <a:schemeClr val="dk1"/>
              </a:buClr>
              <a:buSzPts val="2800"/>
              <a:buChar char="•"/>
            </a:pPr>
            <a:r>
              <a:rPr lang="cs-CZ" sz="2800"/>
              <a:t>Defined target group and methodology requirements</a:t>
            </a:r>
            <a:endParaRPr/>
          </a:p>
          <a:p>
            <a:pPr indent="-228600" lvl="1" marL="685800" rtl="0" algn="l">
              <a:lnSpc>
                <a:spcPct val="90000"/>
              </a:lnSpc>
              <a:spcBef>
                <a:spcPts val="500"/>
              </a:spcBef>
              <a:spcAft>
                <a:spcPts val="0"/>
              </a:spcAft>
              <a:buClr>
                <a:schemeClr val="dk1"/>
              </a:buClr>
              <a:buSzPts val="2800"/>
              <a:buChar char="•"/>
            </a:pPr>
            <a:r>
              <a:rPr lang="cs-CZ" sz="2800"/>
              <a:t>Clearly defined outcome with acceptation criteria</a:t>
            </a:r>
            <a:endParaRPr/>
          </a:p>
          <a:p>
            <a:pPr indent="-228600" lvl="1" marL="685800" rtl="0" algn="l">
              <a:lnSpc>
                <a:spcPct val="90000"/>
              </a:lnSpc>
              <a:spcBef>
                <a:spcPts val="500"/>
              </a:spcBef>
              <a:spcAft>
                <a:spcPts val="0"/>
              </a:spcAft>
              <a:buClr>
                <a:schemeClr val="dk1"/>
              </a:buClr>
              <a:buSzPts val="2800"/>
              <a:buChar char="•"/>
            </a:pPr>
            <a:r>
              <a:rPr lang="cs-CZ" sz="2800"/>
              <a:t>Timeframe, budget and team allocation</a:t>
            </a:r>
            <a:endParaRPr/>
          </a:p>
        </p:txBody>
      </p:sp>
      <p:pic>
        <p:nvPicPr>
          <p:cNvPr descr="VÃ½sledek obrÃ¡zku pro brief" id="201" name="Google Shape;201;p16"/>
          <p:cNvPicPr preferRelativeResize="0"/>
          <p:nvPr/>
        </p:nvPicPr>
        <p:blipFill rotWithShape="1">
          <a:blip r:embed="rId3">
            <a:alphaModFix/>
          </a:blip>
          <a:srcRect b="0" l="0" r="0" t="0"/>
          <a:stretch/>
        </p:blipFill>
        <p:spPr>
          <a:xfrm>
            <a:off x="8751946" y="197168"/>
            <a:ext cx="2246254" cy="1493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Research question</a:t>
            </a:r>
            <a:endParaRPr/>
          </a:p>
        </p:txBody>
      </p:sp>
      <p:sp>
        <p:nvSpPr>
          <p:cNvPr id="207" name="Google Shape;20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cs-CZ"/>
              <a:t>Research question is a clear statement of the problem formulated in sentence ending with question mark.</a:t>
            </a:r>
            <a:endParaRPr/>
          </a:p>
          <a:p>
            <a:pPr indent="-228600" lvl="0" marL="228600" rtl="0" algn="l">
              <a:lnSpc>
                <a:spcPct val="90000"/>
              </a:lnSpc>
              <a:spcBef>
                <a:spcPts val="1000"/>
              </a:spcBef>
              <a:spcAft>
                <a:spcPts val="0"/>
              </a:spcAft>
              <a:buClr>
                <a:schemeClr val="dk1"/>
              </a:buClr>
              <a:buSzPts val="2800"/>
              <a:buChar char="•"/>
            </a:pPr>
            <a:r>
              <a:rPr lang="cs-CZ"/>
              <a:t>Clear expression of what will be studied (Kolb, 2008)</a:t>
            </a:r>
            <a:endParaRPr/>
          </a:p>
          <a:p>
            <a:pPr indent="-228600" lvl="0" marL="228600" rtl="0" algn="l">
              <a:lnSpc>
                <a:spcPct val="90000"/>
              </a:lnSpc>
              <a:spcBef>
                <a:spcPts val="1000"/>
              </a:spcBef>
              <a:spcAft>
                <a:spcPts val="0"/>
              </a:spcAft>
              <a:buClr>
                <a:schemeClr val="dk1"/>
              </a:buClr>
              <a:buSzPts val="2800"/>
              <a:buChar char="•"/>
            </a:pPr>
            <a:r>
              <a:rPr lang="cs-CZ"/>
              <a:t>It influence whole research process</a:t>
            </a:r>
            <a:r>
              <a:rPr lang="cs-CZ" sz="2400"/>
              <a:t>:</a:t>
            </a:r>
            <a:endParaRPr/>
          </a:p>
          <a:p>
            <a:pPr indent="-228600" lvl="1" marL="685800" rtl="0" algn="l">
              <a:lnSpc>
                <a:spcPct val="90000"/>
              </a:lnSpc>
              <a:spcBef>
                <a:spcPts val="500"/>
              </a:spcBef>
              <a:spcAft>
                <a:spcPts val="0"/>
              </a:spcAft>
              <a:buClr>
                <a:schemeClr val="dk1"/>
              </a:buClr>
              <a:buSzPts val="2000"/>
              <a:buChar char="•"/>
            </a:pPr>
            <a:r>
              <a:rPr lang="cs-CZ" sz="2000"/>
              <a:t>What literature we have to study in advance?</a:t>
            </a:r>
            <a:endParaRPr/>
          </a:p>
          <a:p>
            <a:pPr indent="-228600" lvl="1" marL="685800" rtl="0" algn="l">
              <a:lnSpc>
                <a:spcPct val="90000"/>
              </a:lnSpc>
              <a:spcBef>
                <a:spcPts val="500"/>
              </a:spcBef>
              <a:spcAft>
                <a:spcPts val="0"/>
              </a:spcAft>
              <a:buClr>
                <a:schemeClr val="dk1"/>
              </a:buClr>
              <a:buSzPts val="2000"/>
              <a:buChar char="•"/>
            </a:pPr>
            <a:r>
              <a:rPr lang="cs-CZ" sz="2000"/>
              <a:t>How we design research scope?</a:t>
            </a:r>
            <a:endParaRPr/>
          </a:p>
          <a:p>
            <a:pPr indent="-228600" lvl="1" marL="685800" rtl="0" algn="l">
              <a:lnSpc>
                <a:spcPct val="90000"/>
              </a:lnSpc>
              <a:spcBef>
                <a:spcPts val="500"/>
              </a:spcBef>
              <a:spcAft>
                <a:spcPts val="0"/>
              </a:spcAft>
              <a:buClr>
                <a:schemeClr val="dk1"/>
              </a:buClr>
              <a:buSzPts val="2000"/>
              <a:buChar char="•"/>
            </a:pPr>
            <a:r>
              <a:rPr lang="cs-CZ" sz="2000"/>
              <a:t>What access to the date do we need to negotiate?</a:t>
            </a:r>
            <a:endParaRPr/>
          </a:p>
          <a:p>
            <a:pPr indent="-228600" lvl="1" marL="685800" rtl="0" algn="l">
              <a:lnSpc>
                <a:spcPct val="90000"/>
              </a:lnSpc>
              <a:spcBef>
                <a:spcPts val="500"/>
              </a:spcBef>
              <a:spcAft>
                <a:spcPts val="0"/>
              </a:spcAft>
              <a:buClr>
                <a:schemeClr val="dk1"/>
              </a:buClr>
              <a:buSzPts val="2000"/>
              <a:buChar char="•"/>
            </a:pPr>
            <a:r>
              <a:rPr lang="cs-CZ" sz="2000"/>
              <a:t>What type of research design will be chosen?</a:t>
            </a:r>
            <a:endParaRPr/>
          </a:p>
          <a:p>
            <a:pPr indent="-228600" lvl="1" marL="685800" rtl="0" algn="l">
              <a:lnSpc>
                <a:spcPct val="90000"/>
              </a:lnSpc>
              <a:spcBef>
                <a:spcPts val="500"/>
              </a:spcBef>
              <a:spcAft>
                <a:spcPts val="0"/>
              </a:spcAft>
              <a:buClr>
                <a:schemeClr val="dk1"/>
              </a:buClr>
              <a:buSzPts val="2000"/>
              <a:buChar char="•"/>
            </a:pPr>
            <a:r>
              <a:rPr lang="cs-CZ" sz="2000"/>
              <a:t>What data will be needed?</a:t>
            </a:r>
            <a:endParaRPr/>
          </a:p>
          <a:p>
            <a:pPr indent="-228600" lvl="1" marL="685800" rtl="0" algn="l">
              <a:lnSpc>
                <a:spcPct val="90000"/>
              </a:lnSpc>
              <a:spcBef>
                <a:spcPts val="500"/>
              </a:spcBef>
              <a:spcAft>
                <a:spcPts val="0"/>
              </a:spcAft>
              <a:buClr>
                <a:schemeClr val="dk1"/>
              </a:buClr>
              <a:buSzPts val="2000"/>
              <a:buChar char="•"/>
            </a:pPr>
            <a:r>
              <a:rPr lang="cs-CZ" sz="2000"/>
              <a:t>Sample selection process.</a:t>
            </a:r>
            <a:endParaRPr/>
          </a:p>
          <a:p>
            <a:pPr indent="-228600" lvl="1" marL="685800" rtl="0" algn="l">
              <a:lnSpc>
                <a:spcPct val="90000"/>
              </a:lnSpc>
              <a:spcBef>
                <a:spcPts val="500"/>
              </a:spcBef>
              <a:spcAft>
                <a:spcPts val="0"/>
              </a:spcAft>
              <a:buClr>
                <a:schemeClr val="dk1"/>
              </a:buClr>
              <a:buSzPts val="2000"/>
              <a:buChar char="•"/>
            </a:pPr>
            <a:r>
              <a:rPr lang="cs-CZ" sz="2000"/>
              <a:t>Nature of a final report.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Research question examples</a:t>
            </a:r>
            <a:endParaRPr/>
          </a:p>
        </p:txBody>
      </p:sp>
      <p:sp>
        <p:nvSpPr>
          <p:cNvPr id="213" name="Google Shape;21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b="1" lang="cs-CZ" sz="3600"/>
              <a:t>What?</a:t>
            </a:r>
            <a:endParaRPr/>
          </a:p>
          <a:p>
            <a:pPr indent="-228600" lvl="1" marL="685800" rtl="0" algn="l">
              <a:lnSpc>
                <a:spcPct val="90000"/>
              </a:lnSpc>
              <a:spcBef>
                <a:spcPts val="500"/>
              </a:spcBef>
              <a:spcAft>
                <a:spcPts val="0"/>
              </a:spcAft>
              <a:buClr>
                <a:schemeClr val="dk1"/>
              </a:buClr>
              <a:buSzPts val="3600"/>
              <a:buChar char="•"/>
            </a:pPr>
            <a:r>
              <a:rPr lang="cs-CZ" sz="3600"/>
              <a:t>What make our clients leave for our competition?</a:t>
            </a:r>
            <a:endParaRPr/>
          </a:p>
          <a:p>
            <a:pPr indent="-228600" lvl="0" marL="228600" rtl="0" algn="l">
              <a:lnSpc>
                <a:spcPct val="90000"/>
              </a:lnSpc>
              <a:spcBef>
                <a:spcPts val="1000"/>
              </a:spcBef>
              <a:spcAft>
                <a:spcPts val="0"/>
              </a:spcAft>
              <a:buClr>
                <a:schemeClr val="dk1"/>
              </a:buClr>
              <a:buSzPts val="3600"/>
              <a:buChar char="•"/>
            </a:pPr>
            <a:r>
              <a:rPr b="1" lang="cs-CZ" sz="3600"/>
              <a:t>When?</a:t>
            </a:r>
            <a:endParaRPr/>
          </a:p>
          <a:p>
            <a:pPr indent="-228600" lvl="1" marL="685800" rtl="0" algn="l">
              <a:lnSpc>
                <a:spcPct val="90000"/>
              </a:lnSpc>
              <a:spcBef>
                <a:spcPts val="500"/>
              </a:spcBef>
              <a:spcAft>
                <a:spcPts val="0"/>
              </a:spcAft>
              <a:buClr>
                <a:schemeClr val="dk1"/>
              </a:buClr>
              <a:buSzPts val="3600"/>
              <a:buChar char="•"/>
            </a:pPr>
            <a:r>
              <a:rPr lang="cs-CZ" sz="3600"/>
              <a:t>When do our clients visit our store for the first rebuy?</a:t>
            </a:r>
            <a:endParaRPr/>
          </a:p>
          <a:p>
            <a:pPr indent="-228600" lvl="0" marL="228600" rtl="0" algn="l">
              <a:lnSpc>
                <a:spcPct val="90000"/>
              </a:lnSpc>
              <a:spcBef>
                <a:spcPts val="1000"/>
              </a:spcBef>
              <a:spcAft>
                <a:spcPts val="0"/>
              </a:spcAft>
              <a:buClr>
                <a:schemeClr val="dk1"/>
              </a:buClr>
              <a:buSzPts val="3600"/>
              <a:buChar char="•"/>
            </a:pPr>
            <a:r>
              <a:rPr b="1" lang="cs-CZ" sz="3600"/>
              <a:t>Where?</a:t>
            </a:r>
            <a:endParaRPr/>
          </a:p>
          <a:p>
            <a:pPr indent="-228600" lvl="1" marL="685800" rtl="0" algn="l">
              <a:lnSpc>
                <a:spcPct val="90000"/>
              </a:lnSpc>
              <a:spcBef>
                <a:spcPts val="500"/>
              </a:spcBef>
              <a:spcAft>
                <a:spcPts val="0"/>
              </a:spcAft>
              <a:buClr>
                <a:schemeClr val="dk1"/>
              </a:buClr>
              <a:buSzPts val="3600"/>
              <a:buChar char="•"/>
            </a:pPr>
            <a:r>
              <a:rPr lang="cs-CZ" sz="3600"/>
              <a:t>Where exactly Instagram influencers buy fashion products?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Research question examples</a:t>
            </a:r>
            <a:endParaRPr/>
          </a:p>
        </p:txBody>
      </p:sp>
      <p:sp>
        <p:nvSpPr>
          <p:cNvPr id="219" name="Google Shape;21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b="1" lang="cs-CZ" sz="3600"/>
              <a:t>Who?</a:t>
            </a:r>
            <a:endParaRPr/>
          </a:p>
          <a:p>
            <a:pPr indent="-228600" lvl="1" marL="685800" rtl="0" algn="l">
              <a:lnSpc>
                <a:spcPct val="90000"/>
              </a:lnSpc>
              <a:spcBef>
                <a:spcPts val="500"/>
              </a:spcBef>
              <a:spcAft>
                <a:spcPts val="0"/>
              </a:spcAft>
              <a:buClr>
                <a:schemeClr val="dk1"/>
              </a:buClr>
              <a:buSzPts val="3600"/>
              <a:buChar char="•"/>
            </a:pPr>
            <a:r>
              <a:rPr lang="cs-CZ" sz="3600"/>
              <a:t>Who spreads negative brand sentiment online? </a:t>
            </a:r>
            <a:endParaRPr/>
          </a:p>
          <a:p>
            <a:pPr indent="-228600" lvl="0" marL="228600" rtl="0" algn="l">
              <a:lnSpc>
                <a:spcPct val="90000"/>
              </a:lnSpc>
              <a:spcBef>
                <a:spcPts val="1000"/>
              </a:spcBef>
              <a:spcAft>
                <a:spcPts val="0"/>
              </a:spcAft>
              <a:buClr>
                <a:schemeClr val="dk1"/>
              </a:buClr>
              <a:buSzPts val="3600"/>
              <a:buChar char="•"/>
            </a:pPr>
            <a:r>
              <a:rPr b="1" lang="cs-CZ" sz="3600"/>
              <a:t>How?</a:t>
            </a:r>
            <a:endParaRPr/>
          </a:p>
          <a:p>
            <a:pPr indent="-228600" lvl="1" marL="685800" rtl="0" algn="l">
              <a:lnSpc>
                <a:spcPct val="90000"/>
              </a:lnSpc>
              <a:spcBef>
                <a:spcPts val="500"/>
              </a:spcBef>
              <a:spcAft>
                <a:spcPts val="0"/>
              </a:spcAft>
              <a:buClr>
                <a:schemeClr val="dk1"/>
              </a:buClr>
              <a:buSzPts val="3600"/>
              <a:buChar char="•"/>
            </a:pPr>
            <a:r>
              <a:rPr lang="cs-CZ" sz="3600"/>
              <a:t>How product rebranding influenced attitudes of general public?</a:t>
            </a:r>
            <a:endParaRPr/>
          </a:p>
          <a:p>
            <a:pPr indent="-228600" lvl="0" marL="228600" rtl="0" algn="l">
              <a:lnSpc>
                <a:spcPct val="90000"/>
              </a:lnSpc>
              <a:spcBef>
                <a:spcPts val="1000"/>
              </a:spcBef>
              <a:spcAft>
                <a:spcPts val="0"/>
              </a:spcAft>
              <a:buClr>
                <a:schemeClr val="dk1"/>
              </a:buClr>
              <a:buSzPts val="3600"/>
              <a:buChar char="•"/>
            </a:pPr>
            <a:r>
              <a:rPr b="1" lang="cs-CZ" sz="3600"/>
              <a:t>Why?</a:t>
            </a:r>
            <a:endParaRPr/>
          </a:p>
          <a:p>
            <a:pPr indent="-228600" lvl="1" marL="685800" rtl="0" algn="l">
              <a:lnSpc>
                <a:spcPct val="90000"/>
              </a:lnSpc>
              <a:spcBef>
                <a:spcPts val="500"/>
              </a:spcBef>
              <a:spcAft>
                <a:spcPts val="0"/>
              </a:spcAft>
              <a:buClr>
                <a:schemeClr val="dk1"/>
              </a:buClr>
              <a:buSzPts val="3600"/>
              <a:buChar char="•"/>
            </a:pPr>
            <a:r>
              <a:rPr lang="cs-CZ" sz="3600"/>
              <a:t>Why do companies outsource marketing research?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689552" y="685800"/>
            <a:ext cx="3036889" cy="556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a:t>
            </a:r>
            <a:br>
              <a:rPr lang="cs-CZ"/>
            </a:br>
            <a:r>
              <a:rPr lang="cs-CZ"/>
              <a:t>information, </a:t>
            </a:r>
            <a:br>
              <a:rPr lang="cs-CZ"/>
            </a:br>
            <a:r>
              <a:rPr lang="cs-CZ"/>
              <a:t>knowledge</a:t>
            </a:r>
            <a:endParaRPr/>
          </a:p>
        </p:txBody>
      </p:sp>
      <p:pic>
        <p:nvPicPr>
          <p:cNvPr id="95" name="Google Shape;95;p2"/>
          <p:cNvPicPr preferRelativeResize="0"/>
          <p:nvPr>
            <p:ph idx="1" type="body"/>
          </p:nvPr>
        </p:nvPicPr>
        <p:blipFill rotWithShape="1">
          <a:blip r:embed="rId3">
            <a:alphaModFix/>
          </a:blip>
          <a:srcRect b="0" l="0" r="0" t="0"/>
          <a:stretch/>
        </p:blipFill>
        <p:spPr>
          <a:xfrm>
            <a:off x="4267200" y="183031"/>
            <a:ext cx="7670623" cy="65681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Research types</a:t>
            </a:r>
            <a:endParaRPr/>
          </a:p>
        </p:txBody>
      </p:sp>
      <p:sp>
        <p:nvSpPr>
          <p:cNvPr id="225" name="Google Shape;22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cs-CZ" sz="3200"/>
              <a:t>Quantitative</a:t>
            </a:r>
            <a:endParaRPr/>
          </a:p>
          <a:p>
            <a:pPr indent="-228600" lvl="1" marL="685800" rtl="0" algn="l">
              <a:lnSpc>
                <a:spcPct val="90000"/>
              </a:lnSpc>
              <a:spcBef>
                <a:spcPts val="500"/>
              </a:spcBef>
              <a:spcAft>
                <a:spcPts val="0"/>
              </a:spcAft>
              <a:buClr>
                <a:schemeClr val="dk1"/>
              </a:buClr>
              <a:buSzPts val="2800"/>
              <a:buChar char="•"/>
            </a:pPr>
            <a:r>
              <a:rPr lang="cs-CZ" sz="2800"/>
              <a:t>Based on numbers</a:t>
            </a:r>
            <a:endParaRPr/>
          </a:p>
          <a:p>
            <a:pPr indent="-228600" lvl="1" marL="685800" rtl="0" algn="l">
              <a:lnSpc>
                <a:spcPct val="90000"/>
              </a:lnSpc>
              <a:spcBef>
                <a:spcPts val="500"/>
              </a:spcBef>
              <a:spcAft>
                <a:spcPts val="0"/>
              </a:spcAft>
              <a:buClr>
                <a:schemeClr val="dk1"/>
              </a:buClr>
              <a:buSzPts val="2800"/>
              <a:buChar char="•"/>
            </a:pPr>
            <a:r>
              <a:rPr lang="cs-CZ" sz="2800"/>
              <a:t>Measurement and counting</a:t>
            </a:r>
            <a:endParaRPr/>
          </a:p>
          <a:p>
            <a:pPr indent="-228600" lvl="1" marL="685800" rtl="0" algn="l">
              <a:lnSpc>
                <a:spcPct val="90000"/>
              </a:lnSpc>
              <a:spcBef>
                <a:spcPts val="500"/>
              </a:spcBef>
              <a:spcAft>
                <a:spcPts val="0"/>
              </a:spcAft>
              <a:buClr>
                <a:schemeClr val="dk1"/>
              </a:buClr>
              <a:buSzPts val="2800"/>
              <a:buChar char="•"/>
            </a:pPr>
            <a:r>
              <a:rPr lang="cs-CZ" sz="2800"/>
              <a:t>Large sample size</a:t>
            </a:r>
            <a:endParaRPr/>
          </a:p>
          <a:p>
            <a:pPr indent="-228600" lvl="0" marL="228600" rtl="0" algn="l">
              <a:lnSpc>
                <a:spcPct val="90000"/>
              </a:lnSpc>
              <a:spcBef>
                <a:spcPts val="1000"/>
              </a:spcBef>
              <a:spcAft>
                <a:spcPts val="0"/>
              </a:spcAft>
              <a:buClr>
                <a:schemeClr val="dk1"/>
              </a:buClr>
              <a:buSzPts val="3200"/>
              <a:buChar char="•"/>
            </a:pPr>
            <a:r>
              <a:rPr lang="cs-CZ" sz="3200"/>
              <a:t>Qualitative</a:t>
            </a:r>
            <a:endParaRPr/>
          </a:p>
          <a:p>
            <a:pPr indent="-228600" lvl="1" marL="685800" rtl="0" algn="l">
              <a:lnSpc>
                <a:spcPct val="90000"/>
              </a:lnSpc>
              <a:spcBef>
                <a:spcPts val="500"/>
              </a:spcBef>
              <a:spcAft>
                <a:spcPts val="0"/>
              </a:spcAft>
              <a:buClr>
                <a:schemeClr val="dk1"/>
              </a:buClr>
              <a:buSzPts val="2800"/>
              <a:buChar char="•"/>
            </a:pPr>
            <a:r>
              <a:rPr lang="cs-CZ" sz="2800"/>
              <a:t>Based on text, sound, video and pictures</a:t>
            </a:r>
            <a:endParaRPr/>
          </a:p>
          <a:p>
            <a:pPr indent="-228600" lvl="1" marL="685800" rtl="0" algn="l">
              <a:lnSpc>
                <a:spcPct val="90000"/>
              </a:lnSpc>
              <a:spcBef>
                <a:spcPts val="500"/>
              </a:spcBef>
              <a:spcAft>
                <a:spcPts val="0"/>
              </a:spcAft>
              <a:buClr>
                <a:schemeClr val="dk1"/>
              </a:buClr>
              <a:buSzPts val="2800"/>
              <a:buChar char="•"/>
            </a:pPr>
            <a:r>
              <a:rPr lang="cs-CZ" sz="2800"/>
              <a:t>Interpretation</a:t>
            </a:r>
            <a:endParaRPr/>
          </a:p>
          <a:p>
            <a:pPr indent="-228600" lvl="1" marL="685800" rtl="0" algn="l">
              <a:lnSpc>
                <a:spcPct val="90000"/>
              </a:lnSpc>
              <a:spcBef>
                <a:spcPts val="500"/>
              </a:spcBef>
              <a:spcAft>
                <a:spcPts val="0"/>
              </a:spcAft>
              <a:buClr>
                <a:schemeClr val="dk1"/>
              </a:buClr>
              <a:buSzPts val="2800"/>
              <a:buChar char="•"/>
            </a:pPr>
            <a:r>
              <a:rPr lang="cs-CZ" sz="2800"/>
              <a:t>Small sample sizes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1484312" y="685800"/>
            <a:ext cx="8856100" cy="54276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cs-CZ"/>
              <a:t>Exploratory</a:t>
            </a:r>
            <a:br>
              <a:rPr lang="cs-CZ"/>
            </a:br>
            <a:r>
              <a:rPr lang="cs-CZ"/>
              <a:t>Explanatory</a:t>
            </a:r>
            <a:br>
              <a:rPr lang="cs-CZ"/>
            </a:br>
            <a:r>
              <a:rPr lang="cs-CZ"/>
              <a:t>Descriptive</a:t>
            </a:r>
            <a:br>
              <a:rPr lang="cs-CZ"/>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2"/>
          <p:cNvPicPr preferRelativeResize="0"/>
          <p:nvPr/>
        </p:nvPicPr>
        <p:blipFill rotWithShape="1">
          <a:blip r:embed="rId3">
            <a:alphaModFix/>
          </a:blip>
          <a:srcRect b="0" l="0" r="0" t="0"/>
          <a:stretch/>
        </p:blipFill>
        <p:spPr>
          <a:xfrm>
            <a:off x="2753359" y="420115"/>
            <a:ext cx="9001745" cy="60111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3"/>
          <p:cNvPicPr preferRelativeResize="0"/>
          <p:nvPr/>
        </p:nvPicPr>
        <p:blipFill rotWithShape="1">
          <a:blip r:embed="rId3">
            <a:alphaModFix/>
          </a:blip>
          <a:srcRect b="0" l="0" r="0" t="0"/>
          <a:stretch/>
        </p:blipFill>
        <p:spPr>
          <a:xfrm>
            <a:off x="353728" y="1023778"/>
            <a:ext cx="11450930" cy="46963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Problems with causality</a:t>
            </a:r>
            <a:endParaRPr/>
          </a:p>
        </p:txBody>
      </p:sp>
      <p:sp>
        <p:nvSpPr>
          <p:cNvPr id="246" name="Google Shape;24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cs-CZ" sz="3200"/>
              <a:t>For example, a correlation has been found between having breast implants and suicide (Koot, Peeters, Granath, Grobbee, &amp; Nyren, 2003). </a:t>
            </a:r>
            <a:endParaRPr sz="3200"/>
          </a:p>
          <a:p>
            <a:pPr indent="-228600" lvl="0" marL="228600" rtl="0" algn="l">
              <a:lnSpc>
                <a:spcPct val="90000"/>
              </a:lnSpc>
              <a:spcBef>
                <a:spcPts val="1000"/>
              </a:spcBef>
              <a:spcAft>
                <a:spcPts val="0"/>
              </a:spcAft>
              <a:buClr>
                <a:schemeClr val="dk1"/>
              </a:buClr>
              <a:buSzPts val="3200"/>
              <a:buChar char="•"/>
            </a:pPr>
            <a:r>
              <a:rPr lang="cs-CZ" sz="3200"/>
              <a:t>However, it is unlikely that having breast implants causes you to commit suicide – presumably, there is an external factor (or factors) that causes both; for example, low self-esteem might lead you to have breast implants and also attempt suicide.</a:t>
            </a:r>
            <a:endParaRPr sz="3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Research types</a:t>
            </a:r>
            <a:endParaRPr/>
          </a:p>
        </p:txBody>
      </p:sp>
      <p:sp>
        <p:nvSpPr>
          <p:cNvPr id="252" name="Google Shape;25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cs-CZ" sz="3200"/>
              <a:t>Primary data</a:t>
            </a:r>
            <a:endParaRPr/>
          </a:p>
          <a:p>
            <a:pPr indent="-228600" lvl="1" marL="685800" rtl="0" algn="l">
              <a:lnSpc>
                <a:spcPct val="90000"/>
              </a:lnSpc>
              <a:spcBef>
                <a:spcPts val="500"/>
              </a:spcBef>
              <a:spcAft>
                <a:spcPts val="0"/>
              </a:spcAft>
              <a:buClr>
                <a:schemeClr val="dk1"/>
              </a:buClr>
              <a:buSzPts val="2800"/>
              <a:buChar char="•"/>
            </a:pPr>
            <a:r>
              <a:rPr lang="cs-CZ" sz="2800"/>
              <a:t>Do not exist at the beginning of the research project</a:t>
            </a:r>
            <a:endParaRPr/>
          </a:p>
          <a:p>
            <a:pPr indent="-228600" lvl="1" marL="685800" rtl="0" algn="l">
              <a:lnSpc>
                <a:spcPct val="90000"/>
              </a:lnSpc>
              <a:spcBef>
                <a:spcPts val="500"/>
              </a:spcBef>
              <a:spcAft>
                <a:spcPts val="0"/>
              </a:spcAft>
              <a:buClr>
                <a:schemeClr val="dk1"/>
              </a:buClr>
              <a:buSzPts val="2800"/>
              <a:buChar char="•"/>
            </a:pPr>
            <a:r>
              <a:rPr lang="cs-CZ" sz="2800"/>
              <a:t>Data collected throughout the project</a:t>
            </a:r>
            <a:endParaRPr/>
          </a:p>
          <a:p>
            <a:pPr indent="-228600" lvl="0" marL="228600" rtl="0" algn="l">
              <a:lnSpc>
                <a:spcPct val="90000"/>
              </a:lnSpc>
              <a:spcBef>
                <a:spcPts val="1000"/>
              </a:spcBef>
              <a:spcAft>
                <a:spcPts val="0"/>
              </a:spcAft>
              <a:buClr>
                <a:schemeClr val="dk1"/>
              </a:buClr>
              <a:buSzPts val="3200"/>
              <a:buChar char="•"/>
            </a:pPr>
            <a:r>
              <a:rPr lang="cs-CZ" sz="3200"/>
              <a:t>Secondary data</a:t>
            </a:r>
            <a:endParaRPr sz="3200"/>
          </a:p>
          <a:p>
            <a:pPr indent="-228600" lvl="1" marL="685800" rtl="0" algn="l">
              <a:lnSpc>
                <a:spcPct val="90000"/>
              </a:lnSpc>
              <a:spcBef>
                <a:spcPts val="500"/>
              </a:spcBef>
              <a:spcAft>
                <a:spcPts val="0"/>
              </a:spcAft>
              <a:buClr>
                <a:schemeClr val="dk1"/>
              </a:buClr>
              <a:buSzPts val="2800"/>
              <a:buChar char="•"/>
            </a:pPr>
            <a:r>
              <a:rPr lang="cs-CZ" sz="2800"/>
              <a:t>Data already existing</a:t>
            </a:r>
            <a:endParaRPr/>
          </a:p>
          <a:p>
            <a:pPr indent="-228600" lvl="1" marL="685800" rtl="0" algn="l">
              <a:lnSpc>
                <a:spcPct val="90000"/>
              </a:lnSpc>
              <a:spcBef>
                <a:spcPts val="500"/>
              </a:spcBef>
              <a:spcAft>
                <a:spcPts val="0"/>
              </a:spcAft>
              <a:buClr>
                <a:schemeClr val="dk1"/>
              </a:buClr>
              <a:buSzPts val="2800"/>
              <a:buChar char="•"/>
            </a:pPr>
            <a:r>
              <a:rPr lang="cs-CZ" sz="2800"/>
              <a:t>Reports, statistical data, business data, reused data, analytical data.</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58" name="Google Shape;258;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https://1.bp.blogspot.com/_FvLBt6aXHco/SDCxz-Qkk_I/AAAAAAAAABk/f-qleuJPFHo/s1600/primary_secondary_data.gif" id="259" name="Google Shape;259;p26"/>
          <p:cNvPicPr preferRelativeResize="0"/>
          <p:nvPr/>
        </p:nvPicPr>
        <p:blipFill rotWithShape="1">
          <a:blip r:embed="rId3">
            <a:alphaModFix/>
          </a:blip>
          <a:srcRect b="0" l="0" r="0" t="0"/>
          <a:stretch/>
        </p:blipFill>
        <p:spPr>
          <a:xfrm>
            <a:off x="1076770" y="365125"/>
            <a:ext cx="9289279" cy="57180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Sample and sample size</a:t>
            </a:r>
            <a:endParaRPr/>
          </a:p>
        </p:txBody>
      </p:sp>
      <p:sp>
        <p:nvSpPr>
          <p:cNvPr id="265" name="Google Shape;265;p27"/>
          <p:cNvSpPr txBox="1"/>
          <p:nvPr>
            <p:ph idx="1" type="body"/>
          </p:nvPr>
        </p:nvSpPr>
        <p:spPr>
          <a:xfrm>
            <a:off x="838200" y="1442720"/>
            <a:ext cx="5803434" cy="414190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cs-CZ" sz="3600"/>
              <a:t>Sample is a part of population which, when collected properly, can produce results which are generalizable.</a:t>
            </a:r>
            <a:endParaRPr/>
          </a:p>
          <a:p>
            <a:pPr indent="-228600" lvl="0" marL="228600" rtl="0" algn="l">
              <a:lnSpc>
                <a:spcPct val="90000"/>
              </a:lnSpc>
              <a:spcBef>
                <a:spcPts val="1000"/>
              </a:spcBef>
              <a:spcAft>
                <a:spcPts val="0"/>
              </a:spcAft>
              <a:buClr>
                <a:schemeClr val="dk1"/>
              </a:buClr>
              <a:buSzPts val="3600"/>
              <a:buChar char="•"/>
            </a:pPr>
            <a:r>
              <a:rPr lang="cs-CZ" sz="3600"/>
              <a:t>Greater the sample size more reliable the results are.</a:t>
            </a:r>
            <a:endParaRPr/>
          </a:p>
          <a:p>
            <a:pPr indent="-228600" lvl="0" marL="228600" rtl="0" algn="l">
              <a:lnSpc>
                <a:spcPct val="90000"/>
              </a:lnSpc>
              <a:spcBef>
                <a:spcPts val="1000"/>
              </a:spcBef>
              <a:spcAft>
                <a:spcPts val="0"/>
              </a:spcAft>
              <a:buClr>
                <a:schemeClr val="dk1"/>
              </a:buClr>
              <a:buSzPts val="3600"/>
              <a:buChar char="•"/>
            </a:pPr>
            <a:r>
              <a:rPr lang="cs-CZ" sz="3600"/>
              <a:t>Reality = Parametr + Error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6" name="Google Shape;266;p27"/>
          <p:cNvSpPr/>
          <p:nvPr/>
        </p:nvSpPr>
        <p:spPr>
          <a:xfrm>
            <a:off x="8066648" y="2535086"/>
            <a:ext cx="3049539" cy="3049539"/>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67" name="Google Shape;267;p27"/>
          <p:cNvSpPr/>
          <p:nvPr/>
        </p:nvSpPr>
        <p:spPr>
          <a:xfrm>
            <a:off x="8174747" y="3527681"/>
            <a:ext cx="1223230" cy="1223230"/>
          </a:xfrm>
          <a:prstGeom prst="ellipse">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68" name="Google Shape;268;p27"/>
          <p:cNvSpPr txBox="1"/>
          <p:nvPr/>
        </p:nvSpPr>
        <p:spPr>
          <a:xfrm>
            <a:off x="7576948" y="1963395"/>
            <a:ext cx="18210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cs-CZ" sz="1800" u="none" cap="none" strike="noStrike">
                <a:solidFill>
                  <a:srgbClr val="FF0000"/>
                </a:solidFill>
                <a:latin typeface="Calibri"/>
                <a:ea typeface="Calibri"/>
                <a:cs typeface="Calibri"/>
                <a:sym typeface="Calibri"/>
              </a:rPr>
              <a:t>Population</a:t>
            </a:r>
            <a:endParaRPr b="1" sz="2000">
              <a:solidFill>
                <a:srgbClr val="FF0000"/>
              </a:solidFill>
              <a:latin typeface="Calibri"/>
              <a:ea typeface="Calibri"/>
              <a:cs typeface="Calibri"/>
              <a:sym typeface="Calibri"/>
            </a:endParaRPr>
          </a:p>
        </p:txBody>
      </p:sp>
      <p:sp>
        <p:nvSpPr>
          <p:cNvPr id="269" name="Google Shape;269;p27"/>
          <p:cNvSpPr txBox="1"/>
          <p:nvPr/>
        </p:nvSpPr>
        <p:spPr>
          <a:xfrm>
            <a:off x="9750723" y="4473502"/>
            <a:ext cx="13654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lt1"/>
                </a:solidFill>
                <a:latin typeface="Calibri"/>
                <a:ea typeface="Calibri"/>
                <a:cs typeface="Calibri"/>
                <a:sym typeface="Calibri"/>
              </a:rPr>
              <a:t>Parametr</a:t>
            </a:r>
            <a:endParaRPr/>
          </a:p>
        </p:txBody>
      </p:sp>
      <p:sp>
        <p:nvSpPr>
          <p:cNvPr id="270" name="Google Shape;270;p27"/>
          <p:cNvSpPr txBox="1"/>
          <p:nvPr/>
        </p:nvSpPr>
        <p:spPr>
          <a:xfrm>
            <a:off x="8457068" y="3620481"/>
            <a:ext cx="7280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lt1"/>
                </a:solidFill>
                <a:latin typeface="Calibri"/>
                <a:ea typeface="Calibri"/>
                <a:cs typeface="Calibri"/>
                <a:sym typeface="Calibri"/>
              </a:rPr>
              <a:t>Data</a:t>
            </a:r>
            <a:endParaRPr b="1" sz="2000">
              <a:solidFill>
                <a:schemeClr val="lt1"/>
              </a:solidFill>
              <a:latin typeface="Calibri"/>
              <a:ea typeface="Calibri"/>
              <a:cs typeface="Calibri"/>
              <a:sym typeface="Calibri"/>
            </a:endParaRPr>
          </a:p>
        </p:txBody>
      </p:sp>
      <p:sp>
        <p:nvSpPr>
          <p:cNvPr id="271" name="Google Shape;271;p27"/>
          <p:cNvSpPr txBox="1"/>
          <p:nvPr/>
        </p:nvSpPr>
        <p:spPr>
          <a:xfrm>
            <a:off x="8226667" y="4144654"/>
            <a:ext cx="11997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lt1"/>
                </a:solidFill>
                <a:latin typeface="Calibri"/>
                <a:ea typeface="Calibri"/>
                <a:cs typeface="Calibri"/>
                <a:sym typeface="Calibri"/>
              </a:rPr>
              <a:t>Statistics</a:t>
            </a:r>
            <a:endParaRPr/>
          </a:p>
        </p:txBody>
      </p:sp>
      <p:cxnSp>
        <p:nvCxnSpPr>
          <p:cNvPr id="272" name="Google Shape;272;p27"/>
          <p:cNvCxnSpPr/>
          <p:nvPr/>
        </p:nvCxnSpPr>
        <p:spPr>
          <a:xfrm flipH="1">
            <a:off x="8971627" y="3354362"/>
            <a:ext cx="779096" cy="390829"/>
          </a:xfrm>
          <a:prstGeom prst="straightConnector1">
            <a:avLst/>
          </a:prstGeom>
          <a:noFill/>
          <a:ln cap="flat" cmpd="sng" w="76200">
            <a:solidFill>
              <a:schemeClr val="lt1"/>
            </a:solidFill>
            <a:prstDash val="solid"/>
            <a:miter lim="800000"/>
            <a:headEnd len="sm" w="sm" type="none"/>
            <a:tailEnd len="med" w="med" type="triangle"/>
          </a:ln>
        </p:spPr>
      </p:cxnSp>
      <p:cxnSp>
        <p:nvCxnSpPr>
          <p:cNvPr id="273" name="Google Shape;273;p27"/>
          <p:cNvCxnSpPr/>
          <p:nvPr/>
        </p:nvCxnSpPr>
        <p:spPr>
          <a:xfrm>
            <a:off x="9032610" y="4512142"/>
            <a:ext cx="718113" cy="145106"/>
          </a:xfrm>
          <a:prstGeom prst="straightConnector1">
            <a:avLst/>
          </a:prstGeom>
          <a:noFill/>
          <a:ln cap="flat" cmpd="sng" w="76200">
            <a:solidFill>
              <a:schemeClr val="lt1"/>
            </a:solidFill>
            <a:prstDash val="solid"/>
            <a:miter lim="800000"/>
            <a:headEnd len="sm" w="sm" type="none"/>
            <a:tailEnd len="med" w="med" type="triangle"/>
          </a:ln>
        </p:spPr>
      </p:cxnSp>
      <p:cxnSp>
        <p:nvCxnSpPr>
          <p:cNvPr id="274" name="Google Shape;274;p27"/>
          <p:cNvCxnSpPr/>
          <p:nvPr/>
        </p:nvCxnSpPr>
        <p:spPr>
          <a:xfrm flipH="1">
            <a:off x="8787221" y="3900016"/>
            <a:ext cx="33852" cy="327872"/>
          </a:xfrm>
          <a:prstGeom prst="straightConnector1">
            <a:avLst/>
          </a:prstGeom>
          <a:noFill/>
          <a:ln cap="flat" cmpd="sng" w="76200">
            <a:solidFill>
              <a:schemeClr val="lt1"/>
            </a:solidFill>
            <a:prstDash val="solid"/>
            <a:miter lim="800000"/>
            <a:headEnd len="sm" w="sm" type="none"/>
            <a:tailEnd len="med" w="med" type="triangle"/>
          </a:ln>
        </p:spPr>
      </p:cxnSp>
      <p:cxnSp>
        <p:nvCxnSpPr>
          <p:cNvPr id="275" name="Google Shape;275;p27"/>
          <p:cNvCxnSpPr>
            <a:stCxn id="276" idx="0"/>
          </p:cNvCxnSpPr>
          <p:nvPr/>
        </p:nvCxnSpPr>
        <p:spPr>
          <a:xfrm flipH="1" rot="10800000">
            <a:off x="8297406" y="4628210"/>
            <a:ext cx="350100" cy="753600"/>
          </a:xfrm>
          <a:prstGeom prst="straightConnector1">
            <a:avLst/>
          </a:prstGeom>
          <a:noFill/>
          <a:ln cap="flat" cmpd="sng" w="76200">
            <a:solidFill>
              <a:srgbClr val="FF0000"/>
            </a:solidFill>
            <a:prstDash val="solid"/>
            <a:miter lim="800000"/>
            <a:headEnd len="sm" w="sm" type="none"/>
            <a:tailEnd len="med" w="med" type="triangle"/>
          </a:ln>
        </p:spPr>
      </p:cxnSp>
      <p:cxnSp>
        <p:nvCxnSpPr>
          <p:cNvPr id="277" name="Google Shape;277;p27"/>
          <p:cNvCxnSpPr/>
          <p:nvPr/>
        </p:nvCxnSpPr>
        <p:spPr>
          <a:xfrm>
            <a:off x="8570704" y="2549828"/>
            <a:ext cx="616413" cy="534366"/>
          </a:xfrm>
          <a:prstGeom prst="straightConnector1">
            <a:avLst/>
          </a:prstGeom>
          <a:noFill/>
          <a:ln cap="flat" cmpd="sng" w="76200">
            <a:solidFill>
              <a:srgbClr val="FF0000"/>
            </a:solidFill>
            <a:prstDash val="solid"/>
            <a:miter lim="800000"/>
            <a:headEnd len="sm" w="sm" type="none"/>
            <a:tailEnd len="med" w="med" type="triangle"/>
          </a:ln>
        </p:spPr>
      </p:cxnSp>
      <p:sp>
        <p:nvSpPr>
          <p:cNvPr id="278" name="Google Shape;278;p27"/>
          <p:cNvSpPr txBox="1"/>
          <p:nvPr/>
        </p:nvSpPr>
        <p:spPr>
          <a:xfrm>
            <a:off x="9821840" y="3132890"/>
            <a:ext cx="12232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lt1"/>
                </a:solidFill>
                <a:latin typeface="Calibri"/>
                <a:ea typeface="Calibri"/>
                <a:cs typeface="Calibri"/>
                <a:sym typeface="Calibri"/>
              </a:rPr>
              <a:t>People</a:t>
            </a:r>
            <a:endParaRPr b="1" sz="2000">
              <a:solidFill>
                <a:schemeClr val="lt1"/>
              </a:solidFill>
              <a:latin typeface="Calibri"/>
              <a:ea typeface="Calibri"/>
              <a:cs typeface="Calibri"/>
              <a:sym typeface="Calibri"/>
            </a:endParaRPr>
          </a:p>
        </p:txBody>
      </p:sp>
      <p:sp>
        <p:nvSpPr>
          <p:cNvPr id="276" name="Google Shape;276;p27"/>
          <p:cNvSpPr txBox="1"/>
          <p:nvPr/>
        </p:nvSpPr>
        <p:spPr>
          <a:xfrm>
            <a:off x="7188913" y="5381810"/>
            <a:ext cx="22169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rgbClr val="FF0000"/>
                </a:solidFill>
                <a:latin typeface="Calibri"/>
                <a:ea typeface="Calibri"/>
                <a:cs typeface="Calibri"/>
                <a:sym typeface="Calibri"/>
              </a:rPr>
              <a:t>Sample</a:t>
            </a:r>
            <a:endParaRPr b="1" sz="20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Ideal sample size</a:t>
            </a:r>
            <a:endParaRPr/>
          </a:p>
        </p:txBody>
      </p:sp>
      <p:sp>
        <p:nvSpPr>
          <p:cNvPr id="284" name="Google Shape;28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85" name="Google Shape;285;p28"/>
          <p:cNvPicPr preferRelativeResize="0"/>
          <p:nvPr/>
        </p:nvPicPr>
        <p:blipFill rotWithShape="1">
          <a:blip r:embed="rId3">
            <a:alphaModFix/>
          </a:blip>
          <a:srcRect b="0" l="0" r="0" t="0"/>
          <a:stretch/>
        </p:blipFill>
        <p:spPr>
          <a:xfrm>
            <a:off x="1899920" y="1825625"/>
            <a:ext cx="7823200" cy="48074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Favourite colour example</a:t>
            </a:r>
            <a:endParaRPr/>
          </a:p>
        </p:txBody>
      </p:sp>
      <p:sp>
        <p:nvSpPr>
          <p:cNvPr id="291" name="Google Shape;291;p29"/>
          <p:cNvSpPr txBox="1"/>
          <p:nvPr>
            <p:ph idx="1" type="body"/>
          </p:nvPr>
        </p:nvSpPr>
        <p:spPr>
          <a:xfrm>
            <a:off x="838200" y="1391920"/>
            <a:ext cx="10515600" cy="47850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cs-CZ"/>
              <a:t>In a class, teacher ask students what is their favourite colour.</a:t>
            </a:r>
            <a:endParaRPr/>
          </a:p>
          <a:p>
            <a:pPr indent="-228600" lvl="0" marL="228600" rtl="0" algn="l">
              <a:lnSpc>
                <a:spcPct val="90000"/>
              </a:lnSpc>
              <a:spcBef>
                <a:spcPts val="1000"/>
              </a:spcBef>
              <a:spcAft>
                <a:spcPts val="0"/>
              </a:spcAft>
              <a:buClr>
                <a:schemeClr val="dk1"/>
              </a:buClr>
              <a:buSzPts val="2800"/>
              <a:buChar char="•"/>
            </a:pPr>
            <a:r>
              <a:rPr lang="cs-CZ"/>
              <a:t>The realtime results goes like this:</a:t>
            </a:r>
            <a:endParaRPr/>
          </a:p>
          <a:p>
            <a:pPr indent="-50800" lvl="0" marL="228600" rtl="0" algn="l">
              <a:lnSpc>
                <a:spcPct val="90000"/>
              </a:lnSpc>
              <a:spcBef>
                <a:spcPts val="1000"/>
              </a:spcBef>
              <a:spcAft>
                <a:spcPts val="0"/>
              </a:spcAft>
              <a:buClr>
                <a:schemeClr val="dk1"/>
              </a:buClr>
              <a:buSzPts val="2800"/>
              <a:buNone/>
            </a:pPr>
            <a:r>
              <a:t/>
            </a:r>
            <a:endParaRPr/>
          </a:p>
        </p:txBody>
      </p:sp>
      <p:graphicFrame>
        <p:nvGraphicFramePr>
          <p:cNvPr id="292" name="Google Shape;292;p29"/>
          <p:cNvGraphicFramePr/>
          <p:nvPr/>
        </p:nvGraphicFramePr>
        <p:xfrm>
          <a:off x="650241" y="2453323"/>
          <a:ext cx="3000000" cy="3000000"/>
        </p:xfrm>
        <a:graphic>
          <a:graphicData uri="http://schemas.openxmlformats.org/drawingml/2006/table">
            <a:tbl>
              <a:tblPr bandRow="1" firstRow="1">
                <a:noFill/>
                <a:tableStyleId>{E5D7848B-DC5F-4246-9EC1-F9A4FEEF979A}</a:tableStyleId>
              </a:tblPr>
              <a:tblGrid>
                <a:gridCol w="1432550"/>
                <a:gridCol w="1032875"/>
                <a:gridCol w="2370325"/>
                <a:gridCol w="2370325"/>
                <a:gridCol w="2567850"/>
              </a:tblGrid>
              <a:tr h="358975">
                <a:tc>
                  <a:txBody>
                    <a:bodyPr/>
                    <a:lstStyle/>
                    <a:p>
                      <a:pPr indent="0" lvl="0" marL="0" marR="0" rtl="0" algn="l">
                        <a:spcBef>
                          <a:spcPts val="0"/>
                        </a:spcBef>
                        <a:spcAft>
                          <a:spcPts val="0"/>
                        </a:spcAft>
                        <a:buNone/>
                      </a:pPr>
                      <a:r>
                        <a:rPr lang="cs-CZ" sz="1800" u="none" cap="none" strike="noStrike"/>
                        <a:t>Respondent</a:t>
                      </a:r>
                      <a:endParaRPr/>
                    </a:p>
                  </a:txBody>
                  <a:tcPr marT="45725" marB="45725" marR="91450" marL="91450"/>
                </a:tc>
                <a:tc>
                  <a:txBody>
                    <a:bodyPr/>
                    <a:lstStyle/>
                    <a:p>
                      <a:pPr indent="0" lvl="0" marL="0" marR="0" rtl="0" algn="l">
                        <a:spcBef>
                          <a:spcPts val="0"/>
                        </a:spcBef>
                        <a:spcAft>
                          <a:spcPts val="0"/>
                        </a:spcAft>
                        <a:buNone/>
                      </a:pPr>
                      <a:r>
                        <a:rPr lang="cs-CZ" sz="1800"/>
                        <a:t>Answer</a:t>
                      </a:r>
                      <a:endParaRPr/>
                    </a:p>
                  </a:txBody>
                  <a:tcPr marT="45725" marB="45725" marR="91450" marL="91450"/>
                </a:tc>
                <a:tc>
                  <a:txBody>
                    <a:bodyPr/>
                    <a:lstStyle/>
                    <a:p>
                      <a:pPr indent="0" lvl="0" marL="0" marR="0" rtl="0" algn="ctr">
                        <a:spcBef>
                          <a:spcPts val="0"/>
                        </a:spcBef>
                        <a:spcAft>
                          <a:spcPts val="0"/>
                        </a:spcAft>
                        <a:buNone/>
                      </a:pPr>
                      <a:r>
                        <a:rPr lang="cs-CZ" sz="1800"/>
                        <a:t>Results PINK in %</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Results GREEN in %</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Change</a:t>
                      </a:r>
                      <a:endParaRPr/>
                    </a:p>
                  </a:txBody>
                  <a:tcPr marT="45725" marB="45725" marR="91450" marL="91450"/>
                </a:tc>
              </a:tr>
              <a:tr h="370850">
                <a:tc>
                  <a:txBody>
                    <a:bodyPr/>
                    <a:lstStyle/>
                    <a:p>
                      <a:pPr indent="0" lvl="0" marL="0" marR="0" rtl="0" algn="l">
                        <a:spcBef>
                          <a:spcPts val="0"/>
                        </a:spcBef>
                        <a:spcAft>
                          <a:spcPts val="0"/>
                        </a:spcAft>
                        <a:buNone/>
                      </a:pPr>
                      <a:r>
                        <a:rPr lang="cs-CZ" sz="1800"/>
                        <a:t>1</a:t>
                      </a:r>
                      <a:endParaRPr/>
                    </a:p>
                  </a:txBody>
                  <a:tcPr marT="45725" marB="45725" marR="91450" marL="91450"/>
                </a:tc>
                <a:tc>
                  <a:txBody>
                    <a:bodyPr/>
                    <a:lstStyle/>
                    <a:p>
                      <a:pPr indent="0" lvl="0" marL="0" marR="0" rtl="0" algn="l">
                        <a:spcBef>
                          <a:spcPts val="0"/>
                        </a:spcBef>
                        <a:spcAft>
                          <a:spcPts val="0"/>
                        </a:spcAft>
                        <a:buNone/>
                      </a:pPr>
                      <a:r>
                        <a:rPr lang="cs-CZ" sz="1800"/>
                        <a:t>Pink</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100</a:t>
                      </a:r>
                      <a:endParaRPr/>
                    </a:p>
                  </a:txBody>
                  <a:tcPr marT="45725" marB="45725" marR="91450" marL="91450"/>
                </a:tc>
                <a:tc>
                  <a:txBody>
                    <a:bodyPr/>
                    <a:lstStyle/>
                    <a:p>
                      <a:pPr indent="0" lvl="0" marL="0" marR="0" rtl="0" algn="ctr">
                        <a:spcBef>
                          <a:spcPts val="0"/>
                        </a:spcBef>
                        <a:spcAft>
                          <a:spcPts val="0"/>
                        </a:spcAft>
                        <a:buNone/>
                      </a:pPr>
                      <a:r>
                        <a:rPr lang="cs-CZ" sz="1800"/>
                        <a:t>0</a:t>
                      </a:r>
                      <a:endParaRPr/>
                    </a:p>
                  </a:txBody>
                  <a:tcPr marT="45725" marB="45725" marR="91450" marL="91450"/>
                </a:tc>
                <a:tc>
                  <a:txBody>
                    <a:bodyPr/>
                    <a:lstStyle/>
                    <a:p>
                      <a:pPr indent="0" lvl="0" marL="0" marR="0" rtl="0" algn="ctr">
                        <a:spcBef>
                          <a:spcPts val="0"/>
                        </a:spcBef>
                        <a:spcAft>
                          <a:spcPts val="0"/>
                        </a:spcAft>
                        <a:buNone/>
                      </a:pPr>
                      <a:r>
                        <a:rPr lang="cs-CZ" sz="1800"/>
                        <a:t>No</a:t>
                      </a:r>
                      <a:r>
                        <a:rPr lang="cs-CZ" sz="1800"/>
                        <a:t> data</a:t>
                      </a:r>
                      <a:endParaRPr sz="1800"/>
                    </a:p>
                  </a:txBody>
                  <a:tcPr marT="45725" marB="45725" marR="91450" marL="91450"/>
                </a:tc>
              </a:tr>
              <a:tr h="370850">
                <a:tc>
                  <a:txBody>
                    <a:bodyPr/>
                    <a:lstStyle/>
                    <a:p>
                      <a:pPr indent="0" lvl="0" marL="0" marR="0" rtl="0" algn="l">
                        <a:spcBef>
                          <a:spcPts val="0"/>
                        </a:spcBef>
                        <a:spcAft>
                          <a:spcPts val="0"/>
                        </a:spcAft>
                        <a:buNone/>
                      </a:pPr>
                      <a:r>
                        <a:rPr lang="cs-CZ" sz="1800"/>
                        <a:t>2</a:t>
                      </a:r>
                      <a:endParaRPr/>
                    </a:p>
                  </a:txBody>
                  <a:tcPr marT="45725" marB="45725" marR="91450" marL="91450"/>
                </a:tc>
                <a:tc>
                  <a:txBody>
                    <a:bodyPr/>
                    <a:lstStyle/>
                    <a:p>
                      <a:pPr indent="0" lvl="0" marL="0" marR="0" rtl="0" algn="l">
                        <a:spcBef>
                          <a:spcPts val="0"/>
                        </a:spcBef>
                        <a:spcAft>
                          <a:spcPts val="0"/>
                        </a:spcAft>
                        <a:buNone/>
                      </a:pPr>
                      <a:r>
                        <a:rPr lang="cs-CZ" sz="1800"/>
                        <a:t>Green</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50%</a:t>
                      </a:r>
                      <a:endParaRPr/>
                    </a:p>
                  </a:txBody>
                  <a:tcPr marT="45725" marB="45725" marR="91450" marL="91450"/>
                </a:tc>
              </a:tr>
              <a:tr h="370850">
                <a:tc>
                  <a:txBody>
                    <a:bodyPr/>
                    <a:lstStyle/>
                    <a:p>
                      <a:pPr indent="0" lvl="0" marL="0" marR="0" rtl="0" algn="l">
                        <a:spcBef>
                          <a:spcPts val="0"/>
                        </a:spcBef>
                        <a:spcAft>
                          <a:spcPts val="0"/>
                        </a:spcAft>
                        <a:buNone/>
                      </a:pPr>
                      <a:r>
                        <a:rPr lang="cs-CZ" sz="1800"/>
                        <a:t>3</a:t>
                      </a:r>
                      <a:endParaRPr/>
                    </a:p>
                  </a:txBody>
                  <a:tcPr marT="45725" marB="45725" marR="91450" marL="91450"/>
                </a:tc>
                <a:tc>
                  <a:txBody>
                    <a:bodyPr/>
                    <a:lstStyle/>
                    <a:p>
                      <a:pPr indent="0" lvl="0" marL="0" marR="0" rtl="0" algn="l">
                        <a:spcBef>
                          <a:spcPts val="0"/>
                        </a:spcBef>
                        <a:spcAft>
                          <a:spcPts val="0"/>
                        </a:spcAft>
                        <a:buNone/>
                      </a:pPr>
                      <a:r>
                        <a:rPr lang="cs-CZ" sz="1800"/>
                        <a:t>Green</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33,5</a:t>
                      </a:r>
                      <a:endParaRPr/>
                    </a:p>
                  </a:txBody>
                  <a:tcPr marT="45725" marB="45725" marR="91450" marL="91450"/>
                </a:tc>
                <a:tc>
                  <a:txBody>
                    <a:bodyPr/>
                    <a:lstStyle/>
                    <a:p>
                      <a:pPr indent="0" lvl="0" marL="0" marR="0" rtl="0" algn="ctr">
                        <a:spcBef>
                          <a:spcPts val="0"/>
                        </a:spcBef>
                        <a:spcAft>
                          <a:spcPts val="0"/>
                        </a:spcAft>
                        <a:buNone/>
                      </a:pPr>
                      <a:r>
                        <a:rPr lang="cs-CZ" sz="1800"/>
                        <a:t>66,5</a:t>
                      </a:r>
                      <a:endParaRPr/>
                    </a:p>
                  </a:txBody>
                  <a:tcPr marT="45725" marB="45725" marR="91450" marL="91450"/>
                </a:tc>
                <a:tc>
                  <a:txBody>
                    <a:bodyPr/>
                    <a:lstStyle/>
                    <a:p>
                      <a:pPr indent="0" lvl="0" marL="0" marR="0" rtl="0" algn="ctr">
                        <a:spcBef>
                          <a:spcPts val="0"/>
                        </a:spcBef>
                        <a:spcAft>
                          <a:spcPts val="0"/>
                        </a:spcAft>
                        <a:buNone/>
                      </a:pPr>
                      <a:r>
                        <a:rPr lang="cs-CZ" sz="1800"/>
                        <a:t>16,5%</a:t>
                      </a:r>
                      <a:endParaRPr/>
                    </a:p>
                  </a:txBody>
                  <a:tcPr marT="45725" marB="45725" marR="91450" marL="91450"/>
                </a:tc>
              </a:tr>
              <a:tr h="370850">
                <a:tc>
                  <a:txBody>
                    <a:bodyPr/>
                    <a:lstStyle/>
                    <a:p>
                      <a:pPr indent="0" lvl="0" marL="0" marR="0" rtl="0" algn="l">
                        <a:spcBef>
                          <a:spcPts val="0"/>
                        </a:spcBef>
                        <a:spcAft>
                          <a:spcPts val="0"/>
                        </a:spcAft>
                        <a:buNone/>
                      </a:pPr>
                      <a:r>
                        <a:rPr lang="cs-CZ" sz="1800"/>
                        <a:t>4</a:t>
                      </a:r>
                      <a:endParaRPr/>
                    </a:p>
                  </a:txBody>
                  <a:tcPr marT="45725" marB="45725" marR="91450" marL="91450"/>
                </a:tc>
                <a:tc>
                  <a:txBody>
                    <a:bodyPr/>
                    <a:lstStyle/>
                    <a:p>
                      <a:pPr indent="0" lvl="0" marL="0" marR="0" rtl="0" algn="l">
                        <a:spcBef>
                          <a:spcPts val="0"/>
                        </a:spcBef>
                        <a:spcAft>
                          <a:spcPts val="0"/>
                        </a:spcAft>
                        <a:buNone/>
                      </a:pPr>
                      <a:r>
                        <a:rPr lang="cs-CZ" sz="1800"/>
                        <a:t>Pink</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16,5%</a:t>
                      </a:r>
                      <a:endParaRPr/>
                    </a:p>
                  </a:txBody>
                  <a:tcPr marT="45725" marB="45725" marR="91450" marL="91450"/>
                </a:tc>
              </a:tr>
              <a:tr h="370850">
                <a:tc>
                  <a:txBody>
                    <a:bodyPr/>
                    <a:lstStyle/>
                    <a:p>
                      <a:pPr indent="0" lvl="0" marL="0" marR="0" rtl="0" algn="l">
                        <a:spcBef>
                          <a:spcPts val="0"/>
                        </a:spcBef>
                        <a:spcAft>
                          <a:spcPts val="0"/>
                        </a:spcAft>
                        <a:buNone/>
                      </a:pPr>
                      <a:r>
                        <a:rPr lang="cs-CZ" sz="1800"/>
                        <a:t>5</a:t>
                      </a:r>
                      <a:endParaRPr/>
                    </a:p>
                  </a:txBody>
                  <a:tcPr marT="45725" marB="45725" marR="91450" marL="91450"/>
                </a:tc>
                <a:tc>
                  <a:txBody>
                    <a:bodyPr/>
                    <a:lstStyle/>
                    <a:p>
                      <a:pPr indent="0" lvl="0" marL="0" marR="0" rtl="0" algn="l">
                        <a:spcBef>
                          <a:spcPts val="0"/>
                        </a:spcBef>
                        <a:spcAft>
                          <a:spcPts val="0"/>
                        </a:spcAft>
                        <a:buNone/>
                      </a:pPr>
                      <a:r>
                        <a:rPr lang="cs-CZ" sz="1800"/>
                        <a:t>Green</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40</a:t>
                      </a:r>
                      <a:endParaRPr/>
                    </a:p>
                  </a:txBody>
                  <a:tcPr marT="45725" marB="45725" marR="91450" marL="91450"/>
                </a:tc>
                <a:tc>
                  <a:txBody>
                    <a:bodyPr/>
                    <a:lstStyle/>
                    <a:p>
                      <a:pPr indent="0" lvl="0" marL="0" marR="0" rtl="0" algn="ctr">
                        <a:spcBef>
                          <a:spcPts val="0"/>
                        </a:spcBef>
                        <a:spcAft>
                          <a:spcPts val="0"/>
                        </a:spcAft>
                        <a:buNone/>
                      </a:pPr>
                      <a:r>
                        <a:rPr lang="cs-CZ" sz="1800"/>
                        <a:t>60</a:t>
                      </a:r>
                      <a:endParaRPr/>
                    </a:p>
                  </a:txBody>
                  <a:tcPr marT="45725" marB="45725" marR="91450" marL="91450"/>
                </a:tc>
                <a:tc>
                  <a:txBody>
                    <a:bodyPr/>
                    <a:lstStyle/>
                    <a:p>
                      <a:pPr indent="0" lvl="0" marL="0" marR="0" rtl="0" algn="ctr">
                        <a:spcBef>
                          <a:spcPts val="0"/>
                        </a:spcBef>
                        <a:spcAft>
                          <a:spcPts val="0"/>
                        </a:spcAft>
                        <a:buNone/>
                      </a:pPr>
                      <a:r>
                        <a:rPr lang="cs-CZ" sz="1800"/>
                        <a:t>10%</a:t>
                      </a:r>
                      <a:endParaRPr/>
                    </a:p>
                  </a:txBody>
                  <a:tcPr marT="45725" marB="45725" marR="91450" marL="91450"/>
                </a:tc>
              </a:tr>
              <a:tr h="370850">
                <a:tc>
                  <a:txBody>
                    <a:bodyPr/>
                    <a:lstStyle/>
                    <a:p>
                      <a:pPr indent="0" lvl="0" marL="0" marR="0" rtl="0" algn="l">
                        <a:spcBef>
                          <a:spcPts val="0"/>
                        </a:spcBef>
                        <a:spcAft>
                          <a:spcPts val="0"/>
                        </a:spcAft>
                        <a:buNone/>
                      </a:pPr>
                      <a:r>
                        <a:rPr lang="cs-CZ" sz="1800"/>
                        <a:t>6</a:t>
                      </a:r>
                      <a:endParaRPr/>
                    </a:p>
                  </a:txBody>
                  <a:tcPr marT="45725" marB="45725" marR="91450" marL="91450"/>
                </a:tc>
                <a:tc>
                  <a:txBody>
                    <a:bodyPr/>
                    <a:lstStyle/>
                    <a:p>
                      <a:pPr indent="0" lvl="0" marL="0" marR="0" rtl="0" algn="l">
                        <a:spcBef>
                          <a:spcPts val="0"/>
                        </a:spcBef>
                        <a:spcAft>
                          <a:spcPts val="0"/>
                        </a:spcAft>
                        <a:buNone/>
                      </a:pPr>
                      <a:r>
                        <a:rPr lang="cs-CZ" sz="1800"/>
                        <a:t>Green</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33,5</a:t>
                      </a:r>
                      <a:endParaRPr/>
                    </a:p>
                  </a:txBody>
                  <a:tcPr marT="45725" marB="45725" marR="91450" marL="91450"/>
                </a:tc>
                <a:tc>
                  <a:txBody>
                    <a:bodyPr/>
                    <a:lstStyle/>
                    <a:p>
                      <a:pPr indent="0" lvl="0" marL="0" marR="0" rtl="0" algn="ctr">
                        <a:spcBef>
                          <a:spcPts val="0"/>
                        </a:spcBef>
                        <a:spcAft>
                          <a:spcPts val="0"/>
                        </a:spcAft>
                        <a:buNone/>
                      </a:pPr>
                      <a:r>
                        <a:rPr lang="cs-CZ" sz="1800"/>
                        <a:t>66,5</a:t>
                      </a:r>
                      <a:endParaRPr/>
                    </a:p>
                  </a:txBody>
                  <a:tcPr marT="45725" marB="45725" marR="91450" marL="91450"/>
                </a:tc>
                <a:tc>
                  <a:txBody>
                    <a:bodyPr/>
                    <a:lstStyle/>
                    <a:p>
                      <a:pPr indent="0" lvl="0" marL="0" marR="0" rtl="0" algn="ctr">
                        <a:spcBef>
                          <a:spcPts val="0"/>
                        </a:spcBef>
                        <a:spcAft>
                          <a:spcPts val="0"/>
                        </a:spcAft>
                        <a:buNone/>
                      </a:pPr>
                      <a:r>
                        <a:rPr lang="cs-CZ" sz="1800"/>
                        <a:t>6,5%</a:t>
                      </a:r>
                      <a:endParaRPr/>
                    </a:p>
                  </a:txBody>
                  <a:tcPr marT="45725" marB="45725" marR="91450" marL="91450"/>
                </a:tc>
              </a:tr>
              <a:tr h="370850">
                <a:tc>
                  <a:txBody>
                    <a:bodyPr/>
                    <a:lstStyle/>
                    <a:p>
                      <a:pPr indent="0" lvl="0" marL="0" marR="0" rtl="0" algn="l">
                        <a:spcBef>
                          <a:spcPts val="0"/>
                        </a:spcBef>
                        <a:spcAft>
                          <a:spcPts val="0"/>
                        </a:spcAft>
                        <a:buNone/>
                      </a:pPr>
                      <a:r>
                        <a:rPr lang="cs-CZ" sz="1800"/>
                        <a:t>7</a:t>
                      </a:r>
                      <a:endParaRPr/>
                    </a:p>
                  </a:txBody>
                  <a:tcPr marT="45725" marB="45725" marR="91450" marL="91450"/>
                </a:tc>
                <a:tc>
                  <a:txBody>
                    <a:bodyPr/>
                    <a:lstStyle/>
                    <a:p>
                      <a:pPr indent="0" lvl="0" marL="0" marR="0" rtl="0" algn="l">
                        <a:spcBef>
                          <a:spcPts val="0"/>
                        </a:spcBef>
                        <a:spcAft>
                          <a:spcPts val="0"/>
                        </a:spcAft>
                        <a:buNone/>
                      </a:pPr>
                      <a:r>
                        <a:rPr lang="cs-CZ" sz="1800"/>
                        <a:t>Green</a:t>
                      </a:r>
                      <a:endParaRPr/>
                    </a:p>
                  </a:txBody>
                  <a:tcPr marT="45725" marB="45725" marR="91450" marL="91450">
                    <a:solidFill>
                      <a:srgbClr val="00B050"/>
                    </a:solidFill>
                  </a:tcPr>
                </a:tc>
                <a:tc>
                  <a:txBody>
                    <a:bodyPr/>
                    <a:lstStyle/>
                    <a:p>
                      <a:pPr indent="0" lvl="0" marL="0" marR="0" rtl="0" algn="ctr">
                        <a:spcBef>
                          <a:spcPts val="0"/>
                        </a:spcBef>
                        <a:spcAft>
                          <a:spcPts val="0"/>
                        </a:spcAft>
                        <a:buNone/>
                      </a:pPr>
                      <a:r>
                        <a:rPr lang="cs-CZ" sz="1800"/>
                        <a:t>28</a:t>
                      </a:r>
                      <a:endParaRPr/>
                    </a:p>
                  </a:txBody>
                  <a:tcPr marT="45725" marB="45725" marR="91450" marL="91450"/>
                </a:tc>
                <a:tc>
                  <a:txBody>
                    <a:bodyPr/>
                    <a:lstStyle/>
                    <a:p>
                      <a:pPr indent="0" lvl="0" marL="0" marR="0" rtl="0" algn="ctr">
                        <a:spcBef>
                          <a:spcPts val="0"/>
                        </a:spcBef>
                        <a:spcAft>
                          <a:spcPts val="0"/>
                        </a:spcAft>
                        <a:buNone/>
                      </a:pPr>
                      <a:r>
                        <a:rPr lang="cs-CZ" sz="1800"/>
                        <a:t>72</a:t>
                      </a:r>
                      <a:endParaRPr/>
                    </a:p>
                  </a:txBody>
                  <a:tcPr marT="45725" marB="45725" marR="91450" marL="91450"/>
                </a:tc>
                <a:tc>
                  <a:txBody>
                    <a:bodyPr/>
                    <a:lstStyle/>
                    <a:p>
                      <a:pPr indent="0" lvl="0" marL="0" marR="0" rtl="0" algn="ctr">
                        <a:spcBef>
                          <a:spcPts val="0"/>
                        </a:spcBef>
                        <a:spcAft>
                          <a:spcPts val="0"/>
                        </a:spcAft>
                        <a:buNone/>
                      </a:pPr>
                      <a:r>
                        <a:rPr lang="cs-CZ" sz="1800"/>
                        <a:t>5,5%</a:t>
                      </a:r>
                      <a:endParaRPr/>
                    </a:p>
                  </a:txBody>
                  <a:tcPr marT="45725" marB="45725" marR="91450" marL="91450"/>
                </a:tc>
              </a:tr>
              <a:tr h="370850">
                <a:tc>
                  <a:txBody>
                    <a:bodyPr/>
                    <a:lstStyle/>
                    <a:p>
                      <a:pPr indent="0" lvl="0" marL="0" marR="0" rtl="0" algn="l">
                        <a:spcBef>
                          <a:spcPts val="0"/>
                        </a:spcBef>
                        <a:spcAft>
                          <a:spcPts val="0"/>
                        </a:spcAft>
                        <a:buNone/>
                      </a:pPr>
                      <a:r>
                        <a:rPr lang="cs-CZ" sz="1800"/>
                        <a:t>8</a:t>
                      </a:r>
                      <a:endParaRPr/>
                    </a:p>
                  </a:txBody>
                  <a:tcPr marT="45725" marB="45725" marR="91450" marL="91450"/>
                </a:tc>
                <a:tc>
                  <a:txBody>
                    <a:bodyPr/>
                    <a:lstStyle/>
                    <a:p>
                      <a:pPr indent="0" lvl="0" marL="0" marR="0" rtl="0" algn="l">
                        <a:spcBef>
                          <a:spcPts val="0"/>
                        </a:spcBef>
                        <a:spcAft>
                          <a:spcPts val="0"/>
                        </a:spcAft>
                        <a:buNone/>
                      </a:pPr>
                      <a:r>
                        <a:rPr lang="cs-CZ" sz="1800"/>
                        <a:t>Pink</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37</a:t>
                      </a:r>
                      <a:endParaRPr/>
                    </a:p>
                  </a:txBody>
                  <a:tcPr marT="45725" marB="45725" marR="91450" marL="91450"/>
                </a:tc>
                <a:tc>
                  <a:txBody>
                    <a:bodyPr/>
                    <a:lstStyle/>
                    <a:p>
                      <a:pPr indent="0" lvl="0" marL="0" marR="0" rtl="0" algn="ctr">
                        <a:spcBef>
                          <a:spcPts val="0"/>
                        </a:spcBef>
                        <a:spcAft>
                          <a:spcPts val="0"/>
                        </a:spcAft>
                        <a:buNone/>
                      </a:pPr>
                      <a:r>
                        <a:rPr lang="cs-CZ" sz="1800"/>
                        <a:t>63</a:t>
                      </a:r>
                      <a:endParaRPr/>
                    </a:p>
                  </a:txBody>
                  <a:tcPr marT="45725" marB="45725" marR="91450" marL="91450"/>
                </a:tc>
                <a:tc>
                  <a:txBody>
                    <a:bodyPr/>
                    <a:lstStyle/>
                    <a:p>
                      <a:pPr indent="0" lvl="0" marL="0" marR="0" rtl="0" algn="ctr">
                        <a:spcBef>
                          <a:spcPts val="0"/>
                        </a:spcBef>
                        <a:spcAft>
                          <a:spcPts val="0"/>
                        </a:spcAft>
                        <a:buNone/>
                      </a:pPr>
                      <a:r>
                        <a:rPr lang="cs-CZ" sz="1800"/>
                        <a:t>9%</a:t>
                      </a:r>
                      <a:endParaRPr/>
                    </a:p>
                  </a:txBody>
                  <a:tcPr marT="45725" marB="45725" marR="91450" marL="91450"/>
                </a:tc>
              </a:tr>
              <a:tr h="370850">
                <a:tc>
                  <a:txBody>
                    <a:bodyPr/>
                    <a:lstStyle/>
                    <a:p>
                      <a:pPr indent="0" lvl="0" marL="0" marR="0" rtl="0" algn="l">
                        <a:spcBef>
                          <a:spcPts val="0"/>
                        </a:spcBef>
                        <a:spcAft>
                          <a:spcPts val="0"/>
                        </a:spcAft>
                        <a:buNone/>
                      </a:pPr>
                      <a:r>
                        <a:rPr lang="cs-CZ" sz="1800"/>
                        <a:t>9</a:t>
                      </a:r>
                      <a:endParaRPr/>
                    </a:p>
                  </a:txBody>
                  <a:tcPr marT="45725" marB="45725" marR="91450" marL="91450"/>
                </a:tc>
                <a:tc>
                  <a:txBody>
                    <a:bodyPr/>
                    <a:lstStyle/>
                    <a:p>
                      <a:pPr indent="0" lvl="0" marL="0" marR="0" rtl="0" algn="l">
                        <a:spcBef>
                          <a:spcPts val="0"/>
                        </a:spcBef>
                        <a:spcAft>
                          <a:spcPts val="0"/>
                        </a:spcAft>
                        <a:buNone/>
                      </a:pPr>
                      <a:r>
                        <a:rPr lang="cs-CZ" sz="1800"/>
                        <a:t>Pink</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44</a:t>
                      </a:r>
                      <a:endParaRPr/>
                    </a:p>
                  </a:txBody>
                  <a:tcPr marT="45725" marB="45725" marR="91450" marL="91450"/>
                </a:tc>
                <a:tc>
                  <a:txBody>
                    <a:bodyPr/>
                    <a:lstStyle/>
                    <a:p>
                      <a:pPr indent="0" lvl="0" marL="0" marR="0" rtl="0" algn="ctr">
                        <a:spcBef>
                          <a:spcPts val="0"/>
                        </a:spcBef>
                        <a:spcAft>
                          <a:spcPts val="0"/>
                        </a:spcAft>
                        <a:buNone/>
                      </a:pPr>
                      <a:r>
                        <a:rPr lang="cs-CZ" sz="1800"/>
                        <a:t>56</a:t>
                      </a:r>
                      <a:endParaRPr/>
                    </a:p>
                  </a:txBody>
                  <a:tcPr marT="45725" marB="45725" marR="91450" marL="91450"/>
                </a:tc>
                <a:tc>
                  <a:txBody>
                    <a:bodyPr/>
                    <a:lstStyle/>
                    <a:p>
                      <a:pPr indent="0" lvl="0" marL="0" marR="0" rtl="0" algn="ctr">
                        <a:spcBef>
                          <a:spcPts val="0"/>
                        </a:spcBef>
                        <a:spcAft>
                          <a:spcPts val="0"/>
                        </a:spcAft>
                        <a:buNone/>
                      </a:pPr>
                      <a:r>
                        <a:rPr lang="cs-CZ" sz="1800"/>
                        <a:t>7%</a:t>
                      </a:r>
                      <a:endParaRPr/>
                    </a:p>
                  </a:txBody>
                  <a:tcPr marT="45725" marB="45725" marR="91450" marL="91450"/>
                </a:tc>
              </a:tr>
              <a:tr h="370850">
                <a:tc>
                  <a:txBody>
                    <a:bodyPr/>
                    <a:lstStyle/>
                    <a:p>
                      <a:pPr indent="0" lvl="0" marL="0" marR="0" rtl="0" algn="l">
                        <a:spcBef>
                          <a:spcPts val="0"/>
                        </a:spcBef>
                        <a:spcAft>
                          <a:spcPts val="0"/>
                        </a:spcAft>
                        <a:buNone/>
                      </a:pPr>
                      <a:r>
                        <a:rPr lang="cs-CZ" sz="1800"/>
                        <a:t>10</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cs-CZ" sz="1800"/>
                        <a:t>Pink</a:t>
                      </a:r>
                      <a:endParaRPr/>
                    </a:p>
                  </a:txBody>
                  <a:tcPr marT="45725" marB="45725" marR="91450" marL="91450">
                    <a:solidFill>
                      <a:srgbClr val="FF33CC"/>
                    </a:solidFill>
                  </a:tcPr>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50</a:t>
                      </a:r>
                      <a:endParaRPr/>
                    </a:p>
                  </a:txBody>
                  <a:tcPr marT="45725" marB="45725" marR="91450" marL="91450"/>
                </a:tc>
                <a:tc>
                  <a:txBody>
                    <a:bodyPr/>
                    <a:lstStyle/>
                    <a:p>
                      <a:pPr indent="0" lvl="0" marL="0" marR="0" rtl="0" algn="ctr">
                        <a:spcBef>
                          <a:spcPts val="0"/>
                        </a:spcBef>
                        <a:spcAft>
                          <a:spcPts val="0"/>
                        </a:spcAft>
                        <a:buNone/>
                      </a:pPr>
                      <a:r>
                        <a:rPr lang="cs-CZ" sz="1800"/>
                        <a:t>6%</a:t>
                      </a:r>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1" name="Google Shape;10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https://john.do/wp-content/uploads/2014/06/data-information-knowledge-gapingvoid.jpg" id="102" name="Google Shape;102;p3"/>
          <p:cNvPicPr preferRelativeResize="0"/>
          <p:nvPr/>
        </p:nvPicPr>
        <p:blipFill rotWithShape="1">
          <a:blip r:embed="rId3">
            <a:alphaModFix/>
          </a:blip>
          <a:srcRect b="0" l="0" r="0" t="0"/>
          <a:stretch/>
        </p:blipFill>
        <p:spPr>
          <a:xfrm>
            <a:off x="273466" y="0"/>
            <a:ext cx="11656259"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Margin of error</a:t>
            </a:r>
            <a:endParaRPr/>
          </a:p>
        </p:txBody>
      </p:sp>
      <p:sp>
        <p:nvSpPr>
          <p:cNvPr id="298" name="Google Shape;298;p30"/>
          <p:cNvSpPr txBox="1"/>
          <p:nvPr>
            <p:ph idx="1" type="body"/>
          </p:nvPr>
        </p:nvSpPr>
        <p:spPr>
          <a:xfrm>
            <a:off x="838200" y="1825625"/>
            <a:ext cx="4292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cs-CZ"/>
              <a:t>It is statistic expressing the amount of random sampling error in a survey's results. </a:t>
            </a:r>
            <a:endParaRPr/>
          </a:p>
          <a:p>
            <a:pPr indent="-228600" lvl="0" marL="228600" rtl="0" algn="l">
              <a:lnSpc>
                <a:spcPct val="90000"/>
              </a:lnSpc>
              <a:spcBef>
                <a:spcPts val="1000"/>
              </a:spcBef>
              <a:spcAft>
                <a:spcPts val="0"/>
              </a:spcAft>
              <a:buClr>
                <a:schemeClr val="dk1"/>
              </a:buClr>
              <a:buSzPts val="2800"/>
              <a:buChar char="•"/>
            </a:pPr>
            <a:r>
              <a:rPr lang="cs-CZ"/>
              <a:t>The larger the margin of error, the less confidence one should have that the reported research results are close to the "true" figures; that is, the figures for the whole population. </a:t>
            </a:r>
            <a:endParaRPr/>
          </a:p>
        </p:txBody>
      </p:sp>
      <p:pic>
        <p:nvPicPr>
          <p:cNvPr descr="VÃ½sledek obrÃ¡zku pro sample size graph" id="299" name="Google Shape;299;p30"/>
          <p:cNvPicPr preferRelativeResize="0"/>
          <p:nvPr/>
        </p:nvPicPr>
        <p:blipFill rotWithShape="1">
          <a:blip r:embed="rId3">
            <a:alphaModFix/>
          </a:blip>
          <a:srcRect b="0" l="0" r="0" t="0"/>
          <a:stretch/>
        </p:blipFill>
        <p:spPr>
          <a:xfrm>
            <a:off x="5264466" y="1690688"/>
            <a:ext cx="6740523" cy="40661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Sample size in qualitative studies</a:t>
            </a:r>
            <a:endParaRPr/>
          </a:p>
        </p:txBody>
      </p:sp>
      <p:sp>
        <p:nvSpPr>
          <p:cNvPr id="305" name="Google Shape;305;p31"/>
          <p:cNvSpPr txBox="1"/>
          <p:nvPr>
            <p:ph idx="1" type="body"/>
          </p:nvPr>
        </p:nvSpPr>
        <p:spPr>
          <a:xfrm>
            <a:off x="838200" y="1825625"/>
            <a:ext cx="554228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cs-CZ"/>
              <a:t>The data collection takes place as long as there is no condition in which further examination of the selected sample does not bring new substantial information.</a:t>
            </a:r>
            <a:endParaRPr/>
          </a:p>
          <a:p>
            <a:pPr indent="-228600" lvl="0" marL="228600" rtl="0" algn="l">
              <a:lnSpc>
                <a:spcPct val="90000"/>
              </a:lnSpc>
              <a:spcBef>
                <a:spcPts val="1000"/>
              </a:spcBef>
              <a:spcAft>
                <a:spcPts val="0"/>
              </a:spcAft>
              <a:buClr>
                <a:schemeClr val="dk1"/>
              </a:buClr>
              <a:buSzPct val="100000"/>
              <a:buChar char="•"/>
            </a:pPr>
            <a:r>
              <a:rPr b="1" lang="cs-CZ"/>
              <a:t>Theoretical saturation</a:t>
            </a:r>
            <a:endParaRPr/>
          </a:p>
          <a:p>
            <a:pPr indent="-228600" lvl="0" marL="228600" rtl="0" algn="l">
              <a:lnSpc>
                <a:spcPct val="90000"/>
              </a:lnSpc>
              <a:spcBef>
                <a:spcPts val="1000"/>
              </a:spcBef>
              <a:spcAft>
                <a:spcPts val="0"/>
              </a:spcAft>
              <a:buClr>
                <a:schemeClr val="dk1"/>
              </a:buClr>
              <a:buSzPct val="100000"/>
              <a:buChar char="•"/>
            </a:pPr>
            <a:r>
              <a:rPr lang="cs-CZ"/>
              <a:t>The goal of qualitative research is not generalization, so it is not the aim of the results to relate to the whole population but to reveal the connections and causes of a certain behavior of customers.</a:t>
            </a:r>
            <a:endParaRPr/>
          </a:p>
        </p:txBody>
      </p:sp>
      <p:pic>
        <p:nvPicPr>
          <p:cNvPr descr="VÃ½sledek obrÃ¡zku pro eating gif" id="306" name="Google Shape;306;p31"/>
          <p:cNvPicPr preferRelativeResize="0"/>
          <p:nvPr/>
        </p:nvPicPr>
        <p:blipFill rotWithShape="1">
          <a:blip r:embed="rId3">
            <a:alphaModFix/>
          </a:blip>
          <a:srcRect b="0" l="0" r="0" t="0"/>
          <a:stretch/>
        </p:blipFill>
        <p:spPr>
          <a:xfrm>
            <a:off x="6660623" y="2349675"/>
            <a:ext cx="4716191" cy="26693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Primary data collection methods</a:t>
            </a:r>
            <a:endParaRPr/>
          </a:p>
        </p:txBody>
      </p:sp>
      <p:sp>
        <p:nvSpPr>
          <p:cNvPr id="312" name="Google Shape;31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79400" lvl="0" marL="228600" rtl="0" algn="l">
              <a:lnSpc>
                <a:spcPct val="90000"/>
              </a:lnSpc>
              <a:spcBef>
                <a:spcPts val="0"/>
              </a:spcBef>
              <a:spcAft>
                <a:spcPts val="0"/>
              </a:spcAft>
              <a:buClr>
                <a:schemeClr val="dk1"/>
              </a:buClr>
              <a:buSzPts val="4400"/>
              <a:buChar char="•"/>
            </a:pPr>
            <a:r>
              <a:rPr lang="cs-CZ" sz="4400"/>
              <a:t>Survey</a:t>
            </a:r>
            <a:endParaRPr/>
          </a:p>
          <a:p>
            <a:pPr indent="-254000" lvl="1" marL="685800" rtl="0" algn="l">
              <a:lnSpc>
                <a:spcPct val="90000"/>
              </a:lnSpc>
              <a:spcBef>
                <a:spcPts val="500"/>
              </a:spcBef>
              <a:spcAft>
                <a:spcPts val="0"/>
              </a:spcAft>
              <a:buClr>
                <a:schemeClr val="dk1"/>
              </a:buClr>
              <a:buSzPts val="4000"/>
              <a:buChar char="•"/>
            </a:pPr>
            <a:r>
              <a:rPr lang="cs-CZ" sz="4000"/>
              <a:t>Interview</a:t>
            </a:r>
            <a:endParaRPr/>
          </a:p>
          <a:p>
            <a:pPr indent="-254000" lvl="1" marL="685800" rtl="0" algn="l">
              <a:lnSpc>
                <a:spcPct val="90000"/>
              </a:lnSpc>
              <a:spcBef>
                <a:spcPts val="500"/>
              </a:spcBef>
              <a:spcAft>
                <a:spcPts val="0"/>
              </a:spcAft>
              <a:buClr>
                <a:schemeClr val="dk1"/>
              </a:buClr>
              <a:buSzPts val="4000"/>
              <a:buChar char="•"/>
            </a:pPr>
            <a:r>
              <a:rPr lang="cs-CZ" sz="4000"/>
              <a:t>Questionnaire</a:t>
            </a:r>
            <a:endParaRPr/>
          </a:p>
          <a:p>
            <a:pPr indent="-279400" lvl="0" marL="228600" rtl="0" algn="l">
              <a:lnSpc>
                <a:spcPct val="90000"/>
              </a:lnSpc>
              <a:spcBef>
                <a:spcPts val="1000"/>
              </a:spcBef>
              <a:spcAft>
                <a:spcPts val="0"/>
              </a:spcAft>
              <a:buClr>
                <a:schemeClr val="dk1"/>
              </a:buClr>
              <a:buSzPts val="4400"/>
              <a:buChar char="•"/>
            </a:pPr>
            <a:r>
              <a:rPr lang="cs-CZ" sz="4400"/>
              <a:t>Observation</a:t>
            </a:r>
            <a:endParaRPr/>
          </a:p>
          <a:p>
            <a:pPr indent="-279400" lvl="0" marL="228600" rtl="0" algn="l">
              <a:lnSpc>
                <a:spcPct val="90000"/>
              </a:lnSpc>
              <a:spcBef>
                <a:spcPts val="1000"/>
              </a:spcBef>
              <a:spcAft>
                <a:spcPts val="0"/>
              </a:spcAft>
              <a:buClr>
                <a:schemeClr val="dk1"/>
              </a:buClr>
              <a:buSzPts val="4400"/>
              <a:buChar char="•"/>
            </a:pPr>
            <a:r>
              <a:rPr lang="cs-CZ" sz="4400"/>
              <a:t>Experiment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33"/>
          <p:cNvPicPr preferRelativeResize="0"/>
          <p:nvPr>
            <p:ph idx="1" type="body"/>
          </p:nvPr>
        </p:nvPicPr>
        <p:blipFill rotWithShape="1">
          <a:blip r:embed="rId3">
            <a:alphaModFix/>
          </a:blip>
          <a:srcRect b="0" l="0" r="0" t="0"/>
          <a:stretch/>
        </p:blipFill>
        <p:spPr>
          <a:xfrm>
            <a:off x="1801248" y="277791"/>
            <a:ext cx="10170793" cy="6342927"/>
          </a:xfrm>
          <a:prstGeom prst="rect">
            <a:avLst/>
          </a:prstGeom>
          <a:noFill/>
          <a:ln>
            <a:noFill/>
          </a:ln>
        </p:spPr>
      </p:pic>
      <p:sp>
        <p:nvSpPr>
          <p:cNvPr id="318" name="Google Shape;318;p33"/>
          <p:cNvSpPr txBox="1"/>
          <p:nvPr/>
        </p:nvSpPr>
        <p:spPr>
          <a:xfrm>
            <a:off x="2350525" y="2479758"/>
            <a:ext cx="9072237" cy="1938992"/>
          </a:xfrm>
          <a:prstGeom prst="rect">
            <a:avLst/>
          </a:prstGeom>
          <a:solidFill>
            <a:srgbClr val="F2F2F2"/>
          </a:solidFill>
          <a:ln>
            <a:noFill/>
          </a:ln>
          <a:effectLst>
            <a:reflection blurRad="0" dir="0" dist="0" endA="300" endPos="55000" kx="0" rotWithShape="0" algn="bl" stA="50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cs-CZ" sz="4000">
                <a:solidFill>
                  <a:schemeClr val="dk1"/>
                </a:solidFill>
                <a:latin typeface="Calibri"/>
                <a:ea typeface="Calibri"/>
                <a:cs typeface="Calibri"/>
                <a:sym typeface="Calibri"/>
              </a:rPr>
              <a:t>Survey vs. Observation</a:t>
            </a:r>
            <a:endParaRPr/>
          </a:p>
          <a:p>
            <a:pPr indent="0" lvl="0" marL="0" marR="0" rtl="0" algn="ctr">
              <a:spcBef>
                <a:spcPts val="0"/>
              </a:spcBef>
              <a:spcAft>
                <a:spcPts val="0"/>
              </a:spcAft>
              <a:buNone/>
            </a:pPr>
            <a:r>
              <a:rPr lang="cs-CZ" sz="4000">
                <a:solidFill>
                  <a:schemeClr val="dk1"/>
                </a:solidFill>
                <a:latin typeface="Calibri"/>
                <a:ea typeface="Calibri"/>
                <a:cs typeface="Calibri"/>
                <a:sym typeface="Calibri"/>
              </a:rPr>
              <a:t>Coop Jednota</a:t>
            </a:r>
            <a:endParaRPr/>
          </a:p>
          <a:p>
            <a:pPr indent="0" lvl="0" marL="0" marR="0" rtl="0" algn="ctr">
              <a:spcBef>
                <a:spcPts val="0"/>
              </a:spcBef>
              <a:spcAft>
                <a:spcPts val="0"/>
              </a:spcAft>
              <a:buNone/>
            </a:pPr>
            <a:r>
              <a:rPr lang="cs-CZ" sz="4000">
                <a:solidFill>
                  <a:schemeClr val="dk1"/>
                </a:solidFill>
                <a:latin typeface="Calibri"/>
                <a:ea typeface="Calibri"/>
                <a:cs typeface="Calibri"/>
                <a:sym typeface="Calibri"/>
              </a:rPr>
              <a:t>Distant learners in UK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qualitative</a:t>
            </a:r>
            <a:endParaRPr/>
          </a:p>
        </p:txBody>
      </p:sp>
      <p:sp>
        <p:nvSpPr>
          <p:cNvPr id="324" name="Google Shape;32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Deep interviews</a:t>
            </a:r>
            <a:endParaRPr/>
          </a:p>
          <a:p>
            <a:pPr indent="-228600" lvl="0" marL="228600" rtl="0" algn="l">
              <a:lnSpc>
                <a:spcPct val="90000"/>
              </a:lnSpc>
              <a:spcBef>
                <a:spcPts val="1000"/>
              </a:spcBef>
              <a:spcAft>
                <a:spcPts val="0"/>
              </a:spcAft>
              <a:buClr>
                <a:schemeClr val="dk1"/>
              </a:buClr>
              <a:buSzPts val="3600"/>
              <a:buChar char="•"/>
            </a:pPr>
            <a:r>
              <a:rPr lang="cs-CZ" sz="3600"/>
              <a:t>Focus group discussions</a:t>
            </a:r>
            <a:endParaRPr/>
          </a:p>
          <a:p>
            <a:pPr indent="-228600" lvl="0" marL="228600" rtl="0" algn="l">
              <a:lnSpc>
                <a:spcPct val="90000"/>
              </a:lnSpc>
              <a:spcBef>
                <a:spcPts val="1000"/>
              </a:spcBef>
              <a:spcAft>
                <a:spcPts val="0"/>
              </a:spcAft>
              <a:buClr>
                <a:schemeClr val="dk1"/>
              </a:buClr>
              <a:buSzPts val="3600"/>
              <a:buChar char="•"/>
            </a:pPr>
            <a:r>
              <a:rPr lang="cs-CZ" sz="3600"/>
              <a:t>Expert consultations</a:t>
            </a:r>
            <a:endParaRPr/>
          </a:p>
          <a:p>
            <a:pPr indent="-228600" lvl="0" marL="228600" rtl="0" algn="l">
              <a:lnSpc>
                <a:spcPct val="90000"/>
              </a:lnSpc>
              <a:spcBef>
                <a:spcPts val="1000"/>
              </a:spcBef>
              <a:spcAft>
                <a:spcPts val="0"/>
              </a:spcAft>
              <a:buClr>
                <a:schemeClr val="dk1"/>
              </a:buClr>
              <a:buSzPts val="3600"/>
              <a:buChar char="•"/>
            </a:pPr>
            <a:r>
              <a:rPr lang="cs-CZ" sz="3600"/>
              <a:t>Observation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500"/>
                                        <p:tgtEl>
                                          <p:spTgt spid="3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2" st="2"/>
                                            </p:txEl>
                                          </p:spTgt>
                                        </p:tgtEl>
                                        <p:attrNameLst>
                                          <p:attrName>style.visibility</p:attrName>
                                        </p:attrNameLst>
                                      </p:cBhvr>
                                      <p:to>
                                        <p:strVal val="visible"/>
                                      </p:to>
                                    </p:set>
                                    <p:animEffect filter="fade" transition="in">
                                      <p:cBhvr>
                                        <p:cTn dur="500"/>
                                        <p:tgtEl>
                                          <p:spTgt spid="3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3" st="3"/>
                                            </p:txEl>
                                          </p:spTgt>
                                        </p:tgtEl>
                                        <p:attrNameLst>
                                          <p:attrName>style.visibility</p:attrName>
                                        </p:attrNameLst>
                                      </p:cBhvr>
                                      <p:to>
                                        <p:strVal val="visible"/>
                                      </p:to>
                                    </p:set>
                                    <p:animEffect filter="fade" transition="in">
                                      <p:cBhvr>
                                        <p:cTn dur="500"/>
                                        <p:tgtEl>
                                          <p:spTgt spid="32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quantitative</a:t>
            </a:r>
            <a:endParaRPr/>
          </a:p>
        </p:txBody>
      </p:sp>
      <p:sp>
        <p:nvSpPr>
          <p:cNvPr id="330" name="Google Shape;33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Face to face interviews</a:t>
            </a:r>
            <a:endParaRPr/>
          </a:p>
          <a:p>
            <a:pPr indent="-228600" lvl="0" marL="228600" rtl="0" algn="l">
              <a:lnSpc>
                <a:spcPct val="90000"/>
              </a:lnSpc>
              <a:spcBef>
                <a:spcPts val="1000"/>
              </a:spcBef>
              <a:spcAft>
                <a:spcPts val="0"/>
              </a:spcAft>
              <a:buClr>
                <a:schemeClr val="dk1"/>
              </a:buClr>
              <a:buSzPts val="3600"/>
              <a:buChar char="•"/>
            </a:pPr>
            <a:r>
              <a:rPr lang="cs-CZ" sz="3600"/>
              <a:t>Telephone interviews</a:t>
            </a:r>
            <a:endParaRPr/>
          </a:p>
          <a:p>
            <a:pPr indent="-228600" lvl="0" marL="228600" rtl="0" algn="l">
              <a:lnSpc>
                <a:spcPct val="90000"/>
              </a:lnSpc>
              <a:spcBef>
                <a:spcPts val="1000"/>
              </a:spcBef>
              <a:spcAft>
                <a:spcPts val="0"/>
              </a:spcAft>
              <a:buClr>
                <a:schemeClr val="dk1"/>
              </a:buClr>
              <a:buSzPts val="3600"/>
              <a:buChar char="•"/>
            </a:pPr>
            <a:r>
              <a:rPr lang="cs-CZ" sz="3600"/>
              <a:t>Postal survey</a:t>
            </a:r>
            <a:endParaRPr/>
          </a:p>
          <a:p>
            <a:pPr indent="-228600" lvl="0" marL="228600" rtl="0" algn="l">
              <a:lnSpc>
                <a:spcPct val="90000"/>
              </a:lnSpc>
              <a:spcBef>
                <a:spcPts val="1000"/>
              </a:spcBef>
              <a:spcAft>
                <a:spcPts val="0"/>
              </a:spcAft>
              <a:buClr>
                <a:schemeClr val="dk1"/>
              </a:buClr>
              <a:buSzPts val="3600"/>
              <a:buChar char="•"/>
            </a:pPr>
            <a:r>
              <a:rPr lang="cs-CZ" sz="3600"/>
              <a:t>Electronic survey</a:t>
            </a:r>
            <a:endParaRPr sz="3600"/>
          </a:p>
          <a:p>
            <a:pPr indent="-228600" lvl="0" marL="228600" rtl="0" algn="l">
              <a:lnSpc>
                <a:spcPct val="90000"/>
              </a:lnSpc>
              <a:spcBef>
                <a:spcPts val="1000"/>
              </a:spcBef>
              <a:spcAft>
                <a:spcPts val="0"/>
              </a:spcAft>
              <a:buClr>
                <a:schemeClr val="dk1"/>
              </a:buClr>
              <a:buSzPts val="3600"/>
              <a:buChar char="•"/>
            </a:pPr>
            <a:r>
              <a:rPr lang="cs-CZ" sz="3600"/>
              <a:t>Observation</a:t>
            </a:r>
            <a:endParaRPr/>
          </a:p>
          <a:p>
            <a:pPr indent="-228600" lvl="0" marL="228600" rtl="0" algn="l">
              <a:lnSpc>
                <a:spcPct val="90000"/>
              </a:lnSpc>
              <a:spcBef>
                <a:spcPts val="1000"/>
              </a:spcBef>
              <a:spcAft>
                <a:spcPts val="0"/>
              </a:spcAft>
              <a:buClr>
                <a:schemeClr val="dk1"/>
              </a:buClr>
              <a:buSzPts val="3600"/>
              <a:buChar char="•"/>
            </a:pPr>
            <a:r>
              <a:rPr lang="cs-CZ" sz="3600" u="sng">
                <a:solidFill>
                  <a:schemeClr val="hlink"/>
                </a:solidFill>
                <a:hlinkClick r:id="rId3"/>
              </a:rPr>
              <a:t>Experiment</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5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Effect filter="fade" transition="in">
                                      <p:cBhvr>
                                        <p:cTn dur="500"/>
                                        <p:tgtEl>
                                          <p:spTgt spid="3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Effect filter="fade" transition="in">
                                      <p:cBhvr>
                                        <p:cTn dur="500"/>
                                        <p:tgtEl>
                                          <p:spTgt spid="3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animEffect filter="fade" transition="in">
                                      <p:cBhvr>
                                        <p:cTn dur="500"/>
                                        <p:tgtEl>
                                          <p:spTgt spid="3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animEffect filter="fade" transition="in">
                                      <p:cBhvr>
                                        <p:cTn dur="500"/>
                                        <p:tgtEl>
                                          <p:spTgt spid="3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specifics for retail</a:t>
            </a:r>
            <a:endParaRPr/>
          </a:p>
        </p:txBody>
      </p:sp>
      <p:pic>
        <p:nvPicPr>
          <p:cNvPr descr="Výsledek obrázku pro data z účtenek" id="336" name="Google Shape;336;p36"/>
          <p:cNvPicPr preferRelativeResize="0"/>
          <p:nvPr/>
        </p:nvPicPr>
        <p:blipFill rotWithShape="1">
          <a:blip r:embed="rId3">
            <a:alphaModFix/>
          </a:blip>
          <a:srcRect b="0" l="0" r="0" t="0"/>
          <a:stretch/>
        </p:blipFill>
        <p:spPr>
          <a:xfrm>
            <a:off x="2663748" y="1690688"/>
            <a:ext cx="6864504" cy="4312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specifics for retail</a:t>
            </a:r>
            <a:endParaRPr/>
          </a:p>
        </p:txBody>
      </p:sp>
      <p:pic>
        <p:nvPicPr>
          <p:cNvPr descr="Související obrázek" id="342" name="Google Shape;342;p37"/>
          <p:cNvPicPr preferRelativeResize="0"/>
          <p:nvPr/>
        </p:nvPicPr>
        <p:blipFill rotWithShape="1">
          <a:blip r:embed="rId3">
            <a:alphaModFix/>
          </a:blip>
          <a:srcRect b="0" l="0" r="0" t="0"/>
          <a:stretch/>
        </p:blipFill>
        <p:spPr>
          <a:xfrm>
            <a:off x="2300749" y="1787517"/>
            <a:ext cx="7590502" cy="42661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specifics for retail</a:t>
            </a:r>
            <a:endParaRPr/>
          </a:p>
        </p:txBody>
      </p:sp>
      <p:pic>
        <p:nvPicPr>
          <p:cNvPr descr="Výsledek obrázku pro retail card heatmap" id="348" name="Google Shape;348;p38"/>
          <p:cNvPicPr preferRelativeResize="0"/>
          <p:nvPr/>
        </p:nvPicPr>
        <p:blipFill rotWithShape="1">
          <a:blip r:embed="rId3">
            <a:alphaModFix/>
          </a:blip>
          <a:srcRect b="0" l="0" r="0" t="0"/>
          <a:stretch/>
        </p:blipFill>
        <p:spPr>
          <a:xfrm>
            <a:off x="2336202" y="1833717"/>
            <a:ext cx="7519596" cy="44490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collection techniques - specifics for retail</a:t>
            </a:r>
            <a:endParaRPr/>
          </a:p>
        </p:txBody>
      </p:sp>
      <p:pic>
        <p:nvPicPr>
          <p:cNvPr descr="Výsledek obrázku pro retail shelf heatmap" id="354" name="Google Shape;354;p39"/>
          <p:cNvPicPr preferRelativeResize="0"/>
          <p:nvPr/>
        </p:nvPicPr>
        <p:blipFill rotWithShape="1">
          <a:blip r:embed="rId3">
            <a:alphaModFix/>
          </a:blip>
          <a:srcRect b="8529" l="0" r="0" t="9462"/>
          <a:stretch/>
        </p:blipFill>
        <p:spPr>
          <a:xfrm>
            <a:off x="4100051" y="1628842"/>
            <a:ext cx="3991898" cy="44221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8" name="Google Shape;108;p4"/>
          <p:cNvPicPr preferRelativeResize="0"/>
          <p:nvPr>
            <p:ph idx="1" type="body"/>
          </p:nvPr>
        </p:nvPicPr>
        <p:blipFill rotWithShape="1">
          <a:blip r:embed="rId3">
            <a:alphaModFix/>
          </a:blip>
          <a:srcRect b="0" l="0" r="0" t="0"/>
          <a:stretch/>
        </p:blipFill>
        <p:spPr>
          <a:xfrm>
            <a:off x="1074821" y="0"/>
            <a:ext cx="10515600" cy="6849323"/>
          </a:xfrm>
          <a:prstGeom prst="rect">
            <a:avLst/>
          </a:prstGeom>
          <a:noFill/>
          <a:ln>
            <a:noFill/>
          </a:ln>
        </p:spPr>
      </p:pic>
      <p:sp>
        <p:nvSpPr>
          <p:cNvPr id="109" name="Google Shape;109;p4"/>
          <p:cNvSpPr txBox="1"/>
          <p:nvPr/>
        </p:nvSpPr>
        <p:spPr>
          <a:xfrm>
            <a:off x="0" y="5760720"/>
            <a:ext cx="12222480" cy="707886"/>
          </a:xfrm>
          <a:prstGeom prst="rect">
            <a:avLst/>
          </a:prstGeom>
          <a:solidFill>
            <a:srgbClr val="0F524B"/>
          </a:solidFill>
          <a:ln cap="flat" cmpd="sng" w="12700">
            <a:solidFill>
              <a:srgbClr val="517E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cs-CZ" sz="4000" u="none" cap="none" strike="noStrike">
                <a:solidFill>
                  <a:schemeClr val="lt1"/>
                </a:solidFill>
                <a:latin typeface="Calibri"/>
                <a:ea typeface="Calibri"/>
                <a:cs typeface="Calibri"/>
                <a:sym typeface="Calibri"/>
              </a:rPr>
              <a:t>Can we make decision based on these customer data?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Case study 2: Pepsi challenge</a:t>
            </a:r>
            <a:endParaRPr/>
          </a:p>
        </p:txBody>
      </p:sp>
      <p:sp>
        <p:nvSpPr>
          <p:cNvPr id="360" name="Google Shape;360;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cs-CZ"/>
              <a:t>Famous Pepsi challenge research showed some disturbing results. Despite the leading position of Coca cola, during the blind taste tests people prefered Pepsi. </a:t>
            </a:r>
            <a:endParaRPr/>
          </a:p>
          <a:p>
            <a:pPr indent="-228600" lvl="0" marL="228600" rtl="0" algn="l">
              <a:lnSpc>
                <a:spcPct val="90000"/>
              </a:lnSpc>
              <a:spcBef>
                <a:spcPts val="1000"/>
              </a:spcBef>
              <a:spcAft>
                <a:spcPts val="0"/>
              </a:spcAft>
              <a:buClr>
                <a:schemeClr val="dk1"/>
              </a:buClr>
              <a:buSzPts val="2800"/>
              <a:buChar char="•"/>
            </a:pPr>
            <a:r>
              <a:rPr lang="cs-CZ"/>
              <a:t>Based on few sips of Coke and Pepsi, consumers immediately chose Pepsi for its sweater taste. Coca cola reacted quickly with brand new product: New Coke. </a:t>
            </a:r>
            <a:endParaRPr/>
          </a:p>
          <a:p>
            <a:pPr indent="-228600" lvl="0" marL="228600" rtl="0" algn="l">
              <a:lnSpc>
                <a:spcPct val="90000"/>
              </a:lnSpc>
              <a:spcBef>
                <a:spcPts val="1000"/>
              </a:spcBef>
              <a:spcAft>
                <a:spcPts val="0"/>
              </a:spcAft>
              <a:buClr>
                <a:schemeClr val="dk1"/>
              </a:buClr>
              <a:buSzPts val="2800"/>
              <a:buChar char="•"/>
            </a:pPr>
            <a:r>
              <a:rPr lang="cs-CZ"/>
              <a:t>However, market shares dropped down immediately and the new taste was not accepted by the customers as managers predicted.</a:t>
            </a:r>
            <a:endParaRPr/>
          </a:p>
          <a:p>
            <a:pPr indent="-228600" lvl="0" marL="228600" rtl="0" algn="l">
              <a:lnSpc>
                <a:spcPct val="90000"/>
              </a:lnSpc>
              <a:spcBef>
                <a:spcPts val="1000"/>
              </a:spcBef>
              <a:spcAft>
                <a:spcPts val="0"/>
              </a:spcAft>
              <a:buClr>
                <a:schemeClr val="dk1"/>
              </a:buClr>
              <a:buSzPts val="2800"/>
              <a:buChar char="•"/>
            </a:pPr>
            <a:r>
              <a:rPr lang="cs-CZ"/>
              <a:t>What are the possible causes of this unsuccessful product launch?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Validity</a:t>
            </a:r>
            <a:endParaRPr/>
          </a:p>
        </p:txBody>
      </p:sp>
      <p:sp>
        <p:nvSpPr>
          <p:cNvPr id="366" name="Google Shape;366;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Valid questions are those that give us answers exactly what we ask - what is the main goal of research.</a:t>
            </a:r>
            <a:endParaRPr sz="3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Reliability</a:t>
            </a:r>
            <a:endParaRPr/>
          </a:p>
        </p:txBody>
      </p:sp>
      <p:sp>
        <p:nvSpPr>
          <p:cNvPr id="372" name="Google Shape;372;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It expresses the degree of sustainability of research tools.</a:t>
            </a:r>
            <a:endParaRPr sz="3600"/>
          </a:p>
          <a:p>
            <a:pPr indent="-228600" lvl="0" marL="228600" rtl="0" algn="l">
              <a:lnSpc>
                <a:spcPct val="90000"/>
              </a:lnSpc>
              <a:spcBef>
                <a:spcPts val="1000"/>
              </a:spcBef>
              <a:spcAft>
                <a:spcPts val="0"/>
              </a:spcAft>
              <a:buClr>
                <a:schemeClr val="dk1"/>
              </a:buClr>
              <a:buSzPts val="3600"/>
              <a:buChar char="•"/>
            </a:pPr>
            <a:r>
              <a:rPr lang="cs-CZ" sz="3600"/>
              <a:t>To what extent the question remains reliable and still valid in further iterations - for example, in other time, social and cultural conditions.</a:t>
            </a:r>
            <a:endParaRPr sz="3600"/>
          </a:p>
          <a:p>
            <a:pPr indent="0" lvl="0" marL="228600" rtl="0" algn="l">
              <a:lnSpc>
                <a:spcPct val="90000"/>
              </a:lnSpc>
              <a:spcBef>
                <a:spcPts val="1000"/>
              </a:spcBef>
              <a:spcAft>
                <a:spcPts val="0"/>
              </a:spcAft>
              <a:buClr>
                <a:schemeClr val="dk1"/>
              </a:buClr>
              <a:buSzPts val="3600"/>
              <a:buNone/>
            </a:pPr>
            <a:r>
              <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3"/>
          <p:cNvPicPr preferRelativeResize="0"/>
          <p:nvPr>
            <p:ph idx="1" type="body"/>
          </p:nvPr>
        </p:nvPicPr>
        <p:blipFill rotWithShape="1">
          <a:blip r:embed="rId3">
            <a:alphaModFix/>
          </a:blip>
          <a:srcRect b="0" l="0" r="0" t="0"/>
          <a:stretch/>
        </p:blipFill>
        <p:spPr>
          <a:xfrm>
            <a:off x="3752818" y="210403"/>
            <a:ext cx="5964387" cy="639041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Experiential excercise assignment</a:t>
            </a:r>
            <a:endParaRPr/>
          </a:p>
        </p:txBody>
      </p:sp>
      <p:sp>
        <p:nvSpPr>
          <p:cNvPr id="383" name="Google Shape;38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cs-CZ" sz="3600">
                <a:latin typeface="Calibri"/>
                <a:ea typeface="Calibri"/>
                <a:cs typeface="Calibri"/>
                <a:sym typeface="Calibri"/>
              </a:rPr>
              <a:t>The students in each class will be organized into teams. Each team of students will visit a chosen retail shop in Karviná (Tesco, Lidl, Kaufland, Hruška, Billa) and observe the retail mix adopted by the store (i.e. merchandise, location, customer service, store design, pricing and promotion). The team should further examine the competitive advantages compared to other stores that sell similar merchandise. You may purchase some products by yourself and analyze the purchase experiences to assist your evaluation of the retail mix. </a:t>
            </a:r>
            <a:endParaRPr/>
          </a:p>
          <a:p>
            <a:pPr indent="-228600" lvl="0" marL="228600" rtl="0" algn="l">
              <a:lnSpc>
                <a:spcPct val="90000"/>
              </a:lnSpc>
              <a:spcBef>
                <a:spcPts val="1000"/>
              </a:spcBef>
              <a:spcAft>
                <a:spcPts val="0"/>
              </a:spcAft>
              <a:buClr>
                <a:schemeClr val="dk1"/>
              </a:buClr>
              <a:buSzPct val="100000"/>
              <a:buChar char="•"/>
            </a:pPr>
            <a:r>
              <a:rPr lang="cs-CZ" sz="3600">
                <a:latin typeface="Calibri"/>
                <a:ea typeface="Calibri"/>
                <a:cs typeface="Calibri"/>
                <a:sym typeface="Calibri"/>
              </a:rPr>
              <a:t>Each team will present the findings in the class (about 20 minutes for each team) and make recommendations on how the chosen retailer might improve the retail mix in order to achieve growth in sales or profit.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Experiential excercise assignment</a:t>
            </a:r>
            <a:endParaRPr/>
          </a:p>
        </p:txBody>
      </p:sp>
      <p:sp>
        <p:nvSpPr>
          <p:cNvPr id="389" name="Google Shape;38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cs-CZ" sz="3600">
                <a:latin typeface="Calibri"/>
                <a:ea typeface="Calibri"/>
                <a:cs typeface="Calibri"/>
                <a:sym typeface="Calibri"/>
              </a:rPr>
              <a:t>Merchandise – width and depth of the product portfolio in categories: shampoo, milk, toothbrush.</a:t>
            </a:r>
            <a:endParaRPr sz="36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3600"/>
              <a:buChar char="•"/>
            </a:pPr>
            <a:r>
              <a:rPr lang="cs-CZ" sz="3600">
                <a:latin typeface="Calibri"/>
                <a:ea typeface="Calibri"/>
                <a:cs typeface="Calibri"/>
                <a:sym typeface="Calibri"/>
              </a:rPr>
              <a:t>Location – strengths and weaknesses</a:t>
            </a:r>
            <a:endParaRPr sz="36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3600"/>
              <a:buChar char="•"/>
            </a:pPr>
            <a:r>
              <a:rPr lang="cs-CZ" sz="3600">
                <a:latin typeface="Calibri"/>
                <a:ea typeface="Calibri"/>
                <a:cs typeface="Calibri"/>
                <a:sym typeface="Calibri"/>
              </a:rPr>
              <a:t>Customer service level</a:t>
            </a:r>
            <a:endParaRPr sz="36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3600"/>
              <a:buChar char="•"/>
            </a:pPr>
            <a:r>
              <a:rPr lang="cs-CZ" sz="3600">
                <a:latin typeface="Calibri"/>
                <a:ea typeface="Calibri"/>
                <a:cs typeface="Calibri"/>
                <a:sym typeface="Calibri"/>
              </a:rPr>
              <a:t>Store design type</a:t>
            </a:r>
            <a:endParaRPr/>
          </a:p>
          <a:p>
            <a:pPr indent="-228600" lvl="0" marL="228600" rtl="0" algn="l">
              <a:lnSpc>
                <a:spcPct val="90000"/>
              </a:lnSpc>
              <a:spcBef>
                <a:spcPts val="1000"/>
              </a:spcBef>
              <a:spcAft>
                <a:spcPts val="0"/>
              </a:spcAft>
              <a:buClr>
                <a:schemeClr val="dk1"/>
              </a:buClr>
              <a:buSzPts val="3600"/>
              <a:buChar char="•"/>
            </a:pPr>
            <a:r>
              <a:rPr lang="cs-CZ" sz="3600">
                <a:latin typeface="Calibri"/>
                <a:ea typeface="Calibri"/>
                <a:cs typeface="Calibri"/>
                <a:sym typeface="Calibri"/>
              </a:rPr>
              <a:t>Sales promotion – what products, where and how.</a:t>
            </a:r>
            <a:endParaRPr/>
          </a:p>
          <a:p>
            <a:pPr indent="-228600" lvl="0" marL="228600" rtl="0" algn="l">
              <a:lnSpc>
                <a:spcPct val="90000"/>
              </a:lnSpc>
              <a:spcBef>
                <a:spcPts val="1000"/>
              </a:spcBef>
              <a:spcAft>
                <a:spcPts val="0"/>
              </a:spcAft>
              <a:buClr>
                <a:schemeClr val="dk1"/>
              </a:buClr>
              <a:buSzPts val="3600"/>
              <a:buChar char="•"/>
            </a:pPr>
            <a:r>
              <a:rPr lang="cs-CZ" sz="3600">
                <a:latin typeface="Calibri"/>
                <a:ea typeface="Calibri"/>
                <a:cs typeface="Calibri"/>
                <a:sym typeface="Calibri"/>
              </a:rPr>
              <a:t>Competitive advantages compared to other stores that sell similar merchandise.</a:t>
            </a:r>
            <a:endParaRPr sz="36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6"/>
          <p:cNvSpPr txBox="1"/>
          <p:nvPr>
            <p:ph type="ctrTitle"/>
          </p:nvPr>
        </p:nvSpPr>
        <p:spPr>
          <a:xfrm>
            <a:off x="1524000" y="4683791"/>
            <a:ext cx="9144000" cy="10505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cs-CZ"/>
              <a:t>Thank you</a:t>
            </a:r>
            <a:endParaRPr sz="4000"/>
          </a:p>
        </p:txBody>
      </p:sp>
      <p:pic>
        <p:nvPicPr>
          <p:cNvPr id="395" name="Google Shape;395;p46"/>
          <p:cNvPicPr preferRelativeResize="0"/>
          <p:nvPr/>
        </p:nvPicPr>
        <p:blipFill rotWithShape="1">
          <a:blip r:embed="rId3">
            <a:alphaModFix/>
          </a:blip>
          <a:srcRect b="0" l="0" r="0" t="0"/>
          <a:stretch/>
        </p:blipFill>
        <p:spPr>
          <a:xfrm>
            <a:off x="4462080" y="805109"/>
            <a:ext cx="3267839" cy="25495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graphicFrame>
        <p:nvGraphicFramePr>
          <p:cNvPr id="115" name="Google Shape;115;p5"/>
          <p:cNvGraphicFramePr/>
          <p:nvPr/>
        </p:nvGraphicFramePr>
        <p:xfrm>
          <a:off x="838200" y="365126"/>
          <a:ext cx="3000000" cy="3000000"/>
        </p:xfrm>
        <a:graphic>
          <a:graphicData uri="http://schemas.openxmlformats.org/drawingml/2006/table">
            <a:tbl>
              <a:tblPr>
                <a:noFill/>
                <a:tableStyleId>{D59521F4-7FBE-4DA8-90ED-2B2ABCB1893C}</a:tableStyleId>
              </a:tblPr>
              <a:tblGrid>
                <a:gridCol w="2628900"/>
                <a:gridCol w="2628900"/>
                <a:gridCol w="2628900"/>
                <a:gridCol w="2628900"/>
              </a:tblGrid>
              <a:tr h="771300">
                <a:tc>
                  <a:txBody>
                    <a:bodyPr/>
                    <a:lstStyle/>
                    <a:p>
                      <a:pPr indent="0" lvl="0" marL="0" marR="0" rtl="0" algn="ctr">
                        <a:spcBef>
                          <a:spcPts val="0"/>
                        </a:spcBef>
                        <a:spcAft>
                          <a:spcPts val="0"/>
                        </a:spcAft>
                        <a:buNone/>
                      </a:pPr>
                      <a:r>
                        <a:rPr lang="cs-CZ" sz="3600" u="none" cap="none" strike="noStrike"/>
                        <a:t> Age</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lang="cs-CZ" sz="3600" u="none" cap="none" strike="noStrike"/>
                        <a:t>2017</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lang="cs-CZ" sz="3600" u="none" cap="none" strike="noStrike"/>
                        <a:t>2018</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lang="cs-CZ" sz="3600" u="none" cap="none" strike="noStrike"/>
                        <a:t>2019</a:t>
                      </a:r>
                      <a:endParaRPr b="0" i="0" sz="3600" u="none" cap="none" strike="noStrike">
                        <a:latin typeface="Calibri"/>
                        <a:ea typeface="Calibri"/>
                        <a:cs typeface="Calibri"/>
                        <a:sym typeface="Calibri"/>
                      </a:endParaRPr>
                    </a:p>
                  </a:txBody>
                  <a:tcPr marT="7625" marB="0" marR="7625" marL="7625" anchor="b"/>
                </a:tc>
              </a:tr>
              <a:tr h="771300">
                <a:tc>
                  <a:txBody>
                    <a:bodyPr/>
                    <a:lstStyle/>
                    <a:p>
                      <a:pPr indent="0" lvl="0" marL="0" marR="0" rtl="0" algn="ctr">
                        <a:spcBef>
                          <a:spcPts val="0"/>
                        </a:spcBef>
                        <a:spcAft>
                          <a:spcPts val="0"/>
                        </a:spcAft>
                        <a:buNone/>
                      </a:pPr>
                      <a:r>
                        <a:rPr b="0" i="0" lang="cs-CZ" sz="3600" u="none" cap="none" strike="noStrike">
                          <a:latin typeface="Calibri"/>
                          <a:ea typeface="Calibri"/>
                          <a:cs typeface="Calibri"/>
                          <a:sym typeface="Calibri"/>
                        </a:rPr>
                        <a:t>18-29</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15%</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10%</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6%</a:t>
                      </a:r>
                      <a:endParaRPr/>
                    </a:p>
                  </a:txBody>
                  <a:tcPr marT="7625" marB="0" marR="7625" marL="7625" anchor="b"/>
                </a:tc>
              </a:tr>
              <a:tr h="771300">
                <a:tc>
                  <a:txBody>
                    <a:bodyPr/>
                    <a:lstStyle/>
                    <a:p>
                      <a:pPr indent="0" lvl="0" marL="0" marR="0" rtl="0" algn="ctr">
                        <a:spcBef>
                          <a:spcPts val="0"/>
                        </a:spcBef>
                        <a:spcAft>
                          <a:spcPts val="0"/>
                        </a:spcAft>
                        <a:buNone/>
                      </a:pPr>
                      <a:r>
                        <a:rPr lang="cs-CZ" sz="3600" u="none" cap="none" strike="noStrike"/>
                        <a:t>30-39</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18%</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13%</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13%</a:t>
                      </a:r>
                      <a:endParaRPr/>
                    </a:p>
                  </a:txBody>
                  <a:tcPr marT="7625" marB="0" marR="7625" marL="7625" anchor="b"/>
                </a:tc>
              </a:tr>
              <a:tr h="771300">
                <a:tc>
                  <a:txBody>
                    <a:bodyPr/>
                    <a:lstStyle/>
                    <a:p>
                      <a:pPr indent="0" lvl="0" marL="0" marR="0" rtl="0" algn="ctr">
                        <a:spcBef>
                          <a:spcPts val="0"/>
                        </a:spcBef>
                        <a:spcAft>
                          <a:spcPts val="0"/>
                        </a:spcAft>
                        <a:buNone/>
                      </a:pPr>
                      <a:r>
                        <a:rPr lang="cs-CZ" sz="3600" u="none" cap="none" strike="noStrike"/>
                        <a:t>40-49</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26%</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22%</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15%</a:t>
                      </a:r>
                      <a:endParaRPr/>
                    </a:p>
                  </a:txBody>
                  <a:tcPr marT="7625" marB="0" marR="7625" marL="7625" anchor="b"/>
                </a:tc>
              </a:tr>
              <a:tr h="771300">
                <a:tc>
                  <a:txBody>
                    <a:bodyPr/>
                    <a:lstStyle/>
                    <a:p>
                      <a:pPr indent="0" lvl="0" marL="0" marR="0" rtl="0" algn="ctr">
                        <a:spcBef>
                          <a:spcPts val="0"/>
                        </a:spcBef>
                        <a:spcAft>
                          <a:spcPts val="0"/>
                        </a:spcAft>
                        <a:buNone/>
                      </a:pPr>
                      <a:r>
                        <a:rPr lang="cs-CZ" sz="3600" u="none" cap="none" strike="noStrike"/>
                        <a:t>50-59</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18%</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24%</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21%</a:t>
                      </a:r>
                      <a:endParaRPr/>
                    </a:p>
                  </a:txBody>
                  <a:tcPr marT="7625" marB="0" marR="7625" marL="7625" anchor="b"/>
                </a:tc>
              </a:tr>
              <a:tr h="771300">
                <a:tc>
                  <a:txBody>
                    <a:bodyPr/>
                    <a:lstStyle/>
                    <a:p>
                      <a:pPr indent="0" lvl="0" marL="0" marR="0" rtl="0" algn="ctr">
                        <a:spcBef>
                          <a:spcPts val="0"/>
                        </a:spcBef>
                        <a:spcAft>
                          <a:spcPts val="0"/>
                        </a:spcAft>
                        <a:buNone/>
                      </a:pPr>
                      <a:r>
                        <a:rPr lang="cs-CZ" sz="3600" u="none" cap="none" strike="noStrike"/>
                        <a:t>60-69</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15%</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18%</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25%</a:t>
                      </a:r>
                      <a:endParaRPr/>
                    </a:p>
                  </a:txBody>
                  <a:tcPr marT="7625" marB="0" marR="7625" marL="7625" anchor="b"/>
                </a:tc>
              </a:tr>
              <a:tr h="771300">
                <a:tc>
                  <a:txBody>
                    <a:bodyPr/>
                    <a:lstStyle/>
                    <a:p>
                      <a:pPr indent="0" lvl="0" marL="0" marR="0" rtl="0" algn="ctr">
                        <a:spcBef>
                          <a:spcPts val="0"/>
                        </a:spcBef>
                        <a:spcAft>
                          <a:spcPts val="0"/>
                        </a:spcAft>
                        <a:buNone/>
                      </a:pPr>
                      <a:r>
                        <a:rPr lang="cs-CZ" sz="3600" u="none" cap="none" strike="noStrike"/>
                        <a:t>70+</a:t>
                      </a:r>
                      <a:endParaRPr b="0" i="0" sz="3600" u="none" cap="none" strike="noStrike">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8%</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13%</a:t>
                      </a:r>
                      <a:endParaRPr/>
                    </a:p>
                  </a:txBody>
                  <a:tcPr marT="7625" marB="0" marR="7625" marL="7625" anchor="b"/>
                </a:tc>
                <a:tc>
                  <a:txBody>
                    <a:bodyPr/>
                    <a:lstStyle/>
                    <a:p>
                      <a:pPr indent="0" lvl="0" marL="0" marR="0" rtl="0" algn="ctr">
                        <a:spcBef>
                          <a:spcPts val="0"/>
                        </a:spcBef>
                        <a:spcAft>
                          <a:spcPts val="0"/>
                        </a:spcAft>
                        <a:buNone/>
                      </a:pPr>
                      <a:r>
                        <a:rPr b="0" i="0" lang="cs-CZ" sz="3600" u="none" cap="none" strike="noStrike">
                          <a:solidFill>
                            <a:srgbClr val="000000"/>
                          </a:solidFill>
                          <a:latin typeface="Calibri"/>
                          <a:ea typeface="Calibri"/>
                          <a:cs typeface="Calibri"/>
                          <a:sym typeface="Calibri"/>
                        </a:rPr>
                        <a:t>20%</a:t>
                      </a:r>
                      <a:endParaRPr/>
                    </a:p>
                  </a:txBody>
                  <a:tcPr marT="7625" marB="0" marR="7625" marL="7625" anchor="b"/>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6"/>
          <p:cNvGraphicFramePr/>
          <p:nvPr/>
        </p:nvGraphicFramePr>
        <p:xfrm>
          <a:off x="845574" y="963561"/>
          <a:ext cx="10500852" cy="4930878"/>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7"/>
          <p:cNvGraphicFramePr/>
          <p:nvPr/>
        </p:nvGraphicFramePr>
        <p:xfrm>
          <a:off x="1130710" y="855406"/>
          <a:ext cx="9930580" cy="5147188"/>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Data and information differences</a:t>
            </a:r>
            <a:endParaRPr/>
          </a:p>
        </p:txBody>
      </p:sp>
      <p:sp>
        <p:nvSpPr>
          <p:cNvPr id="133" name="Google Shape;13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b="1" lang="cs-CZ" sz="3200"/>
              <a:t>Data</a:t>
            </a:r>
            <a:r>
              <a:rPr lang="cs-CZ" sz="3200"/>
              <a:t>  is  the  most  basic  form  of  knowledge,  e.g.  the  brand  of  butter  sold  to  a particular  customer  in  a  certain  town.  This  statistic  is  of  little  worth  in itself  but may become meaningful when combined with other data.  </a:t>
            </a:r>
            <a:endParaRPr/>
          </a:p>
          <a:p>
            <a:pPr indent="-228600" lvl="0" marL="228600" rtl="0" algn="l">
              <a:lnSpc>
                <a:spcPct val="90000"/>
              </a:lnSpc>
              <a:spcBef>
                <a:spcPts val="1000"/>
              </a:spcBef>
              <a:spcAft>
                <a:spcPts val="0"/>
              </a:spcAft>
              <a:buClr>
                <a:schemeClr val="dk1"/>
              </a:buClr>
              <a:buSzPts val="3200"/>
              <a:buChar char="•"/>
            </a:pPr>
            <a:r>
              <a:rPr b="1" lang="cs-CZ" sz="3200"/>
              <a:t>Information </a:t>
            </a:r>
            <a:r>
              <a:rPr lang="cs-CZ" sz="3200"/>
              <a:t> is  a  combination  of  data  that  provide  decision-relevant  knowledge, e.g.  the  brand  preferences  of  customers  in  a  certain  age  category  in  a  particular geographic region. </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Goals of marketing research</a:t>
            </a:r>
            <a:endParaRPr/>
          </a:p>
        </p:txBody>
      </p:sp>
      <p:sp>
        <p:nvSpPr>
          <p:cNvPr id="139" name="Google Shape;13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cs-CZ" sz="3600"/>
              <a:t>Understand the market</a:t>
            </a:r>
            <a:endParaRPr/>
          </a:p>
          <a:p>
            <a:pPr indent="-228600" lvl="1" marL="685800" rtl="0" algn="l">
              <a:lnSpc>
                <a:spcPct val="90000"/>
              </a:lnSpc>
              <a:spcBef>
                <a:spcPts val="500"/>
              </a:spcBef>
              <a:spcAft>
                <a:spcPts val="0"/>
              </a:spcAft>
              <a:buClr>
                <a:schemeClr val="dk1"/>
              </a:buClr>
              <a:buSzPts val="3200"/>
              <a:buChar char="•"/>
            </a:pPr>
            <a:r>
              <a:rPr lang="cs-CZ" sz="3200"/>
              <a:t>Present</a:t>
            </a:r>
            <a:endParaRPr/>
          </a:p>
          <a:p>
            <a:pPr indent="-228600" lvl="1" marL="685800" rtl="0" algn="l">
              <a:lnSpc>
                <a:spcPct val="90000"/>
              </a:lnSpc>
              <a:spcBef>
                <a:spcPts val="500"/>
              </a:spcBef>
              <a:spcAft>
                <a:spcPts val="0"/>
              </a:spcAft>
              <a:buClr>
                <a:schemeClr val="dk1"/>
              </a:buClr>
              <a:buSzPts val="3200"/>
              <a:buChar char="•"/>
            </a:pPr>
            <a:r>
              <a:rPr lang="cs-CZ" sz="3200"/>
              <a:t>Future</a:t>
            </a:r>
            <a:endParaRPr/>
          </a:p>
          <a:p>
            <a:pPr indent="-228600" lvl="0" marL="228600" rtl="0" algn="l">
              <a:lnSpc>
                <a:spcPct val="90000"/>
              </a:lnSpc>
              <a:spcBef>
                <a:spcPts val="1000"/>
              </a:spcBef>
              <a:spcAft>
                <a:spcPts val="0"/>
              </a:spcAft>
              <a:buClr>
                <a:schemeClr val="dk1"/>
              </a:buClr>
              <a:buSzPts val="3600"/>
              <a:buChar char="•"/>
            </a:pPr>
            <a:r>
              <a:rPr lang="cs-CZ" sz="3600"/>
              <a:t>Identify </a:t>
            </a:r>
            <a:r>
              <a:rPr lang="cs-CZ" sz="3600"/>
              <a:t>threats</a:t>
            </a:r>
            <a:r>
              <a:rPr lang="cs-CZ" sz="3600"/>
              <a:t> and opportunities</a:t>
            </a:r>
            <a:endParaRPr/>
          </a:p>
          <a:p>
            <a:pPr indent="-228600" lvl="0" marL="228600" rtl="0" algn="l">
              <a:lnSpc>
                <a:spcPct val="90000"/>
              </a:lnSpc>
              <a:spcBef>
                <a:spcPts val="1000"/>
              </a:spcBef>
              <a:spcAft>
                <a:spcPts val="0"/>
              </a:spcAft>
              <a:buClr>
                <a:schemeClr val="dk1"/>
              </a:buClr>
              <a:buSzPts val="3600"/>
              <a:buChar char="•"/>
            </a:pPr>
            <a:r>
              <a:rPr lang="cs-CZ" sz="3600"/>
              <a:t>Formulate marketing actions and assess its effectiveness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2015-11-22T20:58:09Z</dcterms:created>
  <dc:creator>Klepek</dc:creator>
</cp:coreProperties>
</file>