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24" r:id="rId3"/>
    <p:sldId id="426" r:id="rId4"/>
    <p:sldId id="425" r:id="rId5"/>
    <p:sldId id="427" r:id="rId6"/>
    <p:sldId id="428" r:id="rId7"/>
    <p:sldId id="429" r:id="rId8"/>
    <p:sldId id="430" r:id="rId9"/>
    <p:sldId id="431" r:id="rId10"/>
    <p:sldId id="432" r:id="rId11"/>
    <p:sldId id="392" r:id="rId12"/>
    <p:sldId id="433" r:id="rId13"/>
    <p:sldId id="434" r:id="rId14"/>
    <p:sldId id="435" r:id="rId15"/>
    <p:sldId id="436" r:id="rId16"/>
    <p:sldId id="437" r:id="rId17"/>
    <p:sldId id="438" r:id="rId18"/>
    <p:sldId id="445" r:id="rId19"/>
    <p:sldId id="442" r:id="rId20"/>
    <p:sldId id="441" r:id="rId21"/>
    <p:sldId id="443" r:id="rId22"/>
    <p:sldId id="440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345" r:id="rId33"/>
    <p:sldId id="456" r:id="rId34"/>
    <p:sldId id="348" r:id="rId35"/>
    <p:sldId id="349" r:id="rId36"/>
    <p:sldId id="439" r:id="rId37"/>
    <p:sldId id="260" r:id="rId38"/>
    <p:sldId id="354" r:id="rId39"/>
    <p:sldId id="355" r:id="rId40"/>
    <p:sldId id="322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4B"/>
    <a:srgbClr val="D6E4E6"/>
    <a:srgbClr val="FF0000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1903" autoAdjust="0"/>
  </p:normalViewPr>
  <p:slideViewPr>
    <p:cSldViewPr snapToGrid="0">
      <p:cViewPr>
        <p:scale>
          <a:sx n="69" d="100"/>
          <a:sy n="69" d="100"/>
        </p:scale>
        <p:origin x="-556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A0FAF-FB1C-4413-9BD5-731501C560C5}" type="doc">
      <dgm:prSet loTypeId="urn:microsoft.com/office/officeart/2005/8/layout/matrix2" loCatId="matrix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CD3363A2-EA7C-4985-868F-6642CB2D8C49}">
      <dgm:prSet phldrT="[Text]"/>
      <dgm:spPr/>
      <dgm:t>
        <a:bodyPr/>
        <a:lstStyle/>
        <a:p>
          <a:r>
            <a:rPr lang="cs-CZ" dirty="0"/>
            <a:t>Question marks</a:t>
          </a:r>
        </a:p>
      </dgm:t>
    </dgm:pt>
    <dgm:pt modelId="{E3F7FA66-2D93-4F2F-B1A6-DAF4BD5886E6}" type="parTrans" cxnId="{69DE4F77-0EA5-492E-8918-C2F131EE76F9}">
      <dgm:prSet/>
      <dgm:spPr/>
      <dgm:t>
        <a:bodyPr/>
        <a:lstStyle/>
        <a:p>
          <a:endParaRPr lang="cs-CZ"/>
        </a:p>
      </dgm:t>
    </dgm:pt>
    <dgm:pt modelId="{56ABA188-2814-4D30-A5A3-AACA4FAE4D29}" type="sibTrans" cxnId="{69DE4F77-0EA5-492E-8918-C2F131EE76F9}">
      <dgm:prSet/>
      <dgm:spPr/>
      <dgm:t>
        <a:bodyPr/>
        <a:lstStyle/>
        <a:p>
          <a:endParaRPr lang="cs-CZ"/>
        </a:p>
      </dgm:t>
    </dgm:pt>
    <dgm:pt modelId="{4B5D7829-D559-4213-B3F2-9DD9C19C45F0}">
      <dgm:prSet phldrT="[Text]"/>
      <dgm:spPr/>
      <dgm:t>
        <a:bodyPr/>
        <a:lstStyle/>
        <a:p>
          <a:r>
            <a:rPr lang="cs-CZ" dirty="0"/>
            <a:t>Dogs</a:t>
          </a:r>
        </a:p>
      </dgm:t>
    </dgm:pt>
    <dgm:pt modelId="{0F8235ED-E722-4B8B-B6E7-FB5E6CAB4C50}" type="parTrans" cxnId="{0B93C0BC-3088-4BE1-8182-BD880EEC584F}">
      <dgm:prSet/>
      <dgm:spPr/>
      <dgm:t>
        <a:bodyPr/>
        <a:lstStyle/>
        <a:p>
          <a:endParaRPr lang="cs-CZ"/>
        </a:p>
      </dgm:t>
    </dgm:pt>
    <dgm:pt modelId="{93A258BB-6FDE-48C5-99E6-B453EB2C15C3}" type="sibTrans" cxnId="{0B93C0BC-3088-4BE1-8182-BD880EEC584F}">
      <dgm:prSet/>
      <dgm:spPr/>
      <dgm:t>
        <a:bodyPr/>
        <a:lstStyle/>
        <a:p>
          <a:endParaRPr lang="cs-CZ"/>
        </a:p>
      </dgm:t>
    </dgm:pt>
    <dgm:pt modelId="{3EBDBF61-B791-4139-ACB0-2103B2B6DE54}">
      <dgm:prSet phldrT="[Text]"/>
      <dgm:spPr/>
      <dgm:t>
        <a:bodyPr/>
        <a:lstStyle/>
        <a:p>
          <a:r>
            <a:rPr lang="cs-CZ" dirty="0"/>
            <a:t>Stars</a:t>
          </a:r>
        </a:p>
      </dgm:t>
    </dgm:pt>
    <dgm:pt modelId="{719374A2-078A-440B-826B-C7E1F4AC1133}" type="sibTrans" cxnId="{458224E7-0C67-41E9-9827-50B3E18FE355}">
      <dgm:prSet/>
      <dgm:spPr/>
      <dgm:t>
        <a:bodyPr/>
        <a:lstStyle/>
        <a:p>
          <a:endParaRPr lang="cs-CZ"/>
        </a:p>
      </dgm:t>
    </dgm:pt>
    <dgm:pt modelId="{3A001A66-14EA-46A8-BBEE-6CC1C52E7D45}" type="parTrans" cxnId="{458224E7-0C67-41E9-9827-50B3E18FE355}">
      <dgm:prSet/>
      <dgm:spPr/>
      <dgm:t>
        <a:bodyPr/>
        <a:lstStyle/>
        <a:p>
          <a:endParaRPr lang="cs-CZ"/>
        </a:p>
      </dgm:t>
    </dgm:pt>
    <dgm:pt modelId="{A7FD1333-6B9D-44A7-BF93-9A0916F59A72}">
      <dgm:prSet phldrT="[Text]"/>
      <dgm:spPr/>
      <dgm:t>
        <a:bodyPr/>
        <a:lstStyle/>
        <a:p>
          <a:r>
            <a:rPr lang="cs-CZ" dirty="0"/>
            <a:t>Cash cows</a:t>
          </a:r>
        </a:p>
      </dgm:t>
    </dgm:pt>
    <dgm:pt modelId="{7EBD8ADC-B0C3-42B5-96F3-C7B3F1992EA9}" type="parTrans" cxnId="{F8A2C74B-CE44-49BC-8B05-3F54FA03084F}">
      <dgm:prSet/>
      <dgm:spPr/>
      <dgm:t>
        <a:bodyPr/>
        <a:lstStyle/>
        <a:p>
          <a:endParaRPr lang="cs-CZ"/>
        </a:p>
      </dgm:t>
    </dgm:pt>
    <dgm:pt modelId="{2AD8EFA1-92C3-4D4A-9361-34518259866D}" type="sibTrans" cxnId="{F8A2C74B-CE44-49BC-8B05-3F54FA03084F}">
      <dgm:prSet/>
      <dgm:spPr/>
      <dgm:t>
        <a:bodyPr/>
        <a:lstStyle/>
        <a:p>
          <a:endParaRPr lang="cs-CZ"/>
        </a:p>
      </dgm:t>
    </dgm:pt>
    <dgm:pt modelId="{181134E4-49BC-40ED-8DF6-C19B7987E6E5}" type="pres">
      <dgm:prSet presAssocID="{68AA0FAF-FB1C-4413-9BD5-731501C560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FEEEB9-FFE3-4AAC-8787-7EFE709BDA4D}" type="pres">
      <dgm:prSet presAssocID="{68AA0FAF-FB1C-4413-9BD5-731501C560C5}" presName="axisShape" presStyleLbl="bgShp" presStyleIdx="0" presStyleCnt="1"/>
      <dgm:spPr/>
    </dgm:pt>
    <dgm:pt modelId="{A7523E59-2300-4DF4-B89B-64487E2C644A}" type="pres">
      <dgm:prSet presAssocID="{68AA0FAF-FB1C-4413-9BD5-731501C560C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10AEC4-91C4-4D7A-A79A-832ECF968EF6}" type="pres">
      <dgm:prSet presAssocID="{68AA0FAF-FB1C-4413-9BD5-731501C560C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D3A180-9E29-494A-9628-E58E26402978}" type="pres">
      <dgm:prSet presAssocID="{68AA0FAF-FB1C-4413-9BD5-731501C560C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D34214-F934-4ACB-81A5-D75C8351DECD}" type="pres">
      <dgm:prSet presAssocID="{68AA0FAF-FB1C-4413-9BD5-731501C560C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B85F8EF-990C-4AD7-BDE1-8D1EC012ED55}" type="presOf" srcId="{4B5D7829-D559-4213-B3F2-9DD9C19C45F0}" destId="{DDD34214-F934-4ACB-81A5-D75C8351DECD}" srcOrd="0" destOrd="0" presId="urn:microsoft.com/office/officeart/2005/8/layout/matrix2"/>
    <dgm:cxn modelId="{69DE4F77-0EA5-492E-8918-C2F131EE76F9}" srcId="{68AA0FAF-FB1C-4413-9BD5-731501C560C5}" destId="{CD3363A2-EA7C-4985-868F-6642CB2D8C49}" srcOrd="1" destOrd="0" parTransId="{E3F7FA66-2D93-4F2F-B1A6-DAF4BD5886E6}" sibTransId="{56ABA188-2814-4D30-A5A3-AACA4FAE4D29}"/>
    <dgm:cxn modelId="{458224E7-0C67-41E9-9827-50B3E18FE355}" srcId="{68AA0FAF-FB1C-4413-9BD5-731501C560C5}" destId="{3EBDBF61-B791-4139-ACB0-2103B2B6DE54}" srcOrd="0" destOrd="0" parTransId="{3A001A66-14EA-46A8-BBEE-6CC1C52E7D45}" sibTransId="{719374A2-078A-440B-826B-C7E1F4AC1133}"/>
    <dgm:cxn modelId="{5B251067-2D8A-44BA-96BB-EBF2624FCCE6}" type="presOf" srcId="{A7FD1333-6B9D-44A7-BF93-9A0916F59A72}" destId="{DAD3A180-9E29-494A-9628-E58E26402978}" srcOrd="0" destOrd="0" presId="urn:microsoft.com/office/officeart/2005/8/layout/matrix2"/>
    <dgm:cxn modelId="{6CE7681B-A6FA-4E0A-B822-BE6A83FBA697}" type="presOf" srcId="{3EBDBF61-B791-4139-ACB0-2103B2B6DE54}" destId="{A7523E59-2300-4DF4-B89B-64487E2C644A}" srcOrd="0" destOrd="0" presId="urn:microsoft.com/office/officeart/2005/8/layout/matrix2"/>
    <dgm:cxn modelId="{0B93C0BC-3088-4BE1-8182-BD880EEC584F}" srcId="{68AA0FAF-FB1C-4413-9BD5-731501C560C5}" destId="{4B5D7829-D559-4213-B3F2-9DD9C19C45F0}" srcOrd="3" destOrd="0" parTransId="{0F8235ED-E722-4B8B-B6E7-FB5E6CAB4C50}" sibTransId="{93A258BB-6FDE-48C5-99E6-B453EB2C15C3}"/>
    <dgm:cxn modelId="{E5F95621-E6EE-4028-B05B-C64DA394F0D4}" type="presOf" srcId="{68AA0FAF-FB1C-4413-9BD5-731501C560C5}" destId="{181134E4-49BC-40ED-8DF6-C19B7987E6E5}" srcOrd="0" destOrd="0" presId="urn:microsoft.com/office/officeart/2005/8/layout/matrix2"/>
    <dgm:cxn modelId="{F8A2C74B-CE44-49BC-8B05-3F54FA03084F}" srcId="{68AA0FAF-FB1C-4413-9BD5-731501C560C5}" destId="{A7FD1333-6B9D-44A7-BF93-9A0916F59A72}" srcOrd="2" destOrd="0" parTransId="{7EBD8ADC-B0C3-42B5-96F3-C7B3F1992EA9}" sibTransId="{2AD8EFA1-92C3-4D4A-9361-34518259866D}"/>
    <dgm:cxn modelId="{A31A46D1-BD1A-41D0-9C1B-BEEB2F6FBE27}" type="presOf" srcId="{CD3363A2-EA7C-4985-868F-6642CB2D8C49}" destId="{D410AEC4-91C4-4D7A-A79A-832ECF968EF6}" srcOrd="0" destOrd="0" presId="urn:microsoft.com/office/officeart/2005/8/layout/matrix2"/>
    <dgm:cxn modelId="{7ED2CCC0-FB80-49FD-A404-E4AB8D31EB51}" type="presParOf" srcId="{181134E4-49BC-40ED-8DF6-C19B7987E6E5}" destId="{76FEEEB9-FFE3-4AAC-8787-7EFE709BDA4D}" srcOrd="0" destOrd="0" presId="urn:microsoft.com/office/officeart/2005/8/layout/matrix2"/>
    <dgm:cxn modelId="{AD0D1B57-6E5B-4A63-A4BF-4CE1552A2FA3}" type="presParOf" srcId="{181134E4-49BC-40ED-8DF6-C19B7987E6E5}" destId="{A7523E59-2300-4DF4-B89B-64487E2C644A}" srcOrd="1" destOrd="0" presId="urn:microsoft.com/office/officeart/2005/8/layout/matrix2"/>
    <dgm:cxn modelId="{F2CCFCCA-D41C-4C66-92DD-C107CD80CAE7}" type="presParOf" srcId="{181134E4-49BC-40ED-8DF6-C19B7987E6E5}" destId="{D410AEC4-91C4-4D7A-A79A-832ECF968EF6}" srcOrd="2" destOrd="0" presId="urn:microsoft.com/office/officeart/2005/8/layout/matrix2"/>
    <dgm:cxn modelId="{82AACCDF-A900-4209-9D76-2ED8DFD85FAE}" type="presParOf" srcId="{181134E4-49BC-40ED-8DF6-C19B7987E6E5}" destId="{DAD3A180-9E29-494A-9628-E58E26402978}" srcOrd="3" destOrd="0" presId="urn:microsoft.com/office/officeart/2005/8/layout/matrix2"/>
    <dgm:cxn modelId="{286CE492-D6F9-4455-828F-5D9DA7168CBC}" type="presParOf" srcId="{181134E4-49BC-40ED-8DF6-C19B7987E6E5}" destId="{DDD34214-F934-4ACB-81A5-D75C8351DEC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EEB9-FFE3-4AAC-8787-7EFE709BDA4D}">
      <dsp:nvSpPr>
        <dsp:cNvPr id="0" name=""/>
        <dsp:cNvSpPr/>
      </dsp:nvSpPr>
      <dsp:spPr>
        <a:xfrm>
          <a:off x="428640" y="0"/>
          <a:ext cx="1857364" cy="18573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23E59-2300-4DF4-B89B-64487E2C644A}">
      <dsp:nvSpPr>
        <dsp:cNvPr id="0" name=""/>
        <dsp:cNvSpPr/>
      </dsp:nvSpPr>
      <dsp:spPr>
        <a:xfrm>
          <a:off x="549368" y="120728"/>
          <a:ext cx="742945" cy="74294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Stars</a:t>
          </a:r>
        </a:p>
      </dsp:txBody>
      <dsp:txXfrm>
        <a:off x="585636" y="156996"/>
        <a:ext cx="670409" cy="670409"/>
      </dsp:txXfrm>
    </dsp:sp>
    <dsp:sp modelId="{D410AEC4-91C4-4D7A-A79A-832ECF968EF6}">
      <dsp:nvSpPr>
        <dsp:cNvPr id="0" name=""/>
        <dsp:cNvSpPr/>
      </dsp:nvSpPr>
      <dsp:spPr>
        <a:xfrm>
          <a:off x="1422329" y="120728"/>
          <a:ext cx="742945" cy="742945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Question marks</a:t>
          </a:r>
        </a:p>
      </dsp:txBody>
      <dsp:txXfrm>
        <a:off x="1458597" y="156996"/>
        <a:ext cx="670409" cy="670409"/>
      </dsp:txXfrm>
    </dsp:sp>
    <dsp:sp modelId="{DAD3A180-9E29-494A-9628-E58E26402978}">
      <dsp:nvSpPr>
        <dsp:cNvPr id="0" name=""/>
        <dsp:cNvSpPr/>
      </dsp:nvSpPr>
      <dsp:spPr>
        <a:xfrm>
          <a:off x="549368" y="993689"/>
          <a:ext cx="742945" cy="742945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Cash cows</a:t>
          </a:r>
        </a:p>
      </dsp:txBody>
      <dsp:txXfrm>
        <a:off x="585636" y="1029957"/>
        <a:ext cx="670409" cy="670409"/>
      </dsp:txXfrm>
    </dsp:sp>
    <dsp:sp modelId="{DDD34214-F934-4ACB-81A5-D75C8351DECD}">
      <dsp:nvSpPr>
        <dsp:cNvPr id="0" name=""/>
        <dsp:cNvSpPr/>
      </dsp:nvSpPr>
      <dsp:spPr>
        <a:xfrm>
          <a:off x="1422329" y="993689"/>
          <a:ext cx="742945" cy="742945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Dogs</a:t>
          </a:r>
        </a:p>
      </dsp:txBody>
      <dsp:txXfrm>
        <a:off x="1458597" y="1029957"/>
        <a:ext cx="670409" cy="67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59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Illusion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choice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9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www.plmainternational.com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5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68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32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47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6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22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Organizations</a:t>
            </a:r>
            <a:br>
              <a:rPr lang="en-US" dirty="0"/>
            </a:br>
            <a:r>
              <a:rPr lang="cs-CZ" sz="4000" dirty="0" err="1"/>
              <a:t>Merchandising</a:t>
            </a:r>
            <a:r>
              <a:rPr lang="cs-CZ" sz="4000" dirty="0"/>
              <a:t> and </a:t>
            </a:r>
            <a:r>
              <a:rPr lang="cs-CZ" sz="4000" dirty="0" err="1"/>
              <a:t>category</a:t>
            </a:r>
            <a:r>
              <a:rPr lang="cs-CZ" sz="4000" dirty="0"/>
              <a:t> management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portfolio / </a:t>
            </a:r>
            <a:r>
              <a:rPr lang="cs-CZ" dirty="0" err="1"/>
              <a:t>assortment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number of product lines (or categories) the retailer offers is referred to as the breadth (width) of the assortment.</a:t>
            </a:r>
          </a:p>
          <a:p>
            <a:r>
              <a:rPr lang="en-US" sz="3200" dirty="0"/>
              <a:t>Wide assortment usually has the advantage of appealing to many customers and it makes one-stop-shopping possible.</a:t>
            </a:r>
          </a:p>
          <a:p>
            <a:r>
              <a:rPr lang="en-US" sz="3200" dirty="0"/>
              <a:t>The number of SKUs in a particular category is called depth of the assortment.</a:t>
            </a:r>
          </a:p>
          <a:p>
            <a:r>
              <a:rPr lang="en-US" sz="3200" dirty="0"/>
              <a:t>Deep assortment have the advantage of giving customer a good choice within the categories, but shallow assortment can focus better on the fast-selling items in a category.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portfolio / </a:t>
            </a:r>
            <a:r>
              <a:rPr lang="cs-CZ" dirty="0" err="1"/>
              <a:t>assortment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840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the food store, the breakdown of meat and sausages, milk and dairy products, pastries, fruits and vegetables etc. is the </a:t>
            </a:r>
            <a:r>
              <a:rPr lang="en-US" b="1" dirty="0"/>
              <a:t>width</a:t>
            </a:r>
            <a:r>
              <a:rPr lang="cs-CZ" b="1" dirty="0"/>
              <a:t> </a:t>
            </a:r>
            <a:r>
              <a:rPr lang="en-GB" b="1" dirty="0"/>
              <a:t>of the assortment</a:t>
            </a:r>
            <a:r>
              <a:rPr lang="en-GB" dirty="0"/>
              <a:t>.</a:t>
            </a:r>
          </a:p>
          <a:p>
            <a:r>
              <a:rPr lang="en-GB" dirty="0"/>
              <a:t>The division of milk and dairy products into milk, cheese, yoghurt, etc. is still the </a:t>
            </a:r>
            <a:r>
              <a:rPr lang="en-US" b="1" dirty="0"/>
              <a:t>width</a:t>
            </a:r>
            <a:r>
              <a:rPr lang="en-GB" b="1" dirty="0"/>
              <a:t> of the assortment</a:t>
            </a:r>
            <a:r>
              <a:rPr lang="en-GB" dirty="0"/>
              <a:t>.</a:t>
            </a:r>
          </a:p>
          <a:p>
            <a:r>
              <a:rPr lang="en-GB" dirty="0"/>
              <a:t>The division of yoghurts according to flavours, brands, etc. is the </a:t>
            </a:r>
            <a:r>
              <a:rPr lang="en-GB" b="1" dirty="0"/>
              <a:t>depth of the assortment.</a:t>
            </a:r>
            <a:endParaRPr lang="cs-CZ" b="1" dirty="0"/>
          </a:p>
        </p:txBody>
      </p:sp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95" y="4574030"/>
            <a:ext cx="1846845" cy="18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te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09" y="4955030"/>
            <a:ext cx="4659493" cy="13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portfolio / </a:t>
            </a:r>
            <a:r>
              <a:rPr lang="cs-CZ" dirty="0" err="1"/>
              <a:t>assortment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F64B522-4641-4C48-BBD4-30B9D09F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25" y="1509713"/>
            <a:ext cx="839755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portfolio / </a:t>
            </a:r>
            <a:r>
              <a:rPr lang="cs-CZ" dirty="0" err="1"/>
              <a:t>assortment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Demand for items is interrelated.</a:t>
            </a:r>
          </a:p>
          <a:p>
            <a:r>
              <a:rPr lang="en-US" sz="3200" dirty="0"/>
              <a:t>It is more convenient to do all the food shopping for the week in one store.</a:t>
            </a:r>
          </a:p>
          <a:p>
            <a:r>
              <a:rPr lang="en-US" sz="3200" dirty="0"/>
              <a:t>Products are consumed together, and it is convenient to purchase them together because they can be matched.</a:t>
            </a:r>
          </a:p>
          <a:p>
            <a:r>
              <a:rPr lang="en-US" sz="3200" dirty="0"/>
              <a:t>Shirt and tie</a:t>
            </a:r>
            <a:r>
              <a:rPr lang="cs-CZ" sz="3200" dirty="0"/>
              <a:t>.</a:t>
            </a:r>
            <a:endParaRPr lang="en-US" sz="3200" dirty="0"/>
          </a:p>
          <a:p>
            <a:r>
              <a:rPr lang="en-US" sz="3200" dirty="0" smtClean="0"/>
              <a:t>Paint </a:t>
            </a:r>
            <a:r>
              <a:rPr lang="en-US" sz="3200" dirty="0"/>
              <a:t>and </a:t>
            </a:r>
            <a:r>
              <a:rPr lang="en-US" sz="3200" dirty="0" smtClean="0"/>
              <a:t>paint-brush</a:t>
            </a:r>
            <a:r>
              <a:rPr lang="cs-CZ" sz="32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60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An increasing number of retailers use a combination of </a:t>
            </a:r>
            <a:r>
              <a:rPr lang="en-US" sz="3200" b="1" dirty="0"/>
              <a:t>specialist </a:t>
            </a:r>
            <a:r>
              <a:rPr lang="en-US" sz="3200" dirty="0"/>
              <a:t>and </a:t>
            </a:r>
            <a:r>
              <a:rPr lang="en-US" sz="3200" b="1" dirty="0"/>
              <a:t>generalist approaches </a:t>
            </a:r>
            <a:r>
              <a:rPr lang="en-US" sz="3200" dirty="0"/>
              <a:t>within their product offer.</a:t>
            </a:r>
          </a:p>
          <a:p>
            <a:r>
              <a:rPr lang="en-US" sz="3200" dirty="0"/>
              <a:t>They are specialist in one or a few categories but add other categories in which they only offer a shallow assortment.</a:t>
            </a:r>
          </a:p>
          <a:p>
            <a:r>
              <a:rPr lang="en-US" sz="3200" dirty="0"/>
              <a:t>Retailers also diversify by adding new products to their ass</a:t>
            </a:r>
            <a:r>
              <a:rPr lang="cs-CZ" sz="3200" dirty="0" err="1"/>
              <a:t>or</a:t>
            </a:r>
            <a:r>
              <a:rPr lang="en-US" sz="3200" dirty="0" err="1"/>
              <a:t>tment</a:t>
            </a:r>
            <a:r>
              <a:rPr lang="en-US" sz="3200" dirty="0"/>
              <a:t>, which do not belong to their traditional merchandise.</a:t>
            </a:r>
          </a:p>
          <a:p>
            <a:r>
              <a:rPr lang="en-US" sz="3200" dirty="0"/>
              <a:t>Supermarkets sell non-food</a:t>
            </a:r>
          </a:p>
          <a:p>
            <a:r>
              <a:rPr lang="en-US" sz="3200" dirty="0"/>
              <a:t>DIY stores offer furniture</a:t>
            </a:r>
          </a:p>
          <a:p>
            <a:r>
              <a:rPr lang="en-US" sz="3200" dirty="0"/>
              <a:t>Sport stores offer food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48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Variety of assortment is an important determinant of attitude towards the store and store choice, ranking only behind location and price.</a:t>
            </a:r>
          </a:p>
          <a:p>
            <a:r>
              <a:rPr lang="en-US" sz="3200" dirty="0"/>
              <a:t>Shoppers are often looking for very specific items.</a:t>
            </a:r>
          </a:p>
          <a:p>
            <a:r>
              <a:rPr lang="en-US" sz="3200" dirty="0"/>
              <a:t>A great variety and larger assortment increases the probability of finding what they really want.</a:t>
            </a:r>
          </a:p>
          <a:p>
            <a:r>
              <a:rPr lang="en-US" sz="3200" dirty="0"/>
              <a:t>On the other hand, one of the most valuable assets of the retailer is selling space.</a:t>
            </a:r>
          </a:p>
          <a:p>
            <a:r>
              <a:rPr lang="en-US" sz="3200" dirty="0"/>
              <a:t>Retailer has to make choices.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6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increasing number of SKUs usually increases retailing costs. </a:t>
            </a:r>
          </a:p>
          <a:p>
            <a:r>
              <a:rPr lang="en-US" sz="3200" dirty="0"/>
              <a:t>Assortment complexity raises various cost including those of sales, shelf space, planning, advertising, inventory and logistics.</a:t>
            </a:r>
          </a:p>
          <a:p>
            <a:r>
              <a:rPr lang="en-US" sz="3200" dirty="0"/>
              <a:t>Many alternatives within a category can lead to confusion and make the shopping process more complicated. Consumer often prefer mental convenience.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2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Studies shown that even radical reductions of assortment do not necessarily reduce customer visits to the store and sales may remain stable.</a:t>
            </a:r>
          </a:p>
          <a:p>
            <a:r>
              <a:rPr lang="en-US" sz="3200" dirty="0"/>
              <a:t>It is not the actual number of difference products in a category that matters, but the consumers' perception of variety that is relevant for store choice behavior.</a:t>
            </a:r>
          </a:p>
          <a:p>
            <a:r>
              <a:rPr lang="en-US" sz="3200" dirty="0"/>
              <a:t>The elimination of different, but similar versions of the same product in the assortment is often not perceived negatively.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8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Manufacturer brands are owned, produced, managed and marketed by manufacturer.</a:t>
            </a:r>
          </a:p>
          <a:p>
            <a:r>
              <a:rPr lang="en-US" sz="3200" dirty="0"/>
              <a:t>Store brands (also called private labels) encompass all product brands owned managed and marketed by retailers.</a:t>
            </a:r>
          </a:p>
          <a:p>
            <a:r>
              <a:rPr lang="en-US" sz="3200" dirty="0"/>
              <a:t>Property rights for the brand in this case, are held by the retailer.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5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pic>
        <p:nvPicPr>
          <p:cNvPr id="9218" name="Picture 2" descr="Výsledek obrázku pro ahold produkty">
            <a:extLst>
              <a:ext uri="{FF2B5EF4-FFF2-40B4-BE49-F238E27FC236}">
                <a16:creationId xmlns:a16="http://schemas.microsoft.com/office/drawing/2014/main" xmlns="" id="{1572C82E-1D92-41AF-B439-2AB121F5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2125"/>
            <a:ext cx="11049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8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Merchandise</a:t>
            </a:r>
            <a:r>
              <a:rPr lang="cs-CZ" dirty="0"/>
              <a:t>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Retailer‘s total  product offering is called a merchandise mix or product range.</a:t>
            </a:r>
          </a:p>
          <a:p>
            <a:r>
              <a:rPr lang="en-US" sz="3200" dirty="0"/>
              <a:t>Two levels – strategic and operational:</a:t>
            </a:r>
          </a:p>
          <a:p>
            <a:pPr lvl="1"/>
            <a:r>
              <a:rPr lang="en-US" sz="2800" dirty="0"/>
              <a:t>Strategic: merchandise management includes the process of selecting the right items for the store.</a:t>
            </a:r>
          </a:p>
          <a:p>
            <a:pPr lvl="1"/>
            <a:r>
              <a:rPr lang="en-US" sz="2800" dirty="0"/>
              <a:t>Operational: ensuring the items are available when consumer want to purchase them.</a:t>
            </a:r>
          </a:p>
        </p:txBody>
      </p:sp>
    </p:spTree>
    <p:extLst>
      <p:ext uri="{BB962C8B-B14F-4D97-AF65-F5344CB8AC3E}">
        <p14:creationId xmlns:p14="http://schemas.microsoft.com/office/powerpoint/2010/main" val="5159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pic>
        <p:nvPicPr>
          <p:cNvPr id="7170" name="Picture 2" descr="Výsledek obrázku pro ahold produkty">
            <a:extLst>
              <a:ext uri="{FF2B5EF4-FFF2-40B4-BE49-F238E27FC236}">
                <a16:creationId xmlns:a16="http://schemas.microsoft.com/office/drawing/2014/main" xmlns="" id="{43863FEE-8164-4C8D-95C5-0B5D9117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8" y="1981200"/>
            <a:ext cx="10967704" cy="33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pic>
        <p:nvPicPr>
          <p:cNvPr id="10242" name="Picture 2" descr="Výsledek obrázku pro ahold produkty">
            <a:extLst>
              <a:ext uri="{FF2B5EF4-FFF2-40B4-BE49-F238E27FC236}">
                <a16:creationId xmlns:a16="http://schemas.microsoft.com/office/drawing/2014/main" xmlns="" id="{10F595C6-FF4E-4E32-AD00-6B82D660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2125"/>
            <a:ext cx="11049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9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pic>
        <p:nvPicPr>
          <p:cNvPr id="6146" name="Picture 2" descr="Výsledek obrázku pro ahold produkty">
            <a:extLst>
              <a:ext uri="{FF2B5EF4-FFF2-40B4-BE49-F238E27FC236}">
                <a16:creationId xmlns:a16="http://schemas.microsoft.com/office/drawing/2014/main" xmlns="" id="{40AE0EDD-3CCF-4B93-B6CF-D16ABC60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15052"/>
            <a:ext cx="11049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0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Manufacturer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Manufacturer brands usually comprise the main part of the merchandise.</a:t>
            </a:r>
          </a:p>
          <a:p>
            <a:r>
              <a:rPr lang="en-US" sz="3200" dirty="0"/>
              <a:t>Danone, </a:t>
            </a:r>
            <a:r>
              <a:rPr lang="en-US" sz="3200" dirty="0" err="1"/>
              <a:t>Black&amp;Decker</a:t>
            </a:r>
            <a:r>
              <a:rPr lang="en-US" sz="3200" dirty="0"/>
              <a:t>, Adidas, Mars, Samsung</a:t>
            </a:r>
          </a:p>
          <a:p>
            <a:r>
              <a:rPr lang="en-US" sz="3200" dirty="0"/>
              <a:t>Two main advantages</a:t>
            </a:r>
          </a:p>
          <a:p>
            <a:pPr lvl="1"/>
            <a:r>
              <a:rPr lang="en-US" dirty="0"/>
              <a:t>Pull effect – strong brands have more customers which are slightly more loyal</a:t>
            </a:r>
          </a:p>
          <a:p>
            <a:pPr lvl="1"/>
            <a:r>
              <a:rPr lang="en-US" dirty="0"/>
              <a:t>Image transfer – retailer store image can be improved when it is associated with manufacturer brands.</a:t>
            </a:r>
          </a:p>
        </p:txBody>
      </p:sp>
    </p:spTree>
    <p:extLst>
      <p:ext uri="{BB962C8B-B14F-4D97-AF65-F5344CB8AC3E}">
        <p14:creationId xmlns:p14="http://schemas.microsoft.com/office/powerpoint/2010/main" val="147057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Store brands popularity among retailers in many product categories is one of the major developments in retail merchandising strategy.</a:t>
            </a:r>
          </a:p>
          <a:p>
            <a:r>
              <a:rPr lang="en-US" sz="3200" dirty="0"/>
              <a:t>From skepticism of customers regarding quality to widely accepted substitutes for manufacturer brands.</a:t>
            </a:r>
          </a:p>
          <a:p>
            <a:r>
              <a:rPr lang="en-US" sz="3200" dirty="0"/>
              <a:t>Store brands around the world:</a:t>
            </a:r>
          </a:p>
          <a:p>
            <a:pPr lvl="1"/>
            <a:r>
              <a:rPr lang="en-US" dirty="0"/>
              <a:t>Around 50% of retail assortment in Switzerland</a:t>
            </a:r>
          </a:p>
          <a:p>
            <a:pPr lvl="1"/>
            <a:r>
              <a:rPr lang="en-US" dirty="0"/>
              <a:t>Around 40% of retail in United Kingdom and in Germany</a:t>
            </a:r>
          </a:p>
          <a:p>
            <a:pPr lvl="1"/>
            <a:r>
              <a:rPr lang="en-US" dirty="0"/>
              <a:t>Around 30% in Spain and France</a:t>
            </a:r>
          </a:p>
        </p:txBody>
      </p:sp>
    </p:spTree>
    <p:extLst>
      <p:ext uri="{BB962C8B-B14F-4D97-AF65-F5344CB8AC3E}">
        <p14:creationId xmlns:p14="http://schemas.microsoft.com/office/powerpoint/2010/main" val="31997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Retailer-supplier process of managing categories as strategic business units, producing enhanced business results by focusing on delivering customer value.</a:t>
            </a:r>
          </a:p>
          <a:p>
            <a:r>
              <a:rPr lang="en-US" sz="3200" dirty="0"/>
              <a:t>Each category follows a specific strategy, which is embedded in the retailers overall strategy.</a:t>
            </a:r>
          </a:p>
          <a:p>
            <a:r>
              <a:rPr lang="en-US" sz="3200" dirty="0"/>
              <a:t>Manufacturer uses his knowledge about product possibilities and retailer uses his knowledge about customers and market.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management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49CA372-4259-4822-937C-AFD9E272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11" y="1509713"/>
            <a:ext cx="7767178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7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Traffic building</a:t>
            </a:r>
          </a:p>
          <a:p>
            <a:r>
              <a:rPr lang="en-US" sz="4400" b="1" dirty="0"/>
              <a:t>Transaction building</a:t>
            </a:r>
          </a:p>
          <a:p>
            <a:r>
              <a:rPr lang="en-US" sz="4400" b="1" dirty="0"/>
              <a:t>Profit generating</a:t>
            </a:r>
          </a:p>
          <a:p>
            <a:r>
              <a:rPr lang="en-US" sz="4400" b="1" dirty="0"/>
              <a:t>Image creating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–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err="1"/>
              <a:t>building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Attracting many customers to the store, for example, by offering price promotions for frequently purchased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– </a:t>
            </a:r>
            <a:r>
              <a:rPr lang="cs-CZ" dirty="0" err="1"/>
              <a:t>Transaction</a:t>
            </a:r>
            <a:r>
              <a:rPr lang="cs-CZ" dirty="0"/>
              <a:t> </a:t>
            </a:r>
            <a:r>
              <a:rPr lang="cs-CZ" dirty="0" err="1"/>
              <a:t>building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Enhancing the average size of the shopping basket, for example, by exploiting demand interrelationship in the space allocation in stores or encouraging impulse purchases.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0166" cy="4351338"/>
          </a:xfrm>
        </p:spPr>
        <p:txBody>
          <a:bodyPr>
            <a:normAutofit/>
          </a:bodyPr>
          <a:lstStyle/>
          <a:p>
            <a:r>
              <a:rPr lang="en-GB" sz="3200" dirty="0"/>
              <a:t>Items in the assortment are organised into groups: categories</a:t>
            </a:r>
          </a:p>
          <a:p>
            <a:r>
              <a:rPr lang="en-GB" sz="3200" dirty="0"/>
              <a:t>Merchandise planning  encompasses selecting the right categories and the items within it.</a:t>
            </a:r>
          </a:p>
          <a:p>
            <a:r>
              <a:rPr lang="en-GB" sz="3200" dirty="0"/>
              <a:t>This selection refers to a breadth and depth of the assortment, quality level and brand portfolio.</a:t>
            </a:r>
          </a:p>
        </p:txBody>
      </p:sp>
    </p:spTree>
    <p:extLst>
      <p:ext uri="{BB962C8B-B14F-4D97-AF65-F5344CB8AC3E}">
        <p14:creationId xmlns:p14="http://schemas.microsoft.com/office/powerpoint/2010/main" val="4136278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– Profit </a:t>
            </a:r>
            <a:r>
              <a:rPr lang="cs-CZ" dirty="0" err="1"/>
              <a:t>generating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Enhancing profitability of customers' shopping baskets, by offering products with high</a:t>
            </a:r>
            <a:r>
              <a:rPr lang="cs-CZ" sz="4400" b="1" dirty="0"/>
              <a:t> </a:t>
            </a:r>
            <a:r>
              <a:rPr lang="en-US" sz="4400" b="1" dirty="0"/>
              <a:t>margins.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– Image </a:t>
            </a:r>
            <a:r>
              <a:rPr lang="cs-CZ" dirty="0" err="1"/>
              <a:t>creating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Improving the retailer's image, by offering products that are sold uniquely at the retailer or offering an outstanding choice in the category.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2" descr="VÃ½sledek obrÃ¡zku pro illusion of choice 2018">
            <a:extLst>
              <a:ext uri="{FF2B5EF4-FFF2-40B4-BE49-F238E27FC236}">
                <a16:creationId xmlns:a16="http://schemas.microsoft.com/office/drawing/2014/main" xmlns="" id="{74492AD2-FAFD-4E65-8DA4-4C9DBE88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69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1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97305" y="1857364"/>
            <a:ext cx="10696074" cy="4091002"/>
          </a:xfrm>
        </p:spPr>
        <p:txBody>
          <a:bodyPr>
            <a:normAutofit lnSpcReduction="10000"/>
          </a:bodyPr>
          <a:lstStyle/>
          <a:p>
            <a:r>
              <a:rPr lang="en-AU" sz="4800" dirty="0"/>
              <a:t>Most famous portfolio analysis </a:t>
            </a:r>
            <a:r>
              <a:rPr lang="en-AU" sz="4800" dirty="0" err="1"/>
              <a:t>i</a:t>
            </a:r>
            <a:r>
              <a:rPr lang="cs-CZ" sz="4800" dirty="0"/>
              <a:t>s</a:t>
            </a:r>
            <a:r>
              <a:rPr lang="en-AU" sz="4800" dirty="0"/>
              <a:t> Boston Consulting Group Matrix .</a:t>
            </a:r>
          </a:p>
          <a:p>
            <a:r>
              <a:rPr lang="en-AU" sz="4800" dirty="0"/>
              <a:t>Logic: profitability of different strategic business units is aligned</a:t>
            </a:r>
            <a:r>
              <a:rPr lang="cs-CZ" sz="4800" dirty="0"/>
              <a:t> with </a:t>
            </a:r>
            <a:r>
              <a:rPr lang="cs-CZ" sz="4800" b="1" dirty="0"/>
              <a:t>share</a:t>
            </a:r>
            <a:r>
              <a:rPr lang="cs-CZ" sz="4800" dirty="0"/>
              <a:t> and </a:t>
            </a:r>
            <a:r>
              <a:rPr lang="cs-CZ" sz="4800" b="1" dirty="0"/>
              <a:t>growth</a:t>
            </a:r>
            <a:r>
              <a:rPr lang="cs-CZ" sz="4800" dirty="0"/>
              <a:t>.</a:t>
            </a:r>
            <a:r>
              <a:rPr lang="en-AU" sz="4800" dirty="0"/>
              <a:t> </a:t>
            </a:r>
          </a:p>
          <a:p>
            <a:r>
              <a:rPr lang="cs-CZ" sz="4800" dirty="0"/>
              <a:t>Result: Model BCG which sort SBU</a:t>
            </a:r>
            <a:endParaRPr lang="en-AU" sz="4800" dirty="0"/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 sz="5400" dirty="0"/>
              <a:t>BCG Matrix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953356" y="0"/>
          <a:ext cx="2714644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04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38283" y="1428736"/>
          <a:ext cx="8358248" cy="4469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2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2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46467">
                <a:tc rowSpan="2">
                  <a:txBody>
                    <a:bodyPr/>
                    <a:lstStyle/>
                    <a:p>
                      <a:pPr algn="ctr"/>
                      <a:r>
                        <a:rPr lang="cs-CZ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Market growth rate</a:t>
                      </a:r>
                    </a:p>
                  </a:txBody>
                  <a:tcPr vert="vert27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STARS</a:t>
                      </a:r>
                    </a:p>
                    <a:p>
                      <a:pPr algn="ctr"/>
                      <a:r>
                        <a:rPr lang="cs-CZ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Growing profit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QESTION</a:t>
                      </a:r>
                      <a:r>
                        <a:rPr lang="cs-CZ" sz="28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MARKS</a:t>
                      </a:r>
                      <a:endParaRPr lang="cs-CZ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</a:t>
                      </a:r>
                      <a:r>
                        <a:rPr lang="cs-CZ" sz="20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profit</a:t>
                      </a:r>
                      <a:endParaRPr lang="cs-CZ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62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CASH COWS</a:t>
                      </a:r>
                    </a:p>
                    <a:p>
                      <a:pPr algn="ctr"/>
                      <a:r>
                        <a:rPr lang="cs-CZ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Highest profit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DOGS</a:t>
                      </a:r>
                      <a:r>
                        <a:rPr lang="cs-CZ" sz="20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cs-CZ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Lowest profit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681">
                <a:tc rowSpan="2" gridSpan="2">
                  <a:txBody>
                    <a:bodyPr/>
                    <a:lstStyle/>
                    <a:p>
                      <a:pPr algn="ctr"/>
                      <a:endParaRPr lang="cs-CZ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222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cs-CZ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market share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BCG Model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166910" y="1428736"/>
            <a:ext cx="714380" cy="3083976"/>
            <a:chOff x="642910" y="1428736"/>
            <a:chExt cx="714380" cy="3083976"/>
          </a:xfrm>
        </p:grpSpPr>
        <p:sp>
          <p:nvSpPr>
            <p:cNvPr id="5" name="TextovéPole 4"/>
            <p:cNvSpPr txBox="1"/>
            <p:nvPr/>
          </p:nvSpPr>
          <p:spPr>
            <a:xfrm>
              <a:off x="642910" y="142873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20%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2910" y="278605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10%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42910" y="414338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0%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381356" y="5143512"/>
            <a:ext cx="6715172" cy="369332"/>
            <a:chOff x="1857356" y="5143512"/>
            <a:chExt cx="6715172" cy="369332"/>
          </a:xfrm>
        </p:grpSpPr>
        <p:sp>
          <p:nvSpPr>
            <p:cNvPr id="9" name="TextovéPole 8"/>
            <p:cNvSpPr txBox="1"/>
            <p:nvPr/>
          </p:nvSpPr>
          <p:spPr>
            <a:xfrm>
              <a:off x="4929190" y="514351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1x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929586" y="514351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0,1x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857356" y="514351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10x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8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Stars</a:t>
            </a:r>
            <a:endParaRPr lang="cs-CZ" sz="4000" dirty="0"/>
          </a:p>
          <a:p>
            <a:pPr lvl="1"/>
            <a:r>
              <a:rPr lang="cs-CZ" sz="3600" dirty="0"/>
              <a:t>Requieres lots of investments and managing effort</a:t>
            </a:r>
          </a:p>
          <a:p>
            <a:pPr lvl="1"/>
            <a:r>
              <a:rPr lang="cs-CZ" sz="3600" dirty="0"/>
              <a:t>Strong competition in the segments</a:t>
            </a:r>
          </a:p>
          <a:p>
            <a:r>
              <a:rPr lang="cs-CZ" sz="4000" b="1" dirty="0"/>
              <a:t>Cash Cows</a:t>
            </a:r>
          </a:p>
          <a:p>
            <a:pPr lvl="1"/>
            <a:r>
              <a:rPr lang="cs-CZ" sz="3600" dirty="0"/>
              <a:t>Established well functioning units.</a:t>
            </a:r>
          </a:p>
          <a:p>
            <a:pPr lvl="1"/>
            <a:r>
              <a:rPr lang="cs-CZ" sz="3600" dirty="0"/>
              <a:t>Generates valuable profits for other unists.</a:t>
            </a:r>
          </a:p>
        </p:txBody>
      </p:sp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BCG Model</a:t>
            </a:r>
          </a:p>
        </p:txBody>
      </p:sp>
    </p:spTree>
    <p:extLst>
      <p:ext uri="{BB962C8B-B14F-4D97-AF65-F5344CB8AC3E}">
        <p14:creationId xmlns:p14="http://schemas.microsoft.com/office/powerpoint/2010/main" val="337478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b="1" dirty="0"/>
              <a:t>Question marks</a:t>
            </a:r>
          </a:p>
          <a:p>
            <a:pPr lvl="1"/>
            <a:r>
              <a:rPr lang="cs-CZ" sz="3600" dirty="0"/>
              <a:t>Requires extensive investments to maintain market share. </a:t>
            </a:r>
          </a:p>
          <a:p>
            <a:pPr lvl="1"/>
            <a:r>
              <a:rPr lang="cs-CZ" sz="3600" dirty="0"/>
              <a:t>Management have to decide which of these will progress to Stars. </a:t>
            </a:r>
          </a:p>
          <a:p>
            <a:r>
              <a:rPr lang="cs-CZ" sz="4000" b="1" dirty="0"/>
              <a:t>Dogs</a:t>
            </a:r>
          </a:p>
          <a:p>
            <a:pPr lvl="1"/>
            <a:r>
              <a:rPr lang="cs-CZ" sz="3600" dirty="0"/>
              <a:t>Can generate sufficient amount of profits to survive.</a:t>
            </a:r>
          </a:p>
          <a:p>
            <a:pPr lvl="1"/>
            <a:r>
              <a:rPr lang="cs-CZ" sz="3600" dirty="0"/>
              <a:t>Has no bright future ahead of them.</a:t>
            </a:r>
          </a:p>
        </p:txBody>
      </p:sp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BCG Model</a:t>
            </a:r>
          </a:p>
        </p:txBody>
      </p:sp>
    </p:spTree>
    <p:extLst>
      <p:ext uri="{BB962C8B-B14F-4D97-AF65-F5344CB8AC3E}">
        <p14:creationId xmlns:p14="http://schemas.microsoft.com/office/powerpoint/2010/main" val="1173712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1"/>
            <a:ext cx="8459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latin typeface="Arial" panose="020B0604020202020204" pitchFamily="34" charset="0"/>
              </a:rPr>
              <a:t>Excercise for BCG Matrix</a:t>
            </a:r>
            <a:endParaRPr lang="en-US" altLang="cs-CZ" sz="4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027238" y="1512045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P&amp;G porduct portfolio: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43042"/>
              </p:ext>
            </p:extLst>
          </p:nvPr>
        </p:nvGraphicFramePr>
        <p:xfrm>
          <a:off x="2103120" y="2151382"/>
          <a:ext cx="7917180" cy="390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3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4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911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Relative</a:t>
                      </a:r>
                      <a:r>
                        <a:rPr lang="cs-CZ" baseline="0" dirty="0"/>
                        <a:t> m</a:t>
                      </a:r>
                      <a:r>
                        <a:rPr lang="cs-CZ" dirty="0"/>
                        <a:t>arket </a:t>
                      </a:r>
                      <a:r>
                        <a:rPr lang="cs-CZ" dirty="0" err="1"/>
                        <a:t>share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Market </a:t>
                      </a:r>
                      <a:r>
                        <a:rPr lang="cs-CZ" dirty="0" err="1"/>
                        <a:t>growth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rate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Liquidity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Gilette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Old 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Vicks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Braun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Garnier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cs-CZ" dirty="0"/>
                        <a:t>Lacoste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65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BCG model and lifecycle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1524000" y="1714488"/>
            <a:ext cx="8286808" cy="4869926"/>
            <a:chOff x="500034" y="1714488"/>
            <a:chExt cx="8286808" cy="4869926"/>
          </a:xfrm>
        </p:grpSpPr>
        <p:cxnSp>
          <p:nvCxnSpPr>
            <p:cNvPr id="5" name="Přímá spojovací čára 4"/>
            <p:cNvCxnSpPr/>
            <p:nvPr/>
          </p:nvCxnSpPr>
          <p:spPr>
            <a:xfrm rot="5400000">
              <a:off x="214282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/>
            <p:cNvCxnSpPr/>
            <p:nvPr/>
          </p:nvCxnSpPr>
          <p:spPr>
            <a:xfrm>
              <a:off x="1857356" y="5214950"/>
              <a:ext cx="63579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1854558" y="2425522"/>
              <a:ext cx="6362163" cy="2790422"/>
            </a:xfrm>
            <a:custGeom>
              <a:avLst/>
              <a:gdLst>
                <a:gd name="connsiteX0" fmla="*/ 0 w 6362163"/>
                <a:gd name="connsiteY0" fmla="*/ 2790422 h 2790422"/>
                <a:gd name="connsiteX1" fmla="*/ 1043188 w 6362163"/>
                <a:gd name="connsiteY1" fmla="*/ 2223751 h 2790422"/>
                <a:gd name="connsiteX2" fmla="*/ 1790163 w 6362163"/>
                <a:gd name="connsiteY2" fmla="*/ 1425261 h 2790422"/>
                <a:gd name="connsiteX3" fmla="*/ 2421228 w 6362163"/>
                <a:gd name="connsiteY3" fmla="*/ 369193 h 2790422"/>
                <a:gd name="connsiteX4" fmla="*/ 2859110 w 6362163"/>
                <a:gd name="connsiteY4" fmla="*/ 47222 h 2790422"/>
                <a:gd name="connsiteX5" fmla="*/ 3683357 w 6362163"/>
                <a:gd name="connsiteY5" fmla="*/ 85858 h 2790422"/>
                <a:gd name="connsiteX6" fmla="*/ 5151549 w 6362163"/>
                <a:gd name="connsiteY6" fmla="*/ 549498 h 2790422"/>
                <a:gd name="connsiteX7" fmla="*/ 6362163 w 6362163"/>
                <a:gd name="connsiteY7" fmla="*/ 1141926 h 27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163" h="2790422">
                  <a:moveTo>
                    <a:pt x="0" y="2790422"/>
                  </a:moveTo>
                  <a:cubicBezTo>
                    <a:pt x="372414" y="2620850"/>
                    <a:pt x="744828" y="2451278"/>
                    <a:pt x="1043188" y="2223751"/>
                  </a:cubicBezTo>
                  <a:cubicBezTo>
                    <a:pt x="1341549" y="1996224"/>
                    <a:pt x="1560490" y="1734354"/>
                    <a:pt x="1790163" y="1425261"/>
                  </a:cubicBezTo>
                  <a:cubicBezTo>
                    <a:pt x="2019836" y="1116168"/>
                    <a:pt x="2243070" y="598866"/>
                    <a:pt x="2421228" y="369193"/>
                  </a:cubicBezTo>
                  <a:cubicBezTo>
                    <a:pt x="2599386" y="139520"/>
                    <a:pt x="2648755" y="94444"/>
                    <a:pt x="2859110" y="47222"/>
                  </a:cubicBezTo>
                  <a:cubicBezTo>
                    <a:pt x="3069465" y="0"/>
                    <a:pt x="3301284" y="2145"/>
                    <a:pt x="3683357" y="85858"/>
                  </a:cubicBezTo>
                  <a:cubicBezTo>
                    <a:pt x="4065430" y="169571"/>
                    <a:pt x="4705081" y="373487"/>
                    <a:pt x="5151549" y="549498"/>
                  </a:cubicBezTo>
                  <a:cubicBezTo>
                    <a:pt x="5598017" y="725509"/>
                    <a:pt x="6177566" y="1056067"/>
                    <a:pt x="6362163" y="114192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 rot="5400000" flipH="1" flipV="1">
              <a:off x="1571604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 flipV="1">
              <a:off x="2858282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 flipH="1" flipV="1">
              <a:off x="5572926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2071670" y="1714488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Question</a:t>
              </a:r>
            </a:p>
            <a:p>
              <a:r>
                <a:rPr lang="cs-CZ" dirty="0"/>
                <a:t>marks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428992" y="171448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Stars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143504" y="17144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Cash cows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358082" y="171448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Dogs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756266" y="5429264"/>
              <a:ext cx="145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Introduction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354329" y="5429264"/>
              <a:ext cx="1003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Growth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500694" y="542926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Maturity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429520" y="542926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Decline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86710" y="621508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Time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00034" y="3214686"/>
              <a:ext cx="1928826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Sales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171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BCG model and lifecycle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09918" y="1857364"/>
            <a:ext cx="5786478" cy="3929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>
            <a:stCxn id="4" idx="0"/>
            <a:endCxn id="4" idx="2"/>
          </p:cNvCxnSpPr>
          <p:nvPr/>
        </p:nvCxnSpPr>
        <p:spPr>
          <a:xfrm rot="16200000" flipH="1">
            <a:off x="4238612" y="3821909"/>
            <a:ext cx="39290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7096132" y="27146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452926" y="221455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095736" y="4143380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8024826" y="450057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>
            <a:stCxn id="11" idx="2"/>
            <a:endCxn id="12" idx="6"/>
          </p:cNvCxnSpPr>
          <p:nvPr/>
        </p:nvCxnSpPr>
        <p:spPr>
          <a:xfrm rot="10800000">
            <a:off x="5167306" y="2571744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2" idx="4"/>
          </p:cNvCxnSpPr>
          <p:nvPr/>
        </p:nvCxnSpPr>
        <p:spPr>
          <a:xfrm rot="5400000">
            <a:off x="4131455" y="3393281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3" idx="6"/>
            <a:endCxn id="14" idx="2"/>
          </p:cNvCxnSpPr>
          <p:nvPr/>
        </p:nvCxnSpPr>
        <p:spPr>
          <a:xfrm>
            <a:off x="5095868" y="4643446"/>
            <a:ext cx="292895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endCxn id="11" idx="6"/>
          </p:cNvCxnSpPr>
          <p:nvPr/>
        </p:nvCxnSpPr>
        <p:spPr>
          <a:xfrm rot="10800000" flipV="1">
            <a:off x="7524760" y="2786058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4" idx="6"/>
          </p:cNvCxnSpPr>
          <p:nvPr/>
        </p:nvCxnSpPr>
        <p:spPr>
          <a:xfrm>
            <a:off x="8596330" y="478632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381356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Stars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810512" y="1928803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Question mark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452794" y="5357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Cash cow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524760" y="5357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Dogs</a:t>
            </a:r>
          </a:p>
        </p:txBody>
      </p:sp>
      <p:cxnSp>
        <p:nvCxnSpPr>
          <p:cNvPr id="30" name="Přímá spojovací šipka 29"/>
          <p:cNvCxnSpPr/>
          <p:nvPr/>
        </p:nvCxnSpPr>
        <p:spPr>
          <a:xfrm rot="10800000">
            <a:off x="3667108" y="6072206"/>
            <a:ext cx="52864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1131059" y="3821909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095868" y="6215082"/>
            <a:ext cx="332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Relative market share</a:t>
            </a:r>
          </a:p>
        </p:txBody>
      </p:sp>
      <p:cxnSp>
        <p:nvCxnSpPr>
          <p:cNvPr id="35" name="Přímá spojovací čára 34"/>
          <p:cNvCxnSpPr>
            <a:stCxn id="4" idx="1"/>
            <a:endCxn id="4" idx="3"/>
          </p:cNvCxnSpPr>
          <p:nvPr/>
        </p:nvCxnSpPr>
        <p:spPr>
          <a:xfrm rot="10800000" flipH="1">
            <a:off x="3309918" y="3821909"/>
            <a:ext cx="57864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524000" y="3571876"/>
            <a:ext cx="214314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/>
              <a:t>Market growth rate</a:t>
            </a:r>
          </a:p>
        </p:txBody>
      </p:sp>
    </p:spTree>
    <p:extLst>
      <p:ext uri="{BB962C8B-B14F-4D97-AF65-F5344CB8AC3E}">
        <p14:creationId xmlns:p14="http://schemas.microsoft.com/office/powerpoint/2010/main" val="347642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Stock</a:t>
            </a:r>
            <a:r>
              <a:rPr lang="cs-CZ" dirty="0"/>
              <a:t> </a:t>
            </a:r>
            <a:r>
              <a:rPr lang="cs-CZ" dirty="0" err="1"/>
              <a:t>keeping</a:t>
            </a:r>
            <a:r>
              <a:rPr lang="cs-CZ" dirty="0"/>
              <a:t> unit - SKU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Lowest level  of detail identifying product in the retailer‘s assortment is </a:t>
            </a:r>
            <a:r>
              <a:rPr lang="en-GB" sz="3200" b="1" dirty="0"/>
              <a:t>stock keeping unit. </a:t>
            </a:r>
            <a:endParaRPr lang="en-GB" sz="3200" dirty="0"/>
          </a:p>
          <a:p>
            <a:r>
              <a:rPr lang="en-GB" sz="3200" dirty="0"/>
              <a:t>For example pair of pants of particular brand, in particular style, colour, and size, is one SKU.</a:t>
            </a:r>
          </a:p>
          <a:p>
            <a:r>
              <a:rPr lang="en-GB" sz="3200" dirty="0"/>
              <a:t>Number of SKU varies:</a:t>
            </a:r>
          </a:p>
          <a:p>
            <a:pPr lvl="1"/>
            <a:r>
              <a:rPr lang="en-GB" sz="2800" dirty="0"/>
              <a:t>Discount store could have only 1 000 SKUs</a:t>
            </a:r>
          </a:p>
          <a:p>
            <a:pPr lvl="1"/>
            <a:r>
              <a:rPr lang="en-GB" sz="2800" dirty="0"/>
              <a:t>Hypermarket could have up to  100 000 SKUs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78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Items</a:t>
            </a:r>
            <a:r>
              <a:rPr lang="cs-CZ" dirty="0"/>
              <a:t> in </a:t>
            </a:r>
            <a:r>
              <a:rPr lang="cs-CZ" dirty="0" err="1"/>
              <a:t>assortment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Staple </a:t>
            </a:r>
            <a:r>
              <a:rPr lang="cs-CZ" sz="4800" dirty="0"/>
              <a:t>merchandise</a:t>
            </a:r>
          </a:p>
          <a:p>
            <a:r>
              <a:rPr lang="cs-CZ" sz="4800" dirty="0" err="1"/>
              <a:t>Fashion</a:t>
            </a:r>
            <a:r>
              <a:rPr lang="cs-CZ" sz="4800" dirty="0"/>
              <a:t> </a:t>
            </a:r>
            <a:r>
              <a:rPr lang="cs-CZ" sz="4800" dirty="0" err="1"/>
              <a:t>merchandise</a:t>
            </a:r>
            <a:endParaRPr lang="cs-CZ" sz="4800" dirty="0"/>
          </a:p>
          <a:p>
            <a:r>
              <a:rPr lang="cs-CZ" sz="4800" dirty="0" err="1"/>
              <a:t>Seasonal</a:t>
            </a:r>
            <a:r>
              <a:rPr lang="cs-CZ" sz="4800" dirty="0"/>
              <a:t> </a:t>
            </a:r>
            <a:r>
              <a:rPr lang="cs-CZ" sz="4800" dirty="0" err="1"/>
              <a:t>merchandise</a:t>
            </a:r>
            <a:endParaRPr lang="cs-CZ" sz="4800" dirty="0"/>
          </a:p>
          <a:p>
            <a:r>
              <a:rPr lang="cs-CZ" sz="4800" dirty="0"/>
              <a:t>Fad </a:t>
            </a:r>
            <a:r>
              <a:rPr lang="cs-CZ" sz="4800" dirty="0" err="1"/>
              <a:t>merchandise</a:t>
            </a:r>
            <a:endParaRPr lang="cs-CZ" sz="4400" dirty="0"/>
          </a:p>
          <a:p>
            <a:endParaRPr lang="cs-CZ" dirty="0"/>
          </a:p>
        </p:txBody>
      </p:sp>
      <p:pic>
        <p:nvPicPr>
          <p:cNvPr id="1026" name="Picture 2" descr="Výsledek obrázku pro merchandise png">
            <a:extLst>
              <a:ext uri="{FF2B5EF4-FFF2-40B4-BE49-F238E27FC236}">
                <a16:creationId xmlns:a16="http://schemas.microsoft.com/office/drawing/2014/main" xmlns="" id="{2E81EC2E-2A3C-4592-81FF-AAF0EF1B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30" y="1468015"/>
            <a:ext cx="3921970" cy="39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Staple </a:t>
            </a:r>
            <a:r>
              <a:rPr lang="cs-CZ" dirty="0"/>
              <a:t>merchandise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929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Products that are carried permanently by the retailer and that have relatively stable sales over time.</a:t>
            </a:r>
          </a:p>
          <a:p>
            <a:r>
              <a:rPr lang="en-US" sz="3200" dirty="0"/>
              <a:t>A hammer or a paint-brush at a DIY retailer on a jeans and white T-shirt at a department store would be example of staple goods.</a:t>
            </a:r>
            <a:endParaRPr lang="en-US" dirty="0"/>
          </a:p>
        </p:txBody>
      </p:sp>
      <p:pic>
        <p:nvPicPr>
          <p:cNvPr id="2052" name="Picture 4" descr="Výsledek obrázku pro hammer png">
            <a:extLst>
              <a:ext uri="{FF2B5EF4-FFF2-40B4-BE49-F238E27FC236}">
                <a16:creationId xmlns:a16="http://schemas.microsoft.com/office/drawing/2014/main" xmlns="" id="{CD33ACE8-BCEF-4620-93C8-49F5382E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08" y="1499937"/>
            <a:ext cx="3691119" cy="3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merchandise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929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Products that have cyclical sales due to changing tastes and lifestyles.</a:t>
            </a:r>
          </a:p>
          <a:p>
            <a:r>
              <a:rPr lang="en-US" sz="3200" dirty="0"/>
              <a:t>Colors and cuts of clothing change and merchandise offered this year is usually out of date next year.</a:t>
            </a:r>
            <a:endParaRPr lang="en-US" dirty="0"/>
          </a:p>
        </p:txBody>
      </p:sp>
      <p:pic>
        <p:nvPicPr>
          <p:cNvPr id="3074" name="Picture 2" descr="Výsledek obrázku pro fashion png">
            <a:extLst>
              <a:ext uri="{FF2B5EF4-FFF2-40B4-BE49-F238E27FC236}">
                <a16:creationId xmlns:a16="http://schemas.microsoft.com/office/drawing/2014/main" xmlns="" id="{9248D17D-9384-4327-9D4C-4131DB9B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97" y="938462"/>
            <a:ext cx="3638952" cy="4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1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en-US" dirty="0"/>
              <a:t>merchandise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9295" cy="4351338"/>
          </a:xfrm>
        </p:spPr>
        <p:txBody>
          <a:bodyPr>
            <a:normAutofit/>
          </a:bodyPr>
          <a:lstStyle/>
          <a:p>
            <a:r>
              <a:rPr lang="en-GB" sz="3200" dirty="0"/>
              <a:t>Products that do not sell equally well over consecutive time period.</a:t>
            </a:r>
          </a:p>
          <a:p>
            <a:r>
              <a:rPr lang="en-GB" sz="3200" dirty="0"/>
              <a:t>Barbecue grills, skiing equipment, short pants and similar products have very high sales during one season of the year, but are not sold at all in other seasons.</a:t>
            </a:r>
            <a:endParaRPr lang="en-GB" dirty="0"/>
          </a:p>
        </p:txBody>
      </p:sp>
      <p:pic>
        <p:nvPicPr>
          <p:cNvPr id="4098" name="Picture 2" descr="Výsledek obrázku pro gril png">
            <a:extLst>
              <a:ext uri="{FF2B5EF4-FFF2-40B4-BE49-F238E27FC236}">
                <a16:creationId xmlns:a16="http://schemas.microsoft.com/office/drawing/2014/main" xmlns="" id="{095DD041-7879-4959-90FA-A616CD8D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78" y="1001949"/>
            <a:ext cx="5109167" cy="48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7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Fad </a:t>
            </a:r>
            <a:r>
              <a:rPr lang="en-US" dirty="0"/>
              <a:t>merchandise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9295" cy="4351338"/>
          </a:xfrm>
        </p:spPr>
        <p:txBody>
          <a:bodyPr>
            <a:noAutofit/>
          </a:bodyPr>
          <a:lstStyle/>
          <a:p>
            <a:r>
              <a:rPr lang="en-US" sz="3200" dirty="0"/>
              <a:t>Products that generates very high sales for a short time period. Often, toys and games, certain clothing accessories are fads.</a:t>
            </a:r>
          </a:p>
          <a:p>
            <a:r>
              <a:rPr lang="en-US" sz="3200" dirty="0" err="1"/>
              <a:t>Tamagochis</a:t>
            </a:r>
            <a:r>
              <a:rPr lang="en-US" sz="3200" dirty="0"/>
              <a:t> and </a:t>
            </a:r>
            <a:r>
              <a:rPr lang="en-US" sz="3200" dirty="0" err="1"/>
              <a:t>Pokemon</a:t>
            </a:r>
            <a:r>
              <a:rPr lang="en-US" sz="3200" dirty="0"/>
              <a:t> were classic fads. Movie merchandise also constitute classic fads.</a:t>
            </a:r>
          </a:p>
          <a:p>
            <a:r>
              <a:rPr lang="en-US" sz="3200" dirty="0"/>
              <a:t>Price sensitivity is often very low and ensuring supply, while demand is high is crucial for success.</a:t>
            </a:r>
          </a:p>
        </p:txBody>
      </p:sp>
      <p:pic>
        <p:nvPicPr>
          <p:cNvPr id="5122" name="Picture 2" descr="Výsledek obrázku pro pokemon png">
            <a:extLst>
              <a:ext uri="{FF2B5EF4-FFF2-40B4-BE49-F238E27FC236}">
                <a16:creationId xmlns:a16="http://schemas.microsoft.com/office/drawing/2014/main" xmlns="" id="{B82976DD-1C2E-4B48-994E-96B9A721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95" y="1552072"/>
            <a:ext cx="4042611" cy="40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232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1490</Words>
  <Application>Microsoft Office PowerPoint</Application>
  <PresentationFormat>Custom</PresentationFormat>
  <Paragraphs>223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Motiv Office</vt:lpstr>
      <vt:lpstr>Trade Organizations Merchandising and category management</vt:lpstr>
      <vt:lpstr>Merchandise mix</vt:lpstr>
      <vt:lpstr>Category</vt:lpstr>
      <vt:lpstr>Stock keeping unit - SKU</vt:lpstr>
      <vt:lpstr>Items in assortment</vt:lpstr>
      <vt:lpstr>Staple merchandise</vt:lpstr>
      <vt:lpstr>Fashion merchandise</vt:lpstr>
      <vt:lpstr>Seasonal merchandise</vt:lpstr>
      <vt:lpstr>Fad merchandise</vt:lpstr>
      <vt:lpstr>Product portfolio / assortment</vt:lpstr>
      <vt:lpstr>Product portfolio / assortment</vt:lpstr>
      <vt:lpstr>Product portfolio / assortment</vt:lpstr>
      <vt:lpstr>Product portfolio / assortment</vt:lpstr>
      <vt:lpstr>Category migration</vt:lpstr>
      <vt:lpstr>Reduction of Variety</vt:lpstr>
      <vt:lpstr>Reduction of Variety</vt:lpstr>
      <vt:lpstr>Reduction of Variety</vt:lpstr>
      <vt:lpstr>Manufacturer Brands and Store Brands</vt:lpstr>
      <vt:lpstr>Manufacturer Brands and Store Brands</vt:lpstr>
      <vt:lpstr>Manufacturer Brands and Store Brands</vt:lpstr>
      <vt:lpstr>Manufacturer Brands and Store Brands</vt:lpstr>
      <vt:lpstr>Manufacturer Brands and Store Brands</vt:lpstr>
      <vt:lpstr>Manufacturer Brands and Store Brands</vt:lpstr>
      <vt:lpstr>Store brands and its functions</vt:lpstr>
      <vt:lpstr>Category management</vt:lpstr>
      <vt:lpstr>Category management</vt:lpstr>
      <vt:lpstr>Category strategies</vt:lpstr>
      <vt:lpstr>Category strategies – Traffic building</vt:lpstr>
      <vt:lpstr>Category strategies – Transaction building</vt:lpstr>
      <vt:lpstr>Category strategies – Profit generating</vt:lpstr>
      <vt:lpstr>Category strategies – Image creating</vt:lpstr>
      <vt:lpstr>PowerPoint Presentation</vt:lpstr>
      <vt:lpstr>BCG Matrix</vt:lpstr>
      <vt:lpstr>BCG Model</vt:lpstr>
      <vt:lpstr>BCG Model</vt:lpstr>
      <vt:lpstr>BCG Model</vt:lpstr>
      <vt:lpstr>PowerPoint Presentation</vt:lpstr>
      <vt:lpstr>BCG model and lifecycle</vt:lpstr>
      <vt:lpstr>BCG model and lifecycle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Sarath Thulaseedharan</cp:lastModifiedBy>
  <cp:revision>371</cp:revision>
  <dcterms:created xsi:type="dcterms:W3CDTF">2015-11-22T20:58:09Z</dcterms:created>
  <dcterms:modified xsi:type="dcterms:W3CDTF">2022-10-29T09:35:34Z</dcterms:modified>
</cp:coreProperties>
</file>