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68" r:id="rId3"/>
    <p:sldId id="395" r:id="rId4"/>
    <p:sldId id="396" r:id="rId5"/>
    <p:sldId id="403" r:id="rId6"/>
    <p:sldId id="401" r:id="rId7"/>
    <p:sldId id="402" r:id="rId8"/>
    <p:sldId id="397" r:id="rId9"/>
    <p:sldId id="406" r:id="rId10"/>
    <p:sldId id="408" r:id="rId11"/>
    <p:sldId id="409" r:id="rId12"/>
    <p:sldId id="410" r:id="rId13"/>
    <p:sldId id="386" r:id="rId14"/>
    <p:sldId id="385" r:id="rId15"/>
    <p:sldId id="387" r:id="rId16"/>
    <p:sldId id="388" r:id="rId17"/>
    <p:sldId id="389" r:id="rId18"/>
    <p:sldId id="390" r:id="rId19"/>
    <p:sldId id="391" r:id="rId20"/>
    <p:sldId id="393" r:id="rId21"/>
    <p:sldId id="392" r:id="rId22"/>
    <p:sldId id="34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4B"/>
    <a:srgbClr val="598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74371" autoAdjust="0"/>
  </p:normalViewPr>
  <p:slideViewPr>
    <p:cSldViewPr snapToGrid="0">
      <p:cViewPr varScale="1">
        <p:scale>
          <a:sx n="50" d="100"/>
          <a:sy n="50" d="100"/>
        </p:scale>
        <p:origin x="-126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11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85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806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https://www.ted.com/talks/dan_ariely_asks_are_we_in_control_of_our_own_decisions/transcript#t-816260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75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0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40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22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dan_ariely_asks_are_we_in_control_of_our_own_decisions/transcript#t-81626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826042"/>
            <a:ext cx="9144000" cy="1908315"/>
          </a:xfrm>
        </p:spPr>
        <p:txBody>
          <a:bodyPr>
            <a:normAutofit/>
          </a:bodyPr>
          <a:lstStyle/>
          <a:p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organisations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Marketing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Commas</a:t>
            </a:r>
            <a:r>
              <a:rPr lang="cs-CZ" dirty="0"/>
              <a:t> in </a:t>
            </a:r>
            <a:r>
              <a:rPr lang="cs-CZ" dirty="0" err="1"/>
              <a:t>price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/>
              <a:t>1345 </a:t>
            </a:r>
            <a:r>
              <a:rPr lang="cs-CZ" sz="5400" dirty="0" err="1"/>
              <a:t>vs</a:t>
            </a:r>
            <a:r>
              <a:rPr lang="cs-CZ" sz="5400" dirty="0"/>
              <a:t> 1,345</a:t>
            </a:r>
          </a:p>
          <a:p>
            <a:pPr marL="0" indent="0" algn="ctr">
              <a:buNone/>
            </a:pPr>
            <a:endParaRPr lang="cs-CZ" sz="5400" dirty="0"/>
          </a:p>
          <a:p>
            <a:pPr marL="0" indent="0" algn="ctr">
              <a:buNone/>
            </a:pPr>
            <a:r>
              <a:rPr lang="cs-CZ" sz="5400" dirty="0"/>
              <a:t>11% </a:t>
            </a:r>
            <a:r>
              <a:rPr lang="cs-CZ" sz="5400" dirty="0" err="1"/>
              <a:t>difference</a:t>
            </a:r>
            <a:r>
              <a:rPr lang="cs-CZ" sz="5400" dirty="0"/>
              <a:t> in </a:t>
            </a:r>
            <a:r>
              <a:rPr lang="cs-CZ" sz="5400" dirty="0" err="1"/>
              <a:t>price</a:t>
            </a:r>
            <a:r>
              <a:rPr lang="cs-CZ" sz="5400" dirty="0"/>
              <a:t> </a:t>
            </a:r>
            <a:r>
              <a:rPr lang="cs-CZ" sz="5400" dirty="0" err="1"/>
              <a:t>perceptions</a:t>
            </a:r>
            <a:endParaRPr lang="cs-CZ" sz="5400" dirty="0"/>
          </a:p>
          <a:p>
            <a:pPr marL="0" indent="0" algn="ctr">
              <a:buNone/>
            </a:pP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6680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Fonts</a:t>
            </a:r>
            <a:r>
              <a:rPr lang="cs-CZ" sz="3600" dirty="0"/>
              <a:t> in </a:t>
            </a:r>
            <a:r>
              <a:rPr lang="cs-CZ" sz="3600" dirty="0" err="1"/>
              <a:t>pricing</a:t>
            </a:r>
            <a:r>
              <a:rPr lang="cs-CZ" sz="3600" dirty="0"/>
              <a:t> – </a:t>
            </a:r>
            <a:r>
              <a:rPr lang="cs-CZ" sz="3600" dirty="0" err="1"/>
              <a:t>how</a:t>
            </a:r>
            <a:r>
              <a:rPr lang="cs-CZ" sz="3600" dirty="0"/>
              <a:t> to </a:t>
            </a:r>
            <a:r>
              <a:rPr lang="cs-CZ" sz="3600" dirty="0" err="1"/>
              <a:t>promote</a:t>
            </a:r>
            <a:r>
              <a:rPr lang="cs-CZ" sz="3600" dirty="0"/>
              <a:t> </a:t>
            </a:r>
            <a:r>
              <a:rPr lang="cs-CZ" sz="3600" dirty="0" err="1"/>
              <a:t>price</a:t>
            </a:r>
            <a:r>
              <a:rPr lang="cs-CZ" sz="3600" dirty="0"/>
              <a:t> </a:t>
            </a:r>
            <a:r>
              <a:rPr lang="cs-CZ" sz="3600" dirty="0" err="1"/>
              <a:t>reduction</a:t>
            </a:r>
            <a:r>
              <a:rPr lang="cs-CZ" sz="3600" dirty="0"/>
              <a:t>?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9931" y="1438507"/>
            <a:ext cx="11902069" cy="473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9000" dirty="0" err="1"/>
              <a:t>Before</a:t>
            </a:r>
            <a:r>
              <a:rPr lang="cs-CZ" sz="9000" dirty="0"/>
              <a:t> 100 $ 	</a:t>
            </a:r>
            <a:r>
              <a:rPr lang="cs-CZ" sz="9000" dirty="0" err="1"/>
              <a:t>Now</a:t>
            </a:r>
            <a:r>
              <a:rPr lang="cs-CZ" sz="9000" dirty="0"/>
              <a:t> 79 $</a:t>
            </a:r>
          </a:p>
          <a:p>
            <a:pPr marL="0" indent="0" algn="ctr">
              <a:buNone/>
            </a:pPr>
            <a:r>
              <a:rPr lang="cs-CZ" sz="4800" dirty="0" err="1"/>
              <a:t>vs</a:t>
            </a:r>
            <a:endParaRPr lang="cs-CZ" sz="4800" dirty="0"/>
          </a:p>
          <a:p>
            <a:pPr marL="0" indent="0">
              <a:buNone/>
            </a:pPr>
            <a:r>
              <a:rPr lang="cs-CZ" sz="9000" dirty="0" err="1"/>
              <a:t>Before</a:t>
            </a:r>
            <a:r>
              <a:rPr lang="cs-CZ" sz="9000" dirty="0"/>
              <a:t> 100 $ </a:t>
            </a:r>
            <a:r>
              <a:rPr lang="cs-CZ" sz="9400" dirty="0"/>
              <a:t>	</a:t>
            </a:r>
            <a:r>
              <a:rPr lang="cs-CZ" sz="6400" dirty="0" err="1"/>
              <a:t>Now</a:t>
            </a:r>
            <a:r>
              <a:rPr lang="cs-CZ" sz="6400" dirty="0"/>
              <a:t> 79 $</a:t>
            </a:r>
            <a:endParaRPr lang="en-US" sz="6400" dirty="0"/>
          </a:p>
          <a:p>
            <a:pPr marL="0" indent="0">
              <a:buNone/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167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Consolidated</a:t>
            </a:r>
            <a:r>
              <a:rPr lang="cs-CZ" dirty="0"/>
              <a:t> </a:t>
            </a:r>
            <a:r>
              <a:rPr lang="cs-CZ" dirty="0" err="1"/>
              <a:t>surcharges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/>
              <a:t>584 £</a:t>
            </a:r>
          </a:p>
          <a:p>
            <a:pPr marL="0" indent="0">
              <a:buNone/>
            </a:pPr>
            <a:r>
              <a:rPr lang="cs-CZ" sz="6000" dirty="0"/>
              <a:t>+ 10% tax</a:t>
            </a:r>
          </a:p>
          <a:p>
            <a:pPr marL="0" indent="0">
              <a:buNone/>
            </a:pPr>
            <a:r>
              <a:rPr lang="cs-CZ" sz="6000" dirty="0"/>
              <a:t>+ 3% </a:t>
            </a:r>
            <a:r>
              <a:rPr lang="cs-CZ" sz="6000" dirty="0" err="1"/>
              <a:t>shipping</a:t>
            </a:r>
            <a:endParaRPr lang="en-US" sz="6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790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6000" dirty="0"/>
              <a:t>584 £</a:t>
            </a:r>
          </a:p>
          <a:p>
            <a:pPr marL="0" indent="0">
              <a:buNone/>
            </a:pPr>
            <a:r>
              <a:rPr lang="cs-CZ" sz="6000" dirty="0"/>
              <a:t>+ 13% tax + </a:t>
            </a:r>
            <a:r>
              <a:rPr lang="cs-CZ" sz="6000" dirty="0" err="1"/>
              <a:t>shipping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3686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40080" y="1481329"/>
            <a:ext cx="6273800" cy="4448002"/>
          </a:xfrm>
        </p:spPr>
        <p:txBody>
          <a:bodyPr/>
          <a:lstStyle/>
          <a:p>
            <a:r>
              <a:rPr lang="en-US" dirty="0"/>
              <a:t>Substitution effect</a:t>
            </a:r>
          </a:p>
          <a:p>
            <a:pPr lvl="1"/>
            <a:r>
              <a:rPr lang="en-US" dirty="0"/>
              <a:t>Increase in price = reduction in demand</a:t>
            </a:r>
          </a:p>
          <a:p>
            <a:r>
              <a:rPr lang="en-US" dirty="0"/>
              <a:t>Veblen effect</a:t>
            </a:r>
          </a:p>
          <a:p>
            <a:pPr lvl="1"/>
            <a:r>
              <a:rPr lang="en-US" dirty="0"/>
              <a:t>Increase in price = Increase in demand</a:t>
            </a:r>
          </a:p>
          <a:p>
            <a:r>
              <a:rPr lang="en-US" dirty="0"/>
              <a:t>Guttenberg effect</a:t>
            </a:r>
          </a:p>
          <a:p>
            <a:pPr lvl="1"/>
            <a:r>
              <a:rPr lang="en-US" dirty="0"/>
              <a:t>Small increase in price = no change</a:t>
            </a:r>
          </a:p>
          <a:p>
            <a:pPr lvl="1"/>
            <a:r>
              <a:rPr lang="en-US" dirty="0"/>
              <a:t>Radical increase in price = hectic changes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effects</a:t>
            </a:r>
            <a:endParaRPr lang="cs-CZ" dirty="0"/>
          </a:p>
        </p:txBody>
      </p:sp>
      <p:pic>
        <p:nvPicPr>
          <p:cNvPr id="4098" name="Picture 2" descr="C:\Users\Libo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2910" y="2018015"/>
            <a:ext cx="2877490" cy="402155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112000" y="1341121"/>
            <a:ext cx="443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/>
              <a:t>Thorstein</a:t>
            </a:r>
            <a:r>
              <a:rPr lang="cs-CZ" sz="2800" dirty="0"/>
              <a:t> </a:t>
            </a:r>
            <a:r>
              <a:rPr lang="cs-CZ" sz="2800" dirty="0" err="1"/>
              <a:t>Veblen</a:t>
            </a:r>
            <a:r>
              <a:rPr lang="cs-CZ" sz="2800" dirty="0"/>
              <a:t> 1857 - 1929</a:t>
            </a:r>
          </a:p>
        </p:txBody>
      </p:sp>
    </p:spTree>
    <p:extLst>
      <p:ext uri="{BB962C8B-B14F-4D97-AF65-F5344CB8AC3E}">
        <p14:creationId xmlns:p14="http://schemas.microsoft.com/office/powerpoint/2010/main" val="26690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>
            <a:noAutofit/>
          </a:bodyPr>
          <a:lstStyle/>
          <a:p>
            <a:r>
              <a:rPr lang="en-GB" sz="4000" b="1" dirty="0"/>
              <a:t>B2B - Business to Business</a:t>
            </a:r>
          </a:p>
          <a:p>
            <a:pPr lvl="1"/>
            <a:r>
              <a:rPr lang="en-GB" sz="3200" dirty="0"/>
              <a:t>The price is usually determined for each contract in particular.</a:t>
            </a:r>
          </a:p>
          <a:p>
            <a:pPr lvl="1"/>
            <a:r>
              <a:rPr lang="en-GB" sz="3200" dirty="0"/>
              <a:t>Part of hard business bargaining.</a:t>
            </a:r>
          </a:p>
          <a:p>
            <a:r>
              <a:rPr lang="en-GB" sz="4000" b="1" dirty="0"/>
              <a:t>B2C - Business to customer</a:t>
            </a:r>
          </a:p>
          <a:p>
            <a:pPr lvl="1"/>
            <a:r>
              <a:rPr lang="en-GB" sz="3200" dirty="0"/>
              <a:t>Fixed prices for all within the market.</a:t>
            </a:r>
          </a:p>
          <a:p>
            <a:pPr lvl="1"/>
            <a:r>
              <a:rPr lang="en-GB" sz="3200" dirty="0"/>
              <a:t>Prices are public and information accessible.</a:t>
            </a:r>
          </a:p>
          <a:p>
            <a:r>
              <a:rPr lang="en-GB" sz="4000" b="1" dirty="0"/>
              <a:t>B2G - Business to Government</a:t>
            </a:r>
          </a:p>
          <a:p>
            <a:pPr lvl="1"/>
            <a:r>
              <a:rPr lang="en-GB" sz="3200" dirty="0"/>
              <a:t>The price is set in tenders and public contracts.</a:t>
            </a: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market and </a:t>
            </a:r>
            <a:r>
              <a:rPr lang="cs-CZ" dirty="0" err="1"/>
              <a:t>pricing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7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23024" y="928671"/>
            <a:ext cx="11968976" cy="5000661"/>
          </a:xfrm>
        </p:spPr>
        <p:txBody>
          <a:bodyPr>
            <a:noAutofit/>
          </a:bodyPr>
          <a:lstStyle/>
          <a:p>
            <a:pPr marL="880110" lvl="1" indent="-514350"/>
            <a:r>
              <a:rPr lang="en-GB" sz="2800" b="1" dirty="0"/>
              <a:t>Cost-Oriented Methods</a:t>
            </a:r>
          </a:p>
          <a:p>
            <a:pPr marL="1337310" lvl="2" indent="-514350"/>
            <a:r>
              <a:rPr lang="en-GB" sz="2400" dirty="0"/>
              <a:t>In practice, they are often used.</a:t>
            </a:r>
          </a:p>
          <a:p>
            <a:pPr marL="1337310" lvl="2" indent="-514350"/>
            <a:r>
              <a:rPr lang="en-GB" sz="2400" dirty="0"/>
              <a:t>Costs determine the lower price limit.</a:t>
            </a:r>
          </a:p>
          <a:p>
            <a:pPr marL="1337310" lvl="2" indent="-514350"/>
            <a:r>
              <a:rPr lang="en-GB" sz="2400" dirty="0"/>
              <a:t>It leads to a mismatch between the interests of the customer and the company.</a:t>
            </a:r>
          </a:p>
          <a:p>
            <a:pPr marL="1337310" lvl="2" indent="-514350"/>
            <a:r>
              <a:rPr lang="en-GB" sz="2400" dirty="0"/>
              <a:t>Pricing </a:t>
            </a:r>
            <a:r>
              <a:rPr lang="cs-CZ" sz="2400" dirty="0" err="1"/>
              <a:t>adjusted</a:t>
            </a:r>
            <a:r>
              <a:rPr lang="cs-CZ" sz="2400" dirty="0"/>
              <a:t> to </a:t>
            </a:r>
            <a:r>
              <a:rPr lang="en-GB" sz="2400" dirty="0"/>
              <a:t>cost.</a:t>
            </a:r>
          </a:p>
          <a:p>
            <a:pPr marL="880110" lvl="1" indent="-514350"/>
            <a:r>
              <a:rPr lang="en-GB" sz="2800" b="1" dirty="0"/>
              <a:t>Competitive methods</a:t>
            </a:r>
          </a:p>
          <a:p>
            <a:pPr marL="1337310" lvl="2" indent="-514350"/>
            <a:r>
              <a:rPr lang="en-GB" sz="2400" dirty="0"/>
              <a:t>Concentration on monitoring and adjustment of competition prices.</a:t>
            </a:r>
          </a:p>
          <a:p>
            <a:pPr marL="1337310" lvl="2" indent="-514350"/>
            <a:r>
              <a:rPr lang="en-GB" sz="2400" dirty="0"/>
              <a:t>Frequent in price leader markets.</a:t>
            </a:r>
          </a:p>
          <a:p>
            <a:pPr marL="880110" lvl="1" indent="-514350"/>
            <a:r>
              <a:rPr lang="en-GB" sz="2800" b="1" dirty="0"/>
              <a:t>Demand-oriented methods</a:t>
            </a:r>
          </a:p>
          <a:p>
            <a:pPr marL="1337310" lvl="2" indent="-514350"/>
            <a:r>
              <a:rPr lang="en-GB" sz="2400" dirty="0"/>
              <a:t>Based on psychological and </a:t>
            </a:r>
            <a:r>
              <a:rPr lang="en-GB" sz="2400" dirty="0" err="1"/>
              <a:t>behavioral</a:t>
            </a:r>
            <a:r>
              <a:rPr lang="en-GB" sz="2400" dirty="0"/>
              <a:t> processes in consumer decision making.</a:t>
            </a:r>
          </a:p>
          <a:p>
            <a:pPr marL="1337310" lvl="2" indent="-514350"/>
            <a:r>
              <a:rPr lang="en-GB" sz="2400" dirty="0"/>
              <a:t>The price is perceived as part of the customer's decision at the time of purchase.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How to create a pricing strategy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0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"/>
          <p:cNvSpPr txBox="1">
            <a:spLocks/>
          </p:cNvSpPr>
          <p:nvPr/>
        </p:nvSpPr>
        <p:spPr>
          <a:xfrm>
            <a:off x="1881158" y="1071546"/>
            <a:ext cx="8229600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cs-CZ" sz="3200" dirty="0"/>
              <a:t>P</a:t>
            </a:r>
            <a:r>
              <a:rPr lang="en-GB" sz="3200" dirty="0" err="1"/>
              <a:t>enetration</a:t>
            </a:r>
            <a:r>
              <a:rPr lang="en-GB" sz="3200" dirty="0"/>
              <a:t> </a:t>
            </a:r>
            <a:r>
              <a:rPr lang="cs-CZ" sz="3200" dirty="0" err="1"/>
              <a:t>or</a:t>
            </a:r>
            <a:r>
              <a:rPr lang="cs-CZ" sz="3200" dirty="0"/>
              <a:t> go to market </a:t>
            </a:r>
            <a:r>
              <a:rPr lang="en-GB" sz="3200" dirty="0"/>
              <a:t>strategy.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3200" dirty="0"/>
              <a:t>It is based on a very low price.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3200" dirty="0"/>
              <a:t>Fast market penetration and </a:t>
            </a:r>
            <a:r>
              <a:rPr lang="cs-CZ" sz="3200" dirty="0"/>
              <a:t>market </a:t>
            </a:r>
            <a:r>
              <a:rPr lang="cs-CZ" sz="3200" dirty="0" err="1"/>
              <a:t>share</a:t>
            </a:r>
            <a:r>
              <a:rPr lang="cs-CZ" sz="3200" dirty="0"/>
              <a:t> </a:t>
            </a:r>
            <a:r>
              <a:rPr lang="en-GB" sz="3200" dirty="0"/>
              <a:t>control.</a:t>
            </a:r>
            <a:endParaRPr lang="cs-CZ" sz="2700" dirty="0"/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1881158" y="214290"/>
            <a:ext cx="8229600" cy="92869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cs-CZ" sz="4800" b="1" dirty="0" err="1">
                <a:latin typeface="+mj-lt"/>
                <a:ea typeface="+mj-ea"/>
                <a:cs typeface="+mj-cs"/>
              </a:rPr>
              <a:t>Price</a:t>
            </a:r>
            <a:r>
              <a:rPr lang="cs-CZ" sz="4800" b="1" dirty="0">
                <a:latin typeface="+mj-lt"/>
                <a:ea typeface="+mj-ea"/>
                <a:cs typeface="+mj-cs"/>
              </a:rPr>
              <a:t> </a:t>
            </a:r>
            <a:r>
              <a:rPr lang="cs-CZ" sz="4800" b="1" dirty="0" err="1">
                <a:latin typeface="+mj-lt"/>
                <a:ea typeface="+mj-ea"/>
                <a:cs typeface="+mj-cs"/>
              </a:rPr>
              <a:t>penetration</a:t>
            </a:r>
            <a:r>
              <a:rPr lang="cs-CZ" sz="4800" b="1" dirty="0">
                <a:latin typeface="+mj-lt"/>
                <a:ea typeface="+mj-ea"/>
                <a:cs typeface="+mj-cs"/>
              </a:rPr>
              <a:t> </a:t>
            </a:r>
            <a:r>
              <a:rPr lang="cs-CZ" sz="4800" b="1" dirty="0" err="1">
                <a:latin typeface="+mj-lt"/>
                <a:ea typeface="+mj-ea"/>
                <a:cs typeface="+mj-cs"/>
              </a:rPr>
              <a:t>strategy</a:t>
            </a:r>
            <a:r>
              <a:rPr lang="cs-CZ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2052" name="Picture 4" descr="Výsledek obrázku pro price tag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98" y="3078797"/>
            <a:ext cx="3810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bluray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74157">
            <a:off x="4924498" y="4699181"/>
            <a:ext cx="1608278" cy="86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2956" y="1825625"/>
            <a:ext cx="10840844" cy="4351338"/>
          </a:xfrm>
        </p:spPr>
        <p:txBody>
          <a:bodyPr>
            <a:normAutofit/>
          </a:bodyPr>
          <a:lstStyle/>
          <a:p>
            <a:r>
              <a:rPr lang="en-GB" b="1" dirty="0"/>
              <a:t>In a short period.</a:t>
            </a:r>
          </a:p>
          <a:p>
            <a:pPr lvl="1"/>
            <a:r>
              <a:rPr lang="en-GB" dirty="0"/>
              <a:t>High price on a fairly small market.</a:t>
            </a:r>
          </a:p>
          <a:p>
            <a:pPr lvl="1"/>
            <a:r>
              <a:rPr lang="en-GB" dirty="0"/>
              <a:t>New customers adapt to the price.</a:t>
            </a:r>
          </a:p>
          <a:p>
            <a:r>
              <a:rPr lang="en-GB" b="1" dirty="0"/>
              <a:t>In a long period.</a:t>
            </a:r>
          </a:p>
          <a:p>
            <a:pPr lvl="1"/>
            <a:r>
              <a:rPr lang="en-GB" dirty="0"/>
              <a:t>High profits are likely to attract competition.</a:t>
            </a:r>
          </a:p>
          <a:p>
            <a:pPr lvl="1"/>
            <a:r>
              <a:rPr lang="en-GB" dirty="0"/>
              <a:t>The price cut will keep sales at the desired values.</a:t>
            </a:r>
          </a:p>
          <a:p>
            <a:pPr lvl="1"/>
            <a:r>
              <a:rPr lang="en-GB" dirty="0"/>
              <a:t>Branded and fashionable goods, technological novelties (gaming consoles, tablets, smartphones).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Skimming</a:t>
            </a:r>
            <a:r>
              <a:rPr lang="cs-CZ" dirty="0"/>
              <a:t> </a:t>
            </a:r>
            <a:r>
              <a:rPr lang="cs-CZ" dirty="0" err="1"/>
              <a:t>strategy</a:t>
            </a:r>
            <a:endParaRPr lang="cs-CZ" dirty="0"/>
          </a:p>
        </p:txBody>
      </p:sp>
      <p:pic>
        <p:nvPicPr>
          <p:cNvPr id="4098" name="Picture 2" descr="Výsledek obrázku pro playstatio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983544"/>
            <a:ext cx="2521585" cy="240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01040" y="1481330"/>
            <a:ext cx="10810240" cy="4305125"/>
          </a:xfrm>
        </p:spPr>
        <p:txBody>
          <a:bodyPr>
            <a:noAutofit/>
          </a:bodyPr>
          <a:lstStyle/>
          <a:p>
            <a:r>
              <a:rPr lang="en-GB" sz="3600" dirty="0"/>
              <a:t>High price throughout the product life cycle.</a:t>
            </a:r>
          </a:p>
          <a:p>
            <a:r>
              <a:rPr lang="cs-CZ" sz="3600" dirty="0" err="1"/>
              <a:t>Decreasing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price</a:t>
            </a:r>
            <a:r>
              <a:rPr lang="en-GB" sz="3600" dirty="0"/>
              <a:t> would be perceived by customers as a loss of prestige.</a:t>
            </a:r>
          </a:p>
          <a:p>
            <a:r>
              <a:rPr lang="en-GB" sz="3600" dirty="0"/>
              <a:t>Luxury brands (fashion, cars, </a:t>
            </a:r>
            <a:r>
              <a:rPr lang="en-GB" sz="3600" dirty="0" err="1"/>
              <a:t>jewelry</a:t>
            </a:r>
            <a:r>
              <a:rPr lang="en-GB" sz="3600" dirty="0"/>
              <a:t>, watches).</a:t>
            </a:r>
          </a:p>
          <a:p>
            <a:r>
              <a:rPr lang="en-GB" sz="3600" dirty="0" err="1"/>
              <a:t>Premi</a:t>
            </a:r>
            <a:r>
              <a:rPr lang="cs-CZ" sz="3600" dirty="0"/>
              <a:t>um</a:t>
            </a:r>
            <a:r>
              <a:rPr lang="en-GB" sz="3600" dirty="0"/>
              <a:t> price assumptions:</a:t>
            </a:r>
          </a:p>
          <a:p>
            <a:pPr lvl="1"/>
            <a:r>
              <a:rPr lang="en-GB" sz="2800" dirty="0"/>
              <a:t>The customer believes the goods are good quality.</a:t>
            </a:r>
          </a:p>
          <a:p>
            <a:pPr lvl="1"/>
            <a:r>
              <a:rPr lang="en-GB" sz="2800" dirty="0"/>
              <a:t>The product will allow it to reflect the social status of luxury.</a:t>
            </a:r>
          </a:p>
          <a:p>
            <a:pPr lvl="1"/>
            <a:r>
              <a:rPr lang="en-GB" sz="2800" dirty="0"/>
              <a:t>The cost of product failure is too high.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Premium </a:t>
            </a:r>
            <a:r>
              <a:rPr lang="cs-CZ" sz="3600" dirty="0" err="1"/>
              <a:t>pricing</a:t>
            </a:r>
            <a:endParaRPr lang="cs-CZ" sz="3600" dirty="0"/>
          </a:p>
        </p:txBody>
      </p:sp>
      <p:pic>
        <p:nvPicPr>
          <p:cNvPr id="3074" name="Picture 2" descr="Výsledek obrázku pro rolls royc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015" y="365125"/>
            <a:ext cx="2060745" cy="12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They are a strategy of high prices.</a:t>
            </a:r>
          </a:p>
          <a:p>
            <a:r>
              <a:rPr lang="en-GB" dirty="0"/>
              <a:t>The use of a high price carries certain assumptions:</a:t>
            </a:r>
          </a:p>
          <a:p>
            <a:pPr lvl="1"/>
            <a:r>
              <a:rPr lang="en-GB" dirty="0"/>
              <a:t>The product is unique, patent-protected</a:t>
            </a:r>
          </a:p>
          <a:p>
            <a:pPr lvl="1"/>
            <a:r>
              <a:rPr lang="en-GB" dirty="0"/>
              <a:t>Production is difficult</a:t>
            </a:r>
          </a:p>
          <a:p>
            <a:pPr lvl="1"/>
            <a:r>
              <a:rPr lang="en-GB" dirty="0"/>
              <a:t>The high price does re</a:t>
            </a:r>
            <a:r>
              <a:rPr lang="cs-CZ" dirty="0" err="1"/>
              <a:t>pels</a:t>
            </a:r>
            <a:r>
              <a:rPr lang="en-GB" dirty="0"/>
              <a:t> certain customer segments</a:t>
            </a:r>
          </a:p>
          <a:p>
            <a:pPr lvl="1"/>
            <a:r>
              <a:rPr lang="en-GB" dirty="0"/>
              <a:t>The market is too small to attract competition</a:t>
            </a:r>
          </a:p>
          <a:p>
            <a:pPr lvl="1"/>
            <a:r>
              <a:rPr lang="en-GB" dirty="0"/>
              <a:t>The product requires highly qualified staff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Skimming</a:t>
            </a:r>
            <a:r>
              <a:rPr lang="cs-CZ" dirty="0"/>
              <a:t> and </a:t>
            </a:r>
            <a:r>
              <a:rPr lang="cs-CZ" dirty="0" err="1"/>
              <a:t>premium</a:t>
            </a:r>
            <a:r>
              <a:rPr lang="cs-CZ" dirty="0"/>
              <a:t> </a:t>
            </a:r>
            <a:r>
              <a:rPr lang="cs-CZ" dirty="0" err="1"/>
              <a:t>pricing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2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874169"/>
            <a:ext cx="11353800" cy="27258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400" dirty="0"/>
              <a:t>Baseball </a:t>
            </a:r>
            <a:r>
              <a:rPr lang="cs-CZ" sz="5400" dirty="0" err="1"/>
              <a:t>bat</a:t>
            </a:r>
            <a:r>
              <a:rPr lang="cs-CZ" sz="5400" dirty="0"/>
              <a:t> and </a:t>
            </a:r>
            <a:r>
              <a:rPr lang="cs-CZ" sz="5400" dirty="0" err="1"/>
              <a:t>ball</a:t>
            </a:r>
            <a:r>
              <a:rPr lang="cs-CZ" sz="5400" dirty="0"/>
              <a:t> </a:t>
            </a:r>
            <a:r>
              <a:rPr lang="cs-CZ" sz="5400" dirty="0" err="1"/>
              <a:t>cost</a:t>
            </a:r>
            <a:r>
              <a:rPr lang="cs-CZ" sz="5400" dirty="0"/>
              <a:t> 11 €.</a:t>
            </a:r>
          </a:p>
          <a:p>
            <a:pPr marL="0" indent="0" algn="ctr">
              <a:buNone/>
            </a:pPr>
            <a:r>
              <a:rPr lang="cs-CZ" sz="5400" dirty="0" err="1"/>
              <a:t>Bat</a:t>
            </a:r>
            <a:r>
              <a:rPr lang="cs-CZ" sz="5400" dirty="0"/>
              <a:t> </a:t>
            </a:r>
            <a:r>
              <a:rPr lang="cs-CZ" sz="5400" dirty="0" err="1"/>
              <a:t>cost</a:t>
            </a:r>
            <a:r>
              <a:rPr lang="cs-CZ" sz="5400" dirty="0"/>
              <a:t> 10 € more </a:t>
            </a:r>
            <a:r>
              <a:rPr lang="cs-CZ" sz="5400" dirty="0" err="1"/>
              <a:t>than</a:t>
            </a:r>
            <a:r>
              <a:rPr lang="cs-CZ" sz="5400" dirty="0"/>
              <a:t> </a:t>
            </a:r>
            <a:r>
              <a:rPr lang="cs-CZ" sz="5400" dirty="0" err="1"/>
              <a:t>ball</a:t>
            </a:r>
            <a:r>
              <a:rPr lang="cs-CZ" sz="5400" dirty="0"/>
              <a:t>.</a:t>
            </a:r>
          </a:p>
          <a:p>
            <a:pPr marL="0" indent="0" algn="ctr">
              <a:buNone/>
            </a:pPr>
            <a:r>
              <a:rPr lang="cs-CZ" sz="5400" dirty="0" err="1"/>
              <a:t>How</a:t>
            </a:r>
            <a:r>
              <a:rPr lang="cs-CZ" sz="5400" dirty="0"/>
              <a:t> much </a:t>
            </a:r>
            <a:r>
              <a:rPr lang="cs-CZ" sz="5400" dirty="0" err="1"/>
              <a:t>the</a:t>
            </a:r>
            <a:r>
              <a:rPr lang="cs-CZ" sz="5400" dirty="0"/>
              <a:t> </a:t>
            </a:r>
            <a:r>
              <a:rPr lang="cs-CZ" sz="5400" dirty="0" err="1"/>
              <a:t>ball</a:t>
            </a:r>
            <a:r>
              <a:rPr lang="cs-CZ" sz="5400" dirty="0"/>
              <a:t> </a:t>
            </a:r>
            <a:r>
              <a:rPr lang="cs-CZ" sz="5400" dirty="0" err="1"/>
              <a:t>costs</a:t>
            </a:r>
            <a:r>
              <a:rPr lang="cs-CZ" sz="5400" dirty="0"/>
              <a:t>? </a:t>
            </a:r>
          </a:p>
          <a:p>
            <a:endParaRPr lang="cs-CZ" sz="3200" dirty="0"/>
          </a:p>
          <a:p>
            <a:endParaRPr lang="cs-CZ" sz="3200" dirty="0"/>
          </a:p>
        </p:txBody>
      </p:sp>
      <p:pic>
        <p:nvPicPr>
          <p:cNvPr id="1026" name="Picture 2" descr="Výsledek obrázku pro baseball ba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28" y="254643"/>
            <a:ext cx="1380970" cy="137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baseball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02" y="401215"/>
            <a:ext cx="1081067" cy="10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72328" y="4991880"/>
            <a:ext cx="4512611" cy="8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5400" dirty="0"/>
              <a:t>1 €?</a:t>
            </a:r>
            <a:endParaRPr lang="cs-CZ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54" y="4545709"/>
            <a:ext cx="2057648" cy="205764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25120" y="4974880"/>
            <a:ext cx="4512611" cy="8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5400" dirty="0"/>
              <a:t>1 + 11 = 12</a:t>
            </a:r>
            <a:endParaRPr lang="cs-CZ" sz="3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515447" y="4974879"/>
            <a:ext cx="4512611" cy="8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5400" dirty="0"/>
              <a:t> 0,5 + 10,5 = 11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663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594854"/>
            <a:ext cx="10515600" cy="4593260"/>
          </a:xfrm>
        </p:spPr>
        <p:txBody>
          <a:bodyPr>
            <a:noAutofit/>
          </a:bodyPr>
          <a:lstStyle/>
          <a:p>
            <a:r>
              <a:rPr lang="en-GB" dirty="0"/>
              <a:t>Consumers perceive mostly the first digit of the price and how many numbers it </a:t>
            </a:r>
            <a:r>
              <a:rPr lang="cs-CZ" dirty="0"/>
              <a:t>ha</a:t>
            </a:r>
            <a:r>
              <a:rPr lang="en-GB" dirty="0"/>
              <a:t>s. They do not care much about halter items. The meaning of the penny (cent) parts of the price increases with the strength of the currency.</a:t>
            </a:r>
          </a:p>
          <a:p>
            <a:r>
              <a:rPr lang="en-GB" dirty="0"/>
              <a:t>This effect is magnified by the price tags where these items are printed in smaller font (3.</a:t>
            </a:r>
            <a:r>
              <a:rPr lang="en-GB" baseline="30000" dirty="0"/>
              <a:t>98</a:t>
            </a:r>
            <a:r>
              <a:rPr lang="en-GB" dirty="0"/>
              <a:t> €).</a:t>
            </a:r>
          </a:p>
          <a:p>
            <a:r>
              <a:rPr lang="en-GB" dirty="0"/>
              <a:t>Prices down to the last cents indicate to the consumer that the goods are sold at the lowest possible price.</a:t>
            </a:r>
          </a:p>
          <a:p>
            <a:r>
              <a:rPr lang="en-GB" dirty="0"/>
              <a:t>The importance of setting the right price increases with the development of Internet servers to compare goods (Heureka.cz, Zbozi.cz).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Psychological price </a:t>
            </a:r>
            <a:r>
              <a:rPr lang="cs-CZ" b="1" dirty="0" err="1"/>
              <a:t>development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947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400" dirty="0"/>
              <a:t>Price tactics</a:t>
            </a:r>
            <a:endParaRPr lang="cs-CZ" sz="4400" dirty="0"/>
          </a:p>
          <a:p>
            <a:r>
              <a:rPr lang="en-GB" sz="4400" dirty="0"/>
              <a:t>Using 1.99 instead of 2</a:t>
            </a:r>
          </a:p>
          <a:p>
            <a:r>
              <a:rPr lang="en-GB" sz="4400" dirty="0"/>
              <a:t>All for XX, -</a:t>
            </a:r>
          </a:p>
          <a:p>
            <a:r>
              <a:rPr lang="en-GB" sz="4400" dirty="0"/>
              <a:t>Monthly </a:t>
            </a:r>
            <a:r>
              <a:rPr lang="cs-CZ" sz="4400" dirty="0" err="1"/>
              <a:t>payments</a:t>
            </a:r>
            <a:r>
              <a:rPr lang="en-GB" sz="4400" dirty="0"/>
              <a:t> instead of the total price</a:t>
            </a:r>
          </a:p>
          <a:p>
            <a:r>
              <a:rPr lang="en-GB" sz="4400" dirty="0"/>
              <a:t>Free </a:t>
            </a:r>
            <a:r>
              <a:rPr lang="cs-CZ" sz="4400" dirty="0" err="1"/>
              <a:t>stuff</a:t>
            </a:r>
            <a:r>
              <a:rPr lang="cs-CZ" sz="4400" dirty="0"/>
              <a:t> (</a:t>
            </a:r>
            <a:r>
              <a:rPr lang="en-GB" sz="4400" dirty="0"/>
              <a:t>X + 1 action</a:t>
            </a:r>
            <a:r>
              <a:rPr lang="cs-CZ" sz="4400" dirty="0"/>
              <a:t>)</a:t>
            </a:r>
            <a:endParaRPr lang="en-GB" sz="4400" dirty="0"/>
          </a:p>
          <a:p>
            <a:r>
              <a:rPr lang="en-GB" sz="4400" dirty="0"/>
              <a:t>Deploying high prizes and subsequent "drastic" DISCOUNT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Psychological price </a:t>
            </a:r>
            <a:r>
              <a:rPr lang="cs-CZ" b="1" dirty="0" err="1"/>
              <a:t>development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8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rmAutofit/>
          </a:bodyPr>
          <a:lstStyle/>
          <a:p>
            <a:r>
              <a:rPr lang="cs-CZ"/>
              <a:t>Thank you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Relativity </a:t>
            </a:r>
            <a:r>
              <a:rPr lang="cs-CZ" dirty="0" err="1"/>
              <a:t>principle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9" y="1323602"/>
            <a:ext cx="9260030" cy="535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Výsledek obrázku pro behavioral economics economist sub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2" y="801695"/>
            <a:ext cx="11436736" cy="53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Economist</a:t>
            </a:r>
            <a:r>
              <a:rPr lang="cs-CZ" dirty="0"/>
              <a:t> </a:t>
            </a:r>
            <a:r>
              <a:rPr lang="cs-CZ" dirty="0" err="1"/>
              <a:t>Subscription</a:t>
            </a:r>
            <a:r>
              <a:rPr lang="cs-CZ" dirty="0"/>
              <a:t> </a:t>
            </a:r>
            <a:r>
              <a:rPr lang="cs-CZ" dirty="0" err="1"/>
              <a:t>problem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 the original high interest in the $ 125 (84%) printed and online subscription, the only version of interest-only version dropped to just 32%.</a:t>
            </a:r>
          </a:p>
          <a:p>
            <a:r>
              <a:rPr lang="en-GB" dirty="0"/>
              <a:t>An anchor in the form of unnecessary options in the middle affected the overall perception of the offer.</a:t>
            </a:r>
          </a:p>
          <a:p>
            <a:r>
              <a:rPr lang="en-GB" dirty="0"/>
              <a:t>An attractive third option (online + print) not only compared to the other (printed version only), but also with the first variation of online subscription.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21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Where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travel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Výsledek obrázku pro p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9" y="2260523"/>
            <a:ext cx="5138853" cy="32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71" y="2260521"/>
            <a:ext cx="5380371" cy="32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Paris </a:t>
            </a:r>
            <a:r>
              <a:rPr lang="cs-CZ" dirty="0" err="1"/>
              <a:t>or</a:t>
            </a:r>
            <a:r>
              <a:rPr lang="cs-CZ" dirty="0"/>
              <a:t> Barcelona?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2826"/>
            <a:ext cx="10515600" cy="5053779"/>
          </a:xfrm>
        </p:spPr>
        <p:txBody>
          <a:bodyPr>
            <a:normAutofit/>
          </a:bodyPr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choice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Trip to </a:t>
            </a:r>
            <a:r>
              <a:rPr lang="cs-CZ" dirty="0"/>
              <a:t>Barcelona</a:t>
            </a:r>
            <a:r>
              <a:rPr lang="en-GB" dirty="0"/>
              <a:t> All-inclusive, free </a:t>
            </a:r>
            <a:r>
              <a:rPr lang="cs-CZ" dirty="0" err="1"/>
              <a:t>transportation</a:t>
            </a:r>
            <a:r>
              <a:rPr lang="en-GB" dirty="0"/>
              <a:t>, you have to pay for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morning</a:t>
            </a:r>
            <a:r>
              <a:rPr lang="cs-CZ" dirty="0"/>
              <a:t> </a:t>
            </a:r>
            <a:r>
              <a:rPr lang="en-GB" dirty="0"/>
              <a:t>coffee</a:t>
            </a:r>
            <a:r>
              <a:rPr lang="cs-CZ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Trip to </a:t>
            </a:r>
            <a:r>
              <a:rPr lang="cs-CZ" dirty="0"/>
              <a:t>Barcelona </a:t>
            </a:r>
            <a:r>
              <a:rPr lang="en-GB" dirty="0"/>
              <a:t>All-inclusive, free </a:t>
            </a:r>
            <a:r>
              <a:rPr lang="cs-CZ" dirty="0" err="1"/>
              <a:t>transportation</a:t>
            </a:r>
            <a:r>
              <a:rPr lang="en-GB" dirty="0"/>
              <a:t>,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Trip to </a:t>
            </a:r>
            <a:r>
              <a:rPr lang="cs-CZ" dirty="0"/>
              <a:t>Paris </a:t>
            </a:r>
            <a:r>
              <a:rPr lang="en-GB" dirty="0"/>
              <a:t>All-inclusive, free </a:t>
            </a:r>
            <a:r>
              <a:rPr lang="cs-CZ" dirty="0" err="1"/>
              <a:t>transportation</a:t>
            </a:r>
            <a:r>
              <a:rPr lang="en-GB" dirty="0"/>
              <a:t>, </a:t>
            </a:r>
            <a:endParaRPr lang="cs-CZ" dirty="0"/>
          </a:p>
          <a:p>
            <a:r>
              <a:rPr lang="cs-CZ" dirty="0"/>
              <a:t>2nd </a:t>
            </a:r>
            <a:r>
              <a:rPr lang="cs-CZ" dirty="0" err="1"/>
              <a:t>choice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more </a:t>
            </a:r>
            <a:r>
              <a:rPr lang="cs-CZ" dirty="0" err="1"/>
              <a:t>attractive</a:t>
            </a:r>
            <a:r>
              <a:rPr lang="cs-CZ" dirty="0"/>
              <a:t> </a:t>
            </a:r>
            <a:r>
              <a:rPr lang="cs-CZ" dirty="0" err="1"/>
              <a:t>compared</a:t>
            </a:r>
            <a:r>
              <a:rPr lang="cs-CZ" dirty="0"/>
              <a:t> to 1st </a:t>
            </a:r>
            <a:r>
              <a:rPr lang="cs-CZ" dirty="0" err="1"/>
              <a:t>choice</a:t>
            </a:r>
            <a:r>
              <a:rPr lang="cs-CZ" dirty="0"/>
              <a:t> and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compared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3rd </a:t>
            </a:r>
            <a:r>
              <a:rPr lang="cs-CZ" dirty="0" err="1"/>
              <a:t>one</a:t>
            </a:r>
            <a:r>
              <a:rPr lang="cs-CZ" dirty="0"/>
              <a:t>.</a:t>
            </a:r>
          </a:p>
          <a:p>
            <a:r>
              <a:rPr lang="cs-CZ" sz="1900" dirty="0" err="1"/>
              <a:t>Ariely</a:t>
            </a:r>
            <a:r>
              <a:rPr lang="cs-CZ" sz="1900" dirty="0"/>
              <a:t> on </a:t>
            </a:r>
            <a:r>
              <a:rPr lang="cs-CZ" sz="1900" dirty="0" err="1"/>
              <a:t>irationality</a:t>
            </a:r>
            <a:r>
              <a:rPr lang="cs-CZ" sz="1900" dirty="0"/>
              <a:t>:</a:t>
            </a:r>
          </a:p>
          <a:p>
            <a:r>
              <a:rPr lang="cs-CZ" dirty="0">
                <a:hlinkClick r:id="rId3"/>
              </a:rPr>
              <a:t>https://www.ted.com/talks/dan_ariely_asks_are_we_in_control_of_our_own_decisions/transcript#t-816260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Removing currency denomination increases sales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4186473" cy="448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9600" dirty="0"/>
              <a:t>15,- </a:t>
            </a:r>
          </a:p>
          <a:p>
            <a:pPr marL="0" indent="0" algn="ctr">
              <a:buNone/>
            </a:pPr>
            <a:r>
              <a:rPr lang="cs-CZ" sz="9600" dirty="0" err="1"/>
              <a:t>vs</a:t>
            </a:r>
            <a:r>
              <a:rPr lang="cs-CZ" sz="9600" dirty="0"/>
              <a:t> </a:t>
            </a:r>
          </a:p>
          <a:p>
            <a:pPr marL="0" indent="0" algn="ctr">
              <a:buNone/>
            </a:pPr>
            <a:r>
              <a:rPr lang="cs-CZ" sz="9600" dirty="0"/>
              <a:t>15,- €</a:t>
            </a:r>
            <a:endParaRPr lang="en-US" sz="9600" dirty="0"/>
          </a:p>
        </p:txBody>
      </p:sp>
      <p:pic>
        <p:nvPicPr>
          <p:cNvPr id="3074" name="Picture 2" descr="Výsledek obrázku pro restaurant 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42" y="1768067"/>
            <a:ext cx="5968034" cy="397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4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Birthday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I</a:t>
            </a:r>
            <a:r>
              <a:rPr lang="en-GB" sz="3600" dirty="0" err="1"/>
              <a:t>mplicit</a:t>
            </a:r>
            <a:r>
              <a:rPr lang="en-GB" sz="3600" dirty="0"/>
              <a:t> egotism resulting from consumers' positive self-associations affects their evaluations of product prices</a:t>
            </a:r>
            <a:r>
              <a:rPr lang="cs-CZ" sz="3600" dirty="0"/>
              <a:t>.</a:t>
            </a:r>
          </a:p>
          <a:p>
            <a:r>
              <a:rPr lang="cs-CZ" sz="3600" dirty="0"/>
              <a:t>I</a:t>
            </a:r>
            <a:r>
              <a:rPr lang="en-GB" sz="3600" dirty="0" err="1"/>
              <a:t>ncreased</a:t>
            </a:r>
            <a:r>
              <a:rPr lang="en-GB" sz="3600" dirty="0"/>
              <a:t> preference for prices with endings</a:t>
            </a:r>
            <a:r>
              <a:rPr lang="cs-CZ" sz="3600" dirty="0"/>
              <a:t> </a:t>
            </a:r>
            <a:r>
              <a:rPr lang="en-GB" sz="3600" dirty="0" err="1"/>
              <a:t>equaling</a:t>
            </a:r>
            <a:r>
              <a:rPr lang="en-GB" sz="3600" dirty="0"/>
              <a:t> to one’s own birthday date</a:t>
            </a:r>
            <a:r>
              <a:rPr lang="cs-CZ" sz="3600" dirty="0"/>
              <a:t>.</a:t>
            </a:r>
          </a:p>
          <a:p>
            <a:r>
              <a:rPr lang="cs-CZ" sz="3600" dirty="0" err="1"/>
              <a:t>Coulter</a:t>
            </a:r>
            <a:r>
              <a:rPr lang="cs-CZ" sz="3600" dirty="0"/>
              <a:t> and </a:t>
            </a:r>
            <a:r>
              <a:rPr lang="cs-CZ" sz="3600" dirty="0" err="1"/>
              <a:t>Grewal</a:t>
            </a:r>
            <a:r>
              <a:rPr lang="cs-CZ" sz="3600" dirty="0"/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33235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858</Words>
  <Application>Microsoft Office PowerPoint</Application>
  <PresentationFormat>Custom</PresentationFormat>
  <Paragraphs>122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Motiv Office</vt:lpstr>
      <vt:lpstr>Trade organisations Marketing</vt:lpstr>
      <vt:lpstr>PowerPoint Presentation</vt:lpstr>
      <vt:lpstr>Relativity principle</vt:lpstr>
      <vt:lpstr>PowerPoint Presentation</vt:lpstr>
      <vt:lpstr>The Economist Subscription problem</vt:lpstr>
      <vt:lpstr>Where do you want to travel?</vt:lpstr>
      <vt:lpstr>Paris or Barcelona?</vt:lpstr>
      <vt:lpstr>Removing currency denomination increases sales</vt:lpstr>
      <vt:lpstr>Birthday number price effect</vt:lpstr>
      <vt:lpstr>Commas in price</vt:lpstr>
      <vt:lpstr>Fonts in pricing – how to promote price reduction?</vt:lpstr>
      <vt:lpstr>Consolidated surcharges</vt:lpstr>
      <vt:lpstr>Price effects</vt:lpstr>
      <vt:lpstr>Types of the market and pricing process</vt:lpstr>
      <vt:lpstr>How to create a pricing strategy</vt:lpstr>
      <vt:lpstr>PowerPoint Presentation</vt:lpstr>
      <vt:lpstr>Skimming strategy</vt:lpstr>
      <vt:lpstr>Premium pricing</vt:lpstr>
      <vt:lpstr>Skimming and premium pricing</vt:lpstr>
      <vt:lpstr>Psychological price development</vt:lpstr>
      <vt:lpstr>Psychological price development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Sarath Thulaseedharan</cp:lastModifiedBy>
  <cp:revision>123</cp:revision>
  <dcterms:created xsi:type="dcterms:W3CDTF">2015-11-22T20:58:09Z</dcterms:created>
  <dcterms:modified xsi:type="dcterms:W3CDTF">2022-11-28T17:40:16Z</dcterms:modified>
</cp:coreProperties>
</file>