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32" r:id="rId3"/>
    <p:sldId id="433" r:id="rId4"/>
    <p:sldId id="434" r:id="rId5"/>
    <p:sldId id="435" r:id="rId6"/>
    <p:sldId id="436" r:id="rId7"/>
    <p:sldId id="487" r:id="rId8"/>
    <p:sldId id="488" r:id="rId9"/>
    <p:sldId id="489" r:id="rId10"/>
    <p:sldId id="490" r:id="rId11"/>
    <p:sldId id="491" r:id="rId12"/>
    <p:sldId id="442" r:id="rId13"/>
    <p:sldId id="443" r:id="rId14"/>
    <p:sldId id="444" r:id="rId15"/>
    <p:sldId id="493" r:id="rId16"/>
    <p:sldId id="495" r:id="rId17"/>
    <p:sldId id="445" r:id="rId18"/>
    <p:sldId id="494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96" r:id="rId28"/>
    <p:sldId id="481" r:id="rId29"/>
    <p:sldId id="482" r:id="rId30"/>
    <p:sldId id="483" r:id="rId31"/>
    <p:sldId id="484" r:id="rId32"/>
    <p:sldId id="485" r:id="rId33"/>
    <p:sldId id="322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24B"/>
    <a:srgbClr val="D6E4E6"/>
    <a:srgbClr val="FF0000"/>
    <a:srgbClr val="70AD47"/>
    <a:srgbClr val="598B91"/>
    <a:srgbClr val="A5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6" autoAdjust="0"/>
    <p:restoredTop sz="78080" autoAdjust="0"/>
  </p:normalViewPr>
  <p:slideViewPr>
    <p:cSldViewPr snapToGrid="0">
      <p:cViewPr varScale="1">
        <p:scale>
          <a:sx n="82" d="100"/>
          <a:sy n="82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are weird and irrational, and there’s much we don’t understand. Like why do shoppers moving in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counterclockwise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direction spend on average $2.00 more at the supermarket?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https://conversionxl.com/blog/pricing-experiments-you-might-not-know-but-can-learn-from/</a:t>
            </a:r>
            <a:endParaRPr lang="cs-CZ"/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52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70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https://www.youtube.com/watch?v=kmrc8ZJld8A</a:t>
            </a:r>
            <a:endParaRPr lang="cs-CZ" dirty="0"/>
          </a:p>
          <a:p>
            <a:r>
              <a:rPr lang="cs-CZ" dirty="0"/>
              <a:t>LIDL v CZ vůně kávy.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26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78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Organizations</a:t>
            </a:r>
            <a:br>
              <a:rPr lang="en-US" dirty="0"/>
            </a:br>
            <a:r>
              <a:rPr lang="cs-CZ" sz="4000" dirty="0" err="1"/>
              <a:t>Store</a:t>
            </a:r>
            <a:r>
              <a:rPr lang="cs-CZ" sz="4000" dirty="0"/>
              <a:t> layout and retail </a:t>
            </a:r>
            <a:r>
              <a:rPr lang="cs-CZ" sz="4000" dirty="0" err="1"/>
              <a:t>laws</a:t>
            </a:r>
            <a:r>
              <a:rPr lang="cs-CZ" sz="4000" dirty="0"/>
              <a:t>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Counter store design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9" y="925580"/>
            <a:ext cx="8787185" cy="5859955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8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Sector store design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95" y="820674"/>
            <a:ext cx="8257673" cy="587815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95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>
                <a:latin typeface="Arial" panose="020B0604020202020204" pitchFamily="34" charset="0"/>
              </a:rPr>
              <a:t>FIND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exapmles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551722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Racetrack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  <a:endParaRPr lang="en-US" altLang="cs-CZ" sz="36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Grid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Open design</a:t>
            </a:r>
            <a:endParaRPr lang="en-US" altLang="cs-CZ" sz="36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Counter</a:t>
            </a:r>
            <a:r>
              <a:rPr lang="cs-CZ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3600" dirty="0" err="1">
                <a:latin typeface="Arial" panose="020B0604020202020204" pitchFamily="34" charset="0"/>
              </a:rPr>
              <a:t>store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Sector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  <a:endParaRPr lang="en-US" altLang="cs-CZ" sz="3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endParaRPr lang="en-US" altLang="cs-CZ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6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cap="all" dirty="0">
                <a:latin typeface="Arial" panose="020B0604020202020204" pitchFamily="34" charset="0"/>
              </a:rPr>
              <a:t>Environment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en-US" altLang="cs-CZ" sz="2400" b="1" cap="all" dirty="0">
                <a:latin typeface="Arial" panose="020B0604020202020204" pitchFamily="34" charset="0"/>
              </a:rPr>
              <a:t>Influencers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551722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3600" dirty="0">
                <a:latin typeface="Arial" panose="020B0604020202020204" pitchFamily="34" charset="0"/>
              </a:rPr>
              <a:t>Shelf</a:t>
            </a:r>
            <a:r>
              <a:rPr lang="cs-CZ" altLang="cs-CZ" sz="3600" dirty="0">
                <a:latin typeface="Arial" panose="020B0604020202020204" pitchFamily="34" charset="0"/>
              </a:rPr>
              <a:t> </a:t>
            </a:r>
            <a:r>
              <a:rPr lang="en-US" altLang="cs-CZ" sz="3600" dirty="0">
                <a:latin typeface="Arial" panose="020B0604020202020204" pitchFamily="34" charset="0"/>
              </a:rPr>
              <a:t>positions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Music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3600" dirty="0">
                <a:latin typeface="Arial" panose="020B0604020202020204" pitchFamily="34" charset="0"/>
              </a:rPr>
              <a:t>Smell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3600" dirty="0">
                <a:latin typeface="Arial" panose="020B0604020202020204" pitchFamily="34" charset="0"/>
              </a:rPr>
              <a:t>Light</a:t>
            </a:r>
            <a:endParaRPr lang="cs-CZ" altLang="cs-CZ" sz="36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POS/POP </a:t>
            </a:r>
            <a:r>
              <a:rPr lang="cs-CZ" altLang="cs-CZ" sz="3600" dirty="0" err="1">
                <a:latin typeface="Arial" panose="020B0604020202020204" pitchFamily="34" charset="0"/>
              </a:rPr>
              <a:t>materials</a:t>
            </a:r>
            <a:endParaRPr lang="en-US" altLang="cs-CZ" sz="3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endParaRPr lang="en-US" altLang="cs-CZ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cap="all" dirty="0">
                <a:latin typeface="Arial" panose="020B0604020202020204" pitchFamily="34" charset="0"/>
              </a:rPr>
              <a:t>Environment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en-US" altLang="cs-CZ" sz="2400" b="1" cap="all" dirty="0">
                <a:latin typeface="Arial" panose="020B0604020202020204" pitchFamily="34" charset="0"/>
              </a:rPr>
              <a:t>Influencers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367056"/>
            <a:ext cx="8477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cs-CZ" sz="3600" dirty="0">
                <a:latin typeface="Arial" panose="020B0604020202020204" pitchFamily="34" charset="0"/>
              </a:rPr>
              <a:t>Shelf</a:t>
            </a:r>
            <a:r>
              <a:rPr lang="cs-CZ" altLang="cs-CZ" sz="3600" dirty="0">
                <a:latin typeface="Arial" panose="020B0604020202020204" pitchFamily="34" charset="0"/>
              </a:rPr>
              <a:t> </a:t>
            </a:r>
            <a:r>
              <a:rPr lang="en-US" altLang="cs-CZ" sz="3600" dirty="0">
                <a:latin typeface="Arial" panose="020B0604020202020204" pitchFamily="34" charset="0"/>
              </a:rPr>
              <a:t>positions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87730"/>
            <a:ext cx="7612062" cy="42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6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cap="all" dirty="0">
                <a:latin typeface="Arial" panose="020B0604020202020204" pitchFamily="34" charset="0"/>
              </a:rPr>
              <a:t>Environment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en-US" altLang="cs-CZ" sz="2400" b="1" cap="all" dirty="0">
                <a:latin typeface="Arial" panose="020B0604020202020204" pitchFamily="34" charset="0"/>
              </a:rPr>
              <a:t>Influencers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367056"/>
            <a:ext cx="847725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Music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VÃ½sledek obrÃ¡zku pro german and french wine music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3" y="2187730"/>
            <a:ext cx="5661673" cy="36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71600" y="6053484"/>
            <a:ext cx="895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North, A. C., Hargreaves, D. J., &amp; </a:t>
            </a:r>
            <a:r>
              <a:rPr lang="en-GB" dirty="0" err="1"/>
              <a:t>McKendrick</a:t>
            </a:r>
            <a:r>
              <a:rPr lang="en-GB" dirty="0"/>
              <a:t>, J. (1999). The influence of in-store music on wine selections. </a:t>
            </a:r>
            <a:r>
              <a:rPr lang="en-GB" i="1" dirty="0"/>
              <a:t>Journal of Applied Psychology, 84</a:t>
            </a:r>
            <a:r>
              <a:rPr lang="en-GB" dirty="0"/>
              <a:t>(2), 271-276.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9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cap="all" dirty="0">
                <a:latin typeface="Arial" panose="020B0604020202020204" pitchFamily="34" charset="0"/>
              </a:rPr>
              <a:t>Environment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en-US" altLang="cs-CZ" sz="2400" b="1" cap="all" dirty="0">
                <a:latin typeface="Arial" panose="020B0604020202020204" pitchFamily="34" charset="0"/>
              </a:rPr>
              <a:t>Influencers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367056"/>
            <a:ext cx="847725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Smell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7747" y="6046237"/>
            <a:ext cx="995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Dunkin 'Donuts has announced that total traffic in South Korea has increased by 16% and sales by even 29%!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0EA3B2-DFD3-724B-87DE-E89512D6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73" y="2187730"/>
            <a:ext cx="6506546" cy="38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cap="all" dirty="0">
                <a:latin typeface="Arial" panose="020B0604020202020204" pitchFamily="34" charset="0"/>
              </a:rPr>
              <a:t>Environment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en-US" altLang="cs-CZ" sz="2400" b="1" cap="all" dirty="0">
                <a:latin typeface="Arial" panose="020B0604020202020204" pitchFamily="34" charset="0"/>
              </a:rPr>
              <a:t>Influencers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2019300" y="1322606"/>
            <a:ext cx="8477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cs-CZ" sz="3600">
                <a:latin typeface="Arial" panose="020B0604020202020204" pitchFamily="34" charset="0"/>
              </a:rPr>
              <a:t>Light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73" y="2105958"/>
            <a:ext cx="6584950" cy="44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cap="all" dirty="0">
                <a:latin typeface="Arial" panose="020B0604020202020204" pitchFamily="34" charset="0"/>
              </a:rPr>
              <a:t>Environment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en-US" altLang="cs-CZ" sz="2400" b="1" cap="all" dirty="0">
                <a:latin typeface="Arial" panose="020B0604020202020204" pitchFamily="34" charset="0"/>
              </a:rPr>
              <a:t>Influencers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367056"/>
            <a:ext cx="847725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Point </a:t>
            </a:r>
            <a:r>
              <a:rPr lang="cs-CZ" altLang="cs-CZ" sz="3600" dirty="0" err="1">
                <a:latin typeface="Arial" panose="020B0604020202020204" pitchFamily="34" charset="0"/>
              </a:rPr>
              <a:t>of</a:t>
            </a:r>
            <a:r>
              <a:rPr lang="cs-CZ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3600" dirty="0" err="1">
                <a:latin typeface="Arial" panose="020B0604020202020204" pitchFamily="34" charset="0"/>
              </a:rPr>
              <a:t>sale</a:t>
            </a:r>
            <a:r>
              <a:rPr lang="cs-CZ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3600" dirty="0" err="1">
                <a:latin typeface="Arial" panose="020B0604020202020204" pitchFamily="34" charset="0"/>
              </a:rPr>
              <a:t>materials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75" y="2299716"/>
            <a:ext cx="8624632" cy="42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5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Empirical retail laws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08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b="1" cap="all" dirty="0">
                <a:latin typeface="Arial" panose="020B0604020202020204" pitchFamily="34" charset="0"/>
              </a:rPr>
              <a:t>Store layout</a:t>
            </a:r>
            <a:endParaRPr lang="en-GB" altLang="cs-CZ" sz="36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551722"/>
            <a:ext cx="84772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3600" dirty="0">
                <a:latin typeface="Arial" panose="020B0604020202020204" pitchFamily="34" charset="0"/>
              </a:rPr>
              <a:t>Factors influencing store layout design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3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3600" dirty="0">
                <a:latin typeface="Arial" panose="020B0604020202020204" pitchFamily="34" charset="0"/>
              </a:rPr>
              <a:t>Typology of stores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3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3600" dirty="0">
                <a:latin typeface="Arial" panose="020B0604020202020204" pitchFamily="34" charset="0"/>
              </a:rPr>
              <a:t>Examples and exercises</a:t>
            </a:r>
          </a:p>
        </p:txBody>
      </p:sp>
    </p:spTree>
    <p:extLst>
      <p:ext uri="{BB962C8B-B14F-4D97-AF65-F5344CB8AC3E}">
        <p14:creationId xmlns:p14="http://schemas.microsoft.com/office/powerpoint/2010/main" val="377865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compete in retail?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Retail market is saturated in most developed countries</a:t>
            </a:r>
          </a:p>
          <a:p>
            <a:r>
              <a:rPr lang="en-US" sz="3600" dirty="0"/>
              <a:t>Competition is continuously trying to out-do each other with: better locations, new stores, improved layouts, technology, etc.</a:t>
            </a:r>
          </a:p>
          <a:p>
            <a:r>
              <a:rPr lang="en-US" sz="3600" dirty="0"/>
              <a:t>Larger market share store chains have larger customer bases (penetration) and slightly higher loyalty (both average purchase frequency and average share of department store shopping trips)</a:t>
            </a:r>
          </a:p>
        </p:txBody>
      </p:sp>
    </p:spTree>
    <p:extLst>
      <p:ext uri="{BB962C8B-B14F-4D97-AF65-F5344CB8AC3E}">
        <p14:creationId xmlns:p14="http://schemas.microsoft.com/office/powerpoint/2010/main" val="3545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Background of the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Repeat-purchasing patterns that occur in brand buying also occur in store choice.</a:t>
            </a:r>
          </a:p>
          <a:p>
            <a:r>
              <a:rPr lang="en-US" sz="3600" dirty="0"/>
              <a:t>Studies shows this repetitive choices in many areas: Supermarket chains, Department stores, Petrol stations, Fast-food chains and Women's fashion boutiques.</a:t>
            </a:r>
          </a:p>
          <a:p>
            <a:r>
              <a:rPr lang="en-US" sz="3600" dirty="0"/>
              <a:t>It underlines the logic of habitual buying in category of FMCG</a:t>
            </a:r>
          </a:p>
        </p:txBody>
      </p:sp>
    </p:spTree>
    <p:extLst>
      <p:ext uri="{BB962C8B-B14F-4D97-AF65-F5344CB8AC3E}">
        <p14:creationId xmlns:p14="http://schemas.microsoft.com/office/powerpoint/2010/main" val="24683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empirical laws of shopping in retail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Purchase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Mental and physical availability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Limited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Many short trips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Selective purchasing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Top-selling items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Colors and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paths</a:t>
            </a:r>
          </a:p>
        </p:txBody>
      </p:sp>
      <p:pic>
        <p:nvPicPr>
          <p:cNvPr id="1026" name="Picture 2" descr="VÃ½sledek obrÃ¡zku pro byron sharp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69" y="1690688"/>
            <a:ext cx="3455372" cy="42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en-US" dirty="0"/>
              <a:t>Purchase goals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Shoppers go to stores because the stores have something they want to buy.</a:t>
            </a:r>
          </a:p>
          <a:p>
            <a:r>
              <a:rPr lang="en-US" dirty="0"/>
              <a:t>Almost everyone enters a store with a purchase goal in mind (very often specific brand).</a:t>
            </a:r>
          </a:p>
          <a:p>
            <a:r>
              <a:rPr lang="en-US" dirty="0"/>
              <a:t>This mental list does not preclude them from buying other things.</a:t>
            </a:r>
          </a:p>
          <a:p>
            <a:r>
              <a:rPr lang="en-US" dirty="0"/>
              <a:t>Retailer advertising almost always shows product.</a:t>
            </a:r>
          </a:p>
          <a:p>
            <a:r>
              <a:rPr lang="en-US" dirty="0"/>
              <a:t>Primary source of shopper dissatisfaction is not being able to find the product they wanted to buy.</a:t>
            </a:r>
          </a:p>
        </p:txBody>
      </p:sp>
    </p:spTree>
    <p:extLst>
      <p:ext uri="{BB962C8B-B14F-4D97-AF65-F5344CB8AC3E}">
        <p14:creationId xmlns:p14="http://schemas.microsoft.com/office/powerpoint/2010/main" val="94389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en-US" dirty="0"/>
              <a:t>Mental and physical availability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Mental and physical availability largely determine store choice.</a:t>
            </a:r>
          </a:p>
          <a:p>
            <a:r>
              <a:rPr lang="en-US" dirty="0"/>
              <a:t>Customers need to know about you, and you must be at hand.</a:t>
            </a:r>
          </a:p>
          <a:p>
            <a:r>
              <a:rPr lang="en-US" dirty="0"/>
              <a:t>They miss your competitor on their way to your store only if it is not in their mental availability (store exist, store sells what they want).</a:t>
            </a:r>
          </a:p>
          <a:p>
            <a:r>
              <a:rPr lang="en-US" dirty="0"/>
              <a:t>Stores need to advertise to build memory structures.</a:t>
            </a:r>
          </a:p>
        </p:txBody>
      </p:sp>
    </p:spTree>
    <p:extLst>
      <p:ext uri="{BB962C8B-B14F-4D97-AF65-F5344CB8AC3E}">
        <p14:creationId xmlns:p14="http://schemas.microsoft.com/office/powerpoint/2010/main" val="40753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en-US" dirty="0"/>
              <a:t>Limited time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Shoppers only spend a certain amount of time in store.</a:t>
            </a:r>
          </a:p>
          <a:p>
            <a:r>
              <a:rPr lang="en-US" dirty="0"/>
              <a:t>If the entire purchase process takes time, customers buy less.</a:t>
            </a:r>
          </a:p>
          <a:p>
            <a:r>
              <a:rPr lang="en-US" dirty="0"/>
              <a:t>When they find what they need quickly, they tend to look after other goods.</a:t>
            </a:r>
          </a:p>
          <a:p>
            <a:r>
              <a:rPr lang="en-US" dirty="0"/>
              <a:t>At a time when most of the bite shopping time search products, customers spend much less money.</a:t>
            </a:r>
          </a:p>
        </p:txBody>
      </p:sp>
    </p:spTree>
    <p:extLst>
      <p:ext uri="{BB962C8B-B14F-4D97-AF65-F5344CB8AC3E}">
        <p14:creationId xmlns:p14="http://schemas.microsoft.com/office/powerpoint/2010/main" val="18200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en-US" dirty="0"/>
              <a:t>Many short trips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People make many short shopping trips and fewer longer shopping trips</a:t>
            </a:r>
          </a:p>
          <a:p>
            <a:r>
              <a:rPr lang="en-US" dirty="0"/>
              <a:t>15% shopping trips are to buy single item, even in supermarkets.</a:t>
            </a:r>
          </a:p>
          <a:p>
            <a:r>
              <a:rPr lang="en-US" dirty="0"/>
              <a:t>50% of them are for 5 or less items.</a:t>
            </a:r>
          </a:p>
          <a:p>
            <a:r>
              <a:rPr lang="en-US" dirty="0"/>
              <a:t>Frequently purchased items should not move – it extends search time.</a:t>
            </a:r>
          </a:p>
          <a:p>
            <a:r>
              <a:rPr lang="en-US" dirty="0"/>
              <a:t>Visible category and clearly labeled diagram of selling space.</a:t>
            </a:r>
          </a:p>
        </p:txBody>
      </p:sp>
    </p:spTree>
    <p:extLst>
      <p:ext uri="{BB962C8B-B14F-4D97-AF65-F5344CB8AC3E}">
        <p14:creationId xmlns:p14="http://schemas.microsoft.com/office/powerpoint/2010/main" val="32433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en-US" dirty="0"/>
              <a:t>Many short trips</a:t>
            </a:r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A5C6BBA-1F6D-1F4D-A8F8-DE95846F9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05" y="1597033"/>
            <a:ext cx="7354790" cy="4895842"/>
          </a:xfrm>
        </p:spPr>
      </p:pic>
    </p:spTree>
    <p:extLst>
      <p:ext uri="{BB962C8B-B14F-4D97-AF65-F5344CB8AC3E}">
        <p14:creationId xmlns:p14="http://schemas.microsoft.com/office/powerpoint/2010/main" val="243230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en-US" dirty="0"/>
              <a:t>Selective purchasing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typical household buys only 300 to 400 stock-keeping units from supermarket in an entire year.</a:t>
            </a:r>
          </a:p>
          <a:p>
            <a:r>
              <a:rPr lang="en-US" dirty="0"/>
              <a:t>Shoppers are very loyal to their set of favorite products.</a:t>
            </a:r>
          </a:p>
          <a:p>
            <a:r>
              <a:rPr lang="en-US" dirty="0"/>
              <a:t>Supermarkets offers up to 60 thousands of those items.</a:t>
            </a:r>
          </a:p>
          <a:p>
            <a:r>
              <a:rPr lang="en-US" dirty="0"/>
              <a:t>The amount the customer chooses the strategy of repeat purchases in places where he knows where to find products.</a:t>
            </a:r>
          </a:p>
          <a:p>
            <a:r>
              <a:rPr lang="en-US" dirty="0"/>
              <a:t>Again, be careful with moving products.</a:t>
            </a:r>
          </a:p>
        </p:txBody>
      </p:sp>
    </p:spTree>
    <p:extLst>
      <p:ext uri="{BB962C8B-B14F-4D97-AF65-F5344CB8AC3E}">
        <p14:creationId xmlns:p14="http://schemas.microsoft.com/office/powerpoint/2010/main" val="28960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en-US" dirty="0"/>
              <a:t>Top-selling items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While typical supermarket sells 30.000 to 50.000 items, the top-selling 1000 items will make up about half of the supermarket‘s sales</a:t>
            </a:r>
          </a:p>
          <a:p>
            <a:r>
              <a:rPr lang="en-US" dirty="0"/>
              <a:t>Best selling products should be accessible, not hidden in the most remote corner, as some traders do.</a:t>
            </a:r>
          </a:p>
        </p:txBody>
      </p:sp>
    </p:spTree>
    <p:extLst>
      <p:ext uri="{BB962C8B-B14F-4D97-AF65-F5344CB8AC3E}">
        <p14:creationId xmlns:p14="http://schemas.microsoft.com/office/powerpoint/2010/main" val="10656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Factors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influencing</a:t>
            </a:r>
            <a:r>
              <a:rPr lang="cs-CZ" altLang="cs-CZ" sz="2400" b="1" cap="all" dirty="0">
                <a:latin typeface="Arial" panose="020B0604020202020204" pitchFamily="34" charset="0"/>
              </a:rPr>
              <a:t> layout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551723"/>
            <a:ext cx="84772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External factors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Competition in location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Potential number of customers a day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Type of product and its characteristics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Entrance for deliveries - supply</a:t>
            </a:r>
          </a:p>
          <a:p>
            <a:pPr lvl="1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60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en-US" dirty="0"/>
              <a:t>Colors and symbols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Shoppers read very little in store – instead they react to colors and symbols.</a:t>
            </a:r>
          </a:p>
          <a:p>
            <a:r>
              <a:rPr lang="en-US" dirty="0"/>
              <a:t>Eye-tracking studies show that customers read very little, and </a:t>
            </a:r>
            <a:r>
              <a:rPr lang="en-US" dirty="0" err="1"/>
              <a:t>i</a:t>
            </a:r>
            <a:r>
              <a:rPr lang="en-US" dirty="0"/>
              <a:t> so, they carefully choose what to read – to save their shopping time.</a:t>
            </a:r>
          </a:p>
          <a:p>
            <a:r>
              <a:rPr lang="en-US" dirty="0"/>
              <a:t>Colors and symbols are ways to streamline shopping with minimal time loss for the customer.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2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en-US" dirty="0"/>
              <a:t>Specials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Shoppers have been trained to buy specials</a:t>
            </a:r>
          </a:p>
          <a:p>
            <a:r>
              <a:rPr lang="en-US" dirty="0"/>
              <a:t>Highlighting discounts, special offers, news, best selling goods, etc. can help in this effort.</a:t>
            </a:r>
          </a:p>
          <a:p>
            <a:r>
              <a:rPr lang="en-US" dirty="0"/>
              <a:t>Brand sold in special offer must be known - research shows that people who do not have a brand in mind rarely respond to these offers.</a:t>
            </a:r>
          </a:p>
        </p:txBody>
      </p:sp>
    </p:spTree>
    <p:extLst>
      <p:ext uri="{BB962C8B-B14F-4D97-AF65-F5344CB8AC3E}">
        <p14:creationId xmlns:p14="http://schemas.microsoft.com/office/powerpoint/2010/main" val="1630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</a:t>
            </a:r>
            <a:r>
              <a:rPr lang="en-US" dirty="0"/>
              <a:t>Set paths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Shoppers follow pathways of open space, and  the checkout is a magnet</a:t>
            </a:r>
            <a:r>
              <a:rPr lang="cs-CZ" b="1" dirty="0"/>
              <a:t>.</a:t>
            </a:r>
          </a:p>
          <a:p>
            <a:r>
              <a:rPr lang="en-US" dirty="0"/>
              <a:t>Shoppers speed up towards checkouts.</a:t>
            </a:r>
          </a:p>
          <a:p>
            <a:r>
              <a:rPr lang="en-US" dirty="0"/>
              <a:t>Monitoring customer pathways is an important part of the design shopping area.</a:t>
            </a:r>
          </a:p>
          <a:p>
            <a:r>
              <a:rPr lang="en-US" dirty="0"/>
              <a:t>In heat maps we can see most frequently visited space for important products.</a:t>
            </a:r>
          </a:p>
        </p:txBody>
      </p:sp>
    </p:spTree>
    <p:extLst>
      <p:ext uri="{BB962C8B-B14F-4D97-AF65-F5344CB8AC3E}">
        <p14:creationId xmlns:p14="http://schemas.microsoft.com/office/powerpoint/2010/main" val="2939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0" y="3548213"/>
            <a:ext cx="1900620" cy="1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Factors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influencing</a:t>
            </a:r>
            <a:r>
              <a:rPr lang="cs-CZ" altLang="cs-CZ" sz="2400" b="1" cap="all" dirty="0">
                <a:latin typeface="Arial" panose="020B0604020202020204" pitchFamily="34" charset="0"/>
              </a:rPr>
              <a:t> layout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551722"/>
            <a:ext cx="84772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2"/>
              <a:defRPr/>
            </a:pPr>
            <a:r>
              <a:rPr lang="en-US" altLang="cs-CZ" dirty="0">
                <a:latin typeface="Arial" panose="020B0604020202020204" pitchFamily="34" charset="0"/>
              </a:rPr>
              <a:t>Internal factors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Speed of movement of goods – replacement </a:t>
            </a:r>
            <a:r>
              <a:rPr lang="cs-CZ" altLang="cs-CZ" dirty="0">
                <a:latin typeface="Arial" panose="020B0604020202020204" pitchFamily="34" charset="0"/>
              </a:rPr>
              <a:t>and </a:t>
            </a:r>
            <a:r>
              <a:rPr lang="en-US" altLang="cs-CZ" dirty="0">
                <a:latin typeface="Arial" panose="020B0604020202020204" pitchFamily="34" charset="0"/>
              </a:rPr>
              <a:t>delivery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costs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Number of employees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Form of selling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Arial" panose="020B0604020202020204" pitchFamily="34" charset="0"/>
              </a:rPr>
              <a:t>Expected structure of turnover</a:t>
            </a:r>
          </a:p>
          <a:p>
            <a:pPr lvl="1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6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>
                <a:latin typeface="Arial" panose="020B0604020202020204" pitchFamily="34" charset="0"/>
              </a:rPr>
              <a:t>Basic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rules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551723"/>
            <a:ext cx="84772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cs-CZ" dirty="0">
                <a:latin typeface="Arial" panose="020B0604020202020204" pitchFamily="34" charset="0"/>
              </a:rPr>
              <a:t>Good store layout design</a:t>
            </a:r>
            <a:r>
              <a:rPr lang="cs-CZ" altLang="cs-CZ" dirty="0">
                <a:latin typeface="Arial" panose="020B0604020202020204" pitchFamily="34" charset="0"/>
              </a:rPr>
              <a:t>:</a:t>
            </a:r>
            <a:endParaRPr lang="en-US" altLang="cs-CZ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dirty="0" err="1">
                <a:latin typeface="Arial" panose="020B0604020202020204" pitchFamily="34" charset="0"/>
              </a:rPr>
              <a:t>Respects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flow of customers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dirty="0" err="1">
                <a:latin typeface="Arial" panose="020B0604020202020204" pitchFamily="34" charset="0"/>
              </a:rPr>
              <a:t>Respects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flow of employees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dirty="0" err="1">
                <a:latin typeface="Arial" panose="020B0604020202020204" pitchFamily="34" charset="0"/>
              </a:rPr>
              <a:t>Respects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</a:rPr>
              <a:t>flow of goods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0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7207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>
                <a:latin typeface="Arial" panose="020B0604020202020204" pitchFamily="34" charset="0"/>
              </a:rPr>
              <a:t>Types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of</a:t>
            </a:r>
            <a:r>
              <a:rPr lang="cs-CZ" altLang="cs-CZ" sz="2400" b="1" cap="all" dirty="0">
                <a:latin typeface="Arial" panose="020B0604020202020204" pitchFamily="34" charset="0"/>
              </a:rPr>
              <a:t> layout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844675" y="1551722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Racetrack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  <a:endParaRPr lang="en-US" altLang="cs-CZ" sz="36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Grid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Open design</a:t>
            </a:r>
            <a:endParaRPr lang="en-US" altLang="cs-CZ" sz="36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Counter</a:t>
            </a:r>
            <a:r>
              <a:rPr lang="cs-CZ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3600" dirty="0" err="1">
                <a:latin typeface="Arial" panose="020B0604020202020204" pitchFamily="34" charset="0"/>
              </a:rPr>
              <a:t>store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3600" dirty="0" err="1">
                <a:latin typeface="Arial" panose="020B0604020202020204" pitchFamily="34" charset="0"/>
              </a:rPr>
              <a:t>Sector</a:t>
            </a:r>
            <a:r>
              <a:rPr lang="cs-CZ" altLang="cs-CZ" sz="3600" dirty="0">
                <a:latin typeface="Arial" panose="020B0604020202020204" pitchFamily="34" charset="0"/>
              </a:rPr>
              <a:t> design</a:t>
            </a:r>
            <a:endParaRPr lang="en-US" altLang="cs-CZ" sz="3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endParaRPr lang="en-US" altLang="cs-CZ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1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Racetrack/loop design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12" y="797773"/>
            <a:ext cx="8307840" cy="6060227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8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Grid</a:t>
            </a:r>
            <a:r>
              <a:rPr lang="en-US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3600" dirty="0">
                <a:latin typeface="Arial" panose="020B0604020202020204" pitchFamily="34" charset="0"/>
              </a:rPr>
              <a:t>design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06" y="748317"/>
            <a:ext cx="8909976" cy="593646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53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Open</a:t>
            </a:r>
            <a:r>
              <a:rPr lang="en-US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3600" dirty="0">
                <a:latin typeface="Arial" panose="020B0604020202020204" pitchFamily="34" charset="0"/>
              </a:rPr>
              <a:t>design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90" y="802790"/>
            <a:ext cx="7452567" cy="6055210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0038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1000</Words>
  <Application>Microsoft Macintosh PowerPoint</Application>
  <PresentationFormat>Širokoúhlá obrazovka</PresentationFormat>
  <Paragraphs>134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Trade Organizations Store layout and retail laws.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Empirical retail laws</vt:lpstr>
      <vt:lpstr>How to compete in retail?</vt:lpstr>
      <vt:lpstr>Background of the laws</vt:lpstr>
      <vt:lpstr>9 empirical laws of shopping in retail</vt:lpstr>
      <vt:lpstr>1. Purchase goals</vt:lpstr>
      <vt:lpstr>2. Mental and physical availability</vt:lpstr>
      <vt:lpstr>3. Limited time</vt:lpstr>
      <vt:lpstr>4. Many short trips</vt:lpstr>
      <vt:lpstr>4. Many short trips</vt:lpstr>
      <vt:lpstr>5. Selective purchasing</vt:lpstr>
      <vt:lpstr>6. Top-selling items</vt:lpstr>
      <vt:lpstr>7. Colors and symbols</vt:lpstr>
      <vt:lpstr>8. Specials</vt:lpstr>
      <vt:lpstr>9. Set paths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337</cp:revision>
  <dcterms:created xsi:type="dcterms:W3CDTF">2015-11-22T20:58:09Z</dcterms:created>
  <dcterms:modified xsi:type="dcterms:W3CDTF">2021-12-11T14:57:17Z</dcterms:modified>
</cp:coreProperties>
</file>