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424" r:id="rId3"/>
    <p:sldId id="457" r:id="rId4"/>
    <p:sldId id="456" r:id="rId5"/>
    <p:sldId id="425" r:id="rId6"/>
    <p:sldId id="308" r:id="rId7"/>
    <p:sldId id="426" r:id="rId8"/>
    <p:sldId id="429" r:id="rId9"/>
    <p:sldId id="431" r:id="rId10"/>
    <p:sldId id="327" r:id="rId11"/>
    <p:sldId id="332" r:id="rId12"/>
    <p:sldId id="350" r:id="rId13"/>
    <p:sldId id="309" r:id="rId14"/>
    <p:sldId id="427" r:id="rId15"/>
    <p:sldId id="310" r:id="rId16"/>
    <p:sldId id="312" r:id="rId17"/>
    <p:sldId id="341" r:id="rId18"/>
    <p:sldId id="342" r:id="rId19"/>
    <p:sldId id="314" r:id="rId20"/>
    <p:sldId id="432" r:id="rId21"/>
    <p:sldId id="343" r:id="rId22"/>
    <p:sldId id="344" r:id="rId23"/>
    <p:sldId id="362" r:id="rId24"/>
    <p:sldId id="363" r:id="rId25"/>
    <p:sldId id="337" r:id="rId26"/>
    <p:sldId id="336" r:id="rId27"/>
    <p:sldId id="340" r:id="rId28"/>
    <p:sldId id="455" r:id="rId29"/>
    <p:sldId id="346" r:id="rId30"/>
    <p:sldId id="430" r:id="rId31"/>
    <p:sldId id="347" r:id="rId32"/>
    <p:sldId id="433" r:id="rId33"/>
    <p:sldId id="434" r:id="rId34"/>
    <p:sldId id="458" r:id="rId35"/>
    <p:sldId id="435" r:id="rId36"/>
    <p:sldId id="440" r:id="rId37"/>
    <p:sldId id="441" r:id="rId38"/>
    <p:sldId id="442" r:id="rId39"/>
    <p:sldId id="443" r:id="rId40"/>
    <p:sldId id="444" r:id="rId41"/>
    <p:sldId id="445" r:id="rId42"/>
    <p:sldId id="448" r:id="rId43"/>
    <p:sldId id="446" r:id="rId44"/>
    <p:sldId id="447" r:id="rId45"/>
    <p:sldId id="449" r:id="rId46"/>
    <p:sldId id="450" r:id="rId47"/>
    <p:sldId id="459" r:id="rId48"/>
    <p:sldId id="451" r:id="rId49"/>
    <p:sldId id="452" r:id="rId50"/>
    <p:sldId id="453" r:id="rId51"/>
    <p:sldId id="454" r:id="rId52"/>
    <p:sldId id="322" r:id="rId5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24B"/>
    <a:srgbClr val="D6E4E6"/>
    <a:srgbClr val="FF0000"/>
    <a:srgbClr val="70AD47"/>
    <a:srgbClr val="598B91"/>
    <a:srgbClr val="A5C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2" autoAdjust="0"/>
    <p:restoredTop sz="91903" autoAdjust="0"/>
  </p:normalViewPr>
  <p:slideViewPr>
    <p:cSldViewPr snapToGrid="0">
      <p:cViewPr varScale="1">
        <p:scale>
          <a:sx n="100" d="100"/>
          <a:sy n="100" d="100"/>
        </p:scale>
        <p:origin x="10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5826B-7678-40DA-BCC6-744814B98776}" type="datetimeFigureOut">
              <a:rPr lang="cs-CZ" smtClean="0"/>
              <a:t>01.12.2020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58D5C-7C5A-46D2-A438-0D01F4725E13}" type="slidenum">
              <a:rPr lang="cs-CZ" smtClean="0"/>
              <a:t>‹#›</a:t>
            </a:fld>
            <a:endParaRPr lang="cs-CZ"/>
          </a:p>
        </p:txBody>
      </p:sp>
    </p:spTree>
    <p:extLst>
      <p:ext uri="{BB962C8B-B14F-4D97-AF65-F5344CB8AC3E}">
        <p14:creationId xmlns:p14="http://schemas.microsoft.com/office/powerpoint/2010/main" val="369716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Je tedy nutné v dnešním rychle se měnícím světě dělat nějaké strategie?</a:t>
            </a:r>
            <a:r>
              <a:rPr lang="cs-CZ" baseline="0" dirty="0"/>
              <a:t> </a:t>
            </a:r>
            <a:endParaRPr lang="cs-CZ" dirty="0"/>
          </a:p>
        </p:txBody>
      </p:sp>
      <p:sp>
        <p:nvSpPr>
          <p:cNvPr id="4" name="Slide Number Placeholder 3"/>
          <p:cNvSpPr>
            <a:spLocks noGrp="1"/>
          </p:cNvSpPr>
          <p:nvPr>
            <p:ph type="sldNum" sz="quarter" idx="10"/>
          </p:nvPr>
        </p:nvSpPr>
        <p:spPr/>
        <p:txBody>
          <a:bodyPr/>
          <a:lstStyle/>
          <a:p>
            <a:fld id="{9ED58D5C-7C5A-46D2-A438-0D01F4725E13}" type="slidenum">
              <a:rPr lang="cs-CZ" smtClean="0"/>
              <a:t>10</a:t>
            </a:fld>
            <a:endParaRPr lang="cs-CZ"/>
          </a:p>
        </p:txBody>
      </p:sp>
    </p:spTree>
    <p:extLst>
      <p:ext uri="{BB962C8B-B14F-4D97-AF65-F5344CB8AC3E}">
        <p14:creationId xmlns:p14="http://schemas.microsoft.com/office/powerpoint/2010/main" val="342999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Strategie je také něco nedělat, nechat firmu přežít a čekat. Jobs v</a:t>
            </a:r>
            <a:r>
              <a:rPr lang="cs-CZ" baseline="0" dirty="0"/>
              <a:t> situaci pokraje bankrotu nemohl mít ambice, jinak by Apple zničil. Počkal na další velkou věc a to byl iPod</a:t>
            </a:r>
            <a:endParaRPr lang="cs-CZ" dirty="0"/>
          </a:p>
        </p:txBody>
      </p:sp>
      <p:sp>
        <p:nvSpPr>
          <p:cNvPr id="4" name="Slide Number Placeholder 3"/>
          <p:cNvSpPr>
            <a:spLocks noGrp="1"/>
          </p:cNvSpPr>
          <p:nvPr>
            <p:ph type="sldNum" sz="quarter" idx="10"/>
          </p:nvPr>
        </p:nvSpPr>
        <p:spPr/>
        <p:txBody>
          <a:bodyPr/>
          <a:lstStyle/>
          <a:p>
            <a:fld id="{9ED58D5C-7C5A-46D2-A438-0D01F4725E13}" type="slidenum">
              <a:rPr lang="cs-CZ" smtClean="0"/>
              <a:t>11</a:t>
            </a:fld>
            <a:endParaRPr lang="cs-CZ"/>
          </a:p>
        </p:txBody>
      </p:sp>
    </p:spTree>
    <p:extLst>
      <p:ext uri="{BB962C8B-B14F-4D97-AF65-F5344CB8AC3E}">
        <p14:creationId xmlns:p14="http://schemas.microsoft.com/office/powerpoint/2010/main" val="37313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err="1"/>
              <a:t>Rumelt</a:t>
            </a:r>
            <a:r>
              <a:rPr lang="cs-CZ" sz="1200" dirty="0"/>
              <a:t> in his </a:t>
            </a:r>
            <a:r>
              <a:rPr lang="cs-CZ" sz="1200" dirty="0" err="1"/>
              <a:t>book</a:t>
            </a:r>
            <a:r>
              <a:rPr lang="cs-CZ" sz="1200" dirty="0"/>
              <a:t> </a:t>
            </a:r>
            <a:r>
              <a:rPr lang="cs-CZ" sz="1200" dirty="0" err="1"/>
              <a:t>Good</a:t>
            </a:r>
            <a:r>
              <a:rPr lang="cs-CZ" sz="1200" dirty="0"/>
              <a:t> </a:t>
            </a:r>
            <a:r>
              <a:rPr lang="cs-CZ" sz="1200" dirty="0" err="1"/>
              <a:t>Strategy</a:t>
            </a:r>
            <a:r>
              <a:rPr lang="cs-CZ" sz="1200" dirty="0"/>
              <a:t> </a:t>
            </a:r>
            <a:r>
              <a:rPr lang="cs-CZ" sz="1200" dirty="0" err="1"/>
              <a:t>Bad</a:t>
            </a:r>
            <a:r>
              <a:rPr lang="cs-CZ" sz="1200" dirty="0"/>
              <a:t> </a:t>
            </a:r>
            <a:r>
              <a:rPr lang="cs-CZ" sz="1200" dirty="0" err="1"/>
              <a:t>Strategy</a:t>
            </a:r>
            <a:endParaRPr lang="cs-CZ" sz="1200" dirty="0"/>
          </a:p>
          <a:p>
            <a:endParaRPr lang="cs-CZ" dirty="0"/>
          </a:p>
        </p:txBody>
      </p:sp>
      <p:sp>
        <p:nvSpPr>
          <p:cNvPr id="4" name="Slide Number Placeholder 3"/>
          <p:cNvSpPr>
            <a:spLocks noGrp="1"/>
          </p:cNvSpPr>
          <p:nvPr>
            <p:ph type="sldNum" sz="quarter" idx="10"/>
          </p:nvPr>
        </p:nvSpPr>
        <p:spPr/>
        <p:txBody>
          <a:bodyPr/>
          <a:lstStyle/>
          <a:p>
            <a:fld id="{9ED58D5C-7C5A-46D2-A438-0D01F4725E13}" type="slidenum">
              <a:rPr lang="cs-CZ" smtClean="0"/>
              <a:t>12</a:t>
            </a:fld>
            <a:endParaRPr lang="cs-CZ"/>
          </a:p>
        </p:txBody>
      </p:sp>
    </p:spTree>
    <p:extLst>
      <p:ext uri="{BB962C8B-B14F-4D97-AF65-F5344CB8AC3E}">
        <p14:creationId xmlns:p14="http://schemas.microsoft.com/office/powerpoint/2010/main" val="11835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SPECIFIC,</a:t>
            </a:r>
            <a:r>
              <a:rPr lang="cs-CZ" baseline="0" dirty="0"/>
              <a:t> MEASURED, ACCEPTABLE, REALISTIC, TIME RELATED</a:t>
            </a:r>
            <a:endParaRPr lang="cs-CZ" dirty="0"/>
          </a:p>
        </p:txBody>
      </p:sp>
      <p:sp>
        <p:nvSpPr>
          <p:cNvPr id="4" name="Slide Number Placeholder 3"/>
          <p:cNvSpPr>
            <a:spLocks noGrp="1"/>
          </p:cNvSpPr>
          <p:nvPr>
            <p:ph type="sldNum" sz="quarter" idx="10"/>
          </p:nvPr>
        </p:nvSpPr>
        <p:spPr/>
        <p:txBody>
          <a:bodyPr/>
          <a:lstStyle/>
          <a:p>
            <a:fld id="{9ED58D5C-7C5A-46D2-A438-0D01F4725E13}" type="slidenum">
              <a:rPr lang="cs-CZ" smtClean="0"/>
              <a:t>22</a:t>
            </a:fld>
            <a:endParaRPr lang="cs-CZ"/>
          </a:p>
        </p:txBody>
      </p:sp>
    </p:spTree>
    <p:extLst>
      <p:ext uri="{BB962C8B-B14F-4D97-AF65-F5344CB8AC3E}">
        <p14:creationId xmlns:p14="http://schemas.microsoft.com/office/powerpoint/2010/main" val="125138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9ED58D5C-7C5A-46D2-A438-0D01F4725E13}" type="slidenum">
              <a:rPr lang="cs-CZ" smtClean="0"/>
              <a:t>30</a:t>
            </a:fld>
            <a:endParaRPr lang="cs-CZ"/>
          </a:p>
        </p:txBody>
      </p:sp>
    </p:spTree>
    <p:extLst>
      <p:ext uri="{BB962C8B-B14F-4D97-AF65-F5344CB8AC3E}">
        <p14:creationId xmlns:p14="http://schemas.microsoft.com/office/powerpoint/2010/main" val="3862473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30%</a:t>
            </a:r>
          </a:p>
        </p:txBody>
      </p:sp>
      <p:sp>
        <p:nvSpPr>
          <p:cNvPr id="4" name="Zástupný symbol pro číslo snímku 3"/>
          <p:cNvSpPr>
            <a:spLocks noGrp="1"/>
          </p:cNvSpPr>
          <p:nvPr>
            <p:ph type="sldNum" sz="quarter" idx="5"/>
          </p:nvPr>
        </p:nvSpPr>
        <p:spPr/>
        <p:txBody>
          <a:bodyPr/>
          <a:lstStyle/>
          <a:p>
            <a:fld id="{9ED58D5C-7C5A-46D2-A438-0D01F4725E13}" type="slidenum">
              <a:rPr lang="cs-CZ" smtClean="0"/>
              <a:t>43</a:t>
            </a:fld>
            <a:endParaRPr lang="cs-CZ"/>
          </a:p>
        </p:txBody>
      </p:sp>
    </p:spTree>
    <p:extLst>
      <p:ext uri="{BB962C8B-B14F-4D97-AF65-F5344CB8AC3E}">
        <p14:creationId xmlns:p14="http://schemas.microsoft.com/office/powerpoint/2010/main" val="1084839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9ED58D5C-7C5A-46D2-A438-0D01F4725E13}" type="slidenum">
              <a:rPr lang="cs-CZ" smtClean="0"/>
              <a:t>47</a:t>
            </a:fld>
            <a:endParaRPr lang="cs-CZ"/>
          </a:p>
        </p:txBody>
      </p:sp>
    </p:spTree>
    <p:extLst>
      <p:ext uri="{BB962C8B-B14F-4D97-AF65-F5344CB8AC3E}">
        <p14:creationId xmlns:p14="http://schemas.microsoft.com/office/powerpoint/2010/main" val="1117547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9ED58D5C-7C5A-46D2-A438-0D01F4725E13}" type="slidenum">
              <a:rPr lang="cs-CZ" smtClean="0"/>
              <a:t>52</a:t>
            </a:fld>
            <a:endParaRPr lang="cs-CZ"/>
          </a:p>
        </p:txBody>
      </p:sp>
    </p:spTree>
    <p:extLst>
      <p:ext uri="{BB962C8B-B14F-4D97-AF65-F5344CB8AC3E}">
        <p14:creationId xmlns:p14="http://schemas.microsoft.com/office/powerpoint/2010/main" val="291991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B93B6F2-BD93-4F2E-BFBE-356C16A30589}" type="datetimeFigureOut">
              <a:rPr lang="cs-CZ" smtClean="0"/>
              <a:t>01.12.2020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09785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01.12.2020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75128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01.12.2020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65941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01.12.2020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30673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B93B6F2-BD93-4F2E-BFBE-356C16A30589}" type="datetimeFigureOut">
              <a:rPr lang="cs-CZ" smtClean="0"/>
              <a:t>01.12.2020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65298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B93B6F2-BD93-4F2E-BFBE-356C16A30589}" type="datetimeFigureOut">
              <a:rPr lang="cs-CZ" smtClean="0"/>
              <a:t>01.12.2020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44126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B93B6F2-BD93-4F2E-BFBE-356C16A30589}" type="datetimeFigureOut">
              <a:rPr lang="cs-CZ" smtClean="0"/>
              <a:t>01.12.2020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82421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B93B6F2-BD93-4F2E-BFBE-356C16A30589}" type="datetimeFigureOut">
              <a:rPr lang="cs-CZ" smtClean="0"/>
              <a:t>01.12.2020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360006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B93B6F2-BD93-4F2E-BFBE-356C16A30589}" type="datetimeFigureOut">
              <a:rPr lang="cs-CZ" smtClean="0"/>
              <a:t>01.12.2020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340297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B93B6F2-BD93-4F2E-BFBE-356C16A30589}" type="datetimeFigureOut">
              <a:rPr lang="cs-CZ" smtClean="0"/>
              <a:t>01.12.2020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27895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B93B6F2-BD93-4F2E-BFBE-356C16A30589}" type="datetimeFigureOut">
              <a:rPr lang="cs-CZ" smtClean="0"/>
              <a:t>01.12.2020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68630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3B6F2-BD93-4F2E-BFBE-356C16A30589}" type="datetimeFigureOut">
              <a:rPr lang="cs-CZ" smtClean="0"/>
              <a:t>01.12.2020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9161-A61C-42C9-ABA0-8DCA3303DFA6}" type="slidenum">
              <a:rPr lang="cs-CZ" smtClean="0"/>
              <a:t>‹#›</a:t>
            </a:fld>
            <a:endParaRPr lang="cs-CZ"/>
          </a:p>
        </p:txBody>
      </p:sp>
    </p:spTree>
    <p:extLst>
      <p:ext uri="{BB962C8B-B14F-4D97-AF65-F5344CB8AC3E}">
        <p14:creationId xmlns:p14="http://schemas.microsoft.com/office/powerpoint/2010/main" val="4240924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4683791"/>
            <a:ext cx="9144000" cy="1050566"/>
          </a:xfrm>
        </p:spPr>
        <p:txBody>
          <a:bodyPr>
            <a:normAutofit fontScale="90000"/>
          </a:bodyPr>
          <a:lstStyle/>
          <a:p>
            <a:r>
              <a:rPr lang="en-US" dirty="0"/>
              <a:t>Trade Organizations</a:t>
            </a:r>
            <a:br>
              <a:rPr lang="en-US" dirty="0"/>
            </a:br>
            <a:r>
              <a:rPr lang="cs-CZ" sz="4000" dirty="0"/>
              <a:t>Strategy, tactics and operations</a:t>
            </a:r>
            <a:endParaRPr lang="en-US" sz="4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080" y="805109"/>
            <a:ext cx="3267839" cy="2549567"/>
          </a:xfrm>
          <a:prstGeom prst="rect">
            <a:avLst/>
          </a:prstGeom>
        </p:spPr>
      </p:pic>
    </p:spTree>
    <p:extLst>
      <p:ext uri="{BB962C8B-B14F-4D97-AF65-F5344CB8AC3E}">
        <p14:creationId xmlns:p14="http://schemas.microsoft.com/office/powerpoint/2010/main" val="1665684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cs-CZ" dirty="0"/>
              <a:t>Role of strategy in todays fast changing, dynamic and unpredictible world?</a:t>
            </a:r>
          </a:p>
        </p:txBody>
      </p:sp>
    </p:spTree>
    <p:extLst>
      <p:ext uri="{BB962C8B-B14F-4D97-AF65-F5344CB8AC3E}">
        <p14:creationId xmlns:p14="http://schemas.microsoft.com/office/powerpoint/2010/main" val="2097501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What is strategy?</a:t>
            </a:r>
          </a:p>
        </p:txBody>
      </p:sp>
      <p:sp>
        <p:nvSpPr>
          <p:cNvPr id="3" name="Zástupný symbol pro obsah 2"/>
          <p:cNvSpPr>
            <a:spLocks noGrp="1"/>
          </p:cNvSpPr>
          <p:nvPr>
            <p:ph idx="1"/>
          </p:nvPr>
        </p:nvSpPr>
        <p:spPr/>
        <p:txBody>
          <a:bodyPr/>
          <a:lstStyle/>
          <a:p>
            <a:r>
              <a:rPr lang="cs-CZ" sz="2800" dirty="0"/>
              <a:t>Strategy asnwers three key questions</a:t>
            </a:r>
          </a:p>
          <a:p>
            <a:pPr lvl="1"/>
            <a:r>
              <a:rPr lang="cs-CZ" sz="2400" b="1" dirty="0"/>
              <a:t>Where are we now?</a:t>
            </a:r>
          </a:p>
          <a:p>
            <a:pPr lvl="1"/>
            <a:r>
              <a:rPr lang="cs-CZ" b="1" dirty="0"/>
              <a:t>Where do we want to go?</a:t>
            </a:r>
          </a:p>
          <a:p>
            <a:pPr lvl="1"/>
            <a:r>
              <a:rPr lang="cs-CZ" sz="2400" b="1" dirty="0"/>
              <a:t>How are we going to get there?</a:t>
            </a:r>
          </a:p>
          <a:p>
            <a:r>
              <a:rPr lang="cs-CZ" sz="3200" dirty="0"/>
              <a:t>Is strategy connected with action?</a:t>
            </a:r>
          </a:p>
          <a:p>
            <a:r>
              <a:rPr lang="cs-CZ" sz="2800" dirty="0"/>
              <a:t>„</a:t>
            </a:r>
            <a:r>
              <a:rPr lang="cs-CZ" sz="2800" dirty="0" err="1"/>
              <a:t>I‘m</a:t>
            </a:r>
            <a:r>
              <a:rPr lang="cs-CZ" sz="2800" dirty="0"/>
              <a:t> </a:t>
            </a:r>
            <a:r>
              <a:rPr lang="cs-CZ" sz="2800" dirty="0" err="1"/>
              <a:t>gonna</a:t>
            </a:r>
            <a:r>
              <a:rPr lang="cs-CZ" sz="2800" dirty="0"/>
              <a:t> </a:t>
            </a:r>
            <a:r>
              <a:rPr lang="cs-CZ" sz="2800" dirty="0" err="1"/>
              <a:t>wait</a:t>
            </a:r>
            <a:r>
              <a:rPr lang="cs-CZ" sz="2800" dirty="0"/>
              <a:t> </a:t>
            </a:r>
            <a:r>
              <a:rPr lang="cs-CZ" sz="2800" dirty="0" err="1"/>
              <a:t>for</a:t>
            </a:r>
            <a:r>
              <a:rPr lang="cs-CZ" sz="2800" dirty="0"/>
              <a:t> </a:t>
            </a:r>
            <a:r>
              <a:rPr lang="cs-CZ" sz="2800" dirty="0" err="1"/>
              <a:t>the</a:t>
            </a:r>
            <a:r>
              <a:rPr lang="cs-CZ" sz="2800" dirty="0"/>
              <a:t> </a:t>
            </a:r>
            <a:r>
              <a:rPr lang="cs-CZ" sz="2800" dirty="0" err="1"/>
              <a:t>next</a:t>
            </a:r>
            <a:r>
              <a:rPr lang="cs-CZ" sz="2800" dirty="0"/>
              <a:t> big </a:t>
            </a:r>
            <a:r>
              <a:rPr lang="cs-CZ" sz="2800" dirty="0" err="1"/>
              <a:t>thing</a:t>
            </a:r>
            <a:r>
              <a:rPr lang="cs-CZ" sz="2800" dirty="0"/>
              <a:t>“</a:t>
            </a:r>
          </a:p>
          <a:p>
            <a:pPr marL="0" indent="0">
              <a:buNone/>
            </a:pPr>
            <a:r>
              <a:rPr lang="cs-CZ" sz="2800" dirty="0"/>
              <a:t>							Steve Jobs</a:t>
            </a:r>
          </a:p>
          <a:p>
            <a:endParaRPr lang="cs-CZ" dirty="0"/>
          </a:p>
          <a:p>
            <a:endParaRPr lang="cs-CZ" dirty="0"/>
          </a:p>
          <a:p>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926" y="365125"/>
            <a:ext cx="3503874" cy="2254159"/>
          </a:xfrm>
          <a:prstGeom prst="rect">
            <a:avLst/>
          </a:prstGeom>
        </p:spPr>
      </p:pic>
    </p:spTree>
    <p:extLst>
      <p:ext uri="{BB962C8B-B14F-4D97-AF65-F5344CB8AC3E}">
        <p14:creationId xmlns:p14="http://schemas.microsoft.com/office/powerpoint/2010/main" val="378298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365125"/>
            <a:ext cx="10515600" cy="5811838"/>
          </a:xfrm>
        </p:spPr>
        <p:txBody>
          <a:bodyPr>
            <a:normAutofit/>
          </a:bodyPr>
          <a:lstStyle/>
          <a:p>
            <a:r>
              <a:rPr lang="en-AU" sz="2800" dirty="0"/>
              <a:t>Strategy </a:t>
            </a:r>
            <a:r>
              <a:rPr lang="en-AU" dirty="0"/>
              <a:t>consist of</a:t>
            </a:r>
            <a:r>
              <a:rPr lang="en-AU" sz="2800" dirty="0"/>
              <a:t> three key areas</a:t>
            </a:r>
          </a:p>
          <a:p>
            <a:pPr lvl="1"/>
            <a:r>
              <a:rPr lang="en-AU" sz="3600" b="1" dirty="0"/>
              <a:t>Diagnosis</a:t>
            </a:r>
          </a:p>
          <a:p>
            <a:pPr lvl="2"/>
            <a:r>
              <a:rPr lang="en-AU" sz="2800" dirty="0"/>
              <a:t>That defines or explains nature of the challenge</a:t>
            </a:r>
            <a:r>
              <a:rPr lang="cs-CZ" sz="2800" dirty="0"/>
              <a:t>.</a:t>
            </a:r>
          </a:p>
          <a:p>
            <a:pPr lvl="2"/>
            <a:r>
              <a:rPr lang="cs-CZ" sz="2800" dirty="0"/>
              <a:t>Good diagnosis simplify overwhelming complexity of reality by identifying certain aspects as critical.</a:t>
            </a:r>
            <a:endParaRPr lang="en-AU" sz="2800" dirty="0"/>
          </a:p>
          <a:p>
            <a:pPr lvl="1"/>
            <a:r>
              <a:rPr lang="en-AU" sz="3600" b="1" dirty="0"/>
              <a:t>Guiding policy</a:t>
            </a:r>
            <a:endParaRPr lang="cs-CZ" sz="3600" b="1" dirty="0"/>
          </a:p>
          <a:p>
            <a:pPr lvl="2"/>
            <a:r>
              <a:rPr lang="cs-CZ" sz="2800" dirty="0"/>
              <a:t>Overall approach chosen to cope with or overcome the obstacles identified in the diagnosis.</a:t>
            </a:r>
            <a:endParaRPr lang="en-AU" sz="2800" dirty="0"/>
          </a:p>
          <a:p>
            <a:pPr lvl="1"/>
            <a:r>
              <a:rPr lang="en-AU" sz="3600" b="1" dirty="0"/>
              <a:t>Coherent actions</a:t>
            </a:r>
            <a:endParaRPr lang="cs-CZ" sz="3600" b="1" dirty="0"/>
          </a:p>
          <a:p>
            <a:pPr lvl="2"/>
            <a:r>
              <a:rPr lang="cs-CZ" sz="2800" dirty="0"/>
              <a:t>Designed to carry out the guiding policy.</a:t>
            </a:r>
          </a:p>
          <a:p>
            <a:pPr lvl="2"/>
            <a:r>
              <a:rPr lang="cs-CZ" sz="2800" dirty="0"/>
              <a:t>Steps coordinated with one another to work together in accomplishing the guiding policy.</a:t>
            </a:r>
            <a:endParaRPr lang="en-AU" sz="2800" dirty="0"/>
          </a:p>
          <a:p>
            <a:endParaRPr lang="cs-CZ" dirty="0"/>
          </a:p>
          <a:p>
            <a:endParaRPr lang="cs-CZ" dirty="0"/>
          </a:p>
          <a:p>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8450" y="365126"/>
            <a:ext cx="1825349" cy="1174308"/>
          </a:xfrm>
          <a:prstGeom prst="rect">
            <a:avLst/>
          </a:prstGeom>
        </p:spPr>
      </p:pic>
    </p:spTree>
    <p:extLst>
      <p:ext uri="{BB962C8B-B14F-4D97-AF65-F5344CB8AC3E}">
        <p14:creationId xmlns:p14="http://schemas.microsoft.com/office/powerpoint/2010/main" val="180042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C70DCEE3-125E-4B34-9CDD-2E846CC1E23E}" type="slidenum">
              <a:rPr lang="cs-CZ" smtClean="0"/>
              <a:pPr>
                <a:defRPr/>
              </a:pPr>
              <a:t>13</a:t>
            </a:fld>
            <a:endParaRPr lang="cs-CZ"/>
          </a:p>
        </p:txBody>
      </p:sp>
      <p:sp>
        <p:nvSpPr>
          <p:cNvPr id="3" name="Nadpis 2"/>
          <p:cNvSpPr>
            <a:spLocks noGrp="1"/>
          </p:cNvSpPr>
          <p:nvPr>
            <p:ph type="title"/>
          </p:nvPr>
        </p:nvSpPr>
        <p:spPr>
          <a:xfrm>
            <a:off x="2855641" y="4372168"/>
            <a:ext cx="6974160" cy="1143000"/>
          </a:xfrm>
        </p:spPr>
        <p:txBody>
          <a:bodyPr>
            <a:normAutofit fontScale="90000"/>
          </a:bodyPr>
          <a:lstStyle/>
          <a:p>
            <a:pPr algn="ctr"/>
            <a:r>
              <a:rPr lang="cs-CZ" dirty="0" err="1"/>
              <a:t>Steps</a:t>
            </a:r>
            <a:r>
              <a:rPr lang="cs-CZ" dirty="0"/>
              <a:t> </a:t>
            </a:r>
            <a:r>
              <a:rPr lang="cs-CZ" dirty="0" err="1"/>
              <a:t>of</a:t>
            </a:r>
            <a:r>
              <a:rPr lang="cs-CZ" dirty="0"/>
              <a:t> </a:t>
            </a:r>
            <a:r>
              <a:rPr lang="cs-CZ" dirty="0" err="1"/>
              <a:t>Strategic</a:t>
            </a:r>
            <a:r>
              <a:rPr lang="cs-CZ" dirty="0"/>
              <a:t> Marketing Management</a:t>
            </a:r>
          </a:p>
        </p:txBody>
      </p:sp>
      <p:sp>
        <p:nvSpPr>
          <p:cNvPr id="4" name="Zástupný symbol pro obsah 3"/>
          <p:cNvSpPr>
            <a:spLocks noGrp="1"/>
          </p:cNvSpPr>
          <p:nvPr>
            <p:ph sz="quarter" idx="4294967295"/>
          </p:nvPr>
        </p:nvSpPr>
        <p:spPr>
          <a:xfrm>
            <a:off x="2667000" y="731520"/>
            <a:ext cx="4365104" cy="3474720"/>
          </a:xfrm>
          <a:prstGeom prst="rect">
            <a:avLst/>
          </a:prstGeom>
        </p:spPr>
        <p:txBody>
          <a:bodyPr>
            <a:normAutofit fontScale="92500" lnSpcReduction="20000"/>
          </a:bodyPr>
          <a:lstStyle/>
          <a:p>
            <a:r>
              <a:rPr lang="cs-CZ" dirty="0" err="1"/>
              <a:t>Company</a:t>
            </a:r>
            <a:r>
              <a:rPr lang="cs-CZ" dirty="0"/>
              <a:t> Vision</a:t>
            </a:r>
          </a:p>
          <a:p>
            <a:r>
              <a:rPr lang="cs-CZ" dirty="0" err="1"/>
              <a:t>Company</a:t>
            </a:r>
            <a:r>
              <a:rPr lang="cs-CZ" dirty="0"/>
              <a:t> </a:t>
            </a:r>
            <a:r>
              <a:rPr lang="cs-CZ" dirty="0" err="1"/>
              <a:t>Mission</a:t>
            </a:r>
            <a:r>
              <a:rPr lang="cs-CZ" dirty="0"/>
              <a:t>		     </a:t>
            </a:r>
          </a:p>
          <a:p>
            <a:r>
              <a:rPr lang="cs-CZ" dirty="0" err="1"/>
              <a:t>Strategic</a:t>
            </a:r>
            <a:r>
              <a:rPr lang="cs-CZ" dirty="0"/>
              <a:t> </a:t>
            </a:r>
            <a:r>
              <a:rPr lang="cs-CZ" dirty="0" err="1"/>
              <a:t>Objectives</a:t>
            </a:r>
            <a:r>
              <a:rPr lang="cs-CZ" dirty="0"/>
              <a:t> </a:t>
            </a:r>
          </a:p>
          <a:p>
            <a:r>
              <a:rPr lang="cs-CZ" dirty="0" err="1"/>
              <a:t>Situation</a:t>
            </a:r>
            <a:r>
              <a:rPr lang="cs-CZ" dirty="0"/>
              <a:t> </a:t>
            </a:r>
            <a:r>
              <a:rPr lang="cs-CZ" dirty="0" err="1"/>
              <a:t>Analysis</a:t>
            </a:r>
            <a:r>
              <a:rPr lang="cs-CZ" dirty="0"/>
              <a:t>		     </a:t>
            </a:r>
          </a:p>
          <a:p>
            <a:r>
              <a:rPr lang="cs-CZ" dirty="0"/>
              <a:t>SWOT </a:t>
            </a:r>
            <a:r>
              <a:rPr lang="cs-CZ" dirty="0" err="1"/>
              <a:t>Analysis</a:t>
            </a:r>
            <a:endParaRPr lang="cs-CZ" dirty="0"/>
          </a:p>
          <a:p>
            <a:r>
              <a:rPr lang="cs-CZ" dirty="0"/>
              <a:t>Marketing </a:t>
            </a:r>
            <a:r>
              <a:rPr lang="cs-CZ" dirty="0" err="1"/>
              <a:t>Objectives</a:t>
            </a:r>
            <a:endParaRPr lang="cs-CZ" dirty="0"/>
          </a:p>
          <a:p>
            <a:r>
              <a:rPr lang="cs-CZ" dirty="0"/>
              <a:t>Marketing </a:t>
            </a:r>
            <a:r>
              <a:rPr lang="cs-CZ" dirty="0" err="1"/>
              <a:t>Strategy</a:t>
            </a:r>
            <a:endParaRPr lang="cs-CZ" dirty="0"/>
          </a:p>
          <a:p>
            <a:r>
              <a:rPr lang="cs-CZ" dirty="0"/>
              <a:t>Controlling</a:t>
            </a:r>
          </a:p>
          <a:p>
            <a:endParaRPr lang="cs-CZ" dirty="0"/>
          </a:p>
        </p:txBody>
      </p:sp>
      <p:cxnSp>
        <p:nvCxnSpPr>
          <p:cNvPr id="6" name="Přímá spojnice se šipkou 5"/>
          <p:cNvCxnSpPr/>
          <p:nvPr/>
        </p:nvCxnSpPr>
        <p:spPr>
          <a:xfrm>
            <a:off x="5447928" y="908720"/>
            <a:ext cx="129614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5375920" y="1268760"/>
            <a:ext cx="136815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5303912" y="2168860"/>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V="1">
            <a:off x="5104656" y="2258830"/>
            <a:ext cx="1567408" cy="306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5752728" y="2960948"/>
            <a:ext cx="991344" cy="18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5621724" y="3212976"/>
            <a:ext cx="112234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5375920" y="3789040"/>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V="1">
            <a:off x="5621724" y="1421160"/>
            <a:ext cx="1122348" cy="351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Zástupný symbol pro obsah 3"/>
          <p:cNvSpPr txBox="1">
            <a:spLocks/>
          </p:cNvSpPr>
          <p:nvPr/>
        </p:nvSpPr>
        <p:spPr>
          <a:xfrm>
            <a:off x="6816080" y="717448"/>
            <a:ext cx="3528392" cy="347472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cs-CZ" dirty="0" err="1"/>
              <a:t>What</a:t>
            </a:r>
            <a:r>
              <a:rPr lang="cs-CZ" dirty="0"/>
              <a:t> </a:t>
            </a:r>
            <a:r>
              <a:rPr lang="cs-CZ" dirty="0" err="1"/>
              <a:t>we</a:t>
            </a:r>
            <a:r>
              <a:rPr lang="cs-CZ" dirty="0"/>
              <a:t> </a:t>
            </a:r>
            <a:r>
              <a:rPr lang="cs-CZ" dirty="0" err="1"/>
              <a:t>want</a:t>
            </a:r>
            <a:r>
              <a:rPr lang="cs-CZ" dirty="0"/>
              <a:t> to </a:t>
            </a:r>
            <a:r>
              <a:rPr lang="cs-CZ" dirty="0" err="1"/>
              <a:t>achieve</a:t>
            </a:r>
            <a:r>
              <a:rPr lang="cs-CZ" dirty="0"/>
              <a:t> in </a:t>
            </a:r>
            <a:r>
              <a:rPr lang="cs-CZ" dirty="0" err="1"/>
              <a:t>the</a:t>
            </a:r>
            <a:r>
              <a:rPr lang="cs-CZ" dirty="0"/>
              <a:t> </a:t>
            </a:r>
            <a:r>
              <a:rPr lang="cs-CZ" dirty="0" err="1"/>
              <a:t>Future</a:t>
            </a:r>
            <a:r>
              <a:rPr lang="cs-CZ" dirty="0"/>
              <a:t>.</a:t>
            </a:r>
          </a:p>
          <a:p>
            <a:pPr marL="45720" indent="0">
              <a:buNone/>
            </a:pPr>
            <a:endParaRPr lang="cs-CZ" dirty="0"/>
          </a:p>
          <a:p>
            <a:pPr marL="45720" indent="0">
              <a:buNone/>
            </a:pPr>
            <a:r>
              <a:rPr lang="cs-CZ" dirty="0" err="1"/>
              <a:t>What</a:t>
            </a:r>
            <a:r>
              <a:rPr lang="cs-CZ" dirty="0"/>
              <a:t> do </a:t>
            </a:r>
            <a:r>
              <a:rPr lang="cs-CZ" dirty="0" err="1"/>
              <a:t>we</a:t>
            </a:r>
            <a:r>
              <a:rPr lang="cs-CZ" dirty="0"/>
              <a:t> </a:t>
            </a:r>
            <a:r>
              <a:rPr lang="cs-CZ" dirty="0" err="1"/>
              <a:t>have</a:t>
            </a:r>
            <a:r>
              <a:rPr lang="cs-CZ" dirty="0"/>
              <a:t> </a:t>
            </a:r>
            <a:r>
              <a:rPr lang="cs-CZ" dirty="0" err="1"/>
              <a:t>Now</a:t>
            </a:r>
            <a:r>
              <a:rPr lang="cs-CZ" dirty="0"/>
              <a:t>?</a:t>
            </a:r>
          </a:p>
          <a:p>
            <a:pPr marL="45720" indent="0">
              <a:buNone/>
            </a:pPr>
            <a:endParaRPr lang="cs-CZ" dirty="0"/>
          </a:p>
          <a:p>
            <a:pPr marL="45720" indent="0">
              <a:buNone/>
            </a:pPr>
            <a:r>
              <a:rPr lang="cs-CZ" dirty="0" err="1"/>
              <a:t>Continuous</a:t>
            </a:r>
            <a:r>
              <a:rPr lang="cs-CZ" dirty="0"/>
              <a:t> </a:t>
            </a:r>
            <a:r>
              <a:rPr lang="cs-CZ" dirty="0" err="1"/>
              <a:t>processes</a:t>
            </a:r>
            <a:r>
              <a:rPr lang="cs-CZ" dirty="0"/>
              <a:t> to </a:t>
            </a:r>
            <a:r>
              <a:rPr lang="cs-CZ" dirty="0" err="1"/>
              <a:t>get</a:t>
            </a:r>
            <a:r>
              <a:rPr lang="cs-CZ" dirty="0"/>
              <a:t> to </a:t>
            </a:r>
            <a:r>
              <a:rPr lang="cs-CZ" dirty="0" err="1"/>
              <a:t>the</a:t>
            </a:r>
            <a:r>
              <a:rPr lang="cs-CZ" dirty="0"/>
              <a:t> </a:t>
            </a:r>
            <a:r>
              <a:rPr lang="cs-CZ" dirty="0" err="1"/>
              <a:t>desired</a:t>
            </a:r>
            <a:r>
              <a:rPr lang="cs-CZ" dirty="0"/>
              <a:t> </a:t>
            </a:r>
            <a:r>
              <a:rPr lang="cs-CZ" dirty="0" err="1"/>
              <a:t>future</a:t>
            </a:r>
            <a:r>
              <a:rPr lang="cs-CZ" dirty="0"/>
              <a:t>.</a:t>
            </a:r>
          </a:p>
          <a:p>
            <a:pPr marL="45720" indent="0">
              <a:buNone/>
            </a:pPr>
            <a:r>
              <a:rPr lang="cs-CZ" dirty="0" err="1"/>
              <a:t>Did</a:t>
            </a:r>
            <a:r>
              <a:rPr lang="cs-CZ" dirty="0"/>
              <a:t> </a:t>
            </a:r>
            <a:r>
              <a:rPr lang="cs-CZ" dirty="0" err="1"/>
              <a:t>we</a:t>
            </a:r>
            <a:r>
              <a:rPr lang="cs-CZ" dirty="0"/>
              <a:t> </a:t>
            </a:r>
            <a:r>
              <a:rPr lang="cs-CZ" dirty="0" err="1"/>
              <a:t>get</a:t>
            </a:r>
            <a:r>
              <a:rPr lang="cs-CZ" dirty="0"/>
              <a:t> </a:t>
            </a:r>
            <a:r>
              <a:rPr lang="cs-CZ" dirty="0" err="1"/>
              <a:t>there</a:t>
            </a:r>
            <a:r>
              <a:rPr lang="cs-CZ" dirty="0"/>
              <a:t>? </a:t>
            </a:r>
          </a:p>
        </p:txBody>
      </p:sp>
    </p:spTree>
    <p:extLst>
      <p:ext uri="{BB962C8B-B14F-4D97-AF65-F5344CB8AC3E}">
        <p14:creationId xmlns:p14="http://schemas.microsoft.com/office/powerpoint/2010/main" val="247679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B58A-721C-48BA-A46F-57D8F1EA1504}"/>
              </a:ext>
            </a:extLst>
          </p:cNvPr>
          <p:cNvSpPr>
            <a:spLocks noGrp="1"/>
          </p:cNvSpPr>
          <p:nvPr>
            <p:ph type="title"/>
          </p:nvPr>
        </p:nvSpPr>
        <p:spPr/>
        <p:txBody>
          <a:bodyPr/>
          <a:lstStyle/>
          <a:p>
            <a:endParaRPr lang="cs-CZ"/>
          </a:p>
        </p:txBody>
      </p:sp>
      <p:sp>
        <p:nvSpPr>
          <p:cNvPr id="3" name="Content Placeholder 2">
            <a:extLst>
              <a:ext uri="{FF2B5EF4-FFF2-40B4-BE49-F238E27FC236}">
                <a16:creationId xmlns:a16="http://schemas.microsoft.com/office/drawing/2014/main" id="{4B6EABB6-D437-4F40-9F27-2E6F68BC11B4}"/>
              </a:ext>
            </a:extLst>
          </p:cNvPr>
          <p:cNvSpPr>
            <a:spLocks noGrp="1"/>
          </p:cNvSpPr>
          <p:nvPr>
            <p:ph idx="1"/>
          </p:nvPr>
        </p:nvSpPr>
        <p:spPr/>
        <p:txBody>
          <a:bodyPr/>
          <a:lstStyle/>
          <a:p>
            <a:pPr algn="ctr">
              <a:spcBef>
                <a:spcPct val="0"/>
              </a:spcBef>
              <a:buNone/>
              <a:defRPr/>
            </a:pPr>
            <a:r>
              <a:rPr lang="cs-CZ" altLang="cs-CZ" sz="5400" b="1" dirty="0"/>
              <a:t>Vision without action is dreaming.</a:t>
            </a:r>
          </a:p>
          <a:p>
            <a:pPr algn="ctr">
              <a:spcBef>
                <a:spcPct val="0"/>
              </a:spcBef>
              <a:buNone/>
              <a:defRPr/>
            </a:pPr>
            <a:r>
              <a:rPr lang="cs-CZ" altLang="cs-CZ" sz="5400" b="1" dirty="0"/>
              <a:t> </a:t>
            </a:r>
          </a:p>
          <a:p>
            <a:pPr algn="ctr">
              <a:spcBef>
                <a:spcPct val="0"/>
              </a:spcBef>
              <a:buNone/>
              <a:defRPr/>
            </a:pPr>
            <a:r>
              <a:rPr lang="cs-CZ" altLang="cs-CZ" sz="5400" b="1" dirty="0"/>
              <a:t>Action without vision is nightmare.</a:t>
            </a:r>
            <a:endParaRPr lang="cs-CZ" altLang="cs-CZ" sz="5400" dirty="0"/>
          </a:p>
          <a:p>
            <a:endParaRPr lang="cs-CZ" dirty="0"/>
          </a:p>
        </p:txBody>
      </p:sp>
    </p:spTree>
    <p:extLst>
      <p:ext uri="{BB962C8B-B14F-4D97-AF65-F5344CB8AC3E}">
        <p14:creationId xmlns:p14="http://schemas.microsoft.com/office/powerpoint/2010/main" val="214464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C70DCEE3-125E-4B34-9CDD-2E846CC1E23E}" type="slidenum">
              <a:rPr lang="cs-CZ" smtClean="0"/>
              <a:pPr>
                <a:defRPr/>
              </a:pPr>
              <a:t>15</a:t>
            </a:fld>
            <a:endParaRPr lang="cs-CZ"/>
          </a:p>
        </p:txBody>
      </p:sp>
      <p:sp>
        <p:nvSpPr>
          <p:cNvPr id="3" name="Nadpis 2"/>
          <p:cNvSpPr>
            <a:spLocks noGrp="1"/>
          </p:cNvSpPr>
          <p:nvPr>
            <p:ph type="title"/>
          </p:nvPr>
        </p:nvSpPr>
        <p:spPr/>
        <p:txBody>
          <a:bodyPr/>
          <a:lstStyle/>
          <a:p>
            <a:r>
              <a:rPr lang="cs-CZ" dirty="0" err="1"/>
              <a:t>Company</a:t>
            </a:r>
            <a:r>
              <a:rPr lang="cs-CZ" dirty="0"/>
              <a:t> Vision</a:t>
            </a:r>
          </a:p>
        </p:txBody>
      </p:sp>
      <p:sp>
        <p:nvSpPr>
          <p:cNvPr id="4" name="Zástupný symbol pro obsah 3"/>
          <p:cNvSpPr>
            <a:spLocks noGrp="1"/>
          </p:cNvSpPr>
          <p:nvPr>
            <p:ph sz="quarter" idx="4294967295"/>
          </p:nvPr>
        </p:nvSpPr>
        <p:spPr>
          <a:xfrm>
            <a:off x="629855" y="1518599"/>
            <a:ext cx="10018853" cy="4997948"/>
          </a:xfrm>
          <a:prstGeom prst="rect">
            <a:avLst/>
          </a:prstGeom>
        </p:spPr>
        <p:txBody>
          <a:bodyPr>
            <a:normAutofit/>
          </a:bodyPr>
          <a:lstStyle/>
          <a:p>
            <a:r>
              <a:rPr lang="en-US" sz="3600" dirty="0"/>
              <a:t>Companies that enjoy enduring success have core values and a core purpose that remain fixed while their business strategies and practices endlessly adapt to a changing world.</a:t>
            </a:r>
            <a:endParaRPr lang="cs-CZ" sz="3600" dirty="0"/>
          </a:p>
          <a:p>
            <a:r>
              <a:rPr lang="en-US" sz="3600" dirty="0"/>
              <a:t>Vision provides guidance about what core to preserve and what future to stimulate progress toward.</a:t>
            </a:r>
            <a:endParaRPr lang="cs-CZ" sz="3600" dirty="0"/>
          </a:p>
          <a:p>
            <a:r>
              <a:rPr lang="en-US" sz="3600" dirty="0"/>
              <a:t>A well-conceived vision consists of two major components: </a:t>
            </a:r>
            <a:r>
              <a:rPr lang="en-US" sz="3600" i="1" dirty="0"/>
              <a:t>core ideology</a:t>
            </a:r>
            <a:r>
              <a:rPr lang="en-US" sz="3600" dirty="0"/>
              <a:t> and </a:t>
            </a:r>
            <a:r>
              <a:rPr lang="en-US" sz="3600" i="1" dirty="0"/>
              <a:t>envisioned future</a:t>
            </a:r>
            <a:r>
              <a:rPr lang="en-US" sz="3600" dirty="0"/>
              <a:t>.</a:t>
            </a:r>
            <a:endParaRPr lang="cs-CZ" sz="3600" dirty="0"/>
          </a:p>
        </p:txBody>
      </p:sp>
    </p:spTree>
    <p:extLst>
      <p:ext uri="{BB962C8B-B14F-4D97-AF65-F5344CB8AC3E}">
        <p14:creationId xmlns:p14="http://schemas.microsoft.com/office/powerpoint/2010/main" val="307669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C70DCEE3-125E-4B34-9CDD-2E846CC1E23E}" type="slidenum">
              <a:rPr lang="cs-CZ" smtClean="0"/>
              <a:pPr>
                <a:defRPr/>
              </a:pPr>
              <a:t>16</a:t>
            </a:fld>
            <a:endParaRPr lang="cs-CZ"/>
          </a:p>
        </p:txBody>
      </p:sp>
      <p:sp>
        <p:nvSpPr>
          <p:cNvPr id="3" name="Nadpis 2"/>
          <p:cNvSpPr>
            <a:spLocks noGrp="1"/>
          </p:cNvSpPr>
          <p:nvPr>
            <p:ph type="title"/>
          </p:nvPr>
        </p:nvSpPr>
        <p:spPr/>
        <p:txBody>
          <a:bodyPr/>
          <a:lstStyle/>
          <a:p>
            <a:r>
              <a:rPr lang="cs-CZ" dirty="0" err="1"/>
              <a:t>Company</a:t>
            </a:r>
            <a:r>
              <a:rPr lang="cs-CZ" dirty="0"/>
              <a:t> </a:t>
            </a:r>
            <a:r>
              <a:rPr lang="cs-CZ" dirty="0" err="1"/>
              <a:t>Mission</a:t>
            </a:r>
            <a:endParaRPr lang="cs-CZ" dirty="0"/>
          </a:p>
        </p:txBody>
      </p:sp>
      <p:sp>
        <p:nvSpPr>
          <p:cNvPr id="4" name="Zástupný symbol pro obsah 3"/>
          <p:cNvSpPr>
            <a:spLocks noGrp="1"/>
          </p:cNvSpPr>
          <p:nvPr>
            <p:ph sz="quarter" idx="4294967295"/>
          </p:nvPr>
        </p:nvSpPr>
        <p:spPr>
          <a:xfrm>
            <a:off x="838200" y="1690688"/>
            <a:ext cx="10030428" cy="4665662"/>
          </a:xfrm>
          <a:prstGeom prst="rect">
            <a:avLst/>
          </a:prstGeom>
        </p:spPr>
        <p:txBody>
          <a:bodyPr/>
          <a:lstStyle/>
          <a:p>
            <a:r>
              <a:rPr lang="en-US" sz="3600" dirty="0"/>
              <a:t>A </a:t>
            </a:r>
            <a:r>
              <a:rPr lang="en-US" sz="3600" b="1" dirty="0"/>
              <a:t>mission statement</a:t>
            </a:r>
            <a:r>
              <a:rPr lang="en-US" sz="3600" dirty="0"/>
              <a:t> is a statement of the purpose of a company, organization or person, its reason for exist</a:t>
            </a:r>
            <a:r>
              <a:rPr lang="cs-CZ" sz="3600" dirty="0"/>
              <a:t>ance.</a:t>
            </a:r>
            <a:endParaRPr lang="en-US" sz="3600" dirty="0"/>
          </a:p>
          <a:p>
            <a:r>
              <a:rPr lang="en-US" sz="3600" dirty="0"/>
              <a:t>The mission statement should guide the actions of the organization, spell out its overall goal, provide a path, and guide decision-making. </a:t>
            </a:r>
            <a:endParaRPr lang="cs-CZ" sz="3600" dirty="0"/>
          </a:p>
          <a:p>
            <a:r>
              <a:rPr lang="en-US" sz="3600" dirty="0"/>
              <a:t>It provides "the framework or context within which the company's strategies are formulated."</a:t>
            </a:r>
          </a:p>
          <a:p>
            <a:endParaRPr lang="cs-CZ" dirty="0"/>
          </a:p>
        </p:txBody>
      </p:sp>
    </p:spTree>
    <p:extLst>
      <p:ext uri="{BB962C8B-B14F-4D97-AF65-F5344CB8AC3E}">
        <p14:creationId xmlns:p14="http://schemas.microsoft.com/office/powerpoint/2010/main" val="53877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7250"/>
            <a:ext cx="9144000" cy="5143500"/>
          </a:xfrm>
          <a:prstGeom prst="rect">
            <a:avLst/>
          </a:prstGeom>
        </p:spPr>
      </p:pic>
      <p:sp>
        <p:nvSpPr>
          <p:cNvPr id="8" name="TextovéPole 7"/>
          <p:cNvSpPr txBox="1"/>
          <p:nvPr/>
        </p:nvSpPr>
        <p:spPr>
          <a:xfrm>
            <a:off x="2556782" y="1922498"/>
            <a:ext cx="7078436" cy="2862322"/>
          </a:xfrm>
          <a:prstGeom prst="rect">
            <a:avLst/>
          </a:prstGeom>
          <a:noFill/>
        </p:spPr>
        <p:txBody>
          <a:bodyPr wrap="square" rtlCol="0">
            <a:spAutoFit/>
          </a:bodyPr>
          <a:lstStyle/>
          <a:p>
            <a:pPr marL="214313" indent="-214313">
              <a:buFont typeface="Arial" panose="020B0604020202020204" pitchFamily="34" charset="0"/>
              <a:buChar char="•"/>
            </a:pPr>
            <a:r>
              <a:rPr lang="cs-CZ" sz="3000" dirty="0"/>
              <a:t>A: We produce mobile phones.</a:t>
            </a:r>
          </a:p>
          <a:p>
            <a:pPr marL="214313" indent="-214313">
              <a:buFont typeface="Arial" panose="020B0604020202020204" pitchFamily="34" charset="0"/>
              <a:buChar char="•"/>
            </a:pPr>
            <a:endParaRPr lang="cs-CZ" sz="3000" dirty="0"/>
          </a:p>
          <a:p>
            <a:pPr marL="214313" indent="-214313">
              <a:buFont typeface="Arial" panose="020B0604020202020204" pitchFamily="34" charset="0"/>
              <a:buChar char="•"/>
            </a:pPr>
            <a:r>
              <a:rPr lang="cs-CZ" sz="3000" dirty="0"/>
              <a:t>B: We enabe people to communicate.</a:t>
            </a:r>
          </a:p>
          <a:p>
            <a:pPr marL="214313" indent="-214313">
              <a:buFont typeface="Arial" panose="020B0604020202020204" pitchFamily="34" charset="0"/>
              <a:buChar char="•"/>
            </a:pPr>
            <a:endParaRPr lang="cs-CZ" sz="3000" dirty="0"/>
          </a:p>
          <a:p>
            <a:pPr marL="214313" indent="-214313">
              <a:buFont typeface="Arial" panose="020B0604020202020204" pitchFamily="34" charset="0"/>
              <a:buChar char="•"/>
            </a:pPr>
            <a:r>
              <a:rPr lang="cs-CZ" sz="3000" dirty="0"/>
              <a:t>C: We want to earn 54% of the global mobile market in 2018.</a:t>
            </a:r>
            <a:endParaRPr lang="cs-CZ" sz="2100" dirty="0"/>
          </a:p>
        </p:txBody>
      </p:sp>
    </p:spTree>
    <p:extLst>
      <p:ext uri="{BB962C8B-B14F-4D97-AF65-F5344CB8AC3E}">
        <p14:creationId xmlns:p14="http://schemas.microsoft.com/office/powerpoint/2010/main" val="3092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Mission</a:t>
            </a:r>
          </a:p>
        </p:txBody>
      </p:sp>
      <p:sp>
        <p:nvSpPr>
          <p:cNvPr id="3" name="Zástupný symbol pro obsah 2"/>
          <p:cNvSpPr>
            <a:spLocks noGrp="1"/>
          </p:cNvSpPr>
          <p:nvPr>
            <p:ph idx="1"/>
          </p:nvPr>
        </p:nvSpPr>
        <p:spPr>
          <a:xfrm>
            <a:off x="838200" y="2269672"/>
            <a:ext cx="10372344" cy="3555056"/>
          </a:xfrm>
        </p:spPr>
        <p:txBody>
          <a:bodyPr>
            <a:noAutofit/>
          </a:bodyPr>
          <a:lstStyle/>
          <a:p>
            <a:r>
              <a:rPr lang="cs-CZ" sz="3200" b="1" dirty="0"/>
              <a:t>Business mission has to be market oriented, not product oriented!</a:t>
            </a:r>
            <a:endParaRPr lang="cs-CZ" sz="3200" dirty="0"/>
          </a:p>
          <a:p>
            <a:r>
              <a:rPr lang="cs-CZ" sz="3200" dirty="0"/>
              <a:t>Products come and go but human needs will last forever.</a:t>
            </a:r>
          </a:p>
          <a:p>
            <a:r>
              <a:rPr lang="cs-CZ" sz="3200" dirty="0"/>
              <a:t>Marketing approach: Process of satysfying consumer needs not the production process of goods and services.</a:t>
            </a:r>
          </a:p>
          <a:p>
            <a:r>
              <a:rPr lang="cs-CZ" sz="3200" dirty="0"/>
              <a:t>This approach ensures adaptability to market changes.</a:t>
            </a:r>
          </a:p>
        </p:txBody>
      </p:sp>
    </p:spTree>
    <p:extLst>
      <p:ext uri="{BB962C8B-B14F-4D97-AF65-F5344CB8AC3E}">
        <p14:creationId xmlns:p14="http://schemas.microsoft.com/office/powerpoint/2010/main" val="164063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C70DCEE3-125E-4B34-9CDD-2E846CC1E23E}" type="slidenum">
              <a:rPr lang="cs-CZ" smtClean="0"/>
              <a:pPr>
                <a:defRPr/>
              </a:pPr>
              <a:t>19</a:t>
            </a:fld>
            <a:endParaRPr lang="cs-CZ"/>
          </a:p>
        </p:txBody>
      </p:sp>
      <p:sp>
        <p:nvSpPr>
          <p:cNvPr id="3" name="Nadpis 2"/>
          <p:cNvSpPr>
            <a:spLocks noGrp="1"/>
          </p:cNvSpPr>
          <p:nvPr>
            <p:ph type="title"/>
          </p:nvPr>
        </p:nvSpPr>
        <p:spPr/>
        <p:txBody>
          <a:bodyPr/>
          <a:lstStyle/>
          <a:p>
            <a:r>
              <a:rPr lang="cs-CZ" dirty="0" err="1"/>
              <a:t>Strategic</a:t>
            </a:r>
            <a:r>
              <a:rPr lang="cs-CZ" dirty="0"/>
              <a:t> </a:t>
            </a:r>
            <a:r>
              <a:rPr lang="cs-CZ" dirty="0" err="1"/>
              <a:t>Objectives</a:t>
            </a:r>
            <a:endParaRPr lang="cs-CZ" dirty="0"/>
          </a:p>
        </p:txBody>
      </p:sp>
      <p:sp>
        <p:nvSpPr>
          <p:cNvPr id="4" name="Zástupný symbol pro obsah 3"/>
          <p:cNvSpPr>
            <a:spLocks noGrp="1"/>
          </p:cNvSpPr>
          <p:nvPr>
            <p:ph sz="quarter" idx="4294967295"/>
          </p:nvPr>
        </p:nvSpPr>
        <p:spPr>
          <a:xfrm>
            <a:off x="525683" y="1449150"/>
            <a:ext cx="10065151" cy="4907199"/>
          </a:xfrm>
          <a:prstGeom prst="rect">
            <a:avLst/>
          </a:prstGeom>
        </p:spPr>
        <p:txBody>
          <a:bodyPr/>
          <a:lstStyle/>
          <a:p>
            <a:r>
              <a:rPr lang="en-US" sz="4000" dirty="0"/>
              <a:t>Strategic objectives are long-term, continuous strategic areas that help you connect your mission to your vision. </a:t>
            </a:r>
            <a:endParaRPr lang="cs-CZ" sz="4000" dirty="0"/>
          </a:p>
          <a:p>
            <a:r>
              <a:rPr lang="en-US" sz="4000" dirty="0"/>
              <a:t>Holistic objectives encompass four areas: financial, customer, operational, and people. </a:t>
            </a:r>
            <a:endParaRPr lang="cs-CZ" sz="4000" dirty="0"/>
          </a:p>
          <a:p>
            <a:r>
              <a:rPr lang="en-US" sz="4000" dirty="0"/>
              <a:t>What are the key activities that you need to perform in order to achieve your vision?</a:t>
            </a:r>
            <a:endParaRPr lang="cs-CZ" sz="4000" dirty="0"/>
          </a:p>
        </p:txBody>
      </p:sp>
    </p:spTree>
    <p:extLst>
      <p:ext uri="{BB962C8B-B14F-4D97-AF65-F5344CB8AC3E}">
        <p14:creationId xmlns:p14="http://schemas.microsoft.com/office/powerpoint/2010/main" val="394366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Outline of the lecture </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cs-CZ" sz="4000" dirty="0" err="1"/>
              <a:t>Strategic</a:t>
            </a:r>
            <a:r>
              <a:rPr lang="cs-CZ" sz="4000" dirty="0"/>
              <a:t> marketing</a:t>
            </a:r>
          </a:p>
          <a:p>
            <a:pPr marL="514350" indent="-514350">
              <a:buFont typeface="+mj-lt"/>
              <a:buAutoNum type="arabicPeriod"/>
            </a:pPr>
            <a:r>
              <a:rPr lang="cs-CZ" sz="4000" dirty="0"/>
              <a:t>Marketing </a:t>
            </a:r>
            <a:r>
              <a:rPr lang="cs-CZ" sz="4000" dirty="0" err="1"/>
              <a:t>objectives</a:t>
            </a:r>
            <a:endParaRPr lang="cs-CZ" sz="4000" dirty="0"/>
          </a:p>
          <a:p>
            <a:pPr marL="514350" indent="-514350">
              <a:buFont typeface="+mj-lt"/>
              <a:buAutoNum type="arabicPeriod"/>
            </a:pPr>
            <a:endParaRPr lang="en-US" sz="4000" dirty="0"/>
          </a:p>
          <a:p>
            <a:pPr marL="0" indent="0">
              <a:buNone/>
            </a:pPr>
            <a:endParaRPr lang="cs-CZ" dirty="0"/>
          </a:p>
          <a:p>
            <a:endParaRPr lang="cs-CZ" dirty="0"/>
          </a:p>
        </p:txBody>
      </p:sp>
    </p:spTree>
    <p:extLst>
      <p:ext uri="{BB962C8B-B14F-4D97-AF65-F5344CB8AC3E}">
        <p14:creationId xmlns:p14="http://schemas.microsoft.com/office/powerpoint/2010/main" val="51596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Strategic goals</a:t>
            </a:r>
          </a:p>
        </p:txBody>
      </p:sp>
      <p:sp>
        <p:nvSpPr>
          <p:cNvPr id="3" name="Zástupný symbol pro obsah 2"/>
          <p:cNvSpPr>
            <a:spLocks noGrp="1"/>
          </p:cNvSpPr>
          <p:nvPr>
            <p:ph idx="1"/>
          </p:nvPr>
        </p:nvSpPr>
        <p:spPr/>
        <p:txBody>
          <a:bodyPr>
            <a:noAutofit/>
          </a:bodyPr>
          <a:lstStyle/>
          <a:p>
            <a:r>
              <a:rPr lang="cs-CZ" sz="3600" dirty="0"/>
              <a:t>Broader perspective than marketing goals</a:t>
            </a:r>
          </a:p>
          <a:p>
            <a:r>
              <a:rPr lang="cs-CZ" sz="3600" dirty="0"/>
              <a:t>Ansoff growth matrix can be utilised as one of very effective way of setting up the general direction of the business</a:t>
            </a:r>
          </a:p>
          <a:p>
            <a:r>
              <a:rPr lang="cs-CZ" sz="3600" dirty="0"/>
              <a:t>There are two fundamental questions:</a:t>
            </a:r>
          </a:p>
          <a:p>
            <a:pPr lvl="1"/>
            <a:r>
              <a:rPr lang="cs-CZ" sz="2800" dirty="0"/>
              <a:t>Which customers?</a:t>
            </a:r>
          </a:p>
          <a:p>
            <a:pPr lvl="1"/>
            <a:r>
              <a:rPr lang="cs-CZ" sz="2800" dirty="0"/>
              <a:t>What products?</a:t>
            </a:r>
          </a:p>
          <a:p>
            <a:endParaRPr lang="cs-CZ" sz="2800" dirty="0"/>
          </a:p>
          <a:p>
            <a:endParaRPr lang="cs-CZ" sz="2800" dirty="0"/>
          </a:p>
          <a:p>
            <a:pPr lvl="1"/>
            <a:endParaRPr lang="cs-CZ" dirty="0"/>
          </a:p>
        </p:txBody>
      </p:sp>
    </p:spTree>
    <p:extLst>
      <p:ext uri="{BB962C8B-B14F-4D97-AF65-F5344CB8AC3E}">
        <p14:creationId xmlns:p14="http://schemas.microsoft.com/office/powerpoint/2010/main" val="365770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97973"/>
            <a:ext cx="12191999" cy="849086"/>
          </a:xfrm>
        </p:spPr>
        <p:txBody>
          <a:bodyPr/>
          <a:lstStyle/>
          <a:p>
            <a:pPr algn="ctr"/>
            <a:r>
              <a:rPr lang="cs-CZ" dirty="0"/>
              <a:t>Ansoff matrix development</a:t>
            </a:r>
          </a:p>
        </p:txBody>
      </p:sp>
      <p:sp>
        <p:nvSpPr>
          <p:cNvPr id="4" name="Obdélník 3"/>
          <p:cNvSpPr/>
          <p:nvPr/>
        </p:nvSpPr>
        <p:spPr>
          <a:xfrm>
            <a:off x="3276600" y="1695999"/>
            <a:ext cx="3341914" cy="677086"/>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2800" dirty="0"/>
              <a:t>Existing</a:t>
            </a:r>
          </a:p>
        </p:txBody>
      </p:sp>
      <p:sp>
        <p:nvSpPr>
          <p:cNvPr id="5" name="Obdélník 4"/>
          <p:cNvSpPr/>
          <p:nvPr/>
        </p:nvSpPr>
        <p:spPr>
          <a:xfrm>
            <a:off x="6618514" y="1695999"/>
            <a:ext cx="3341914" cy="677086"/>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2800" dirty="0"/>
              <a:t>New</a:t>
            </a:r>
          </a:p>
        </p:txBody>
      </p:sp>
      <p:sp>
        <p:nvSpPr>
          <p:cNvPr id="6" name="Obdélník 5"/>
          <p:cNvSpPr/>
          <p:nvPr/>
        </p:nvSpPr>
        <p:spPr>
          <a:xfrm rot="16200000">
            <a:off x="1841863" y="2947852"/>
            <a:ext cx="2009506" cy="859971"/>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2800" dirty="0"/>
              <a:t>Existing</a:t>
            </a:r>
          </a:p>
        </p:txBody>
      </p:sp>
      <p:sp>
        <p:nvSpPr>
          <p:cNvPr id="7" name="Obdélník 6"/>
          <p:cNvSpPr/>
          <p:nvPr/>
        </p:nvSpPr>
        <p:spPr>
          <a:xfrm rot="16200000">
            <a:off x="1841861" y="4957352"/>
            <a:ext cx="2009506" cy="859971"/>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2800" dirty="0"/>
              <a:t>New</a:t>
            </a:r>
          </a:p>
        </p:txBody>
      </p:sp>
      <p:sp>
        <p:nvSpPr>
          <p:cNvPr id="8" name="Obdélník 7"/>
          <p:cNvSpPr/>
          <p:nvPr/>
        </p:nvSpPr>
        <p:spPr>
          <a:xfrm>
            <a:off x="3276594" y="2373079"/>
            <a:ext cx="3341913" cy="2009504"/>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2800" dirty="0"/>
              <a:t>Market penetration</a:t>
            </a:r>
          </a:p>
        </p:txBody>
      </p:sp>
      <p:sp>
        <p:nvSpPr>
          <p:cNvPr id="9" name="Obdélník 8"/>
          <p:cNvSpPr/>
          <p:nvPr/>
        </p:nvSpPr>
        <p:spPr>
          <a:xfrm>
            <a:off x="6618513" y="2373083"/>
            <a:ext cx="3341913" cy="2009504"/>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2800" dirty="0"/>
              <a:t>Product development</a:t>
            </a:r>
          </a:p>
        </p:txBody>
      </p:sp>
      <p:sp>
        <p:nvSpPr>
          <p:cNvPr id="10" name="Obdélník 9"/>
          <p:cNvSpPr/>
          <p:nvPr/>
        </p:nvSpPr>
        <p:spPr>
          <a:xfrm>
            <a:off x="3276597" y="4382583"/>
            <a:ext cx="3341913" cy="2009504"/>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2800" dirty="0"/>
              <a:t>Market development</a:t>
            </a:r>
          </a:p>
        </p:txBody>
      </p:sp>
      <p:sp>
        <p:nvSpPr>
          <p:cNvPr id="11" name="Obdélník 10"/>
          <p:cNvSpPr/>
          <p:nvPr/>
        </p:nvSpPr>
        <p:spPr>
          <a:xfrm>
            <a:off x="6618509" y="4382583"/>
            <a:ext cx="3341913" cy="2009504"/>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2800" dirty="0"/>
              <a:t>Diversification</a:t>
            </a:r>
          </a:p>
        </p:txBody>
      </p:sp>
      <p:sp>
        <p:nvSpPr>
          <p:cNvPr id="17" name="Obdélník 16"/>
          <p:cNvSpPr/>
          <p:nvPr/>
        </p:nvSpPr>
        <p:spPr>
          <a:xfrm>
            <a:off x="3276594" y="1029786"/>
            <a:ext cx="6683828" cy="677086"/>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2800" dirty="0"/>
              <a:t>Product</a:t>
            </a:r>
          </a:p>
        </p:txBody>
      </p:sp>
      <p:sp>
        <p:nvSpPr>
          <p:cNvPr id="18" name="Obdélník 17"/>
          <p:cNvSpPr/>
          <p:nvPr/>
        </p:nvSpPr>
        <p:spPr>
          <a:xfrm rot="16200000">
            <a:off x="-22859" y="3952598"/>
            <a:ext cx="4019010" cy="859971"/>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cs-CZ" sz="2800" dirty="0"/>
              <a:t>Market</a:t>
            </a:r>
          </a:p>
        </p:txBody>
      </p:sp>
    </p:spTree>
    <p:extLst>
      <p:ext uri="{BB962C8B-B14F-4D97-AF65-F5344CB8AC3E}">
        <p14:creationId xmlns:p14="http://schemas.microsoft.com/office/powerpoint/2010/main" val="322342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Goals</a:t>
            </a:r>
          </a:p>
        </p:txBody>
      </p:sp>
      <p:sp>
        <p:nvSpPr>
          <p:cNvPr id="3" name="Zástupný symbol pro obsah 2"/>
          <p:cNvSpPr>
            <a:spLocks noGrp="1"/>
          </p:cNvSpPr>
          <p:nvPr>
            <p:ph idx="1"/>
          </p:nvPr>
        </p:nvSpPr>
        <p:spPr/>
        <p:txBody>
          <a:bodyPr>
            <a:noAutofit/>
          </a:bodyPr>
          <a:lstStyle/>
          <a:p>
            <a:pPr marL="0" indent="0" algn="ctr">
              <a:buNone/>
            </a:pPr>
            <a:r>
              <a:rPr lang="cs-CZ" sz="16600" dirty="0"/>
              <a:t>S.M.A.R.T.</a:t>
            </a:r>
          </a:p>
          <a:p>
            <a:endParaRPr lang="cs-CZ" sz="2800" dirty="0"/>
          </a:p>
        </p:txBody>
      </p:sp>
    </p:spTree>
    <p:extLst>
      <p:ext uri="{BB962C8B-B14F-4D97-AF65-F5344CB8AC3E}">
        <p14:creationId xmlns:p14="http://schemas.microsoft.com/office/powerpoint/2010/main" val="3135683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BEFE58-D5F4-9449-8A8D-34F72044D229}"/>
              </a:ext>
            </a:extLst>
          </p:cNvPr>
          <p:cNvSpPr>
            <a:spLocks noGrp="1"/>
          </p:cNvSpPr>
          <p:nvPr>
            <p:ph type="title"/>
          </p:nvPr>
        </p:nvSpPr>
        <p:spPr/>
        <p:txBody>
          <a:bodyPr/>
          <a:lstStyle/>
          <a:p>
            <a:r>
              <a:rPr lang="cs-CZ" dirty="0"/>
              <a:t>SMART </a:t>
            </a:r>
            <a:r>
              <a:rPr lang="cs-CZ" dirty="0" err="1"/>
              <a:t>Goals</a:t>
            </a:r>
            <a:r>
              <a:rPr lang="cs-CZ" dirty="0"/>
              <a:t> </a:t>
            </a:r>
            <a:r>
              <a:rPr lang="cs-CZ" dirty="0" err="1"/>
              <a:t>example</a:t>
            </a:r>
            <a:endParaRPr lang="cs-CZ" dirty="0"/>
          </a:p>
        </p:txBody>
      </p:sp>
      <p:sp>
        <p:nvSpPr>
          <p:cNvPr id="3" name="Zástupný obsah 2">
            <a:extLst>
              <a:ext uri="{FF2B5EF4-FFF2-40B4-BE49-F238E27FC236}">
                <a16:creationId xmlns:a16="http://schemas.microsoft.com/office/drawing/2014/main" id="{9857993F-E147-6B46-B2C9-C5AF5B4FE4F0}"/>
              </a:ext>
            </a:extLst>
          </p:cNvPr>
          <p:cNvSpPr>
            <a:spLocks noGrp="1"/>
          </p:cNvSpPr>
          <p:nvPr>
            <p:ph idx="1"/>
          </p:nvPr>
        </p:nvSpPr>
        <p:spPr/>
        <p:txBody>
          <a:bodyPr>
            <a:normAutofit lnSpcReduction="10000"/>
          </a:bodyPr>
          <a:lstStyle/>
          <a:p>
            <a:r>
              <a:rPr lang="en-GB" sz="4000" dirty="0"/>
              <a:t>Our goal is to improve our branding</a:t>
            </a:r>
          </a:p>
          <a:p>
            <a:pPr lvl="1"/>
            <a:r>
              <a:rPr lang="en-GB" sz="3600" dirty="0"/>
              <a:t>No specific – what is branding, what is to improve.</a:t>
            </a:r>
          </a:p>
          <a:p>
            <a:pPr lvl="1"/>
            <a:r>
              <a:rPr lang="en-GB" sz="3600" dirty="0"/>
              <a:t>No measurable – how we can assess it has been done?</a:t>
            </a:r>
          </a:p>
          <a:p>
            <a:pPr lvl="1"/>
            <a:r>
              <a:rPr lang="en-GB" sz="3600" dirty="0"/>
              <a:t>No achievable or realistic – you cannot assess if the goal is achievable since there is no change specified.</a:t>
            </a:r>
          </a:p>
          <a:p>
            <a:pPr lvl="1"/>
            <a:r>
              <a:rPr lang="en-GB" sz="3600" dirty="0"/>
              <a:t>No timely – there is no time frame in which the goal should be met.</a:t>
            </a:r>
          </a:p>
          <a:p>
            <a:pPr lvl="1"/>
            <a:endParaRPr lang="en-GB" dirty="0"/>
          </a:p>
        </p:txBody>
      </p:sp>
    </p:spTree>
    <p:extLst>
      <p:ext uri="{BB962C8B-B14F-4D97-AF65-F5344CB8AC3E}">
        <p14:creationId xmlns:p14="http://schemas.microsoft.com/office/powerpoint/2010/main" val="3557571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BEFE58-D5F4-9449-8A8D-34F72044D229}"/>
              </a:ext>
            </a:extLst>
          </p:cNvPr>
          <p:cNvSpPr>
            <a:spLocks noGrp="1"/>
          </p:cNvSpPr>
          <p:nvPr>
            <p:ph type="title"/>
          </p:nvPr>
        </p:nvSpPr>
        <p:spPr/>
        <p:txBody>
          <a:bodyPr/>
          <a:lstStyle/>
          <a:p>
            <a:r>
              <a:rPr lang="cs-CZ" dirty="0"/>
              <a:t>SMART </a:t>
            </a:r>
            <a:r>
              <a:rPr lang="cs-CZ" dirty="0" err="1"/>
              <a:t>Goals</a:t>
            </a:r>
            <a:r>
              <a:rPr lang="cs-CZ" dirty="0"/>
              <a:t> </a:t>
            </a:r>
            <a:r>
              <a:rPr lang="cs-CZ" dirty="0" err="1"/>
              <a:t>example</a:t>
            </a:r>
            <a:endParaRPr lang="cs-CZ" dirty="0"/>
          </a:p>
        </p:txBody>
      </p:sp>
      <p:sp>
        <p:nvSpPr>
          <p:cNvPr id="3" name="Zástupný obsah 2">
            <a:extLst>
              <a:ext uri="{FF2B5EF4-FFF2-40B4-BE49-F238E27FC236}">
                <a16:creationId xmlns:a16="http://schemas.microsoft.com/office/drawing/2014/main" id="{9857993F-E147-6B46-B2C9-C5AF5B4FE4F0}"/>
              </a:ext>
            </a:extLst>
          </p:cNvPr>
          <p:cNvSpPr>
            <a:spLocks noGrp="1"/>
          </p:cNvSpPr>
          <p:nvPr>
            <p:ph idx="1"/>
          </p:nvPr>
        </p:nvSpPr>
        <p:spPr/>
        <p:txBody>
          <a:bodyPr/>
          <a:lstStyle/>
          <a:p>
            <a:r>
              <a:rPr lang="en-GB" sz="4000" dirty="0">
                <a:solidFill>
                  <a:srgbClr val="FF0000"/>
                </a:solidFill>
              </a:rPr>
              <a:t>Our goal is to improve our branding</a:t>
            </a:r>
          </a:p>
          <a:p>
            <a:r>
              <a:rPr lang="en-GB" sz="4000" dirty="0">
                <a:solidFill>
                  <a:schemeClr val="accent6"/>
                </a:solidFill>
              </a:rPr>
              <a:t>By the end of 2021, brand XY will have brand awareness measured by brand recognition among all customers in Czech Republic on the level of 45 % from the current 35 %.</a:t>
            </a:r>
          </a:p>
          <a:p>
            <a:endParaRPr lang="en-GB" dirty="0"/>
          </a:p>
        </p:txBody>
      </p:sp>
    </p:spTree>
    <p:extLst>
      <p:ext uri="{BB962C8B-B14F-4D97-AF65-F5344CB8AC3E}">
        <p14:creationId xmlns:p14="http://schemas.microsoft.com/office/powerpoint/2010/main" val="3117344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Marketing audit (situational analysis)</a:t>
            </a:r>
          </a:p>
        </p:txBody>
      </p:sp>
      <p:sp>
        <p:nvSpPr>
          <p:cNvPr id="3" name="Zástupný symbol pro obsah 2"/>
          <p:cNvSpPr>
            <a:spLocks noGrp="1"/>
          </p:cNvSpPr>
          <p:nvPr>
            <p:ph idx="1"/>
          </p:nvPr>
        </p:nvSpPr>
        <p:spPr>
          <a:xfrm>
            <a:off x="1484310" y="1883229"/>
            <a:ext cx="10018713" cy="3934097"/>
          </a:xfrm>
        </p:spPr>
        <p:txBody>
          <a:bodyPr/>
          <a:lstStyle/>
          <a:p>
            <a:r>
              <a:rPr lang="cs-CZ" sz="3600" dirty="0"/>
              <a:t>External analysis</a:t>
            </a:r>
          </a:p>
          <a:p>
            <a:pPr lvl="1"/>
            <a:r>
              <a:rPr lang="cs-CZ" sz="3200" dirty="0"/>
              <a:t>Macro-environment (PESTLE)</a:t>
            </a:r>
          </a:p>
          <a:p>
            <a:pPr lvl="1"/>
            <a:r>
              <a:rPr lang="cs-CZ" sz="3200" dirty="0"/>
              <a:t>Micro-environment (3C, 5 competitive forces)</a:t>
            </a:r>
          </a:p>
          <a:p>
            <a:r>
              <a:rPr lang="cs-CZ" sz="3600" dirty="0"/>
              <a:t>Internal analysis</a:t>
            </a:r>
          </a:p>
          <a:p>
            <a:pPr lvl="1"/>
            <a:endParaRPr lang="cs-CZ" dirty="0"/>
          </a:p>
          <a:p>
            <a:endParaRPr lang="cs-CZ" dirty="0"/>
          </a:p>
        </p:txBody>
      </p:sp>
    </p:spTree>
    <p:extLst>
      <p:ext uri="{BB962C8B-B14F-4D97-AF65-F5344CB8AC3E}">
        <p14:creationId xmlns:p14="http://schemas.microsoft.com/office/powerpoint/2010/main" val="3883695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2569" y="97973"/>
            <a:ext cx="10930454" cy="849086"/>
          </a:xfrm>
        </p:spPr>
        <p:txBody>
          <a:bodyPr/>
          <a:lstStyle/>
          <a:p>
            <a:pPr algn="ctr"/>
            <a:r>
              <a:rPr lang="cs-CZ" dirty="0"/>
              <a:t>SWOT analysis design</a:t>
            </a:r>
          </a:p>
        </p:txBody>
      </p:sp>
      <p:sp>
        <p:nvSpPr>
          <p:cNvPr id="4" name="Obdélník 3"/>
          <p:cNvSpPr/>
          <p:nvPr/>
        </p:nvSpPr>
        <p:spPr>
          <a:xfrm>
            <a:off x="3276600" y="1186543"/>
            <a:ext cx="3341914" cy="8599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2800" dirty="0"/>
              <a:t>Positive</a:t>
            </a:r>
          </a:p>
        </p:txBody>
      </p:sp>
      <p:sp>
        <p:nvSpPr>
          <p:cNvPr id="5" name="Obdélník 4"/>
          <p:cNvSpPr/>
          <p:nvPr/>
        </p:nvSpPr>
        <p:spPr>
          <a:xfrm>
            <a:off x="6618514" y="1186543"/>
            <a:ext cx="3341914" cy="8599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2800" dirty="0"/>
              <a:t>Negative</a:t>
            </a:r>
          </a:p>
        </p:txBody>
      </p:sp>
      <p:sp>
        <p:nvSpPr>
          <p:cNvPr id="6" name="Obdélník 5"/>
          <p:cNvSpPr/>
          <p:nvPr/>
        </p:nvSpPr>
        <p:spPr>
          <a:xfrm rot="16200000">
            <a:off x="1687286" y="2775857"/>
            <a:ext cx="2318658" cy="8599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2800" dirty="0"/>
              <a:t>Internal</a:t>
            </a:r>
          </a:p>
        </p:txBody>
      </p:sp>
      <p:sp>
        <p:nvSpPr>
          <p:cNvPr id="7" name="Obdélník 6"/>
          <p:cNvSpPr/>
          <p:nvPr/>
        </p:nvSpPr>
        <p:spPr>
          <a:xfrm rot="16200000">
            <a:off x="1687285" y="5094515"/>
            <a:ext cx="2318658" cy="8599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2800" dirty="0"/>
              <a:t>External</a:t>
            </a:r>
          </a:p>
        </p:txBody>
      </p:sp>
      <p:sp>
        <p:nvSpPr>
          <p:cNvPr id="8" name="Obdélník 7"/>
          <p:cNvSpPr/>
          <p:nvPr/>
        </p:nvSpPr>
        <p:spPr>
          <a:xfrm>
            <a:off x="3276594" y="2046508"/>
            <a:ext cx="3341913" cy="2318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2800" dirty="0"/>
              <a:t>Strenghts</a:t>
            </a:r>
          </a:p>
        </p:txBody>
      </p:sp>
      <p:sp>
        <p:nvSpPr>
          <p:cNvPr id="9" name="Obdélník 8"/>
          <p:cNvSpPr/>
          <p:nvPr/>
        </p:nvSpPr>
        <p:spPr>
          <a:xfrm>
            <a:off x="6618513" y="2046512"/>
            <a:ext cx="3341913" cy="2318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2800" dirty="0"/>
              <a:t>Weaknesses</a:t>
            </a:r>
          </a:p>
        </p:txBody>
      </p:sp>
      <p:sp>
        <p:nvSpPr>
          <p:cNvPr id="10" name="Obdélník 9"/>
          <p:cNvSpPr/>
          <p:nvPr/>
        </p:nvSpPr>
        <p:spPr>
          <a:xfrm>
            <a:off x="3276598" y="4365170"/>
            <a:ext cx="3341913" cy="2318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2800" dirty="0"/>
              <a:t>Opportunities</a:t>
            </a:r>
          </a:p>
        </p:txBody>
      </p:sp>
      <p:sp>
        <p:nvSpPr>
          <p:cNvPr id="11" name="Obdélník 10"/>
          <p:cNvSpPr/>
          <p:nvPr/>
        </p:nvSpPr>
        <p:spPr>
          <a:xfrm>
            <a:off x="6618510" y="4365170"/>
            <a:ext cx="3341913" cy="2318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2800" dirty="0"/>
              <a:t>Threats</a:t>
            </a:r>
          </a:p>
        </p:txBody>
      </p:sp>
      <p:grpSp>
        <p:nvGrpSpPr>
          <p:cNvPr id="16" name="Skupina 15"/>
          <p:cNvGrpSpPr/>
          <p:nvPr/>
        </p:nvGrpSpPr>
        <p:grpSpPr>
          <a:xfrm>
            <a:off x="3767452" y="1882398"/>
            <a:ext cx="5702100" cy="5024991"/>
            <a:chOff x="3767452" y="1882398"/>
            <a:chExt cx="5702100" cy="5024991"/>
          </a:xfrm>
        </p:grpSpPr>
        <p:sp>
          <p:nvSpPr>
            <p:cNvPr id="12" name="Obdélník 11"/>
            <p:cNvSpPr/>
            <p:nvPr/>
          </p:nvSpPr>
          <p:spPr>
            <a:xfrm>
              <a:off x="3767453" y="1882398"/>
              <a:ext cx="2360193" cy="2646878"/>
            </a:xfrm>
            <a:prstGeom prst="rect">
              <a:avLst/>
            </a:prstGeom>
            <a:noFill/>
          </p:spPr>
          <p:txBody>
            <a:bodyPr wrap="square" lIns="91440" tIns="45720" rIns="91440" bIns="45720">
              <a:spAutoFit/>
            </a:bodyPr>
            <a:lstStyle/>
            <a:p>
              <a:pPr algn="ctr"/>
              <a:r>
                <a:rPr lang="cs-CZ" sz="16600" b="1" dirty="0">
                  <a:ln w="6600">
                    <a:solidFill>
                      <a:schemeClr val="accent2"/>
                    </a:solidFill>
                    <a:prstDash val="solid"/>
                  </a:ln>
                  <a:solidFill>
                    <a:srgbClr val="FFFFFF"/>
                  </a:solidFill>
                  <a:effectLst>
                    <a:outerShdw dist="38100" dir="2700000" algn="tl" rotWithShape="0">
                      <a:schemeClr val="accent2"/>
                    </a:outerShdw>
                  </a:effectLst>
                </a:rPr>
                <a:t>S</a:t>
              </a:r>
            </a:p>
          </p:txBody>
        </p:sp>
        <p:sp>
          <p:nvSpPr>
            <p:cNvPr id="13" name="Obdélník 12"/>
            <p:cNvSpPr/>
            <p:nvPr/>
          </p:nvSpPr>
          <p:spPr>
            <a:xfrm>
              <a:off x="7109359" y="1882398"/>
              <a:ext cx="2360193" cy="2646878"/>
            </a:xfrm>
            <a:prstGeom prst="rect">
              <a:avLst/>
            </a:prstGeom>
            <a:noFill/>
          </p:spPr>
          <p:txBody>
            <a:bodyPr wrap="square" lIns="91440" tIns="45720" rIns="91440" bIns="45720">
              <a:spAutoFit/>
            </a:bodyPr>
            <a:lstStyle/>
            <a:p>
              <a:pPr algn="ctr"/>
              <a:r>
                <a:rPr lang="cs-CZ" sz="16600" b="1" dirty="0">
                  <a:ln w="6600">
                    <a:solidFill>
                      <a:schemeClr val="accent2"/>
                    </a:solidFill>
                    <a:prstDash val="solid"/>
                  </a:ln>
                  <a:solidFill>
                    <a:srgbClr val="FFFFFF"/>
                  </a:solidFill>
                  <a:effectLst>
                    <a:outerShdw dist="38100" dir="2700000" algn="tl" rotWithShape="0">
                      <a:schemeClr val="accent2"/>
                    </a:outerShdw>
                  </a:effectLst>
                </a:rPr>
                <a:t>W</a:t>
              </a:r>
            </a:p>
          </p:txBody>
        </p:sp>
        <p:sp>
          <p:nvSpPr>
            <p:cNvPr id="14" name="Obdélník 13"/>
            <p:cNvSpPr/>
            <p:nvPr/>
          </p:nvSpPr>
          <p:spPr>
            <a:xfrm>
              <a:off x="3767452" y="4260511"/>
              <a:ext cx="2360193" cy="2646878"/>
            </a:xfrm>
            <a:prstGeom prst="rect">
              <a:avLst/>
            </a:prstGeom>
            <a:noFill/>
          </p:spPr>
          <p:txBody>
            <a:bodyPr wrap="square" lIns="91440" tIns="45720" rIns="91440" bIns="45720">
              <a:spAutoFit/>
            </a:bodyPr>
            <a:lstStyle/>
            <a:p>
              <a:pPr algn="ctr"/>
              <a:r>
                <a:rPr lang="cs-CZ" sz="16600" b="1" dirty="0">
                  <a:ln w="6600">
                    <a:solidFill>
                      <a:schemeClr val="accent2"/>
                    </a:solidFill>
                    <a:prstDash val="solid"/>
                  </a:ln>
                  <a:solidFill>
                    <a:srgbClr val="FFFFFF"/>
                  </a:solidFill>
                  <a:effectLst>
                    <a:outerShdw dist="38100" dir="2700000" algn="tl" rotWithShape="0">
                      <a:schemeClr val="accent2"/>
                    </a:outerShdw>
                  </a:effectLst>
                </a:rPr>
                <a:t>O</a:t>
              </a:r>
            </a:p>
          </p:txBody>
        </p:sp>
        <p:sp>
          <p:nvSpPr>
            <p:cNvPr id="15" name="Obdélník 14"/>
            <p:cNvSpPr/>
            <p:nvPr/>
          </p:nvSpPr>
          <p:spPr>
            <a:xfrm>
              <a:off x="7109359" y="4201060"/>
              <a:ext cx="2360193" cy="2646878"/>
            </a:xfrm>
            <a:prstGeom prst="rect">
              <a:avLst/>
            </a:prstGeom>
            <a:noFill/>
          </p:spPr>
          <p:txBody>
            <a:bodyPr wrap="square" lIns="91440" tIns="45720" rIns="91440" bIns="45720">
              <a:spAutoFit/>
            </a:bodyPr>
            <a:lstStyle/>
            <a:p>
              <a:pPr algn="ctr"/>
              <a:r>
                <a:rPr lang="cs-CZ" sz="16600" b="1" dirty="0">
                  <a:ln w="6600">
                    <a:solidFill>
                      <a:schemeClr val="accent2"/>
                    </a:solidFill>
                    <a:prstDash val="solid"/>
                  </a:ln>
                  <a:solidFill>
                    <a:srgbClr val="FFFFFF"/>
                  </a:solidFill>
                  <a:effectLst>
                    <a:outerShdw dist="38100" dir="2700000" algn="tl" rotWithShape="0">
                      <a:schemeClr val="accent2"/>
                    </a:outerShdw>
                  </a:effectLst>
                </a:rPr>
                <a:t>T</a:t>
              </a:r>
            </a:p>
          </p:txBody>
        </p:sp>
      </p:grpSp>
    </p:spTree>
    <p:extLst>
      <p:ext uri="{BB962C8B-B14F-4D97-AF65-F5344CB8AC3E}">
        <p14:creationId xmlns:p14="http://schemas.microsoft.com/office/powerpoint/2010/main" val="295948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Common mistakes SWOT</a:t>
            </a:r>
          </a:p>
        </p:txBody>
      </p:sp>
      <p:sp>
        <p:nvSpPr>
          <p:cNvPr id="3" name="Zástupný symbol pro obsah 2"/>
          <p:cNvSpPr>
            <a:spLocks noGrp="1"/>
          </p:cNvSpPr>
          <p:nvPr>
            <p:ph idx="1"/>
          </p:nvPr>
        </p:nvSpPr>
        <p:spPr/>
        <p:txBody>
          <a:bodyPr>
            <a:noAutofit/>
          </a:bodyPr>
          <a:lstStyle/>
          <a:p>
            <a:r>
              <a:rPr lang="cs-CZ" sz="2800" dirty="0"/>
              <a:t>It does not reflect situational analysis results</a:t>
            </a:r>
          </a:p>
          <a:p>
            <a:r>
              <a:rPr lang="cs-CZ" sz="2800" dirty="0"/>
              <a:t>Confused strenghts and opportunities as well as weaknesses and threats</a:t>
            </a:r>
          </a:p>
          <a:p>
            <a:r>
              <a:rPr lang="cs-CZ" dirty="0"/>
              <a:t>Unballanced number of specific SWOT elements</a:t>
            </a:r>
            <a:endParaRPr lang="cs-CZ" sz="2800" dirty="0"/>
          </a:p>
          <a:p>
            <a:r>
              <a:rPr lang="cs-CZ" sz="2800" dirty="0"/>
              <a:t>Matrix is not evaluated, in that case it is only overview not strategic tool</a:t>
            </a:r>
          </a:p>
          <a:p>
            <a:r>
              <a:rPr lang="cs-CZ" sz="2800" dirty="0"/>
              <a:t>Highly subjective or indefinite</a:t>
            </a:r>
          </a:p>
          <a:p>
            <a:r>
              <a:rPr lang="cs-CZ" sz="2800" dirty="0"/>
              <a:t>There is no connection to marketing objectives in next step of the strategic process</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241551"/>
            <a:ext cx="5715000" cy="4762500"/>
          </a:xfrm>
          <a:prstGeom prst="rect">
            <a:avLst/>
          </a:prstGeom>
        </p:spPr>
      </p:pic>
    </p:spTree>
    <p:extLst>
      <p:ext uri="{BB962C8B-B14F-4D97-AF65-F5344CB8AC3E}">
        <p14:creationId xmlns:p14="http://schemas.microsoft.com/office/powerpoint/2010/main" val="145668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800" dirty="0" err="1"/>
              <a:t>Create</a:t>
            </a:r>
            <a:r>
              <a:rPr lang="cs-CZ" sz="4800" dirty="0"/>
              <a:t> </a:t>
            </a:r>
            <a:r>
              <a:rPr lang="cs-CZ" sz="4800" dirty="0" err="1"/>
              <a:t>your</a:t>
            </a:r>
            <a:r>
              <a:rPr lang="cs-CZ" sz="4800" dirty="0"/>
              <a:t> </a:t>
            </a:r>
            <a:r>
              <a:rPr lang="cs-CZ" sz="4800" dirty="0" err="1"/>
              <a:t>personal</a:t>
            </a:r>
            <a:r>
              <a:rPr lang="cs-CZ" sz="4800" dirty="0"/>
              <a:t> SWOT </a:t>
            </a:r>
            <a:r>
              <a:rPr lang="cs-CZ" sz="4800" dirty="0" err="1"/>
              <a:t>analysis</a:t>
            </a:r>
            <a:endParaRPr lang="en-US" sz="4800" dirty="0"/>
          </a:p>
        </p:txBody>
      </p:sp>
      <p:sp>
        <p:nvSpPr>
          <p:cNvPr id="4" name="Zástupný symbol pro text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1923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1" y="685800"/>
            <a:ext cx="10018713" cy="809171"/>
          </a:xfrm>
        </p:spPr>
        <p:txBody>
          <a:bodyPr/>
          <a:lstStyle/>
          <a:p>
            <a:r>
              <a:rPr lang="cs-CZ" dirty="0"/>
              <a:t>Tactics 4C / 4P</a:t>
            </a:r>
          </a:p>
        </p:txBody>
      </p:sp>
      <p:sp>
        <p:nvSpPr>
          <p:cNvPr id="3" name="Zástupný symbol pro obsah 2"/>
          <p:cNvSpPr>
            <a:spLocks noGrp="1"/>
          </p:cNvSpPr>
          <p:nvPr>
            <p:ph idx="1"/>
          </p:nvPr>
        </p:nvSpPr>
        <p:spPr>
          <a:xfrm>
            <a:off x="1484310" y="1944915"/>
            <a:ext cx="10018713" cy="3846286"/>
          </a:xfrm>
        </p:spPr>
        <p:txBody>
          <a:bodyPr>
            <a:normAutofit fontScale="92500" lnSpcReduction="20000"/>
          </a:bodyPr>
          <a:lstStyle/>
          <a:p>
            <a:r>
              <a:rPr lang="cs-CZ" sz="3000" dirty="0"/>
              <a:t>Tactical decision making in range of months or quarters is dominantly done through </a:t>
            </a:r>
            <a:r>
              <a:rPr lang="cs-CZ" sz="3000" b="1" dirty="0"/>
              <a:t>marketing mix:</a:t>
            </a:r>
          </a:p>
          <a:p>
            <a:r>
              <a:rPr lang="cs-CZ" sz="3000" dirty="0"/>
              <a:t>What </a:t>
            </a:r>
            <a:r>
              <a:rPr lang="cs-CZ" sz="3000" b="1" dirty="0"/>
              <a:t>solution</a:t>
            </a:r>
            <a:r>
              <a:rPr lang="cs-CZ" sz="3000" dirty="0"/>
              <a:t> do we provide to customer?</a:t>
            </a:r>
          </a:p>
          <a:p>
            <a:pPr lvl="1"/>
            <a:r>
              <a:rPr lang="cs-CZ" sz="2600" dirty="0"/>
              <a:t>(CUSTOMER / product)</a:t>
            </a:r>
          </a:p>
          <a:p>
            <a:r>
              <a:rPr lang="cs-CZ" sz="3000" dirty="0"/>
              <a:t>What </a:t>
            </a:r>
            <a:r>
              <a:rPr lang="cs-CZ" sz="3000" b="1" dirty="0"/>
              <a:t>cost</a:t>
            </a:r>
            <a:r>
              <a:rPr lang="cs-CZ" sz="3000" dirty="0"/>
              <a:t> does the customer have?</a:t>
            </a:r>
          </a:p>
          <a:p>
            <a:pPr lvl="1"/>
            <a:r>
              <a:rPr lang="cs-CZ" sz="2600" dirty="0"/>
              <a:t>(COSTS / price)</a:t>
            </a:r>
          </a:p>
          <a:p>
            <a:r>
              <a:rPr lang="cs-CZ" sz="3000" dirty="0"/>
              <a:t>How </a:t>
            </a:r>
            <a:r>
              <a:rPr lang="cs-CZ" sz="3000" b="1" dirty="0"/>
              <a:t>convenient</a:t>
            </a:r>
            <a:r>
              <a:rPr lang="cs-CZ" sz="3000" dirty="0"/>
              <a:t> is our delivery and service? </a:t>
            </a:r>
          </a:p>
          <a:p>
            <a:pPr lvl="1"/>
            <a:r>
              <a:rPr lang="cs-CZ" sz="2600" dirty="0"/>
              <a:t>(CONVENIENCE / place)</a:t>
            </a:r>
          </a:p>
          <a:p>
            <a:r>
              <a:rPr lang="cs-CZ" sz="3000" dirty="0"/>
              <a:t>How do we </a:t>
            </a:r>
            <a:r>
              <a:rPr lang="cs-CZ" sz="3000" b="1" dirty="0"/>
              <a:t>communicate</a:t>
            </a:r>
            <a:r>
              <a:rPr lang="cs-CZ" sz="3000" dirty="0"/>
              <a:t> the value to the customer?</a:t>
            </a:r>
          </a:p>
          <a:p>
            <a:pPr lvl="1"/>
            <a:r>
              <a:rPr lang="cs-CZ" sz="2600" dirty="0"/>
              <a:t>(COMMUNICATION / promotion)</a:t>
            </a:r>
          </a:p>
          <a:p>
            <a:endParaRPr lang="cs-CZ" dirty="0"/>
          </a:p>
        </p:txBody>
      </p:sp>
    </p:spTree>
    <p:extLst>
      <p:ext uri="{BB962C8B-B14F-4D97-AF65-F5344CB8AC3E}">
        <p14:creationId xmlns:p14="http://schemas.microsoft.com/office/powerpoint/2010/main" val="209770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PART 1</a:t>
            </a:r>
            <a:endParaRPr lang="en-US" dirty="0"/>
          </a:p>
        </p:txBody>
      </p:sp>
      <p:sp>
        <p:nvSpPr>
          <p:cNvPr id="5" name="Zástupný symbol pro text 4"/>
          <p:cNvSpPr>
            <a:spLocks noGrp="1"/>
          </p:cNvSpPr>
          <p:nvPr>
            <p:ph type="body" idx="1"/>
          </p:nvPr>
        </p:nvSpPr>
        <p:spPr/>
        <p:txBody>
          <a:bodyPr/>
          <a:lstStyle/>
          <a:p>
            <a:endParaRPr lang="en-US"/>
          </a:p>
        </p:txBody>
      </p:sp>
    </p:spTree>
    <p:extLst>
      <p:ext uri="{BB962C8B-B14F-4D97-AF65-F5344CB8AC3E}">
        <p14:creationId xmlns:p14="http://schemas.microsoft.com/office/powerpoint/2010/main" val="1539973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A3364-97FF-404B-823E-84443471EB07}"/>
              </a:ext>
            </a:extLst>
          </p:cNvPr>
          <p:cNvSpPr>
            <a:spLocks noGrp="1"/>
          </p:cNvSpPr>
          <p:nvPr>
            <p:ph type="title"/>
          </p:nvPr>
        </p:nvSpPr>
        <p:spPr/>
        <p:txBody>
          <a:bodyPr/>
          <a:lstStyle/>
          <a:p>
            <a:endParaRPr lang="cs-CZ"/>
          </a:p>
        </p:txBody>
      </p:sp>
      <p:pic>
        <p:nvPicPr>
          <p:cNvPr id="8" name="Content Placeholder 7">
            <a:extLst>
              <a:ext uri="{FF2B5EF4-FFF2-40B4-BE49-F238E27FC236}">
                <a16:creationId xmlns:a16="http://schemas.microsoft.com/office/drawing/2014/main" id="{4FBAE539-1DC6-4392-8F31-F8E6BEDBF0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9" y="1565787"/>
            <a:ext cx="7437891" cy="4454085"/>
          </a:xfrm>
        </p:spPr>
      </p:pic>
      <p:sp>
        <p:nvSpPr>
          <p:cNvPr id="4" name="AutoShape 2" descr="(Source: Gartner 2018)">
            <a:extLst>
              <a:ext uri="{FF2B5EF4-FFF2-40B4-BE49-F238E27FC236}">
                <a16:creationId xmlns:a16="http://schemas.microsoft.com/office/drawing/2014/main" id="{D7562B92-A92A-4D4F-B773-883FE00283D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4" descr="(Source: Gartner 2018)">
            <a:extLst>
              <a:ext uri="{FF2B5EF4-FFF2-40B4-BE49-F238E27FC236}">
                <a16:creationId xmlns:a16="http://schemas.microsoft.com/office/drawing/2014/main" id="{82015A20-5803-4EAC-BCDE-548B0568E43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6" descr="VÃ½sledek obrÃ¡zku pro business goals flow down, informing strategy, operations and tactics">
            <a:extLst>
              <a:ext uri="{FF2B5EF4-FFF2-40B4-BE49-F238E27FC236}">
                <a16:creationId xmlns:a16="http://schemas.microsoft.com/office/drawing/2014/main" id="{51011CED-D383-4B4A-9978-398A88E5160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7" name="Picture 6">
            <a:extLst>
              <a:ext uri="{FF2B5EF4-FFF2-40B4-BE49-F238E27FC236}">
                <a16:creationId xmlns:a16="http://schemas.microsoft.com/office/drawing/2014/main" id="{9E89F4F4-F483-4D98-9939-F3132CAA1B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236" t="6245" r="2890" b="10689"/>
          <a:stretch/>
        </p:blipFill>
        <p:spPr>
          <a:xfrm>
            <a:off x="7449309" y="1640247"/>
            <a:ext cx="4425696" cy="4187105"/>
          </a:xfrm>
          <a:prstGeom prst="rect">
            <a:avLst/>
          </a:prstGeom>
        </p:spPr>
      </p:pic>
    </p:spTree>
    <p:extLst>
      <p:ext uri="{BB962C8B-B14F-4D97-AF65-F5344CB8AC3E}">
        <p14:creationId xmlns:p14="http://schemas.microsoft.com/office/powerpoint/2010/main" val="164720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10" y="0"/>
            <a:ext cx="10018713" cy="1059543"/>
          </a:xfrm>
        </p:spPr>
        <p:txBody>
          <a:bodyPr/>
          <a:lstStyle/>
          <a:p>
            <a:r>
              <a:rPr lang="cs-CZ" dirty="0"/>
              <a:t>Control</a:t>
            </a:r>
          </a:p>
        </p:txBody>
      </p:sp>
      <p:sp>
        <p:nvSpPr>
          <p:cNvPr id="3" name="Zástupný symbol pro obsah 2"/>
          <p:cNvSpPr>
            <a:spLocks noGrp="1"/>
          </p:cNvSpPr>
          <p:nvPr>
            <p:ph idx="1"/>
          </p:nvPr>
        </p:nvSpPr>
        <p:spPr>
          <a:xfrm>
            <a:off x="589661" y="1170774"/>
            <a:ext cx="5742774" cy="4785645"/>
          </a:xfrm>
        </p:spPr>
        <p:txBody>
          <a:bodyPr>
            <a:noAutofit/>
          </a:bodyPr>
          <a:lstStyle/>
          <a:p>
            <a:r>
              <a:rPr lang="cs-CZ" sz="3200" dirty="0"/>
              <a:t>Strategic control</a:t>
            </a:r>
          </a:p>
          <a:p>
            <a:pPr lvl="1"/>
            <a:r>
              <a:rPr lang="cs-CZ" sz="2800" dirty="0"/>
              <a:t>Year</a:t>
            </a:r>
          </a:p>
          <a:p>
            <a:pPr lvl="1"/>
            <a:r>
              <a:rPr lang="cs-CZ" sz="2800" dirty="0"/>
              <a:t>Month</a:t>
            </a:r>
          </a:p>
          <a:p>
            <a:pPr lvl="1"/>
            <a:r>
              <a:rPr lang="cs-CZ" sz="2800" dirty="0"/>
              <a:t>Week</a:t>
            </a:r>
          </a:p>
          <a:p>
            <a:pPr lvl="1"/>
            <a:r>
              <a:rPr lang="cs-CZ" sz="2800" dirty="0"/>
              <a:t>Day</a:t>
            </a:r>
          </a:p>
          <a:p>
            <a:r>
              <a:rPr lang="cs-CZ" sz="3200" dirty="0"/>
              <a:t>Definition of metrics to be measured and controled in order to achieve strategic goals while fulfilling business mission</a:t>
            </a:r>
          </a:p>
          <a:p>
            <a:r>
              <a:rPr lang="cs-CZ" sz="3200" dirty="0"/>
              <a:t>Evaluation and ongoing adjustments</a:t>
            </a:r>
          </a:p>
        </p:txBody>
      </p:sp>
      <p:pic>
        <p:nvPicPr>
          <p:cNvPr id="1026" name="Picture 2" descr="http://backlogtool.com/wp-content/themes/backlog-child/assets/img/tour/en-US/burndown/capture_burndown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905" y="222191"/>
            <a:ext cx="5930079" cy="414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73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31245-A18A-4541-B248-806B1C1D5C26}"/>
              </a:ext>
            </a:extLst>
          </p:cNvPr>
          <p:cNvSpPr>
            <a:spLocks noGrp="1"/>
          </p:cNvSpPr>
          <p:nvPr>
            <p:ph type="title"/>
          </p:nvPr>
        </p:nvSpPr>
        <p:spPr/>
        <p:txBody>
          <a:bodyPr/>
          <a:lstStyle/>
          <a:p>
            <a:r>
              <a:rPr lang="cs-CZ" dirty="0"/>
              <a:t>Retail strategies examples – trading up</a:t>
            </a:r>
          </a:p>
        </p:txBody>
      </p:sp>
      <p:sp>
        <p:nvSpPr>
          <p:cNvPr id="3" name="Content Placeholder 2">
            <a:extLst>
              <a:ext uri="{FF2B5EF4-FFF2-40B4-BE49-F238E27FC236}">
                <a16:creationId xmlns:a16="http://schemas.microsoft.com/office/drawing/2014/main" id="{1853178B-1BD3-4249-9A3C-B6AEB0C0D512}"/>
              </a:ext>
            </a:extLst>
          </p:cNvPr>
          <p:cNvSpPr>
            <a:spLocks noGrp="1"/>
          </p:cNvSpPr>
          <p:nvPr>
            <p:ph idx="1"/>
          </p:nvPr>
        </p:nvSpPr>
        <p:spPr/>
        <p:txBody>
          <a:bodyPr>
            <a:normAutofit lnSpcReduction="10000"/>
          </a:bodyPr>
          <a:lstStyle/>
          <a:p>
            <a:r>
              <a:rPr lang="en-US" sz="3600" dirty="0"/>
              <a:t>Trading up is a strategy, which the company uses when the consumer demand is growing. </a:t>
            </a:r>
            <a:endParaRPr lang="cs-CZ" sz="3600" dirty="0"/>
          </a:p>
          <a:p>
            <a:r>
              <a:rPr lang="en-US" sz="3600" dirty="0"/>
              <a:t>The company expands and deepens the range of products offered, for which there is currently an increased interest of customers, and provides a high level of purchasing conditions for perfect operation with qualified personnel. </a:t>
            </a:r>
            <a:endParaRPr lang="cs-CZ" sz="3600" dirty="0"/>
          </a:p>
          <a:p>
            <a:r>
              <a:rPr lang="en-US" sz="3600" dirty="0"/>
              <a:t>Increased costs can be covered through higher selling price and higher profit margins.</a:t>
            </a:r>
          </a:p>
        </p:txBody>
      </p:sp>
    </p:spTree>
    <p:extLst>
      <p:ext uri="{BB962C8B-B14F-4D97-AF65-F5344CB8AC3E}">
        <p14:creationId xmlns:p14="http://schemas.microsoft.com/office/powerpoint/2010/main" val="2644907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31245-A18A-4541-B248-806B1C1D5C26}"/>
              </a:ext>
            </a:extLst>
          </p:cNvPr>
          <p:cNvSpPr>
            <a:spLocks noGrp="1"/>
          </p:cNvSpPr>
          <p:nvPr>
            <p:ph type="title"/>
          </p:nvPr>
        </p:nvSpPr>
        <p:spPr/>
        <p:txBody>
          <a:bodyPr/>
          <a:lstStyle/>
          <a:p>
            <a:r>
              <a:rPr lang="cs-CZ" dirty="0"/>
              <a:t>Retail strategies examples – trading down</a:t>
            </a:r>
          </a:p>
        </p:txBody>
      </p:sp>
      <p:sp>
        <p:nvSpPr>
          <p:cNvPr id="3" name="Content Placeholder 2">
            <a:extLst>
              <a:ext uri="{FF2B5EF4-FFF2-40B4-BE49-F238E27FC236}">
                <a16:creationId xmlns:a16="http://schemas.microsoft.com/office/drawing/2014/main" id="{1853178B-1BD3-4249-9A3C-B6AEB0C0D512}"/>
              </a:ext>
            </a:extLst>
          </p:cNvPr>
          <p:cNvSpPr>
            <a:spLocks noGrp="1"/>
          </p:cNvSpPr>
          <p:nvPr>
            <p:ph idx="1"/>
          </p:nvPr>
        </p:nvSpPr>
        <p:spPr/>
        <p:txBody>
          <a:bodyPr>
            <a:normAutofit/>
          </a:bodyPr>
          <a:lstStyle/>
          <a:p>
            <a:r>
              <a:rPr lang="en-US" sz="3600" dirty="0"/>
              <a:t>Trading down strategy will be used during a downturn in demand for goods, reduction in the width and depth of assortment is necessary, mainly including simplified maintenance or move the range to stores with lower service levels. </a:t>
            </a:r>
            <a:endParaRPr lang="cs-CZ" sz="3600" dirty="0"/>
          </a:p>
          <a:p>
            <a:r>
              <a:rPr lang="en-US" sz="3600" dirty="0"/>
              <a:t>We respond by lowering prices to the decline in demand, which at the same time forces us to reduce operating costs in order to limit own losses.</a:t>
            </a:r>
          </a:p>
        </p:txBody>
      </p:sp>
    </p:spTree>
    <p:extLst>
      <p:ext uri="{BB962C8B-B14F-4D97-AF65-F5344CB8AC3E}">
        <p14:creationId xmlns:p14="http://schemas.microsoft.com/office/powerpoint/2010/main" val="3577817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PART 2</a:t>
            </a:r>
            <a:endParaRPr lang="en-US" dirty="0"/>
          </a:p>
        </p:txBody>
      </p:sp>
      <p:sp>
        <p:nvSpPr>
          <p:cNvPr id="5" name="Zástupný symbol pro text 4"/>
          <p:cNvSpPr>
            <a:spLocks noGrp="1"/>
          </p:cNvSpPr>
          <p:nvPr>
            <p:ph type="body" idx="1"/>
          </p:nvPr>
        </p:nvSpPr>
        <p:spPr/>
        <p:txBody>
          <a:bodyPr/>
          <a:lstStyle/>
          <a:p>
            <a:endParaRPr lang="en-US"/>
          </a:p>
        </p:txBody>
      </p:sp>
    </p:spTree>
    <p:extLst>
      <p:ext uri="{BB962C8B-B14F-4D97-AF65-F5344CB8AC3E}">
        <p14:creationId xmlns:p14="http://schemas.microsoft.com/office/powerpoint/2010/main" val="368948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4809A-2D5C-48CB-B3DF-AB28876D0930}"/>
              </a:ext>
            </a:extLst>
          </p:cNvPr>
          <p:cNvSpPr>
            <a:spLocks noGrp="1"/>
          </p:cNvSpPr>
          <p:nvPr>
            <p:ph type="title"/>
          </p:nvPr>
        </p:nvSpPr>
        <p:spPr/>
        <p:txBody>
          <a:bodyPr/>
          <a:lstStyle/>
          <a:p>
            <a:r>
              <a:rPr lang="cs-CZ" dirty="0"/>
              <a:t>PART 2 : Marketing objectives</a:t>
            </a:r>
          </a:p>
        </p:txBody>
      </p:sp>
      <p:sp>
        <p:nvSpPr>
          <p:cNvPr id="3" name="Content Placeholder 2">
            <a:extLst>
              <a:ext uri="{FF2B5EF4-FFF2-40B4-BE49-F238E27FC236}">
                <a16:creationId xmlns:a16="http://schemas.microsoft.com/office/drawing/2014/main" id="{245A2221-2FA8-4460-B156-0E1347EF6415}"/>
              </a:ext>
            </a:extLst>
          </p:cNvPr>
          <p:cNvSpPr>
            <a:spLocks noGrp="1"/>
          </p:cNvSpPr>
          <p:nvPr>
            <p:ph idx="1"/>
          </p:nvPr>
        </p:nvSpPr>
        <p:spPr/>
        <p:txBody>
          <a:bodyPr/>
          <a:lstStyle/>
          <a:p>
            <a:pPr marL="514350" indent="-514350">
              <a:buFont typeface="+mj-lt"/>
              <a:buAutoNum type="arabicPeriod"/>
            </a:pPr>
            <a:r>
              <a:rPr lang="en-US" sz="4000" dirty="0"/>
              <a:t>Intro into Strategic business units and exercise.</a:t>
            </a:r>
          </a:p>
          <a:p>
            <a:pPr marL="514350" indent="-514350">
              <a:buFont typeface="+mj-lt"/>
              <a:buAutoNum type="arabicPeriod"/>
            </a:pPr>
            <a:r>
              <a:rPr lang="en-US" sz="4000" dirty="0"/>
              <a:t>Marketing objectives and retailers decisions.</a:t>
            </a:r>
          </a:p>
          <a:p>
            <a:pPr marL="514350" indent="-514350">
              <a:buFont typeface="+mj-lt"/>
              <a:buAutoNum type="arabicPeriod"/>
            </a:pPr>
            <a:r>
              <a:rPr lang="en-US" sz="4000" dirty="0"/>
              <a:t>International retailing development strategy.</a:t>
            </a:r>
          </a:p>
          <a:p>
            <a:endParaRPr lang="cs-CZ" dirty="0"/>
          </a:p>
        </p:txBody>
      </p:sp>
    </p:spTree>
    <p:extLst>
      <p:ext uri="{BB962C8B-B14F-4D97-AF65-F5344CB8AC3E}">
        <p14:creationId xmlns:p14="http://schemas.microsoft.com/office/powerpoint/2010/main" val="2773105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D265-8C7A-4637-90FC-DA5346D962D0}"/>
              </a:ext>
            </a:extLst>
          </p:cNvPr>
          <p:cNvSpPr>
            <a:spLocks noGrp="1"/>
          </p:cNvSpPr>
          <p:nvPr>
            <p:ph type="title"/>
          </p:nvPr>
        </p:nvSpPr>
        <p:spPr/>
        <p:txBody>
          <a:bodyPr/>
          <a:lstStyle/>
          <a:p>
            <a:r>
              <a:rPr lang="cs-CZ" dirty="0"/>
              <a:t>Strategy procedure</a:t>
            </a:r>
          </a:p>
        </p:txBody>
      </p:sp>
      <p:sp>
        <p:nvSpPr>
          <p:cNvPr id="3" name="Content Placeholder 2">
            <a:extLst>
              <a:ext uri="{FF2B5EF4-FFF2-40B4-BE49-F238E27FC236}">
                <a16:creationId xmlns:a16="http://schemas.microsoft.com/office/drawing/2014/main" id="{A81A6460-CA7A-4E9A-96A1-A52686C0671B}"/>
              </a:ext>
            </a:extLst>
          </p:cNvPr>
          <p:cNvSpPr>
            <a:spLocks noGrp="1"/>
          </p:cNvSpPr>
          <p:nvPr>
            <p:ph idx="1"/>
          </p:nvPr>
        </p:nvSpPr>
        <p:spPr/>
        <p:txBody>
          <a:bodyPr/>
          <a:lstStyle/>
          <a:p>
            <a:r>
              <a:rPr lang="en-US" altLang="cs-CZ" dirty="0"/>
              <a:t>Every business entity in the market </a:t>
            </a:r>
            <a:r>
              <a:rPr lang="cs-CZ" altLang="cs-CZ" dirty="0"/>
              <a:t>has some</a:t>
            </a:r>
            <a:r>
              <a:rPr lang="en-US" altLang="cs-CZ" dirty="0"/>
              <a:t> goal</a:t>
            </a:r>
            <a:r>
              <a:rPr lang="cs-CZ" altLang="cs-CZ" dirty="0"/>
              <a:t>s</a:t>
            </a:r>
            <a:r>
              <a:rPr lang="en-US" altLang="cs-CZ" dirty="0"/>
              <a:t>, arising from </a:t>
            </a:r>
            <a:r>
              <a:rPr lang="cs-CZ" altLang="cs-CZ" dirty="0"/>
              <a:t>the company </a:t>
            </a:r>
            <a:r>
              <a:rPr lang="en-US" altLang="cs-CZ" dirty="0"/>
              <a:t>mission. </a:t>
            </a:r>
            <a:endParaRPr lang="cs-CZ" altLang="cs-CZ" dirty="0"/>
          </a:p>
          <a:p>
            <a:r>
              <a:rPr lang="en-US" altLang="cs-CZ" dirty="0"/>
              <a:t>The company analyzes its surroundings to set these </a:t>
            </a:r>
            <a:r>
              <a:rPr lang="cs-CZ" altLang="cs-CZ" dirty="0"/>
              <a:t>goals </a:t>
            </a:r>
            <a:r>
              <a:rPr lang="en-US" altLang="cs-CZ" dirty="0"/>
              <a:t>and formulate a strategy. </a:t>
            </a:r>
            <a:endParaRPr lang="cs-CZ" altLang="cs-CZ" dirty="0"/>
          </a:p>
          <a:p>
            <a:r>
              <a:rPr lang="en-US" altLang="cs-CZ" dirty="0"/>
              <a:t>This strategy </a:t>
            </a:r>
            <a:r>
              <a:rPr lang="cs-CZ" altLang="cs-CZ" dirty="0"/>
              <a:t>then governs</a:t>
            </a:r>
            <a:r>
              <a:rPr lang="en-US" altLang="cs-CZ" dirty="0"/>
              <a:t> marketing objectives, including marketing mix. </a:t>
            </a:r>
            <a:endParaRPr lang="cs-CZ" altLang="cs-CZ" dirty="0"/>
          </a:p>
          <a:p>
            <a:r>
              <a:rPr lang="cs-CZ" altLang="cs-CZ" dirty="0"/>
              <a:t>Every retail company should follow this procedure</a:t>
            </a:r>
            <a:r>
              <a:rPr lang="en-US" altLang="cs-CZ" dirty="0"/>
              <a:t>.</a:t>
            </a:r>
          </a:p>
          <a:p>
            <a:endParaRPr lang="cs-CZ" dirty="0"/>
          </a:p>
        </p:txBody>
      </p:sp>
    </p:spTree>
    <p:extLst>
      <p:ext uri="{BB962C8B-B14F-4D97-AF65-F5344CB8AC3E}">
        <p14:creationId xmlns:p14="http://schemas.microsoft.com/office/powerpoint/2010/main" val="1881613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48ED-7251-4648-BC82-E31980B08751}"/>
              </a:ext>
            </a:extLst>
          </p:cNvPr>
          <p:cNvSpPr>
            <a:spLocks noGrp="1"/>
          </p:cNvSpPr>
          <p:nvPr>
            <p:ph type="title"/>
          </p:nvPr>
        </p:nvSpPr>
        <p:spPr/>
        <p:txBody>
          <a:bodyPr>
            <a:normAutofit/>
          </a:bodyPr>
          <a:lstStyle/>
          <a:p>
            <a:r>
              <a:rPr lang="en-US" dirty="0"/>
              <a:t>The marketing strategy of retail business focuses on the following areas: </a:t>
            </a:r>
            <a:endParaRPr lang="cs-CZ" dirty="0"/>
          </a:p>
        </p:txBody>
      </p:sp>
      <p:sp>
        <p:nvSpPr>
          <p:cNvPr id="3" name="Content Placeholder 2">
            <a:extLst>
              <a:ext uri="{FF2B5EF4-FFF2-40B4-BE49-F238E27FC236}">
                <a16:creationId xmlns:a16="http://schemas.microsoft.com/office/drawing/2014/main" id="{B201C677-7BD7-4842-9ED0-DE6865019683}"/>
              </a:ext>
            </a:extLst>
          </p:cNvPr>
          <p:cNvSpPr>
            <a:spLocks noGrp="1"/>
          </p:cNvSpPr>
          <p:nvPr>
            <p:ph idx="1"/>
          </p:nvPr>
        </p:nvSpPr>
        <p:spPr/>
        <p:txBody>
          <a:bodyPr>
            <a:normAutofit/>
          </a:bodyPr>
          <a:lstStyle/>
          <a:p>
            <a:pPr marL="0" indent="0">
              <a:buNone/>
            </a:pPr>
            <a:r>
              <a:rPr lang="en-US" sz="4000" dirty="0"/>
              <a:t>A. Decision on the target market.</a:t>
            </a:r>
          </a:p>
          <a:p>
            <a:pPr marL="0" indent="0">
              <a:buNone/>
            </a:pPr>
            <a:r>
              <a:rPr lang="en-US" sz="4000" dirty="0"/>
              <a:t>B. Decisions on assortment and services.</a:t>
            </a:r>
          </a:p>
          <a:p>
            <a:pPr marL="0" indent="0">
              <a:buNone/>
            </a:pPr>
            <a:r>
              <a:rPr lang="en-US" sz="4000" dirty="0"/>
              <a:t>C. Decisions on price.</a:t>
            </a:r>
          </a:p>
          <a:p>
            <a:pPr marL="0" indent="0">
              <a:buNone/>
            </a:pPr>
            <a:r>
              <a:rPr lang="en-US" sz="4000" dirty="0"/>
              <a:t>D. Decision on promotion </a:t>
            </a:r>
            <a:r>
              <a:rPr lang="cs-CZ" sz="4000" dirty="0"/>
              <a:t>and </a:t>
            </a:r>
            <a:r>
              <a:rPr lang="en-US" sz="4000" dirty="0"/>
              <a:t>communications.</a:t>
            </a:r>
          </a:p>
          <a:p>
            <a:pPr marL="0" indent="0">
              <a:buNone/>
            </a:pPr>
            <a:r>
              <a:rPr lang="en-US" sz="4000" dirty="0"/>
              <a:t>E. Decision on location</a:t>
            </a:r>
            <a:r>
              <a:rPr lang="cs-CZ" sz="4000" dirty="0"/>
              <a:t>.</a:t>
            </a:r>
          </a:p>
        </p:txBody>
      </p:sp>
    </p:spTree>
    <p:extLst>
      <p:ext uri="{BB962C8B-B14F-4D97-AF65-F5344CB8AC3E}">
        <p14:creationId xmlns:p14="http://schemas.microsoft.com/office/powerpoint/2010/main" val="3732801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5017A-0EFA-4DA6-B2EC-9828D9DCE96B}"/>
              </a:ext>
            </a:extLst>
          </p:cNvPr>
          <p:cNvSpPr>
            <a:spLocks noGrp="1"/>
          </p:cNvSpPr>
          <p:nvPr>
            <p:ph type="title"/>
          </p:nvPr>
        </p:nvSpPr>
        <p:spPr/>
        <p:txBody>
          <a:bodyPr/>
          <a:lstStyle/>
          <a:p>
            <a:r>
              <a:rPr lang="en-US" dirty="0"/>
              <a:t>A. DECISION ON THE TARGET MARKET</a:t>
            </a:r>
            <a:br>
              <a:rPr lang="en-US" dirty="0"/>
            </a:br>
            <a:endParaRPr lang="cs-CZ" dirty="0"/>
          </a:p>
        </p:txBody>
      </p:sp>
      <p:sp>
        <p:nvSpPr>
          <p:cNvPr id="3" name="Content Placeholder 2">
            <a:extLst>
              <a:ext uri="{FF2B5EF4-FFF2-40B4-BE49-F238E27FC236}">
                <a16:creationId xmlns:a16="http://schemas.microsoft.com/office/drawing/2014/main" id="{AD0F2D29-5709-4A66-ABEB-F3A576CEFCF0}"/>
              </a:ext>
            </a:extLst>
          </p:cNvPr>
          <p:cNvSpPr>
            <a:spLocks noGrp="1"/>
          </p:cNvSpPr>
          <p:nvPr>
            <p:ph idx="1"/>
          </p:nvPr>
        </p:nvSpPr>
        <p:spPr/>
        <p:txBody>
          <a:bodyPr>
            <a:normAutofit/>
          </a:bodyPr>
          <a:lstStyle/>
          <a:p>
            <a:r>
              <a:rPr lang="en-US" sz="3600" dirty="0"/>
              <a:t>Selecting a target market stems from the segmentation of the market and may have different criteria, such as solvency of customers, social status, age group, gender, location-specific etc. </a:t>
            </a:r>
            <a:endParaRPr lang="cs-CZ" sz="3600" dirty="0"/>
          </a:p>
          <a:p>
            <a:r>
              <a:rPr lang="en-US" sz="3600" dirty="0"/>
              <a:t>Company must identify key customers and decide on the form of entry.</a:t>
            </a:r>
          </a:p>
        </p:txBody>
      </p:sp>
    </p:spTree>
    <p:extLst>
      <p:ext uri="{BB962C8B-B14F-4D97-AF65-F5344CB8AC3E}">
        <p14:creationId xmlns:p14="http://schemas.microsoft.com/office/powerpoint/2010/main" val="3874484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5017A-0EFA-4DA6-B2EC-9828D9DCE96B}"/>
              </a:ext>
            </a:extLst>
          </p:cNvPr>
          <p:cNvSpPr>
            <a:spLocks noGrp="1"/>
          </p:cNvSpPr>
          <p:nvPr>
            <p:ph type="title"/>
          </p:nvPr>
        </p:nvSpPr>
        <p:spPr>
          <a:xfrm>
            <a:off x="838200" y="365125"/>
            <a:ext cx="10808368" cy="1325563"/>
          </a:xfrm>
        </p:spPr>
        <p:txBody>
          <a:bodyPr/>
          <a:lstStyle/>
          <a:p>
            <a:r>
              <a:rPr lang="en-US" dirty="0"/>
              <a:t>B. DECISIONS ON ASSORTMENT AND SERVICES</a:t>
            </a:r>
          </a:p>
        </p:txBody>
      </p:sp>
      <p:sp>
        <p:nvSpPr>
          <p:cNvPr id="3" name="Content Placeholder 2">
            <a:extLst>
              <a:ext uri="{FF2B5EF4-FFF2-40B4-BE49-F238E27FC236}">
                <a16:creationId xmlns:a16="http://schemas.microsoft.com/office/drawing/2014/main" id="{AD0F2D29-5709-4A66-ABEB-F3A576CEFCF0}"/>
              </a:ext>
            </a:extLst>
          </p:cNvPr>
          <p:cNvSpPr>
            <a:spLocks noGrp="1"/>
          </p:cNvSpPr>
          <p:nvPr>
            <p:ph idx="1"/>
          </p:nvPr>
        </p:nvSpPr>
        <p:spPr/>
        <p:txBody>
          <a:bodyPr>
            <a:normAutofit fontScale="92500"/>
          </a:bodyPr>
          <a:lstStyle/>
          <a:p>
            <a:r>
              <a:rPr lang="en-US" sz="3600" dirty="0"/>
              <a:t>Decisions on assortment and services must conform to the expectations of the target market. </a:t>
            </a:r>
            <a:endParaRPr lang="cs-CZ" sz="3600" dirty="0"/>
          </a:p>
          <a:p>
            <a:r>
              <a:rPr lang="en-US" sz="3600" dirty="0"/>
              <a:t>Assortment of goods – width</a:t>
            </a:r>
            <a:r>
              <a:rPr lang="cs-CZ" sz="3600" dirty="0"/>
              <a:t>, </a:t>
            </a:r>
            <a:r>
              <a:rPr lang="en-US" sz="3600" dirty="0"/>
              <a:t>depth</a:t>
            </a:r>
            <a:r>
              <a:rPr lang="cs-CZ" sz="3600" dirty="0"/>
              <a:t>, </a:t>
            </a:r>
            <a:r>
              <a:rPr lang="en-US" sz="3600" dirty="0"/>
              <a:t>quality</a:t>
            </a:r>
            <a:r>
              <a:rPr lang="cs-CZ" sz="3600" dirty="0"/>
              <a:t>.</a:t>
            </a:r>
            <a:endParaRPr lang="en-US" sz="3600" dirty="0"/>
          </a:p>
          <a:p>
            <a:r>
              <a:rPr lang="en-US" sz="3600" dirty="0"/>
              <a:t>Services and differentiation strategy - fashion shows, gift wrapping, free parking, childcare, refreshments, etc. Differentiation strategy may represent a competitive advantage for merchants selling the same products,</a:t>
            </a:r>
          </a:p>
          <a:p>
            <a:r>
              <a:rPr lang="en-US" sz="3600" dirty="0"/>
              <a:t>Store atmosphere and form of sale.</a:t>
            </a:r>
          </a:p>
        </p:txBody>
      </p:sp>
    </p:spTree>
    <p:extLst>
      <p:ext uri="{BB962C8B-B14F-4D97-AF65-F5344CB8AC3E}">
        <p14:creationId xmlns:p14="http://schemas.microsoft.com/office/powerpoint/2010/main" val="47083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PART1: </a:t>
            </a:r>
            <a:r>
              <a:rPr lang="cs-CZ" dirty="0" err="1"/>
              <a:t>Strategic</a:t>
            </a:r>
            <a:r>
              <a:rPr lang="cs-CZ" dirty="0"/>
              <a:t> marketing</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000" dirty="0"/>
              <a:t>Strategy and strategic marketing.</a:t>
            </a:r>
          </a:p>
          <a:p>
            <a:pPr marL="514350" indent="-514350">
              <a:buFont typeface="+mj-lt"/>
              <a:buAutoNum type="arabicPeriod"/>
            </a:pPr>
            <a:endParaRPr lang="en-US" sz="4000" dirty="0"/>
          </a:p>
          <a:p>
            <a:pPr marL="514350" indent="-514350">
              <a:buFont typeface="+mj-lt"/>
              <a:buAutoNum type="arabicPeriod"/>
            </a:pPr>
            <a:r>
              <a:rPr lang="en-US" sz="4000" dirty="0"/>
              <a:t>Levels of strategy formulation.</a:t>
            </a:r>
          </a:p>
          <a:p>
            <a:pPr marL="514350" indent="-514350">
              <a:buFont typeface="+mj-lt"/>
              <a:buAutoNum type="arabicPeriod"/>
            </a:pPr>
            <a:endParaRPr lang="en-US" sz="4000" dirty="0"/>
          </a:p>
          <a:p>
            <a:pPr marL="514350" indent="-514350">
              <a:buFont typeface="+mj-lt"/>
              <a:buAutoNum type="arabicPeriod"/>
            </a:pPr>
            <a:r>
              <a:rPr lang="en-US" sz="4000" dirty="0"/>
              <a:t>Mostly used business strategies of trade organizations.</a:t>
            </a:r>
          </a:p>
          <a:p>
            <a:pPr marL="0" indent="0">
              <a:buNone/>
            </a:pPr>
            <a:endParaRPr lang="cs-CZ" dirty="0"/>
          </a:p>
          <a:p>
            <a:endParaRPr lang="cs-CZ" dirty="0"/>
          </a:p>
        </p:txBody>
      </p:sp>
    </p:spTree>
    <p:extLst>
      <p:ext uri="{BB962C8B-B14F-4D97-AF65-F5344CB8AC3E}">
        <p14:creationId xmlns:p14="http://schemas.microsoft.com/office/powerpoint/2010/main" val="2148951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4E7D-73E1-41D8-A135-D32643062B2C}"/>
              </a:ext>
            </a:extLst>
          </p:cNvPr>
          <p:cNvSpPr>
            <a:spLocks noGrp="1"/>
          </p:cNvSpPr>
          <p:nvPr>
            <p:ph type="title"/>
          </p:nvPr>
        </p:nvSpPr>
        <p:spPr/>
        <p:txBody>
          <a:bodyPr/>
          <a:lstStyle/>
          <a:p>
            <a:r>
              <a:rPr lang="cs-CZ" dirty="0"/>
              <a:t>POS </a:t>
            </a:r>
            <a:r>
              <a:rPr lang="cs-CZ" dirty="0" err="1"/>
              <a:t>presentation</a:t>
            </a:r>
            <a:endParaRPr lang="cs-CZ" dirty="0"/>
          </a:p>
        </p:txBody>
      </p:sp>
      <p:sp>
        <p:nvSpPr>
          <p:cNvPr id="3" name="Content Placeholder 2">
            <a:extLst>
              <a:ext uri="{FF2B5EF4-FFF2-40B4-BE49-F238E27FC236}">
                <a16:creationId xmlns:a16="http://schemas.microsoft.com/office/drawing/2014/main" id="{489B1B8F-F9C0-40AD-9A30-EDB825B65787}"/>
              </a:ext>
            </a:extLst>
          </p:cNvPr>
          <p:cNvSpPr>
            <a:spLocks noGrp="1"/>
          </p:cNvSpPr>
          <p:nvPr>
            <p:ph idx="1"/>
          </p:nvPr>
        </p:nvSpPr>
        <p:spPr>
          <a:xfrm>
            <a:off x="314325" y="1477169"/>
            <a:ext cx="6468035" cy="4351338"/>
          </a:xfrm>
        </p:spPr>
        <p:txBody>
          <a:bodyPr>
            <a:normAutofit/>
          </a:bodyPr>
          <a:lstStyle/>
          <a:p>
            <a:r>
              <a:rPr lang="en-US" dirty="0"/>
              <a:t>It is related to the atmosphere of the store, as it represents the point of purchase, personnel training, etc. </a:t>
            </a:r>
            <a:endParaRPr lang="cs-CZ" dirty="0"/>
          </a:p>
          <a:p>
            <a:r>
              <a:rPr lang="en-US" dirty="0"/>
              <a:t>Atmosphere should attract target customers. </a:t>
            </a:r>
          </a:p>
          <a:p>
            <a:r>
              <a:rPr lang="en-US" dirty="0"/>
              <a:t>It is not only the spatial layout and interior design (music, colors, shapes), but also the staff who co-create the first impression obtained from the store. </a:t>
            </a:r>
          </a:p>
          <a:p>
            <a:pPr marL="0" indent="0">
              <a:buNone/>
            </a:pPr>
            <a:endParaRPr lang="cs-CZ" dirty="0"/>
          </a:p>
        </p:txBody>
      </p:sp>
      <p:pic>
        <p:nvPicPr>
          <p:cNvPr id="2050" name="Picture 2" descr="VÃ½sledek obrÃ¡zku pro merchandising"/>
          <p:cNvPicPr>
            <a:picLocks noChangeAspect="1" noChangeArrowheads="1"/>
          </p:cNvPicPr>
          <p:nvPr/>
        </p:nvPicPr>
        <p:blipFill rotWithShape="1">
          <a:blip r:embed="rId2">
            <a:extLst>
              <a:ext uri="{28A0092B-C50C-407E-A947-70E740481C1C}">
                <a14:useLocalDpi xmlns:a14="http://schemas.microsoft.com/office/drawing/2010/main" val="0"/>
              </a:ext>
            </a:extLst>
          </a:blip>
          <a:srcRect l="24375" r="19375"/>
          <a:stretch/>
        </p:blipFill>
        <p:spPr bwMode="auto">
          <a:xfrm>
            <a:off x="7048499" y="1027906"/>
            <a:ext cx="5143501"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841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B0839-591C-479D-B7CA-654D729393AF}"/>
              </a:ext>
            </a:extLst>
          </p:cNvPr>
          <p:cNvSpPr>
            <a:spLocks noGrp="1"/>
          </p:cNvSpPr>
          <p:nvPr>
            <p:ph type="title"/>
          </p:nvPr>
        </p:nvSpPr>
        <p:spPr/>
        <p:txBody>
          <a:bodyPr/>
          <a:lstStyle/>
          <a:p>
            <a:r>
              <a:rPr lang="cs-CZ" dirty="0"/>
              <a:t>C. DECIDING ON PRICE</a:t>
            </a:r>
            <a:br>
              <a:rPr lang="cs-CZ" dirty="0"/>
            </a:br>
            <a:endParaRPr lang="cs-CZ" dirty="0"/>
          </a:p>
        </p:txBody>
      </p:sp>
      <p:sp>
        <p:nvSpPr>
          <p:cNvPr id="3" name="Content Placeholder 2">
            <a:extLst>
              <a:ext uri="{FF2B5EF4-FFF2-40B4-BE49-F238E27FC236}">
                <a16:creationId xmlns:a16="http://schemas.microsoft.com/office/drawing/2014/main" id="{F8BEBA98-B3FC-41B5-A2F0-19662757F249}"/>
              </a:ext>
            </a:extLst>
          </p:cNvPr>
          <p:cNvSpPr>
            <a:spLocks noGrp="1"/>
          </p:cNvSpPr>
          <p:nvPr>
            <p:ph idx="1"/>
          </p:nvPr>
        </p:nvSpPr>
        <p:spPr/>
        <p:txBody>
          <a:bodyPr>
            <a:normAutofit lnSpcReduction="10000"/>
          </a:bodyPr>
          <a:lstStyle/>
          <a:p>
            <a:r>
              <a:rPr lang="en-US" sz="3600" dirty="0"/>
              <a:t>In terms of deciding the price, the majority of retailers fall into two basic groups, which utilize higher or lower price than the average market price:</a:t>
            </a:r>
          </a:p>
          <a:p>
            <a:pPr lvl="1"/>
            <a:r>
              <a:rPr lang="en-US" sz="3200" dirty="0"/>
              <a:t>The first group realizes </a:t>
            </a:r>
            <a:r>
              <a:rPr lang="en-US" sz="3200" b="1" dirty="0"/>
              <a:t>high profit margins </a:t>
            </a:r>
            <a:r>
              <a:rPr lang="en-US" sz="3200" dirty="0"/>
              <a:t>(higher purchase prices, higher operating costs, lower sales volumes). Luxury goods, specialty and designer shops.</a:t>
            </a:r>
          </a:p>
          <a:p>
            <a:pPr lvl="1"/>
            <a:r>
              <a:rPr lang="en-US" sz="3200" dirty="0"/>
              <a:t>The second group realizes </a:t>
            </a:r>
            <a:r>
              <a:rPr lang="en-US" sz="3200" b="1" dirty="0"/>
              <a:t>low profit margin </a:t>
            </a:r>
            <a:r>
              <a:rPr lang="en-US" sz="3200" dirty="0"/>
              <a:t>(lower purchase prices, lower operating costs and higher sales volumes). Large-scale retail supermarkets, hypermarkets and discount stores.</a:t>
            </a:r>
          </a:p>
          <a:p>
            <a:endParaRPr lang="cs-CZ" sz="3600" dirty="0"/>
          </a:p>
        </p:txBody>
      </p:sp>
    </p:spTree>
    <p:extLst>
      <p:ext uri="{BB962C8B-B14F-4D97-AF65-F5344CB8AC3E}">
        <p14:creationId xmlns:p14="http://schemas.microsoft.com/office/powerpoint/2010/main" val="1552715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B0839-591C-479D-B7CA-654D729393AF}"/>
              </a:ext>
            </a:extLst>
          </p:cNvPr>
          <p:cNvSpPr>
            <a:spLocks noGrp="1"/>
          </p:cNvSpPr>
          <p:nvPr>
            <p:ph type="title"/>
          </p:nvPr>
        </p:nvSpPr>
        <p:spPr/>
        <p:txBody>
          <a:bodyPr/>
          <a:lstStyle/>
          <a:p>
            <a:r>
              <a:rPr lang="cs-CZ" dirty="0"/>
              <a:t>C. DECIDING ON PRICE</a:t>
            </a:r>
            <a:br>
              <a:rPr lang="cs-CZ" dirty="0"/>
            </a:br>
            <a:endParaRPr lang="cs-CZ" dirty="0"/>
          </a:p>
        </p:txBody>
      </p:sp>
      <p:sp>
        <p:nvSpPr>
          <p:cNvPr id="3" name="Content Placeholder 2">
            <a:extLst>
              <a:ext uri="{FF2B5EF4-FFF2-40B4-BE49-F238E27FC236}">
                <a16:creationId xmlns:a16="http://schemas.microsoft.com/office/drawing/2014/main" id="{F8BEBA98-B3FC-41B5-A2F0-19662757F249}"/>
              </a:ext>
            </a:extLst>
          </p:cNvPr>
          <p:cNvSpPr>
            <a:spLocks noGrp="1"/>
          </p:cNvSpPr>
          <p:nvPr>
            <p:ph idx="1"/>
          </p:nvPr>
        </p:nvSpPr>
        <p:spPr/>
        <p:txBody>
          <a:bodyPr>
            <a:normAutofit lnSpcReduction="10000"/>
          </a:bodyPr>
          <a:lstStyle/>
          <a:p>
            <a:r>
              <a:rPr lang="en-US" sz="3600" dirty="0"/>
              <a:t>Deciding on a price is based on the pricing objectives, which are fully subject to the marketing strategy of the company. E.g. increasing traffic to stores, increased sales volumes, sales of slowly turning goods, market penetration, win customers from competitors etc. </a:t>
            </a:r>
          </a:p>
          <a:p>
            <a:r>
              <a:rPr lang="en-US" sz="3600" dirty="0"/>
              <a:t>The prices are a key factor in positioning and must be referenced to a market targeting, product mix and competition</a:t>
            </a:r>
            <a:r>
              <a:rPr lang="cs-CZ" sz="3600" dirty="0"/>
              <a:t>.</a:t>
            </a:r>
            <a:endParaRPr lang="en-US" sz="3600" dirty="0"/>
          </a:p>
          <a:p>
            <a:endParaRPr lang="cs-CZ" sz="3600" dirty="0"/>
          </a:p>
        </p:txBody>
      </p:sp>
    </p:spTree>
    <p:extLst>
      <p:ext uri="{BB962C8B-B14F-4D97-AF65-F5344CB8AC3E}">
        <p14:creationId xmlns:p14="http://schemas.microsoft.com/office/powerpoint/2010/main" val="45610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EA7B9-AE2F-4B18-9050-6AA0DCC10A4A}"/>
              </a:ext>
            </a:extLst>
          </p:cNvPr>
          <p:cNvSpPr>
            <a:spLocks noGrp="1"/>
          </p:cNvSpPr>
          <p:nvPr>
            <p:ph type="title"/>
          </p:nvPr>
        </p:nvSpPr>
        <p:spPr>
          <a:xfrm>
            <a:off x="838200" y="2931862"/>
            <a:ext cx="10515600" cy="1325563"/>
          </a:xfrm>
        </p:spPr>
        <p:txBody>
          <a:bodyPr/>
          <a:lstStyle/>
          <a:p>
            <a:pPr algn="ctr"/>
            <a:r>
              <a:rPr lang="cs-CZ" dirty="0"/>
              <a:t>What is typical margin in retail?</a:t>
            </a:r>
          </a:p>
        </p:txBody>
      </p:sp>
    </p:spTree>
    <p:extLst>
      <p:ext uri="{BB962C8B-B14F-4D97-AF65-F5344CB8AC3E}">
        <p14:creationId xmlns:p14="http://schemas.microsoft.com/office/powerpoint/2010/main" val="92707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9DBFB-EDE6-4B87-A207-C9A24F0B09C2}"/>
              </a:ext>
            </a:extLst>
          </p:cNvPr>
          <p:cNvSpPr>
            <a:spLocks noGrp="1"/>
          </p:cNvSpPr>
          <p:nvPr>
            <p:ph type="title"/>
          </p:nvPr>
        </p:nvSpPr>
        <p:spPr/>
        <p:txBody>
          <a:bodyPr/>
          <a:lstStyle/>
          <a:p>
            <a:r>
              <a:rPr lang="cs-CZ" dirty="0"/>
              <a:t>D. DECISION ON COMMUNICATIONS</a:t>
            </a:r>
          </a:p>
        </p:txBody>
      </p:sp>
      <p:sp>
        <p:nvSpPr>
          <p:cNvPr id="3" name="Content Placeholder 2">
            <a:extLst>
              <a:ext uri="{FF2B5EF4-FFF2-40B4-BE49-F238E27FC236}">
                <a16:creationId xmlns:a16="http://schemas.microsoft.com/office/drawing/2014/main" id="{1A81B940-E044-4BAB-AA41-D303C15147B8}"/>
              </a:ext>
            </a:extLst>
          </p:cNvPr>
          <p:cNvSpPr>
            <a:spLocks noGrp="1"/>
          </p:cNvSpPr>
          <p:nvPr>
            <p:ph idx="1"/>
          </p:nvPr>
        </p:nvSpPr>
        <p:spPr/>
        <p:txBody>
          <a:bodyPr>
            <a:normAutofit/>
          </a:bodyPr>
          <a:lstStyle/>
          <a:p>
            <a:r>
              <a:rPr lang="en-US" sz="3600" dirty="0"/>
              <a:t>Also, the decision on communication is a reflection of the target market. E.g. stores with cheap goods use simple promotional materials and fewer trained personnel, whereas the luxury shops and businesses do not use mass media</a:t>
            </a:r>
            <a:r>
              <a:rPr lang="cs-CZ" sz="3600" dirty="0"/>
              <a:t> </a:t>
            </a:r>
            <a:r>
              <a:rPr lang="en-US" sz="3600" dirty="0"/>
              <a:t>that often, but they are putting their ads in prestigious magazines that are read by their customers, also have highly trained staff.</a:t>
            </a:r>
          </a:p>
        </p:txBody>
      </p:sp>
    </p:spTree>
    <p:extLst>
      <p:ext uri="{BB962C8B-B14F-4D97-AF65-F5344CB8AC3E}">
        <p14:creationId xmlns:p14="http://schemas.microsoft.com/office/powerpoint/2010/main" val="3180376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9DBFB-EDE6-4B87-A207-C9A24F0B09C2}"/>
              </a:ext>
            </a:extLst>
          </p:cNvPr>
          <p:cNvSpPr>
            <a:spLocks noGrp="1"/>
          </p:cNvSpPr>
          <p:nvPr>
            <p:ph type="title"/>
          </p:nvPr>
        </p:nvSpPr>
        <p:spPr/>
        <p:txBody>
          <a:bodyPr/>
          <a:lstStyle/>
          <a:p>
            <a:r>
              <a:rPr lang="cs-CZ" dirty="0"/>
              <a:t>D. DECISION ON COMMUNICATIONS</a:t>
            </a:r>
          </a:p>
        </p:txBody>
      </p:sp>
      <p:sp>
        <p:nvSpPr>
          <p:cNvPr id="3" name="Content Placeholder 2">
            <a:extLst>
              <a:ext uri="{FF2B5EF4-FFF2-40B4-BE49-F238E27FC236}">
                <a16:creationId xmlns:a16="http://schemas.microsoft.com/office/drawing/2014/main" id="{1A81B940-E044-4BAB-AA41-D303C15147B8}"/>
              </a:ext>
            </a:extLst>
          </p:cNvPr>
          <p:cNvSpPr>
            <a:spLocks noGrp="1"/>
          </p:cNvSpPr>
          <p:nvPr>
            <p:ph idx="1"/>
          </p:nvPr>
        </p:nvSpPr>
        <p:spPr/>
        <p:txBody>
          <a:bodyPr>
            <a:normAutofit/>
          </a:bodyPr>
          <a:lstStyle/>
          <a:p>
            <a:r>
              <a:rPr lang="en-US" sz="3600" dirty="0"/>
              <a:t>Decisions on communications is nowadays much more complicated task as we have to include the whole communication mix, which does not consist of only advertising but also other elements, such as sales support, public relations, direct marketing and other. </a:t>
            </a:r>
            <a:endParaRPr lang="cs-CZ" sz="3600" dirty="0"/>
          </a:p>
          <a:p>
            <a:r>
              <a:rPr lang="en-US" sz="3600" dirty="0"/>
              <a:t>Our communication also has to be integrated – it has synergistic effect.</a:t>
            </a:r>
          </a:p>
        </p:txBody>
      </p:sp>
    </p:spTree>
    <p:extLst>
      <p:ext uri="{BB962C8B-B14F-4D97-AF65-F5344CB8AC3E}">
        <p14:creationId xmlns:p14="http://schemas.microsoft.com/office/powerpoint/2010/main" val="2796039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9DBFB-EDE6-4B87-A207-C9A24F0B09C2}"/>
              </a:ext>
            </a:extLst>
          </p:cNvPr>
          <p:cNvSpPr>
            <a:spLocks noGrp="1"/>
          </p:cNvSpPr>
          <p:nvPr>
            <p:ph type="title"/>
          </p:nvPr>
        </p:nvSpPr>
        <p:spPr/>
        <p:txBody>
          <a:bodyPr/>
          <a:lstStyle/>
          <a:p>
            <a:r>
              <a:rPr lang="cs-CZ" dirty="0"/>
              <a:t>E. DECISION ON LOCATION </a:t>
            </a:r>
          </a:p>
        </p:txBody>
      </p:sp>
      <p:sp>
        <p:nvSpPr>
          <p:cNvPr id="3" name="Content Placeholder 2">
            <a:extLst>
              <a:ext uri="{FF2B5EF4-FFF2-40B4-BE49-F238E27FC236}">
                <a16:creationId xmlns:a16="http://schemas.microsoft.com/office/drawing/2014/main" id="{1A81B940-E044-4BAB-AA41-D303C15147B8}"/>
              </a:ext>
            </a:extLst>
          </p:cNvPr>
          <p:cNvSpPr>
            <a:spLocks noGrp="1"/>
          </p:cNvSpPr>
          <p:nvPr>
            <p:ph idx="1"/>
          </p:nvPr>
        </p:nvSpPr>
        <p:spPr/>
        <p:txBody>
          <a:bodyPr>
            <a:normAutofit lnSpcReduction="10000"/>
          </a:bodyPr>
          <a:lstStyle/>
          <a:p>
            <a:r>
              <a:rPr lang="en-US" sz="3600" dirty="0"/>
              <a:t>Store location can be divided into selection of continent, country, region, settlement unit and a particular place in it. </a:t>
            </a:r>
          </a:p>
          <a:p>
            <a:r>
              <a:rPr lang="en-US" sz="3600" dirty="0"/>
              <a:t>Localization is based on an </a:t>
            </a:r>
            <a:r>
              <a:rPr lang="en-US" sz="3600" b="1" dirty="0"/>
              <a:t>analysis of the territorial aspects</a:t>
            </a:r>
            <a:r>
              <a:rPr lang="en-US" sz="3600" dirty="0"/>
              <a:t> of trade enterprise and competition. </a:t>
            </a:r>
          </a:p>
          <a:p>
            <a:r>
              <a:rPr lang="en-US" sz="3600" dirty="0"/>
              <a:t>In the framework of territorial and market analysis, we define an area of interest and estimate the sales potential of the site, which influenced the decision of companies about specific store location.</a:t>
            </a:r>
          </a:p>
        </p:txBody>
      </p:sp>
    </p:spTree>
    <p:extLst>
      <p:ext uri="{BB962C8B-B14F-4D97-AF65-F5344CB8AC3E}">
        <p14:creationId xmlns:p14="http://schemas.microsoft.com/office/powerpoint/2010/main" val="1474584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endParaRPr lang="en-US"/>
          </a:p>
        </p:txBody>
      </p:sp>
      <p:pic>
        <p:nvPicPr>
          <p:cNvPr id="3076" name="Picture 4" descr="SouvisejÃ­cÃ­ obrÃ¡z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07215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71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E9466-0319-43FA-AC80-37215FBF5136}"/>
              </a:ext>
            </a:extLst>
          </p:cNvPr>
          <p:cNvSpPr>
            <a:spLocks noGrp="1"/>
          </p:cNvSpPr>
          <p:nvPr>
            <p:ph type="title"/>
          </p:nvPr>
        </p:nvSpPr>
        <p:spPr/>
        <p:txBody>
          <a:bodyPr>
            <a:normAutofit/>
          </a:bodyPr>
          <a:lstStyle/>
          <a:p>
            <a:pPr algn="ctr"/>
            <a:r>
              <a:rPr lang="en-US" dirty="0"/>
              <a:t>INTERNATIONAL RETAILING DEVELOPMENT STRATEGY</a:t>
            </a:r>
            <a:endParaRPr lang="cs-CZ" dirty="0"/>
          </a:p>
        </p:txBody>
      </p:sp>
      <p:sp>
        <p:nvSpPr>
          <p:cNvPr id="3" name="Content Placeholder 2">
            <a:extLst>
              <a:ext uri="{FF2B5EF4-FFF2-40B4-BE49-F238E27FC236}">
                <a16:creationId xmlns:a16="http://schemas.microsoft.com/office/drawing/2014/main" id="{B1AD452A-1E29-4C51-A493-00A3A20F37FD}"/>
              </a:ext>
            </a:extLst>
          </p:cNvPr>
          <p:cNvSpPr>
            <a:spLocks noGrp="1"/>
          </p:cNvSpPr>
          <p:nvPr>
            <p:ph idx="1"/>
          </p:nvPr>
        </p:nvSpPr>
        <p:spPr/>
        <p:txBody>
          <a:bodyPr>
            <a:normAutofit/>
          </a:bodyPr>
          <a:lstStyle/>
          <a:p>
            <a:r>
              <a:rPr lang="en-US" sz="3600" dirty="0"/>
              <a:t>The success rate of entry into foreign markets is influenced by many factors. </a:t>
            </a:r>
            <a:endParaRPr lang="cs-CZ" sz="3600" dirty="0"/>
          </a:p>
          <a:p>
            <a:r>
              <a:rPr lang="en-US" sz="3600" dirty="0"/>
              <a:t>Most important is the selection of an appropriate strategy, assess its benefits and risks. </a:t>
            </a:r>
            <a:endParaRPr lang="cs-CZ" sz="3600" dirty="0"/>
          </a:p>
          <a:p>
            <a:r>
              <a:rPr lang="en-US" sz="4000" dirty="0" err="1"/>
              <a:t>Meffert</a:t>
            </a:r>
            <a:r>
              <a:rPr lang="en-US" sz="4000" dirty="0"/>
              <a:t> talks about three kinds of strategies that the international business benefit: </a:t>
            </a:r>
            <a:r>
              <a:rPr lang="en-US" sz="4000" b="1" dirty="0"/>
              <a:t>international, multinational </a:t>
            </a:r>
            <a:r>
              <a:rPr lang="en-US" sz="4000" dirty="0"/>
              <a:t>and</a:t>
            </a:r>
            <a:r>
              <a:rPr lang="en-US" sz="4000" b="1" dirty="0"/>
              <a:t> global</a:t>
            </a:r>
            <a:r>
              <a:rPr lang="en-US" sz="4000" dirty="0"/>
              <a:t>.</a:t>
            </a:r>
          </a:p>
          <a:p>
            <a:endParaRPr lang="cs-CZ" dirty="0"/>
          </a:p>
        </p:txBody>
      </p:sp>
    </p:spTree>
    <p:extLst>
      <p:ext uri="{BB962C8B-B14F-4D97-AF65-F5344CB8AC3E}">
        <p14:creationId xmlns:p14="http://schemas.microsoft.com/office/powerpoint/2010/main" val="227720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0EF29-8F47-4DB9-B897-2C74BE8B1F04}"/>
              </a:ext>
            </a:extLst>
          </p:cNvPr>
          <p:cNvSpPr>
            <a:spLocks noGrp="1"/>
          </p:cNvSpPr>
          <p:nvPr>
            <p:ph type="title"/>
          </p:nvPr>
        </p:nvSpPr>
        <p:spPr/>
        <p:txBody>
          <a:bodyPr/>
          <a:lstStyle/>
          <a:p>
            <a:r>
              <a:rPr lang="cs-CZ" dirty="0"/>
              <a:t>Multinational strategy </a:t>
            </a:r>
          </a:p>
        </p:txBody>
      </p:sp>
      <p:sp>
        <p:nvSpPr>
          <p:cNvPr id="3" name="Content Placeholder 2">
            <a:extLst>
              <a:ext uri="{FF2B5EF4-FFF2-40B4-BE49-F238E27FC236}">
                <a16:creationId xmlns:a16="http://schemas.microsoft.com/office/drawing/2014/main" id="{D3237C78-25DE-47A0-AB8E-03826D0A9F98}"/>
              </a:ext>
            </a:extLst>
          </p:cNvPr>
          <p:cNvSpPr>
            <a:spLocks noGrp="1"/>
          </p:cNvSpPr>
          <p:nvPr>
            <p:ph idx="1"/>
          </p:nvPr>
        </p:nvSpPr>
        <p:spPr/>
        <p:txBody>
          <a:bodyPr>
            <a:normAutofit/>
          </a:bodyPr>
          <a:lstStyle/>
          <a:p>
            <a:r>
              <a:rPr lang="en-US" sz="3600" dirty="0"/>
              <a:t>Multinational strategy is a strategy of expanding retail activities with strict adaptation of assortment, services, and market behavior to local conditions. </a:t>
            </a:r>
            <a:endParaRPr lang="cs-CZ" sz="3600" dirty="0"/>
          </a:p>
          <a:p>
            <a:r>
              <a:rPr lang="en-US" sz="3600" dirty="0"/>
              <a:t>This activity is associated with relatively high costs and does not allow an aggressive pricing policy. </a:t>
            </a:r>
            <a:endParaRPr lang="cs-CZ" sz="3600" dirty="0"/>
          </a:p>
          <a:p>
            <a:r>
              <a:rPr lang="en-US" sz="3600" dirty="0"/>
              <a:t>New market entry is quite easy, but in terms of the level of prices, further expansion of the company is difficult. </a:t>
            </a:r>
          </a:p>
        </p:txBody>
      </p:sp>
    </p:spTree>
    <p:extLst>
      <p:ext uri="{BB962C8B-B14F-4D97-AF65-F5344CB8AC3E}">
        <p14:creationId xmlns:p14="http://schemas.microsoft.com/office/powerpoint/2010/main" val="279428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D6D1-AB48-45FD-85F1-986B45FB3D5C}"/>
              </a:ext>
            </a:extLst>
          </p:cNvPr>
          <p:cNvSpPr>
            <a:spLocks noGrp="1"/>
          </p:cNvSpPr>
          <p:nvPr>
            <p:ph type="title"/>
          </p:nvPr>
        </p:nvSpPr>
        <p:spPr/>
        <p:txBody>
          <a:bodyPr/>
          <a:lstStyle/>
          <a:p>
            <a:r>
              <a:rPr lang="cs-CZ" dirty="0"/>
              <a:t>Who will win?</a:t>
            </a:r>
          </a:p>
        </p:txBody>
      </p:sp>
      <p:sp>
        <p:nvSpPr>
          <p:cNvPr id="3" name="Content Placeholder 2">
            <a:extLst>
              <a:ext uri="{FF2B5EF4-FFF2-40B4-BE49-F238E27FC236}">
                <a16:creationId xmlns:a16="http://schemas.microsoft.com/office/drawing/2014/main" id="{64FED295-BBE5-4219-BAB0-E2685E53A46C}"/>
              </a:ext>
            </a:extLst>
          </p:cNvPr>
          <p:cNvSpPr>
            <a:spLocks noGrp="1"/>
          </p:cNvSpPr>
          <p:nvPr>
            <p:ph idx="1"/>
          </p:nvPr>
        </p:nvSpPr>
        <p:spPr/>
        <p:txBody>
          <a:bodyPr/>
          <a:lstStyle/>
          <a:p>
            <a:endParaRPr lang="cs-CZ"/>
          </a:p>
        </p:txBody>
      </p:sp>
      <p:pic>
        <p:nvPicPr>
          <p:cNvPr id="4" name="Picture 2" descr="https://static01.nyt.com/newsgraphics/2016/07/14/reaction-time/f336b384b664a85ec7af38142b3ce773d84cae6f/bolt-img.jpg">
            <a:extLst>
              <a:ext uri="{FF2B5EF4-FFF2-40B4-BE49-F238E27FC236}">
                <a16:creationId xmlns:a16="http://schemas.microsoft.com/office/drawing/2014/main" id="{36047163-4CCF-4458-B788-63521FF73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959150"/>
            <a:ext cx="10500801" cy="351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425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B70-12CB-4D21-838C-AD526B5AE0B7}"/>
              </a:ext>
            </a:extLst>
          </p:cNvPr>
          <p:cNvSpPr>
            <a:spLocks noGrp="1"/>
          </p:cNvSpPr>
          <p:nvPr>
            <p:ph type="title"/>
          </p:nvPr>
        </p:nvSpPr>
        <p:spPr/>
        <p:txBody>
          <a:bodyPr/>
          <a:lstStyle/>
          <a:p>
            <a:r>
              <a:rPr lang="cs-CZ" dirty="0"/>
              <a:t>Transnational strategy </a:t>
            </a:r>
          </a:p>
        </p:txBody>
      </p:sp>
      <p:sp>
        <p:nvSpPr>
          <p:cNvPr id="3" name="Content Placeholder 2">
            <a:extLst>
              <a:ext uri="{FF2B5EF4-FFF2-40B4-BE49-F238E27FC236}">
                <a16:creationId xmlns:a16="http://schemas.microsoft.com/office/drawing/2014/main" id="{A06624CE-7038-4755-9348-0223B84423AB}"/>
              </a:ext>
            </a:extLst>
          </p:cNvPr>
          <p:cNvSpPr>
            <a:spLocks noGrp="1"/>
          </p:cNvSpPr>
          <p:nvPr>
            <p:ph idx="1"/>
          </p:nvPr>
        </p:nvSpPr>
        <p:spPr/>
        <p:txBody>
          <a:bodyPr>
            <a:normAutofit fontScale="92500" lnSpcReduction="10000"/>
          </a:bodyPr>
          <a:lstStyle/>
          <a:p>
            <a:r>
              <a:rPr lang="en-US" sz="3600" dirty="0"/>
              <a:t>Transnational strategy is a unified strategy with respect for fundamental particularities of national markets and the local conditions and the use of global knowledge and expertise. </a:t>
            </a:r>
            <a:endParaRPr lang="cs-CZ" sz="3600" dirty="0"/>
          </a:p>
          <a:p>
            <a:r>
              <a:rPr lang="en-US" sz="3600" dirty="0"/>
              <a:t>Applying this strategy is very challenging and progressively leads to the understanding of global markets. </a:t>
            </a:r>
            <a:endParaRPr lang="cs-CZ" sz="3600" dirty="0"/>
          </a:p>
          <a:p>
            <a:r>
              <a:rPr lang="en-US" sz="3600" dirty="0"/>
              <a:t>Among the best-known companies include e.g. C &amp; A, selling clothes in different countries, in which it holds various positions.</a:t>
            </a:r>
          </a:p>
        </p:txBody>
      </p:sp>
    </p:spTree>
    <p:extLst>
      <p:ext uri="{BB962C8B-B14F-4D97-AF65-F5344CB8AC3E}">
        <p14:creationId xmlns:p14="http://schemas.microsoft.com/office/powerpoint/2010/main" val="141680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783D7-6FAB-4C47-9C0C-3C2E86894ADA}"/>
              </a:ext>
            </a:extLst>
          </p:cNvPr>
          <p:cNvSpPr>
            <a:spLocks noGrp="1"/>
          </p:cNvSpPr>
          <p:nvPr>
            <p:ph type="title"/>
          </p:nvPr>
        </p:nvSpPr>
        <p:spPr/>
        <p:txBody>
          <a:bodyPr/>
          <a:lstStyle/>
          <a:p>
            <a:r>
              <a:rPr lang="cs-CZ" dirty="0"/>
              <a:t>Global strategy </a:t>
            </a:r>
          </a:p>
        </p:txBody>
      </p:sp>
      <p:sp>
        <p:nvSpPr>
          <p:cNvPr id="3" name="Content Placeholder 2">
            <a:extLst>
              <a:ext uri="{FF2B5EF4-FFF2-40B4-BE49-F238E27FC236}">
                <a16:creationId xmlns:a16="http://schemas.microsoft.com/office/drawing/2014/main" id="{F227A934-9C2C-4C2D-977B-F40372CA6568}"/>
              </a:ext>
            </a:extLst>
          </p:cNvPr>
          <p:cNvSpPr>
            <a:spLocks noGrp="1"/>
          </p:cNvSpPr>
          <p:nvPr>
            <p:ph idx="1"/>
          </p:nvPr>
        </p:nvSpPr>
        <p:spPr>
          <a:xfrm>
            <a:off x="838200" y="1690688"/>
            <a:ext cx="10515600" cy="4802187"/>
          </a:xfrm>
        </p:spPr>
        <p:txBody>
          <a:bodyPr>
            <a:normAutofit fontScale="92500" lnSpcReduction="10000"/>
          </a:bodyPr>
          <a:lstStyle/>
          <a:p>
            <a:r>
              <a:rPr lang="en-US" sz="3600" dirty="0"/>
              <a:t>Global strategy represents the consistent application of own domestic approach to foreign markets. Companies reach a relatively low cost (bulk purchase, unified know-how, other joint activities). </a:t>
            </a:r>
            <a:endParaRPr lang="cs-CZ" sz="3600" dirty="0"/>
          </a:p>
          <a:p>
            <a:r>
              <a:rPr lang="en-US" sz="3600" dirty="0"/>
              <a:t>Prevalent ignorance of national and local differences. </a:t>
            </a:r>
            <a:endParaRPr lang="cs-CZ" sz="3600" dirty="0"/>
          </a:p>
          <a:p>
            <a:r>
              <a:rPr lang="en-US" sz="3600" dirty="0"/>
              <a:t>Among the best known businesses include McDonald, Ikea, Benneton etc. </a:t>
            </a:r>
            <a:endParaRPr lang="cs-CZ" sz="3600" dirty="0"/>
          </a:p>
          <a:p>
            <a:r>
              <a:rPr lang="en-US" sz="3600" dirty="0"/>
              <a:t>Companies seek to offer products with strong globalization potential, e.g. consumer electronics, mobile phones, furniture, etc.</a:t>
            </a:r>
          </a:p>
        </p:txBody>
      </p:sp>
    </p:spTree>
    <p:extLst>
      <p:ext uri="{BB962C8B-B14F-4D97-AF65-F5344CB8AC3E}">
        <p14:creationId xmlns:p14="http://schemas.microsoft.com/office/powerpoint/2010/main" val="202258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803400" y="2004091"/>
            <a:ext cx="9144000" cy="1050566"/>
          </a:xfrm>
        </p:spPr>
        <p:txBody>
          <a:bodyPr>
            <a:normAutofit/>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endParaRPr lang="en-US" sz="4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5690" y="3548213"/>
            <a:ext cx="1900620" cy="1482863"/>
          </a:xfrm>
          <a:prstGeom prst="rect">
            <a:avLst/>
          </a:prstGeom>
        </p:spPr>
      </p:pic>
    </p:spTree>
    <p:extLst>
      <p:ext uri="{BB962C8B-B14F-4D97-AF65-F5344CB8AC3E}">
        <p14:creationId xmlns:p14="http://schemas.microsoft.com/office/powerpoint/2010/main" val="167465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C70DCEE3-125E-4B34-9CDD-2E846CC1E23E}" type="slidenum">
              <a:rPr lang="cs-CZ" smtClean="0"/>
              <a:pPr>
                <a:defRPr/>
              </a:pPr>
              <a:t>6</a:t>
            </a:fld>
            <a:endParaRPr lang="cs-CZ"/>
          </a:p>
        </p:txBody>
      </p:sp>
      <p:sp>
        <p:nvSpPr>
          <p:cNvPr id="3" name="Nadpis 2"/>
          <p:cNvSpPr>
            <a:spLocks noGrp="1"/>
          </p:cNvSpPr>
          <p:nvPr>
            <p:ph type="title"/>
          </p:nvPr>
        </p:nvSpPr>
        <p:spPr/>
        <p:txBody>
          <a:bodyPr/>
          <a:lstStyle/>
          <a:p>
            <a:r>
              <a:rPr lang="cs-CZ" dirty="0">
                <a:effectLst/>
              </a:rPr>
              <a:t>Strategy</a:t>
            </a:r>
            <a:endParaRPr lang="cs-CZ" dirty="0"/>
          </a:p>
        </p:txBody>
      </p:sp>
      <p:sp>
        <p:nvSpPr>
          <p:cNvPr id="4" name="Zástupný symbol pro obsah 3"/>
          <p:cNvSpPr>
            <a:spLocks noGrp="1"/>
          </p:cNvSpPr>
          <p:nvPr>
            <p:ph sz="quarter" idx="4294967295"/>
          </p:nvPr>
        </p:nvSpPr>
        <p:spPr>
          <a:xfrm>
            <a:off x="633101" y="1690687"/>
            <a:ext cx="10365336" cy="4838299"/>
          </a:xfrm>
          <a:prstGeom prst="rect">
            <a:avLst/>
          </a:prstGeom>
        </p:spPr>
        <p:txBody>
          <a:bodyPr>
            <a:normAutofit/>
          </a:bodyPr>
          <a:lstStyle/>
          <a:p>
            <a:pPr marL="0" indent="0" algn="ctr">
              <a:buNone/>
            </a:pPr>
            <a:r>
              <a:rPr lang="cs-CZ" sz="4800" dirty="0"/>
              <a:t>I</a:t>
            </a:r>
            <a:r>
              <a:rPr lang="en-US" sz="4800" dirty="0"/>
              <a:t>s a </a:t>
            </a:r>
            <a:r>
              <a:rPr lang="en-US" sz="4800" dirty="0">
                <a:solidFill>
                  <a:srgbClr val="FF0000"/>
                </a:solidFill>
              </a:rPr>
              <a:t>process</a:t>
            </a:r>
            <a:r>
              <a:rPr lang="en-US" sz="4800" dirty="0"/>
              <a:t> that can allow an organization to concentrate its </a:t>
            </a:r>
            <a:r>
              <a:rPr lang="en-US" sz="4800" dirty="0">
                <a:solidFill>
                  <a:srgbClr val="FF0000"/>
                </a:solidFill>
              </a:rPr>
              <a:t>resources</a:t>
            </a:r>
            <a:r>
              <a:rPr lang="cs-CZ" sz="4800" dirty="0">
                <a:solidFill>
                  <a:srgbClr val="FF0000"/>
                </a:solidFill>
              </a:rPr>
              <a:t> </a:t>
            </a:r>
            <a:r>
              <a:rPr lang="en-US" sz="4800" dirty="0"/>
              <a:t>on the optimal </a:t>
            </a:r>
            <a:r>
              <a:rPr lang="en-US" sz="4800" dirty="0">
                <a:solidFill>
                  <a:srgbClr val="FF0000"/>
                </a:solidFill>
              </a:rPr>
              <a:t>opportunities</a:t>
            </a:r>
            <a:r>
              <a:rPr lang="en-US" sz="4800" dirty="0"/>
              <a:t> with the goals of increasing sales</a:t>
            </a:r>
            <a:r>
              <a:rPr lang="cs-CZ" sz="4800" dirty="0"/>
              <a:t> </a:t>
            </a:r>
            <a:r>
              <a:rPr lang="en-US" sz="4800" dirty="0"/>
              <a:t>and achieving a</a:t>
            </a:r>
            <a:r>
              <a:rPr lang="cs-CZ" sz="4800" dirty="0"/>
              <a:t> </a:t>
            </a:r>
            <a:r>
              <a:rPr lang="en-US" sz="4800" dirty="0"/>
              <a:t>sustainable </a:t>
            </a:r>
            <a:r>
              <a:rPr lang="en-US" sz="4800" dirty="0">
                <a:solidFill>
                  <a:srgbClr val="FF0000"/>
                </a:solidFill>
              </a:rPr>
              <a:t>competitive advantage</a:t>
            </a:r>
            <a:r>
              <a:rPr lang="en-US" sz="4800" dirty="0"/>
              <a:t>. </a:t>
            </a:r>
            <a:endParaRPr lang="cs-CZ" sz="4800" dirty="0"/>
          </a:p>
        </p:txBody>
      </p:sp>
    </p:spTree>
    <p:extLst>
      <p:ext uri="{BB962C8B-B14F-4D97-AF65-F5344CB8AC3E}">
        <p14:creationId xmlns:p14="http://schemas.microsoft.com/office/powerpoint/2010/main" val="163742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A9080-F87F-4236-A1A2-DC1FBD28990D}"/>
              </a:ext>
            </a:extLst>
          </p:cNvPr>
          <p:cNvSpPr>
            <a:spLocks noGrp="1"/>
          </p:cNvSpPr>
          <p:nvPr>
            <p:ph type="title"/>
          </p:nvPr>
        </p:nvSpPr>
        <p:spPr/>
        <p:txBody>
          <a:bodyPr/>
          <a:lstStyle/>
          <a:p>
            <a:r>
              <a:rPr lang="cs-CZ"/>
              <a:t>STRATEGY AND STRATEGIC MARKETING</a:t>
            </a:r>
            <a:endParaRPr lang="cs-CZ" dirty="0"/>
          </a:p>
        </p:txBody>
      </p:sp>
      <p:sp>
        <p:nvSpPr>
          <p:cNvPr id="3" name="Content Placeholder 2">
            <a:extLst>
              <a:ext uri="{FF2B5EF4-FFF2-40B4-BE49-F238E27FC236}">
                <a16:creationId xmlns:a16="http://schemas.microsoft.com/office/drawing/2014/main" id="{14B8B249-8776-4D76-A502-89890AF46FEF}"/>
              </a:ext>
            </a:extLst>
          </p:cNvPr>
          <p:cNvSpPr>
            <a:spLocks noGrp="1"/>
          </p:cNvSpPr>
          <p:nvPr>
            <p:ph idx="1"/>
          </p:nvPr>
        </p:nvSpPr>
        <p:spPr/>
        <p:txBody>
          <a:bodyPr>
            <a:normAutofit/>
          </a:bodyPr>
          <a:lstStyle/>
          <a:p>
            <a:r>
              <a:rPr lang="en-US" dirty="0"/>
              <a:t>Strategic marketing is associated with the search </a:t>
            </a:r>
            <a:r>
              <a:rPr lang="en-US" b="1" dirty="0"/>
              <a:t>for long-term sustainability of business.</a:t>
            </a:r>
            <a:r>
              <a:rPr lang="en-US" dirty="0"/>
              <a:t> </a:t>
            </a:r>
            <a:endParaRPr lang="cs-CZ" dirty="0"/>
          </a:p>
          <a:p>
            <a:r>
              <a:rPr lang="en-US" dirty="0"/>
              <a:t>Competitive advantage and results of marketing situational analysis are key elements for selecting and formulating appropriate marketing strategies.</a:t>
            </a:r>
          </a:p>
          <a:p>
            <a:r>
              <a:rPr lang="en-US" dirty="0"/>
              <a:t>Strategy is generally a way how to achieve goals under specific circumstances.</a:t>
            </a:r>
          </a:p>
          <a:p>
            <a:r>
              <a:rPr lang="en-US" dirty="0"/>
              <a:t>To create the right strategy, we must know the objective that we want to achieve through it.</a:t>
            </a:r>
          </a:p>
        </p:txBody>
      </p:sp>
    </p:spTree>
    <p:extLst>
      <p:ext uri="{BB962C8B-B14F-4D97-AF65-F5344CB8AC3E}">
        <p14:creationId xmlns:p14="http://schemas.microsoft.com/office/powerpoint/2010/main" val="206148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6F82-A06A-4089-AA53-A841FF2CF32C}"/>
              </a:ext>
            </a:extLst>
          </p:cNvPr>
          <p:cNvSpPr>
            <a:spLocks noGrp="1"/>
          </p:cNvSpPr>
          <p:nvPr>
            <p:ph type="title"/>
          </p:nvPr>
        </p:nvSpPr>
        <p:spPr/>
        <p:txBody>
          <a:bodyPr/>
          <a:lstStyle/>
          <a:p>
            <a:r>
              <a:rPr lang="cs-CZ" dirty="0"/>
              <a:t>Stakeholders in retail</a:t>
            </a:r>
          </a:p>
        </p:txBody>
      </p:sp>
      <p:sp>
        <p:nvSpPr>
          <p:cNvPr id="3" name="Content Placeholder 2">
            <a:extLst>
              <a:ext uri="{FF2B5EF4-FFF2-40B4-BE49-F238E27FC236}">
                <a16:creationId xmlns:a16="http://schemas.microsoft.com/office/drawing/2014/main" id="{84EB9565-CF10-42B5-9C09-B337ABA64E29}"/>
              </a:ext>
            </a:extLst>
          </p:cNvPr>
          <p:cNvSpPr>
            <a:spLocks noGrp="1"/>
          </p:cNvSpPr>
          <p:nvPr>
            <p:ph idx="1"/>
          </p:nvPr>
        </p:nvSpPr>
        <p:spPr/>
        <p:txBody>
          <a:bodyPr/>
          <a:lstStyle/>
          <a:p>
            <a:r>
              <a:rPr lang="en-US" b="1" dirty="0"/>
              <a:t>Owners</a:t>
            </a:r>
            <a:r>
              <a:rPr lang="en-US" dirty="0"/>
              <a:t> (shareholders)</a:t>
            </a:r>
            <a:r>
              <a:rPr lang="cs-CZ" dirty="0"/>
              <a:t>: </a:t>
            </a:r>
            <a:r>
              <a:rPr lang="en-US" dirty="0"/>
              <a:t>strive for security and some capital appreciation.</a:t>
            </a:r>
          </a:p>
          <a:p>
            <a:r>
              <a:rPr lang="en-US" b="1" dirty="0"/>
              <a:t>Managers: </a:t>
            </a:r>
            <a:r>
              <a:rPr lang="en-US" dirty="0"/>
              <a:t>prefer a dynamic company development.</a:t>
            </a:r>
          </a:p>
          <a:p>
            <a:r>
              <a:rPr lang="en-US" b="1" dirty="0"/>
              <a:t>Employees</a:t>
            </a:r>
            <a:r>
              <a:rPr lang="cs-CZ" b="1" dirty="0"/>
              <a:t>: </a:t>
            </a:r>
            <a:r>
              <a:rPr lang="en-US" dirty="0"/>
              <a:t>interested in satisfying their needs.</a:t>
            </a:r>
          </a:p>
          <a:p>
            <a:r>
              <a:rPr lang="en-US" b="1" dirty="0"/>
              <a:t>Customers:</a:t>
            </a:r>
            <a:r>
              <a:rPr lang="en-US" dirty="0"/>
              <a:t> require adequate supply in the right structure and price, service.</a:t>
            </a:r>
          </a:p>
          <a:p>
            <a:r>
              <a:rPr lang="en-US" b="1" dirty="0"/>
              <a:t>Suppliers:</a:t>
            </a:r>
            <a:r>
              <a:rPr lang="en-US" dirty="0"/>
              <a:t> strive to optimize purchases and serious relationships, financial solvency and compliance with contractual terms.</a:t>
            </a:r>
          </a:p>
          <a:p>
            <a:endParaRPr lang="cs-CZ" dirty="0"/>
          </a:p>
        </p:txBody>
      </p:sp>
    </p:spTree>
    <p:extLst>
      <p:ext uri="{BB962C8B-B14F-4D97-AF65-F5344CB8AC3E}">
        <p14:creationId xmlns:p14="http://schemas.microsoft.com/office/powerpoint/2010/main" val="379842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6F82-A06A-4089-AA53-A841FF2CF32C}"/>
              </a:ext>
            </a:extLst>
          </p:cNvPr>
          <p:cNvSpPr>
            <a:spLocks noGrp="1"/>
          </p:cNvSpPr>
          <p:nvPr>
            <p:ph type="title"/>
          </p:nvPr>
        </p:nvSpPr>
        <p:spPr/>
        <p:txBody>
          <a:bodyPr/>
          <a:lstStyle/>
          <a:p>
            <a:r>
              <a:rPr lang="cs-CZ" dirty="0"/>
              <a:t>Stakeholders in retail</a:t>
            </a:r>
          </a:p>
        </p:txBody>
      </p:sp>
      <p:sp>
        <p:nvSpPr>
          <p:cNvPr id="3" name="Content Placeholder 2">
            <a:extLst>
              <a:ext uri="{FF2B5EF4-FFF2-40B4-BE49-F238E27FC236}">
                <a16:creationId xmlns:a16="http://schemas.microsoft.com/office/drawing/2014/main" id="{84EB9565-CF10-42B5-9C09-B337ABA64E29}"/>
              </a:ext>
            </a:extLst>
          </p:cNvPr>
          <p:cNvSpPr>
            <a:spLocks noGrp="1"/>
          </p:cNvSpPr>
          <p:nvPr>
            <p:ph idx="1"/>
          </p:nvPr>
        </p:nvSpPr>
        <p:spPr/>
        <p:txBody>
          <a:bodyPr/>
          <a:lstStyle/>
          <a:p>
            <a:r>
              <a:rPr lang="en-US" b="1" dirty="0"/>
              <a:t>Creditors: </a:t>
            </a:r>
            <a:r>
              <a:rPr lang="en-US" dirty="0"/>
              <a:t>require the agreed repayment obligations.</a:t>
            </a:r>
          </a:p>
          <a:p>
            <a:r>
              <a:rPr lang="en-US" b="1" dirty="0"/>
              <a:t>Competitors: </a:t>
            </a:r>
            <a:r>
              <a:rPr lang="en-US" dirty="0"/>
              <a:t>seek better market position, market share and extend into the territories of other companies.</a:t>
            </a:r>
          </a:p>
          <a:p>
            <a:r>
              <a:rPr lang="en-US" b="1" dirty="0"/>
              <a:t>Government: </a:t>
            </a:r>
            <a:r>
              <a:rPr lang="en-US" dirty="0"/>
              <a:t>prefers compliance with laws and regulations, and government programs in line with national trade policy.</a:t>
            </a:r>
          </a:p>
          <a:p>
            <a:r>
              <a:rPr lang="en-US" b="1" dirty="0"/>
              <a:t>Trade unions: </a:t>
            </a:r>
            <a:r>
              <a:rPr lang="en-US" dirty="0"/>
              <a:t>seek participation in government programs, so that they can help create an environment for business.</a:t>
            </a:r>
          </a:p>
          <a:p>
            <a:r>
              <a:rPr lang="en-US" b="1" dirty="0" err="1"/>
              <a:t>Labour</a:t>
            </a:r>
            <a:r>
              <a:rPr lang="en-US" b="1" dirty="0"/>
              <a:t> unions: </a:t>
            </a:r>
            <a:r>
              <a:rPr lang="en-US" dirty="0"/>
              <a:t>they have the same interests as other companies (comparability of wages, employment stability, working conditions).</a:t>
            </a:r>
          </a:p>
        </p:txBody>
      </p:sp>
    </p:spTree>
    <p:extLst>
      <p:ext uri="{BB962C8B-B14F-4D97-AF65-F5344CB8AC3E}">
        <p14:creationId xmlns:p14="http://schemas.microsoft.com/office/powerpoint/2010/main" val="111799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3679</TotalTime>
  <Words>2357</Words>
  <Application>Microsoft Macintosh PowerPoint</Application>
  <PresentationFormat>Širokoúhlá obrazovka</PresentationFormat>
  <Paragraphs>253</Paragraphs>
  <Slides>52</Slides>
  <Notes>8</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52</vt:i4>
      </vt:variant>
    </vt:vector>
  </HeadingPairs>
  <TitlesOfParts>
    <vt:vector size="57" baseType="lpstr">
      <vt:lpstr>Arial</vt:lpstr>
      <vt:lpstr>Calibri</vt:lpstr>
      <vt:lpstr>Calibri Light</vt:lpstr>
      <vt:lpstr>Georgia</vt:lpstr>
      <vt:lpstr>Motiv Office</vt:lpstr>
      <vt:lpstr>Trade Organizations Strategy, tactics and operations</vt:lpstr>
      <vt:lpstr>Outline of the lecture </vt:lpstr>
      <vt:lpstr>PART 1</vt:lpstr>
      <vt:lpstr>PART1: Strategic marketing</vt:lpstr>
      <vt:lpstr>Who will win?</vt:lpstr>
      <vt:lpstr>Strategy</vt:lpstr>
      <vt:lpstr>STRATEGY AND STRATEGIC MARKETING</vt:lpstr>
      <vt:lpstr>Stakeholders in retail</vt:lpstr>
      <vt:lpstr>Stakeholders in retail</vt:lpstr>
      <vt:lpstr>Role of strategy in todays fast changing, dynamic and unpredictible world?</vt:lpstr>
      <vt:lpstr>What is strategy?</vt:lpstr>
      <vt:lpstr>Prezentace aplikace PowerPoint</vt:lpstr>
      <vt:lpstr>Steps of Strategic Marketing Management</vt:lpstr>
      <vt:lpstr>Prezentace aplikace PowerPoint</vt:lpstr>
      <vt:lpstr>Company Vision</vt:lpstr>
      <vt:lpstr>Company Mission</vt:lpstr>
      <vt:lpstr>Prezentace aplikace PowerPoint</vt:lpstr>
      <vt:lpstr>Mission</vt:lpstr>
      <vt:lpstr>Strategic Objectives</vt:lpstr>
      <vt:lpstr>Strategic goals</vt:lpstr>
      <vt:lpstr>Ansoff matrix development</vt:lpstr>
      <vt:lpstr>Goals</vt:lpstr>
      <vt:lpstr>SMART Goals example</vt:lpstr>
      <vt:lpstr>SMART Goals example</vt:lpstr>
      <vt:lpstr>Marketing audit (situational analysis)</vt:lpstr>
      <vt:lpstr>SWOT analysis design</vt:lpstr>
      <vt:lpstr>Common mistakes SWOT</vt:lpstr>
      <vt:lpstr>Create your personal SWOT analysis</vt:lpstr>
      <vt:lpstr>Tactics 4C / 4P</vt:lpstr>
      <vt:lpstr>Prezentace aplikace PowerPoint</vt:lpstr>
      <vt:lpstr>Control</vt:lpstr>
      <vt:lpstr>Retail strategies examples – trading up</vt:lpstr>
      <vt:lpstr>Retail strategies examples – trading down</vt:lpstr>
      <vt:lpstr>PART 2</vt:lpstr>
      <vt:lpstr>PART 2 : Marketing objectives</vt:lpstr>
      <vt:lpstr>Strategy procedure</vt:lpstr>
      <vt:lpstr>The marketing strategy of retail business focuses on the following areas: </vt:lpstr>
      <vt:lpstr>A. DECISION ON THE TARGET MARKET </vt:lpstr>
      <vt:lpstr>B. DECISIONS ON ASSORTMENT AND SERVICES</vt:lpstr>
      <vt:lpstr>POS presentation</vt:lpstr>
      <vt:lpstr>C. DECIDING ON PRICE </vt:lpstr>
      <vt:lpstr>C. DECIDING ON PRICE </vt:lpstr>
      <vt:lpstr>What is typical margin in retail?</vt:lpstr>
      <vt:lpstr>D. DECISION ON COMMUNICATIONS</vt:lpstr>
      <vt:lpstr>D. DECISION ON COMMUNICATIONS</vt:lpstr>
      <vt:lpstr>E. DECISION ON LOCATION </vt:lpstr>
      <vt:lpstr>Prezentace aplikace PowerPoint</vt:lpstr>
      <vt:lpstr>INTERNATIONAL RETAILING DEVELOPMENT STRATEGY</vt:lpstr>
      <vt:lpstr>Multinational strategy </vt:lpstr>
      <vt:lpstr>Transnational strategy </vt:lpstr>
      <vt:lpstr>Global strategy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Marketingu</dc:title>
  <dc:creator>Klepek</dc:creator>
  <cp:lastModifiedBy>Martin Klepek</cp:lastModifiedBy>
  <cp:revision>347</cp:revision>
  <dcterms:created xsi:type="dcterms:W3CDTF">2015-11-22T20:58:09Z</dcterms:created>
  <dcterms:modified xsi:type="dcterms:W3CDTF">2020-12-01T13:27:59Z</dcterms:modified>
</cp:coreProperties>
</file>