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0" r:id="rId4"/>
    <p:sldId id="263" r:id="rId5"/>
    <p:sldId id="264" r:id="rId6"/>
    <p:sldId id="265" r:id="rId7"/>
    <p:sldId id="274" r:id="rId8"/>
    <p:sldId id="275" r:id="rId9"/>
    <p:sldId id="276" r:id="rId10"/>
    <p:sldId id="277" r:id="rId11"/>
    <p:sldId id="287" r:id="rId12"/>
    <p:sldId id="288" r:id="rId13"/>
    <p:sldId id="289" r:id="rId14"/>
    <p:sldId id="266" r:id="rId15"/>
    <p:sldId id="281" r:id="rId16"/>
    <p:sldId id="282" r:id="rId17"/>
    <p:sldId id="283" r:id="rId18"/>
    <p:sldId id="284" r:id="rId19"/>
    <p:sldId id="272" r:id="rId20"/>
    <p:sldId id="273" r:id="rId21"/>
    <p:sldId id="278" r:id="rId22"/>
    <p:sldId id="279" r:id="rId23"/>
    <p:sldId id="268" r:id="rId24"/>
    <p:sldId id="269" r:id="rId25"/>
    <p:sldId id="270" r:id="rId26"/>
    <p:sldId id="280" r:id="rId27"/>
    <p:sldId id="285" r:id="rId28"/>
    <p:sldId id="286"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19.09.2022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19.09.2022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19.09.2022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19.09.2022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smtClean="0">
                <a:solidFill>
                  <a:schemeClr val="bg1"/>
                </a:solidFill>
                <a:latin typeface="Times New Roman" panose="02020603050405020304" pitchFamily="18" charset="0"/>
                <a:cs typeface="Times New Roman" panose="02020603050405020304" pitchFamily="18" charset="0"/>
              </a:rPr>
              <a:t>Strategy</a:t>
            </a:r>
            <a:r>
              <a:rPr lang="cs-CZ" sz="5333" b="1" dirty="0" err="1">
                <a:solidFill>
                  <a:schemeClr val="bg1"/>
                </a:solidFill>
                <a:latin typeface="Times New Roman" panose="02020603050405020304" pitchFamily="18" charset="0"/>
                <a:cs typeface="Times New Roman" panose="02020603050405020304" pitchFamily="18" charset="0"/>
              </a:rPr>
              <a:t>-</a:t>
            </a:r>
            <a:r>
              <a:rPr lang="cs-CZ" sz="5333" b="1" dirty="0" err="1" smtClean="0">
                <a:solidFill>
                  <a:schemeClr val="bg1"/>
                </a:solidFill>
                <a:latin typeface="Times New Roman" panose="02020603050405020304" pitchFamily="18" charset="0"/>
                <a:cs typeface="Times New Roman" panose="02020603050405020304" pitchFamily="18" charset="0"/>
              </a:rPr>
              <a:t>Making</a:t>
            </a:r>
            <a:r>
              <a:rPr lang="cs-CZ" sz="5333" b="1" dirty="0" smtClean="0">
                <a:solidFill>
                  <a:schemeClr val="bg1"/>
                </a:solidFill>
                <a:latin typeface="Times New Roman" panose="02020603050405020304" pitchFamily="18" charset="0"/>
                <a:cs typeface="Times New Roman" panose="02020603050405020304" pitchFamily="18" charset="0"/>
              </a:rPr>
              <a:t> </a:t>
            </a:r>
            <a:r>
              <a:rPr lang="cs-CZ" sz="5333" b="1" dirty="0" err="1" smtClean="0">
                <a:solidFill>
                  <a:schemeClr val="bg1"/>
                </a:solidFill>
                <a:latin typeface="Times New Roman" panose="02020603050405020304" pitchFamily="18" charset="0"/>
                <a:cs typeface="Times New Roman" panose="02020603050405020304" pitchFamily="18" charset="0"/>
              </a:rPr>
              <a:t>Process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296977" y="4965171"/>
            <a:ext cx="3666051"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 Šárka Zapletalová,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Department </a:t>
            </a:r>
            <a:r>
              <a:rPr lang="cs-CZ" altLang="cs-CZ" sz="1200" dirty="0" err="1" smtClean="0">
                <a:solidFill>
                  <a:srgbClr val="307871"/>
                </a:solidFill>
                <a:latin typeface="Times New Roman" panose="02020603050405020304" pitchFamily="18" charset="0"/>
                <a:cs typeface="Times New Roman" panose="02020603050405020304" pitchFamily="18" charset="0"/>
              </a:rPr>
              <a:t>of</a:t>
            </a:r>
            <a:r>
              <a:rPr lang="cs-CZ" altLang="cs-CZ" sz="1200" dirty="0" smtClean="0">
                <a:solidFill>
                  <a:srgbClr val="307871"/>
                </a:solidFill>
                <a:latin typeface="Times New Roman" panose="02020603050405020304" pitchFamily="18" charset="0"/>
                <a:cs typeface="Times New Roman" panose="02020603050405020304" pitchFamily="18" charset="0"/>
              </a:rPr>
              <a:t> Business </a:t>
            </a:r>
            <a:r>
              <a:rPr lang="cs-CZ" altLang="cs-CZ" sz="1200" dirty="0" err="1" smtClean="0">
                <a:solidFill>
                  <a:srgbClr val="307871"/>
                </a:solidFill>
                <a:latin typeface="Times New Roman" panose="02020603050405020304" pitchFamily="18" charset="0"/>
                <a:cs typeface="Times New Roman" panose="02020603050405020304" pitchFamily="18" charset="0"/>
              </a:rPr>
              <a:t>Economics</a:t>
            </a:r>
            <a:r>
              <a:rPr lang="cs-CZ" altLang="cs-CZ" sz="1200" dirty="0" smtClean="0">
                <a:solidFill>
                  <a:srgbClr val="307871"/>
                </a:solidFill>
                <a:latin typeface="Times New Roman" panose="02020603050405020304" pitchFamily="18" charset="0"/>
                <a:cs typeface="Times New Roman" panose="02020603050405020304" pitchFamily="18" charset="0"/>
              </a:rPr>
              <a:t> and Management</a:t>
            </a:r>
          </a:p>
          <a:p>
            <a:pPr algn="r"/>
            <a:r>
              <a:rPr lang="cs-CZ" altLang="cs-CZ" sz="1200" dirty="0" smtClean="0">
                <a:solidFill>
                  <a:srgbClr val="307871"/>
                </a:solidFill>
                <a:latin typeface="Times New Roman" panose="02020603050405020304" pitchFamily="18" charset="0"/>
                <a:cs typeface="Times New Roman" panose="02020603050405020304" pitchFamily="18" charset="0"/>
              </a:rPr>
              <a:t>STRATEGIC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4</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Strategic management: </a:t>
            </a:r>
            <a:r>
              <a:rPr lang="en-US" altLang="cs-CZ" sz="2300" i="1" dirty="0">
                <a:latin typeface="Times New Roman" panose="02020603050405020304" pitchFamily="18" charset="0"/>
                <a:cs typeface="Times New Roman" panose="02020603050405020304" pitchFamily="18" charset="0"/>
              </a:rPr>
              <a:t>Realizing that even the best strategic plans are worthless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without the input and commitment of lower-level managers, top management forms planning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groups of managers and key employees at many levels</a:t>
            </a:r>
            <a:r>
              <a:rPr lang="cs-CZ" altLang="cs-CZ" sz="2300" i="1" dirty="0">
                <a:latin typeface="Times New Roman" panose="02020603050405020304" pitchFamily="18" charset="0"/>
                <a:cs typeface="Times New Roman" panose="02020603050405020304" pitchFamily="18" charset="0"/>
              </a:rPr>
              <a:t>.</a:t>
            </a: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Strategic plans at this point detail the implementation,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evaluation, and control issues. Rather than attempting to perfectly forecast the future,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plans emphasize probable scenarios and contingency strategies</a:t>
            </a:r>
            <a:r>
              <a:rPr lang="cs-CZ" altLang="cs-CZ" sz="2300" dirty="0" smtClean="0">
                <a:latin typeface="Times New Roman" panose="02020603050405020304" pitchFamily="18" charset="0"/>
                <a:cs typeface="Times New Roman" panose="02020603050405020304" pitchFamily="18" charset="0"/>
              </a:rPr>
              <a:t>.</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sophisticated annual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strategic plan is replaced with strategic thinking at all levels of the organization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throughout the year. Strategic information, previously available only centrally to</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top management, is available via local area networks and intranets to people throughout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organization.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typically interactive across levels and is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no longer top down. People at all levels are now involved.</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2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Sustainability, as a term, was used to describe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competitive advantage, not the environment</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Globalization, the integrated internationalization of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corporations, has changed the way modern corporations do business. </a:t>
            </a: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As </a:t>
            </a:r>
            <a:r>
              <a:rPr lang="en-US" altLang="cs-CZ" sz="2300" i="1" dirty="0">
                <a:latin typeface="Times New Roman" panose="02020603050405020304" pitchFamily="18" charset="0"/>
                <a:cs typeface="Times New Roman" panose="02020603050405020304" pitchFamily="18" charset="0"/>
              </a:rPr>
              <a:t>Thomas Friedman</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points out </a:t>
            </a:r>
            <a:r>
              <a:rPr lang="en-US" altLang="cs-CZ" sz="2300" dirty="0">
                <a:latin typeface="Times New Roman" panose="02020603050405020304" pitchFamily="18" charset="0"/>
                <a:cs typeface="Times New Roman" panose="02020603050405020304" pitchFamily="18" charset="0"/>
              </a:rPr>
              <a:t>in </a:t>
            </a:r>
            <a:r>
              <a:rPr lang="en-US" altLang="cs-CZ" sz="2300" i="1" dirty="0">
                <a:latin typeface="Times New Roman" panose="02020603050405020304" pitchFamily="18" charset="0"/>
                <a:cs typeface="Times New Roman" panose="02020603050405020304" pitchFamily="18" charset="0"/>
              </a:rPr>
              <a:t>The</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World Is Flat</a:t>
            </a:r>
            <a:r>
              <a:rPr lang="en-US" altLang="cs-CZ" sz="2300"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jobs, knowledge, and capital are now able to move across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borders with far greater speed and far less friction than </a:t>
            </a:r>
            <a:r>
              <a:rPr lang="en-US" altLang="cs-CZ" sz="2300" i="1" dirty="0" smtClean="0">
                <a:latin typeface="Times New Roman" panose="02020603050405020304" pitchFamily="18" charset="0"/>
                <a:cs typeface="Times New Roman" panose="02020603050405020304" pitchFamily="18" charset="0"/>
              </a:rPr>
              <a:t>was</a:t>
            </a:r>
            <a:r>
              <a:rPr lang="cs-CZ" altLang="cs-CZ" sz="2300" i="1" dirty="0" smtClean="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possible only a few years ago</a:t>
            </a:r>
            <a:r>
              <a:rPr lang="en-US" altLang="cs-CZ" sz="2300" i="1"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i="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To reach the </a:t>
            </a:r>
            <a:r>
              <a:rPr lang="en-US" altLang="cs-CZ" sz="2300" i="1" dirty="0">
                <a:latin typeface="Times New Roman" panose="02020603050405020304" pitchFamily="18" charset="0"/>
                <a:cs typeface="Times New Roman" panose="02020603050405020304" pitchFamily="18" charset="0"/>
              </a:rPr>
              <a:t>economies of scale</a:t>
            </a:r>
            <a:r>
              <a:rPr lang="en-US" altLang="cs-CZ" sz="2300" dirty="0">
                <a:latin typeface="Times New Roman" panose="02020603050405020304" pitchFamily="18" charset="0"/>
                <a:cs typeface="Times New Roman" panose="02020603050405020304" pitchFamily="18" charset="0"/>
              </a:rPr>
              <a:t> necessary to achieve the low</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costs, and thus the low prices, needed to be competitive, companies are now thinking of a</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global market instead of national markets</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more industries become global, strategic management is becoming an increasingly important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way to keep track of international developments and position a company for long-term</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competitive advantage.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The </a:t>
            </a:r>
            <a:r>
              <a:rPr lang="en-US" altLang="cs-CZ" sz="2400" dirty="0">
                <a:latin typeface="Times New Roman" panose="02020603050405020304" pitchFamily="18" charset="0"/>
                <a:cs typeface="Times New Roman" panose="02020603050405020304" pitchFamily="18" charset="0"/>
              </a:rPr>
              <a:t>formation of regional trade associations and agreements, such as the European Union,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NAFTA, Mercosur, Andean Community, CAFTA, and ASEAN, is changing how international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business is being conducted.</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These associations have led to the increasing harmonization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standards so that products can more easily be sold and moved across 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boundaries.</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2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9752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Environmental Sustainability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sustainability refers to the use of business practices to reduce a company’s impact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upon the natural, physical environment. Climate change is playing a growing role in business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a:t>
            </a:r>
            <a:r>
              <a:rPr lang="en-US" altLang="cs-CZ" sz="24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b="1" i="1" dirty="0">
                <a:latin typeface="Times New Roman" panose="02020603050405020304" pitchFamily="18" charset="0"/>
                <a:cs typeface="Times New Roman" panose="02020603050405020304" pitchFamily="18" charset="0"/>
              </a:rPr>
              <a:t>Porter and Reinhardt warn </a:t>
            </a:r>
            <a:r>
              <a:rPr lang="en-US" altLang="cs-CZ" sz="2400" dirty="0">
                <a:latin typeface="Times New Roman" panose="02020603050405020304" pitchFamily="18" charset="0"/>
                <a:cs typeface="Times New Roman" panose="02020603050405020304" pitchFamily="18" charset="0"/>
              </a:rPr>
              <a:t>that “</a:t>
            </a:r>
            <a:r>
              <a:rPr lang="en-US" altLang="cs-CZ" sz="2400" i="1" dirty="0">
                <a:latin typeface="Times New Roman" panose="02020603050405020304" pitchFamily="18" charset="0"/>
                <a:cs typeface="Times New Roman" panose="02020603050405020304" pitchFamily="18" charset="0"/>
              </a:rPr>
              <a:t>in addition to understanding its emissions costs, ever</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firm needs to evaluate its vulnerability to climate-related effects such as regional shifts in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availability of energy and water, the reliability of infrastructures and supply chains, and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prevalence of infectious diseases</a:t>
            </a:r>
            <a:r>
              <a:rPr lang="cs-CZ" altLang="cs-CZ" sz="2400" i="1"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i="1" dirty="0">
                <a:latin typeface="Times New Roman" panose="02020603050405020304" pitchFamily="18" charset="0"/>
                <a:cs typeface="Times New Roman" panose="02020603050405020304" pitchFamily="18" charset="0"/>
              </a:rPr>
              <a:t>The effects of climate change on industries</a:t>
            </a:r>
            <a:r>
              <a:rPr lang="en-US" altLang="cs-CZ" sz="2400" dirty="0">
                <a:latin typeface="Times New Roman" panose="02020603050405020304" pitchFamily="18" charset="0"/>
                <a:cs typeface="Times New Roman" panose="02020603050405020304" pitchFamily="18" charset="0"/>
              </a:rPr>
              <a:t> and companies throughout the world can be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grouped into six categories of risks: </a:t>
            </a:r>
            <a:r>
              <a:rPr lang="en-US" altLang="cs-CZ" sz="2400" b="1" dirty="0">
                <a:latin typeface="Times New Roman" panose="02020603050405020304" pitchFamily="18" charset="0"/>
                <a:cs typeface="Times New Roman" panose="02020603050405020304" pitchFamily="18" charset="0"/>
              </a:rPr>
              <a:t>regulatory, supply chain, product and technology, litigation,</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reputational, and physical</a:t>
            </a:r>
            <a:r>
              <a:rPr lang="cs-CZ" altLang="cs-CZ" sz="2400" b="1" dirty="0">
                <a:latin typeface="Times New Roman" panose="02020603050405020304" pitchFamily="18" charset="0"/>
                <a:cs typeface="Times New Roman" panose="02020603050405020304" pitchFamily="18" charset="0"/>
              </a:rPr>
              <a:t>.</a:t>
            </a:r>
            <a:endParaRPr lang="en-GB"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89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organizations grow larger and more complex, with more uncertain environments,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 become increasingly complicated and difficult to make.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i="1" dirty="0">
                <a:latin typeface="Times New Roman" panose="02020603050405020304" pitchFamily="18" charset="0"/>
                <a:cs typeface="Times New Roman" panose="02020603050405020304" pitchFamily="18" charset="0"/>
              </a:rPr>
              <a:t>S</a:t>
            </a:r>
            <a:r>
              <a:rPr lang="en-US" altLang="cs-CZ" sz="2400" i="1" dirty="0" err="1">
                <a:latin typeface="Times New Roman" panose="02020603050405020304" pitchFamily="18" charset="0"/>
                <a:cs typeface="Times New Roman" panose="02020603050405020304" pitchFamily="18" charset="0"/>
              </a:rPr>
              <a:t>trategic</a:t>
            </a:r>
            <a:r>
              <a:rPr lang="en-US" altLang="cs-CZ" sz="2400" i="1" dirty="0">
                <a:latin typeface="Times New Roman" panose="02020603050405020304" pitchFamily="18" charset="0"/>
                <a:cs typeface="Times New Roman" panose="02020603050405020304" pitchFamily="18" charset="0"/>
              </a:rPr>
              <a:t> decisions deal with the long-run future </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an entire organization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have three characteristics:</a:t>
            </a: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Rare</a:t>
            </a:r>
            <a:r>
              <a:rPr lang="en-US" altLang="cs-CZ" dirty="0">
                <a:latin typeface="Times New Roman" panose="02020603050405020304" pitchFamily="18" charset="0"/>
                <a:cs typeface="Times New Roman" panose="02020603050405020304" pitchFamily="18" charset="0"/>
              </a:rPr>
              <a:t>: Strategic decisions are unusual and typically have no precedent to follow.</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Consequential</a:t>
            </a:r>
            <a:r>
              <a:rPr lang="en-US" altLang="cs-CZ" dirty="0">
                <a:latin typeface="Times New Roman" panose="02020603050405020304" pitchFamily="18" charset="0"/>
                <a:cs typeface="Times New Roman" panose="02020603050405020304" pitchFamily="18" charset="0"/>
              </a:rPr>
              <a:t>: Strategic decisions commit substantial resources and demand a great deal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of commitment from people at all levels.</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Directive</a:t>
            </a:r>
            <a:r>
              <a:rPr lang="en-US" altLang="cs-CZ" dirty="0">
                <a:latin typeface="Times New Roman" panose="02020603050405020304" pitchFamily="18" charset="0"/>
                <a:cs typeface="Times New Roman" panose="02020603050405020304" pitchFamily="18" charset="0"/>
              </a:rPr>
              <a:t>: Strategic decisions set precedents for lesser decisions and future actions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throughout an organization</a:t>
            </a:r>
            <a:r>
              <a:rPr lang="cs-CZ" altLang="cs-CZ"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1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According </a:t>
            </a:r>
            <a:r>
              <a:rPr lang="en-US" altLang="cs-CZ" sz="2400" dirty="0">
                <a:latin typeface="Times New Roman" panose="02020603050405020304" pitchFamily="18" charset="0"/>
                <a:cs typeface="Times New Roman" panose="02020603050405020304" pitchFamily="18" charset="0"/>
              </a:rPr>
              <a:t>to </a:t>
            </a:r>
            <a:r>
              <a:rPr lang="en-US" altLang="cs-CZ" sz="2400" b="1" dirty="0">
                <a:latin typeface="Times New Roman" panose="02020603050405020304" pitchFamily="18" charset="0"/>
                <a:cs typeface="Times New Roman" panose="02020603050405020304" pitchFamily="18" charset="0"/>
              </a:rPr>
              <a:t>Henry </a:t>
            </a:r>
            <a:r>
              <a:rPr lang="en-US" altLang="cs-CZ" sz="2400" b="1" dirty="0" err="1">
                <a:latin typeface="Times New Roman" panose="02020603050405020304" pitchFamily="18" charset="0"/>
                <a:cs typeface="Times New Roman" panose="02020603050405020304" pitchFamily="18" charset="0"/>
              </a:rPr>
              <a:t>Mintzberg</a:t>
            </a:r>
            <a:r>
              <a:rPr lang="en-US" altLang="cs-CZ" sz="2400" dirty="0">
                <a:latin typeface="Times New Roman" panose="02020603050405020304" pitchFamily="18" charset="0"/>
                <a:cs typeface="Times New Roman" panose="02020603050405020304" pitchFamily="18" charset="0"/>
              </a:rPr>
              <a:t>, the three most typical approaches, or modes, of strategic decision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making are </a:t>
            </a:r>
            <a:r>
              <a:rPr lang="en-US" altLang="cs-CZ" sz="2400" b="1" i="1" dirty="0">
                <a:latin typeface="Times New Roman" panose="02020603050405020304" pitchFamily="18" charset="0"/>
                <a:cs typeface="Times New Roman" panose="02020603050405020304" pitchFamily="18" charset="0"/>
              </a:rPr>
              <a:t>entrepreneurial, adaptive, and planning </a:t>
            </a:r>
            <a:r>
              <a:rPr lang="en-US" altLang="cs-CZ" sz="2400" dirty="0">
                <a:latin typeface="Times New Roman" panose="02020603050405020304" pitchFamily="18" charset="0"/>
                <a:cs typeface="Times New Roman" panose="02020603050405020304" pitchFamily="18" charset="0"/>
              </a:rPr>
              <a:t>(a fourth mode, </a:t>
            </a:r>
            <a:r>
              <a:rPr lang="en-US" altLang="cs-CZ" sz="2400" b="1" i="1" dirty="0">
                <a:latin typeface="Times New Roman" panose="02020603050405020304" pitchFamily="18" charset="0"/>
                <a:cs typeface="Times New Roman" panose="02020603050405020304" pitchFamily="18" charset="0"/>
              </a:rPr>
              <a:t>logical incrementalism</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was added later by </a:t>
            </a:r>
            <a:r>
              <a:rPr lang="en-US" altLang="cs-CZ" sz="2400" b="1" dirty="0">
                <a:latin typeface="Times New Roman" panose="02020603050405020304" pitchFamily="18" charset="0"/>
                <a:cs typeface="Times New Roman" panose="02020603050405020304" pitchFamily="18" charset="0"/>
              </a:rPr>
              <a:t>Quinn</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Entrepreneurial mode </a:t>
            </a:r>
            <a:endParaRPr lang="cs-CZ" altLang="cs-CZ" sz="2400" b="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Strategy is made by one powerful individual.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focus is on opportunities;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problems are secondary.</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 Strategy is guided by the founder’s own vision of direction</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and is exemplified by large, bold decisions.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dominant goal is growth of the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corporation.</a:t>
            </a:r>
            <a:endParaRPr lang="cs-CZ" altLang="cs-CZ" dirty="0">
              <a:latin typeface="Times New Roman" panose="02020603050405020304" pitchFamily="18" charset="0"/>
              <a:cs typeface="Times New Roman" panose="02020603050405020304" pitchFamily="18" charset="0"/>
            </a:endParaRPr>
          </a:p>
          <a:p>
            <a:pPr marL="1485900" lvl="2" indent="-342900" algn="just">
              <a:spcBef>
                <a:spcPct val="0"/>
              </a:spcBef>
              <a:defRPr/>
            </a:pPr>
            <a:r>
              <a:rPr lang="en-US" altLang="cs-CZ" sz="2400" dirty="0">
                <a:latin typeface="Times New Roman" panose="02020603050405020304" pitchFamily="18" charset="0"/>
                <a:cs typeface="Times New Roman" panose="02020603050405020304" pitchFamily="18" charset="0"/>
              </a:rPr>
              <a:t>Amazon.com, founded by Jeff Bezos, is an example of this mode of strategic</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 making. Although Amazon’s clear growth strategy was certainly an advantage of</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entrepreneurial mode, Bezos’ eccentric management style made it difficult to retain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senior executives.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7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Adaptive mode</a:t>
            </a: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Sometimes </a:t>
            </a:r>
            <a:r>
              <a:rPr lang="en-US" altLang="cs-CZ" sz="2400" dirty="0">
                <a:latin typeface="Times New Roman" panose="02020603050405020304" pitchFamily="18" charset="0"/>
                <a:cs typeface="Times New Roman" panose="02020603050405020304" pitchFamily="18" charset="0"/>
              </a:rPr>
              <a:t>referred to as “</a:t>
            </a:r>
            <a:r>
              <a:rPr lang="en-US" altLang="cs-CZ" sz="2400" i="1" dirty="0">
                <a:latin typeface="Times New Roman" panose="02020603050405020304" pitchFamily="18" charset="0"/>
                <a:cs typeface="Times New Roman" panose="02020603050405020304" pitchFamily="18" charset="0"/>
              </a:rPr>
              <a:t>muddling through</a:t>
            </a:r>
            <a:r>
              <a:rPr lang="en-US" altLang="cs-CZ" sz="2400" dirty="0">
                <a:latin typeface="Times New Roman" panose="02020603050405020304" pitchFamily="18" charset="0"/>
                <a:cs typeface="Times New Roman" panose="02020603050405020304" pitchFamily="18" charset="0"/>
              </a:rPr>
              <a:t>,” this decision-making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mode is characterized by </a:t>
            </a:r>
            <a:r>
              <a:rPr lang="en-US" altLang="cs-CZ" sz="2400" b="1" i="1" dirty="0">
                <a:latin typeface="Times New Roman" panose="02020603050405020304" pitchFamily="18" charset="0"/>
                <a:cs typeface="Times New Roman" panose="02020603050405020304" pitchFamily="18" charset="0"/>
              </a:rPr>
              <a:t>reactive solutions to existing problems</a:t>
            </a:r>
            <a:r>
              <a:rPr lang="en-US" altLang="cs-CZ" sz="2400" dirty="0">
                <a:latin typeface="Times New Roman" panose="02020603050405020304" pitchFamily="18" charset="0"/>
                <a:cs typeface="Times New Roman" panose="02020603050405020304" pitchFamily="18" charset="0"/>
              </a:rPr>
              <a:t>, rather than a proactive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search for new opportunities.</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Much bargaining goes on </a:t>
            </a:r>
            <a:r>
              <a:rPr lang="en-US" altLang="cs-CZ" sz="2400" i="1" dirty="0">
                <a:latin typeface="Times New Roman" panose="02020603050405020304" pitchFamily="18" charset="0"/>
                <a:cs typeface="Times New Roman" panose="02020603050405020304" pitchFamily="18" charset="0"/>
              </a:rPr>
              <a:t>concerning priorities of objectives</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is fragmented and is developed to move a corporation forward incrementally.</a:t>
            </a:r>
            <a:r>
              <a:rPr lang="cs-CZ" altLang="cs-CZ" sz="2400" dirty="0">
                <a:latin typeface="Times New Roman" panose="02020603050405020304" pitchFamily="18" charset="0"/>
                <a:cs typeface="Times New Roman" panose="02020603050405020304" pitchFamily="18" charset="0"/>
              </a:rPr>
              <a:t> </a:t>
            </a: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mode is typical of most universities, many large hospitals, a large number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governmental agencies, and a surprising number of large corporations. </a:t>
            </a:r>
            <a:endParaRPr lang="en-GB" altLang="cs-CZ" i="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75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cs-CZ" sz="2400" b="1" dirty="0">
                <a:latin typeface="Times New Roman" panose="02020603050405020304" pitchFamily="18" charset="0"/>
                <a:cs typeface="Times New Roman" panose="02020603050405020304" pitchFamily="18" charset="0"/>
              </a:rPr>
              <a:t>Planning mode </a:t>
            </a:r>
            <a:endParaRPr lang="en-US" altLang="cs-CZ" sz="2400" b="1" dirty="0" smtClean="0">
              <a:latin typeface="Times New Roman" panose="02020603050405020304" pitchFamily="18" charset="0"/>
              <a:cs typeface="Times New Roman" panose="02020603050405020304" pitchFamily="18" charset="0"/>
            </a:endParaRPr>
          </a:p>
          <a:p>
            <a:pPr>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This decision-making mode </a:t>
            </a:r>
            <a:r>
              <a:rPr lang="en-US" altLang="cs-CZ" sz="2400" b="1" i="1" dirty="0">
                <a:latin typeface="Times New Roman" panose="02020603050405020304" pitchFamily="18" charset="0"/>
                <a:cs typeface="Times New Roman" panose="02020603050405020304" pitchFamily="18" charset="0"/>
              </a:rPr>
              <a:t>involves the systematic gathering of appropriate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information for situation analysis</a:t>
            </a:r>
            <a:r>
              <a:rPr lang="en-US" altLang="cs-CZ" sz="2400" dirty="0">
                <a:latin typeface="Times New Roman" panose="02020603050405020304" pitchFamily="18" charset="0"/>
                <a:cs typeface="Times New Roman" panose="02020603050405020304" pitchFamily="18" charset="0"/>
              </a:rPr>
              <a:t>, the generation of feasible alternative strategies,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the rational selection of the most appropriate strategy. </a:t>
            </a: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It includes both the </a:t>
            </a:r>
            <a:r>
              <a:rPr lang="en-US" altLang="cs-CZ" sz="2400" b="1" i="1" dirty="0">
                <a:latin typeface="Times New Roman" panose="02020603050405020304" pitchFamily="18" charset="0"/>
                <a:cs typeface="Times New Roman" panose="02020603050405020304" pitchFamily="18" charset="0"/>
              </a:rPr>
              <a:t>proactive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search </a:t>
            </a:r>
            <a:r>
              <a:rPr lang="en-US" altLang="cs-CZ" sz="2400" dirty="0">
                <a:latin typeface="Times New Roman" panose="02020603050405020304" pitchFamily="18" charset="0"/>
                <a:cs typeface="Times New Roman" panose="02020603050405020304" pitchFamily="18" charset="0"/>
              </a:rPr>
              <a:t>for new opportunities and the </a:t>
            </a:r>
            <a:r>
              <a:rPr lang="en-US" altLang="cs-CZ" sz="2400" b="1" i="1" dirty="0">
                <a:latin typeface="Times New Roman" panose="02020603050405020304" pitchFamily="18" charset="0"/>
                <a:cs typeface="Times New Roman" panose="02020603050405020304" pitchFamily="18" charset="0"/>
              </a:rPr>
              <a:t>reactive solution </a:t>
            </a:r>
            <a:r>
              <a:rPr lang="en-US" altLang="cs-CZ" sz="2400" dirty="0">
                <a:latin typeface="Times New Roman" panose="02020603050405020304" pitchFamily="18" charset="0"/>
                <a:cs typeface="Times New Roman" panose="02020603050405020304" pitchFamily="18" charset="0"/>
              </a:rPr>
              <a:t>of existing problems.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42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Logical </a:t>
            </a:r>
            <a:r>
              <a:rPr lang="en-US" altLang="cs-CZ" sz="2400" b="1" dirty="0" smtClean="0">
                <a:latin typeface="Times New Roman" panose="02020603050405020304" pitchFamily="18" charset="0"/>
                <a:cs typeface="Times New Roman" panose="02020603050405020304" pitchFamily="18" charset="0"/>
              </a:rPr>
              <a:t>incrementalism</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 fourth decision-making mode can be viewed as a </a:t>
            </a:r>
            <a:r>
              <a:rPr lang="en-US" altLang="cs-CZ" sz="2400" b="1" i="1" dirty="0">
                <a:latin typeface="Times New Roman" panose="02020603050405020304" pitchFamily="18" charset="0"/>
                <a:cs typeface="Times New Roman" panose="02020603050405020304" pitchFamily="18" charset="0"/>
              </a:rPr>
              <a:t>synthesis</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of the planning, adaptive, and, to a lesser extent</a:t>
            </a:r>
            <a:r>
              <a:rPr lang="en-US" altLang="cs-CZ" sz="2400" dirty="0">
                <a:latin typeface="Times New Roman" panose="02020603050405020304" pitchFamily="18" charset="0"/>
                <a:cs typeface="Times New Roman" panose="02020603050405020304" pitchFamily="18" charset="0"/>
              </a:rPr>
              <a:t>, the entrepreneurial modes.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cs-CZ" altLang="cs-CZ" dirty="0">
                <a:latin typeface="Times New Roman" panose="02020603050405020304" pitchFamily="18" charset="0"/>
                <a:cs typeface="Times New Roman" panose="02020603050405020304" pitchFamily="18" charset="0"/>
              </a:rPr>
              <a:t>T</a:t>
            </a:r>
            <a:r>
              <a:rPr lang="en-US" altLang="cs-CZ" dirty="0">
                <a:latin typeface="Times New Roman" panose="02020603050405020304" pitchFamily="18" charset="0"/>
                <a:cs typeface="Times New Roman" panose="02020603050405020304" pitchFamily="18" charset="0"/>
              </a:rPr>
              <a:t>op management has a </a:t>
            </a:r>
            <a:r>
              <a:rPr lang="en-US" altLang="cs-CZ" b="1" i="1" dirty="0">
                <a:latin typeface="Times New Roman" panose="02020603050405020304" pitchFamily="18" charset="0"/>
                <a:cs typeface="Times New Roman" panose="02020603050405020304" pitchFamily="18" charset="0"/>
              </a:rPr>
              <a:t>reasonably clear idea of the corporation’s mission and objectives</a:t>
            </a: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but, in its development of strategies, it chooses to use “</a:t>
            </a:r>
            <a:r>
              <a:rPr lang="en-US" altLang="cs-CZ" i="1" dirty="0">
                <a:latin typeface="Times New Roman" panose="02020603050405020304" pitchFamily="18" charset="0"/>
                <a:cs typeface="Times New Roman" panose="02020603050405020304" pitchFamily="18" charset="0"/>
              </a:rPr>
              <a:t>an interactive process in which the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organization probes the future, experiments and learns from a series of partial (incremental)</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commitments rather than through global formulations of total strategies</a:t>
            </a:r>
            <a:r>
              <a:rPr lang="cs-CZ" altLang="cs-CZ" dirty="0">
                <a:latin typeface="Times New Roman" panose="02020603050405020304" pitchFamily="18" charset="0"/>
                <a:cs typeface="Times New Roman" panose="02020603050405020304" pitchFamily="18" charset="0"/>
              </a:rPr>
              <a:t>“.</a:t>
            </a: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approach appears to be useful when the </a:t>
            </a:r>
            <a:r>
              <a:rPr lang="cs-CZ" altLang="cs-CZ" b="1" i="1" dirty="0">
                <a:latin typeface="Times New Roman" panose="02020603050405020304" pitchFamily="18" charset="0"/>
                <a:cs typeface="Times New Roman" panose="02020603050405020304" pitchFamily="18" charset="0"/>
              </a:rPr>
              <a:t>e</a:t>
            </a:r>
            <a:r>
              <a:rPr lang="en-US" altLang="cs-CZ" b="1" i="1" dirty="0" err="1">
                <a:latin typeface="Times New Roman" panose="02020603050405020304" pitchFamily="18" charset="0"/>
                <a:cs typeface="Times New Roman" panose="02020603050405020304" pitchFamily="18" charset="0"/>
              </a:rPr>
              <a:t>nvironment</a:t>
            </a:r>
            <a:r>
              <a:rPr lang="cs-CZ" altLang="cs-CZ" b="1" i="1" dirty="0">
                <a:latin typeface="Times New Roman" panose="02020603050405020304" pitchFamily="18" charset="0"/>
                <a:cs typeface="Times New Roman" panose="02020603050405020304" pitchFamily="18" charset="0"/>
              </a:rPr>
              <a:t> </a:t>
            </a:r>
            <a:r>
              <a:rPr lang="en-US" altLang="cs-CZ" b="1" i="1" dirty="0">
                <a:latin typeface="Times New Roman" panose="02020603050405020304" pitchFamily="18" charset="0"/>
                <a:cs typeface="Times New Roman" panose="02020603050405020304" pitchFamily="18" charset="0"/>
              </a:rPr>
              <a:t>is changing rapidly</a:t>
            </a:r>
            <a:r>
              <a:rPr lang="en-US" altLang="cs-CZ" dirty="0">
                <a:latin typeface="Times New Roman" panose="02020603050405020304" pitchFamily="18" charset="0"/>
                <a:cs typeface="Times New Roman" panose="02020603050405020304" pitchFamily="18" charset="0"/>
              </a:rPr>
              <a:t> and when it is important to build consensus and develop needed</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resources before committing an entire corporation to a specific strategy.</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1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34326" t="9347" r="11306" b="4668"/>
          <a:stretch/>
        </p:blipFill>
        <p:spPr>
          <a:xfrm>
            <a:off x="1655545" y="1164853"/>
            <a:ext cx="8152597" cy="5082139"/>
          </a:xfrm>
          <a:prstGeom prst="rect">
            <a:avLst/>
          </a:prstGeom>
        </p:spPr>
      </p:pic>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spTree>
    <p:extLst>
      <p:ext uri="{BB962C8B-B14F-4D97-AF65-F5344CB8AC3E}">
        <p14:creationId xmlns:p14="http://schemas.microsoft.com/office/powerpoint/2010/main" val="25141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952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Basic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information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19" y="1394506"/>
            <a:ext cx="990313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Course</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Strategic</a:t>
            </a:r>
            <a:r>
              <a:rPr lang="cs-CZ" altLang="cs-CZ" sz="2400" dirty="0">
                <a:solidFill>
                  <a:srgbClr val="006666"/>
                </a:solidFill>
                <a:latin typeface="Times New Roman" panose="02020603050405020304" pitchFamily="18" charset="0"/>
                <a:cs typeface="Times New Roman" panose="02020603050405020304" pitchFamily="18" charset="0"/>
              </a:rPr>
              <a:t> Management </a:t>
            </a:r>
            <a:r>
              <a:rPr lang="cs-CZ" altLang="cs-CZ" sz="2400" dirty="0" smtClean="0">
                <a:solidFill>
                  <a:srgbClr val="006666"/>
                </a:solidFill>
                <a:latin typeface="Times New Roman" panose="02020603050405020304" pitchFamily="18" charset="0"/>
                <a:cs typeface="Times New Roman" panose="02020603050405020304" pitchFamily="18" charset="0"/>
              </a:rPr>
              <a:t>PEMNASMA</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Tutor: Šárka Zapletalová</a:t>
            </a: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Office: </a:t>
            </a:r>
            <a:r>
              <a:rPr lang="cs-CZ" altLang="cs-CZ" sz="2400" dirty="0" err="1">
                <a:solidFill>
                  <a:srgbClr val="006666"/>
                </a:solidFill>
                <a:latin typeface="Times New Roman" panose="02020603050405020304" pitchFamily="18" charset="0"/>
                <a:cs typeface="Times New Roman" panose="02020603050405020304" pitchFamily="18" charset="0"/>
              </a:rPr>
              <a:t>building</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B202</a:t>
            </a:r>
          </a:p>
          <a:p>
            <a:pPr marL="0" indent="0">
              <a:spcBef>
                <a:spcPct val="0"/>
              </a:spcBef>
              <a:buNone/>
              <a:defRPr/>
            </a:pPr>
            <a:r>
              <a:rPr lang="cs-CZ" altLang="cs-CZ" sz="2400" dirty="0" err="1" smtClean="0">
                <a:solidFill>
                  <a:srgbClr val="006666"/>
                </a:solidFill>
                <a:latin typeface="Times New Roman" panose="02020603050405020304" pitchFamily="18" charset="0"/>
                <a:cs typeface="Times New Roman" panose="02020603050405020304" pitchFamily="18" charset="0"/>
              </a:rPr>
              <a:t>Consultation</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hours</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Wednesday</a:t>
            </a:r>
            <a:r>
              <a:rPr lang="cs-CZ" altLang="cs-CZ" sz="2400" dirty="0" smtClean="0">
                <a:solidFill>
                  <a:srgbClr val="006666"/>
                </a:solidFill>
                <a:latin typeface="Times New Roman" panose="02020603050405020304" pitchFamily="18" charset="0"/>
                <a:cs typeface="Times New Roman" panose="02020603050405020304" pitchFamily="18" charset="0"/>
              </a:rPr>
              <a:t> 10,00 – 12,00</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Contact</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hlinkClick r:id="rId3"/>
              </a:rPr>
              <a:t>zapletalova</a:t>
            </a:r>
            <a:r>
              <a:rPr lang="en-US" altLang="cs-CZ" sz="2400" dirty="0">
                <a:solidFill>
                  <a:srgbClr val="006666"/>
                </a:solidFill>
                <a:latin typeface="Times New Roman" panose="02020603050405020304" pitchFamily="18" charset="0"/>
                <a:cs typeface="Times New Roman" panose="02020603050405020304" pitchFamily="18" charset="0"/>
                <a:hlinkClick r:id="rId3"/>
              </a:rPr>
              <a:t>@</a:t>
            </a:r>
            <a:r>
              <a:rPr lang="cs-CZ" altLang="cs-CZ" sz="2400" dirty="0">
                <a:solidFill>
                  <a:srgbClr val="006666"/>
                </a:solidFill>
                <a:latin typeface="Times New Roman" panose="02020603050405020304" pitchFamily="18" charset="0"/>
                <a:cs typeface="Times New Roman" panose="02020603050405020304" pitchFamily="18" charset="0"/>
                <a:hlinkClick r:id="rId3"/>
              </a:rPr>
              <a:t>opf.slu.cz</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b="1" dirty="0" err="1">
                <a:solidFill>
                  <a:srgbClr val="006666"/>
                </a:solidFill>
                <a:latin typeface="Times New Roman" panose="02020603050405020304" pitchFamily="18" charset="0"/>
                <a:cs typeface="Times New Roman" panose="02020603050405020304" pitchFamily="18" charset="0"/>
              </a:rPr>
              <a:t>Requirements</a:t>
            </a:r>
            <a:r>
              <a:rPr lang="cs-CZ" altLang="cs-CZ" sz="2400" b="1" dirty="0">
                <a:solidFill>
                  <a:srgbClr val="006666"/>
                </a:solidFill>
                <a:latin typeface="Times New Roman" panose="02020603050405020304" pitchFamily="18" charset="0"/>
                <a:cs typeface="Times New Roman" panose="02020603050405020304" pitchFamily="18" charset="0"/>
              </a:rPr>
              <a:t> on </a:t>
            </a:r>
            <a:r>
              <a:rPr lang="cs-CZ" altLang="cs-CZ" sz="2400" b="1" dirty="0" err="1" smtClean="0">
                <a:solidFill>
                  <a:srgbClr val="006666"/>
                </a:solidFill>
                <a:latin typeface="Times New Roman" panose="02020603050405020304" pitchFamily="18" charset="0"/>
                <a:cs typeface="Times New Roman" panose="02020603050405020304" pitchFamily="18" charset="0"/>
              </a:rPr>
              <a:t>students</a:t>
            </a:r>
            <a:r>
              <a:rPr lang="cs-CZ" altLang="cs-CZ" sz="2400" b="1"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a:t>
            </a:r>
            <a:r>
              <a:rPr lang="cs-CZ" altLang="cs-CZ" sz="2400" dirty="0" err="1" smtClean="0">
                <a:solidFill>
                  <a:srgbClr val="006666"/>
                </a:solidFill>
                <a:latin typeface="Times New Roman" panose="02020603050405020304" pitchFamily="18" charset="0"/>
                <a:cs typeface="Times New Roman" panose="02020603050405020304" pitchFamily="18" charset="0"/>
              </a:rPr>
              <a:t>total</a:t>
            </a:r>
            <a:r>
              <a:rPr lang="cs-CZ" altLang="cs-CZ" sz="2400" dirty="0" smtClean="0">
                <a:solidFill>
                  <a:srgbClr val="006666"/>
                </a:solidFill>
                <a:latin typeface="Times New Roman" panose="02020603050405020304" pitchFamily="18" charset="0"/>
                <a:cs typeface="Times New Roman" panose="02020603050405020304" pitchFamily="18" charset="0"/>
              </a:rPr>
              <a:t> sum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100)</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sz="2400" dirty="0" err="1" smtClean="0">
                <a:solidFill>
                  <a:srgbClr val="006666"/>
                </a:solidFill>
                <a:latin typeface="Times New Roman" panose="02020603050405020304" pitchFamily="18" charset="0"/>
                <a:cs typeface="Times New Roman" panose="02020603050405020304" pitchFamily="18" charset="0"/>
              </a:rPr>
              <a:t>Active</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a:solidFill>
                  <a:srgbClr val="006666"/>
                </a:solidFill>
                <a:latin typeface="Times New Roman" panose="02020603050405020304" pitchFamily="18" charset="0"/>
                <a:cs typeface="Times New Roman" panose="02020603050405020304" pitchFamily="18" charset="0"/>
              </a:rPr>
              <a:t>participation</a:t>
            </a:r>
            <a:r>
              <a:rPr lang="cs-CZ" sz="2400" dirty="0">
                <a:solidFill>
                  <a:srgbClr val="006666"/>
                </a:solidFill>
                <a:latin typeface="Times New Roman" panose="02020603050405020304" pitchFamily="18" charset="0"/>
                <a:cs typeface="Times New Roman" panose="02020603050405020304" pitchFamily="18" charset="0"/>
              </a:rPr>
              <a:t> in </a:t>
            </a:r>
            <a:r>
              <a:rPr lang="cs-CZ" sz="2400" dirty="0" err="1" smtClean="0">
                <a:solidFill>
                  <a:srgbClr val="006666"/>
                </a:solidFill>
                <a:latin typeface="Times New Roman" panose="02020603050405020304" pitchFamily="18" charset="0"/>
                <a:cs typeface="Times New Roman" panose="02020603050405020304" pitchFamily="18" charset="0"/>
              </a:rPr>
              <a:t>seminars</a:t>
            </a:r>
            <a:r>
              <a:rPr lang="cs-CZ" sz="2400" dirty="0" smtClean="0">
                <a:solidFill>
                  <a:srgbClr val="006666"/>
                </a:solidFill>
                <a:latin typeface="Times New Roman" panose="02020603050405020304" pitchFamily="18" charset="0"/>
                <a:cs typeface="Times New Roman" panose="02020603050405020304" pitchFamily="18" charset="0"/>
              </a:rPr>
              <a:t> and case </a:t>
            </a:r>
            <a:r>
              <a:rPr lang="cs-CZ" sz="2400" dirty="0" err="1" smtClean="0">
                <a:solidFill>
                  <a:srgbClr val="006666"/>
                </a:solidFill>
                <a:latin typeface="Times New Roman" panose="02020603050405020304" pitchFamily="18" charset="0"/>
                <a:cs typeface="Times New Roman" panose="02020603050405020304" pitchFamily="18" charset="0"/>
              </a:rPr>
              <a:t>studies</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smtClean="0">
                <a:solidFill>
                  <a:srgbClr val="006666"/>
                </a:solidFill>
                <a:latin typeface="Times New Roman" panose="02020603050405020304" pitchFamily="18" charset="0"/>
                <a:cs typeface="Times New Roman" panose="02020603050405020304" pitchFamily="18" charset="0"/>
              </a:rPr>
              <a:t>solution</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smtClean="0">
                <a:solidFill>
                  <a:srgbClr val="006666"/>
                </a:solidFill>
                <a:latin typeface="Times New Roman" panose="02020603050405020304" pitchFamily="18" charset="0"/>
                <a:cs typeface="Times New Roman" panose="02020603050405020304" pitchFamily="18" charset="0"/>
              </a:rPr>
              <a:t>10% </a:t>
            </a:r>
            <a:r>
              <a:rPr lang="cs-CZ" sz="2400" dirty="0" err="1" smtClean="0">
                <a:solidFill>
                  <a:srgbClr val="006666"/>
                </a:solidFill>
                <a:latin typeface="Times New Roman" panose="02020603050405020304" pitchFamily="18" charset="0"/>
                <a:cs typeface="Times New Roman" panose="02020603050405020304" pitchFamily="18" charset="0"/>
              </a:rPr>
              <a:t>of</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Seminar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paper</a:t>
            </a:r>
            <a:r>
              <a:rPr lang="cs-CZ" altLang="cs-CZ" sz="2400" dirty="0" smtClean="0">
                <a:solidFill>
                  <a:srgbClr val="006666"/>
                </a:solidFill>
                <a:latin typeface="Times New Roman" panose="02020603050405020304" pitchFamily="18" charset="0"/>
                <a:cs typeface="Times New Roman" panose="02020603050405020304" pitchFamily="18" charset="0"/>
              </a:rPr>
              <a:t> and </a:t>
            </a:r>
            <a:r>
              <a:rPr lang="cs-CZ" altLang="cs-CZ" sz="2400" dirty="0" err="1" smtClean="0">
                <a:solidFill>
                  <a:srgbClr val="006666"/>
                </a:solidFill>
                <a:latin typeface="Times New Roman" panose="02020603050405020304" pitchFamily="18" charset="0"/>
                <a:cs typeface="Times New Roman" panose="02020603050405020304" pitchFamily="18" charset="0"/>
              </a:rPr>
              <a:t>defence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the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seminar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paper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 10%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Continuous</a:t>
            </a:r>
            <a:r>
              <a:rPr lang="cs-CZ" altLang="cs-CZ" sz="2400" dirty="0" smtClean="0">
                <a:solidFill>
                  <a:srgbClr val="006666"/>
                </a:solidFill>
                <a:latin typeface="Times New Roman" panose="02020603050405020304" pitchFamily="18" charset="0"/>
                <a:cs typeface="Times New Roman" panose="02020603050405020304" pitchFamily="18" charset="0"/>
              </a:rPr>
              <a:t> test (in </a:t>
            </a:r>
            <a:r>
              <a:rPr lang="cs-CZ" altLang="cs-CZ" sz="2400" dirty="0" err="1" smtClean="0">
                <a:solidFill>
                  <a:srgbClr val="006666"/>
                </a:solidFill>
                <a:latin typeface="Times New Roman" panose="02020603050405020304" pitchFamily="18" charset="0"/>
                <a:cs typeface="Times New Roman" panose="02020603050405020304" pitchFamily="18" charset="0"/>
              </a:rPr>
              <a:t>the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week</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31</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10. – </a:t>
            </a:r>
            <a:r>
              <a:rPr lang="cs-CZ" altLang="cs-CZ" sz="2400" dirty="0" smtClean="0">
                <a:solidFill>
                  <a:srgbClr val="006666"/>
                </a:solidFill>
                <a:latin typeface="Times New Roman" panose="02020603050405020304" pitchFamily="18" charset="0"/>
                <a:cs typeface="Times New Roman" panose="02020603050405020304" pitchFamily="18" charset="0"/>
              </a:rPr>
              <a:t>4. 11</a:t>
            </a:r>
            <a:r>
              <a:rPr lang="cs-CZ" altLang="cs-CZ" sz="2400" dirty="0" smtClean="0">
                <a:solidFill>
                  <a:srgbClr val="006666"/>
                </a:solidFill>
                <a:latin typeface="Times New Roman" panose="02020603050405020304" pitchFamily="18" charset="0"/>
                <a:cs typeface="Times New Roman" panose="02020603050405020304" pitchFamily="18" charset="0"/>
              </a:rPr>
              <a:t>. 2022) </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20</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a:solidFill>
                  <a:srgbClr val="006666"/>
                </a:solidFill>
                <a:latin typeface="Times New Roman" panose="02020603050405020304" pitchFamily="18" charset="0"/>
                <a:cs typeface="Times New Roman" panose="02020603050405020304" pitchFamily="18" charset="0"/>
              </a:rPr>
              <a:t>Final</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written</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exam</a:t>
            </a:r>
            <a:r>
              <a:rPr lang="cs-CZ" altLang="cs-CZ" sz="2400" dirty="0" smtClean="0">
                <a:solidFill>
                  <a:srgbClr val="006666"/>
                </a:solidFill>
                <a:latin typeface="Times New Roman" panose="02020603050405020304" pitchFamily="18" charset="0"/>
                <a:cs typeface="Times New Roman" panose="02020603050405020304" pitchFamily="18" charset="0"/>
              </a:rPr>
              <a:t> – </a:t>
            </a:r>
            <a:r>
              <a:rPr lang="cs-CZ" altLang="cs-CZ" sz="2400" dirty="0" smtClean="0">
                <a:solidFill>
                  <a:srgbClr val="006666"/>
                </a:solidFill>
                <a:latin typeface="Times New Roman" panose="02020603050405020304" pitchFamily="18" charset="0"/>
                <a:cs typeface="Times New Roman" panose="02020603050405020304" pitchFamily="18" charset="0"/>
              </a:rPr>
              <a:t>60</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pic>
        <p:nvPicPr>
          <p:cNvPr id="8" name="Obrázek 7"/>
          <p:cNvPicPr>
            <a:picLocks noChangeAspect="1"/>
          </p:cNvPicPr>
          <p:nvPr/>
        </p:nvPicPr>
        <p:blipFill>
          <a:blip r:embed="rId3"/>
          <a:stretch>
            <a:fillRect/>
          </a:stretch>
        </p:blipFill>
        <p:spPr>
          <a:xfrm>
            <a:off x="1799924" y="1164853"/>
            <a:ext cx="7613583" cy="4070463"/>
          </a:xfrm>
          <a:prstGeom prst="rect">
            <a:avLst/>
          </a:prstGeom>
        </p:spPr>
      </p:pic>
      <p:sp>
        <p:nvSpPr>
          <p:cNvPr id="9" name="Obdélník 8"/>
          <p:cNvSpPr/>
          <p:nvPr/>
        </p:nvSpPr>
        <p:spPr>
          <a:xfrm>
            <a:off x="401067" y="5556488"/>
            <a:ext cx="9951268" cy="584775"/>
          </a:xfrm>
          <a:prstGeom prst="rect">
            <a:avLst/>
          </a:prstGeom>
        </p:spPr>
        <p:txBody>
          <a:bodyPr wrap="square">
            <a:spAutoFit/>
          </a:bodyPr>
          <a:lstStyle/>
          <a:p>
            <a:pPr marL="285750" indent="-285750" algn="jus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This rational approach to strategic decision making has been used </a:t>
            </a:r>
            <a:r>
              <a:rPr lang="en-US" sz="1600" i="1" dirty="0" smtClean="0">
                <a:latin typeface="Times New Roman" panose="02020603050405020304" pitchFamily="18" charset="0"/>
                <a:cs typeface="Times New Roman" panose="02020603050405020304" pitchFamily="18" charset="0"/>
              </a:rPr>
              <a:t>successfully</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by </a:t>
            </a:r>
            <a:r>
              <a:rPr lang="en-US" sz="1600" i="1" dirty="0">
                <a:latin typeface="Times New Roman" panose="02020603050405020304" pitchFamily="18" charset="0"/>
                <a:cs typeface="Times New Roman" panose="02020603050405020304" pitchFamily="18" charset="0"/>
              </a:rPr>
              <a:t>Corporations such as Warner-Lambert, Target, General Electric, IBM, Avon Products, Bechtel </a:t>
            </a:r>
            <a:r>
              <a:rPr lang="en-US" sz="1600" i="1" dirty="0" smtClean="0">
                <a:latin typeface="Times New Roman" panose="02020603050405020304" pitchFamily="18" charset="0"/>
                <a:cs typeface="Times New Roman" panose="02020603050405020304" pitchFamily="18" charset="0"/>
              </a:rPr>
              <a:t>Group</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Inc</a:t>
            </a:r>
            <a:r>
              <a:rPr lang="en-US" sz="1600" i="1" dirty="0">
                <a:latin typeface="Times New Roman" panose="02020603050405020304" pitchFamily="18" charset="0"/>
                <a:cs typeface="Times New Roman" panose="02020603050405020304" pitchFamily="18" charset="0"/>
              </a:rPr>
              <a:t>., and Taisei </a:t>
            </a:r>
            <a:r>
              <a:rPr lang="en-US" sz="1600" i="1" dirty="0" smtClean="0">
                <a:latin typeface="Times New Roman" panose="02020603050405020304" pitchFamily="18" charset="0"/>
                <a:cs typeface="Times New Roman" panose="02020603050405020304" pitchFamily="18" charset="0"/>
              </a:rPr>
              <a:t>Corporation</a:t>
            </a:r>
            <a:r>
              <a:rPr lang="cs-CZ" sz="1600" i="1" dirty="0" smtClean="0">
                <a:latin typeface="Times New Roman" panose="02020603050405020304" pitchFamily="18" charset="0"/>
                <a:cs typeface="Times New Roman" panose="02020603050405020304" pitchFamily="18" charset="0"/>
              </a:rPr>
              <a:t>.</a:t>
            </a:r>
            <a:endParaRPr lang="cs-CZ"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81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b="1" dirty="0">
                <a:latin typeface="Times New Roman" panose="02020603050405020304" pitchFamily="18" charset="0"/>
                <a:cs typeface="Times New Roman" panose="02020603050405020304" pitchFamily="18" charset="0"/>
              </a:rPr>
              <a:t>S</a:t>
            </a:r>
            <a:r>
              <a:rPr lang="en-US" altLang="cs-CZ" sz="2400" b="1" dirty="0" err="1">
                <a:latin typeface="Times New Roman" panose="02020603050405020304" pitchFamily="18" charset="0"/>
                <a:cs typeface="Times New Roman" panose="02020603050405020304" pitchFamily="18" charset="0"/>
              </a:rPr>
              <a:t>trategic</a:t>
            </a:r>
            <a:r>
              <a:rPr lang="en-US" altLang="cs-CZ" sz="2400" b="1" dirty="0">
                <a:latin typeface="Times New Roman" panose="02020603050405020304" pitchFamily="18" charset="0"/>
                <a:cs typeface="Times New Roman" panose="02020603050405020304" pitchFamily="18" charset="0"/>
              </a:rPr>
              <a:t> decision-making process to improve </a:t>
            </a:r>
            <a:r>
              <a:rPr lang="en-US" altLang="cs-CZ" sz="2400" b="1" dirty="0" smtClean="0">
                <a:latin typeface="Times New Roman" panose="02020603050405020304" pitchFamily="18" charset="0"/>
                <a:cs typeface="Times New Roman" panose="02020603050405020304" pitchFamily="18" charset="0"/>
              </a:rPr>
              <a:t>the making </a:t>
            </a:r>
            <a:r>
              <a:rPr lang="en-US" altLang="cs-CZ" sz="2400" b="1" dirty="0">
                <a:latin typeface="Times New Roman" panose="02020603050405020304" pitchFamily="18" charset="0"/>
                <a:cs typeface="Times New Roman" panose="02020603050405020304" pitchFamily="18" charset="0"/>
              </a:rPr>
              <a:t>of strategic </a:t>
            </a:r>
            <a:r>
              <a:rPr lang="en-US" altLang="cs-CZ" sz="2400" b="1" dirty="0" smtClean="0">
                <a:latin typeface="Times New Roman" panose="02020603050405020304" pitchFamily="18" charset="0"/>
                <a:cs typeface="Times New Roman" panose="02020603050405020304" pitchFamily="18" charset="0"/>
              </a:rPr>
              <a:t>decisions</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Evaluate current performance results </a:t>
            </a:r>
            <a:r>
              <a:rPr lang="en-US" altLang="cs-CZ" sz="2400" dirty="0">
                <a:latin typeface="Times New Roman" panose="02020603050405020304" pitchFamily="18" charset="0"/>
                <a:cs typeface="Times New Roman" panose="02020603050405020304" pitchFamily="18" charset="0"/>
              </a:rPr>
              <a:t>in terms of (a) return on investment, profitability,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so forth, and (b) the current mission, objectives, strategies, and policies.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Review corporate governanc</a:t>
            </a:r>
            <a:r>
              <a:rPr lang="en-US" altLang="cs-CZ" sz="2400" dirty="0">
                <a:latin typeface="Times New Roman" panose="02020603050405020304" pitchFamily="18" charset="0"/>
                <a:cs typeface="Times New Roman" panose="02020603050405020304" pitchFamily="18" charset="0"/>
              </a:rPr>
              <a:t>e</a:t>
            </a:r>
            <a:r>
              <a:rPr lang="cs-CZ" altLang="cs-CZ" sz="2400" dirty="0">
                <a:latin typeface="Times New Roman" panose="02020603050405020304" pitchFamily="18" charset="0"/>
                <a:cs typeface="Times New Roman" panose="02020603050405020304" pitchFamily="18" charset="0"/>
              </a:rPr>
              <a:t> - </a:t>
            </a:r>
            <a:r>
              <a:rPr lang="en-US" altLang="cs-CZ" sz="2400" dirty="0">
                <a:latin typeface="Times New Roman" panose="02020603050405020304" pitchFamily="18" charset="0"/>
                <a:cs typeface="Times New Roman" panose="02020603050405020304" pitchFamily="18" charset="0"/>
              </a:rPr>
              <a:t>that is, the performance of the firm’s board of directors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top management.</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external environment </a:t>
            </a:r>
            <a:r>
              <a:rPr lang="en-US" altLang="cs-CZ" sz="2400" dirty="0">
                <a:latin typeface="Times New Roman" panose="02020603050405020304" pitchFamily="18" charset="0"/>
                <a:cs typeface="Times New Roman" panose="02020603050405020304" pitchFamily="18" charset="0"/>
              </a:rPr>
              <a:t>to determine the strategic factors that pose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Opportunities and Threats.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internal corporate environment </a:t>
            </a:r>
            <a:r>
              <a:rPr lang="en-US" altLang="cs-CZ" sz="2400" dirty="0">
                <a:latin typeface="Times New Roman" panose="02020603050405020304" pitchFamily="18" charset="0"/>
                <a:cs typeface="Times New Roman" panose="02020603050405020304" pitchFamily="18" charset="0"/>
              </a:rPr>
              <a:t>to determine the strategic factors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that are Strengths (especially core competencies) and Weaknesses.</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6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Analyze strategic (SWOT) factors</a:t>
            </a:r>
            <a:r>
              <a:rPr lang="en-US" altLang="cs-CZ" sz="2400" dirty="0">
                <a:latin typeface="Times New Roman" panose="02020603050405020304" pitchFamily="18" charset="0"/>
                <a:cs typeface="Times New Roman" panose="02020603050405020304" pitchFamily="18" charset="0"/>
              </a:rPr>
              <a:t> to (a) pinpoint problem areas and (b) review and revise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corporate mission and objectives, as necessary.</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Generate, evaluate, and select the best alternative strategy </a:t>
            </a:r>
            <a:r>
              <a:rPr lang="en-US" altLang="cs-CZ" sz="2400" dirty="0">
                <a:latin typeface="Times New Roman" panose="02020603050405020304" pitchFamily="18" charset="0"/>
                <a:cs typeface="Times New Roman" panose="02020603050405020304" pitchFamily="18" charset="0"/>
              </a:rPr>
              <a:t>in light of the analysis conducted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step 5.</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Implement selected strategies </a:t>
            </a:r>
            <a:r>
              <a:rPr lang="en-US" altLang="cs-CZ" sz="2400" dirty="0">
                <a:latin typeface="Times New Roman" panose="02020603050405020304" pitchFamily="18" charset="0"/>
                <a:cs typeface="Times New Roman" panose="02020603050405020304" pitchFamily="18" charset="0"/>
              </a:rPr>
              <a:t>via programs, budgets, and procedures.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Evaluate implemented strategies </a:t>
            </a:r>
            <a:r>
              <a:rPr lang="en-US" altLang="cs-CZ" sz="2400" dirty="0">
                <a:latin typeface="Times New Roman" panose="02020603050405020304" pitchFamily="18" charset="0"/>
                <a:cs typeface="Times New Roman" panose="02020603050405020304" pitchFamily="18" charset="0"/>
              </a:rPr>
              <a:t>via feedback systems, and the control of activities to</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ensure their minimum deviation from plans.</a:t>
            </a: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09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endParaRPr lang="en-GB" altLang="cs-CZ" sz="2400" dirty="0">
              <a:latin typeface="Times New Roman" panose="02020603050405020304" pitchFamily="18" charset="0"/>
              <a:cs typeface="Times New Roman" panose="02020603050405020304" pitchFamily="18" charset="0"/>
            </a:endParaRPr>
          </a:p>
          <a:p>
            <a:pPr algn="just">
              <a:spcBef>
                <a:spcPct val="0"/>
              </a:spcBef>
              <a:defRPr/>
            </a:pPr>
            <a:endParaRPr lang="en-US" altLang="cs-CZ" sz="2400" b="1" dirty="0" smtClean="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Strategy </a:t>
            </a:r>
            <a:r>
              <a:rPr lang="en-US" altLang="cs-CZ" sz="2400" b="1" dirty="0">
                <a:latin typeface="Times New Roman" panose="02020603050405020304" pitchFamily="18" charset="0"/>
                <a:cs typeface="Times New Roman" panose="02020603050405020304" pitchFamily="18" charset="0"/>
              </a:rPr>
              <a:t>formulation </a:t>
            </a:r>
            <a:r>
              <a:rPr lang="en-US" altLang="cs-CZ" sz="2400" dirty="0">
                <a:latin typeface="Times New Roman" panose="02020603050405020304" pitchFamily="18" charset="0"/>
                <a:cs typeface="Times New Roman" panose="02020603050405020304" pitchFamily="18" charset="0"/>
              </a:rPr>
              <a:t>is the </a:t>
            </a:r>
            <a:r>
              <a:rPr lang="en-US" altLang="cs-CZ" sz="2400" i="1" dirty="0">
                <a:latin typeface="Times New Roman" panose="02020603050405020304" pitchFamily="18" charset="0"/>
                <a:cs typeface="Times New Roman" panose="02020603050405020304" pitchFamily="18" charset="0"/>
              </a:rPr>
              <a:t>development of long-range plans </a:t>
            </a:r>
            <a:r>
              <a:rPr lang="en-US" altLang="cs-CZ" sz="2400" dirty="0">
                <a:latin typeface="Times New Roman" panose="02020603050405020304" pitchFamily="18" charset="0"/>
                <a:cs typeface="Times New Roman" panose="02020603050405020304" pitchFamily="18" charset="0"/>
              </a:rPr>
              <a:t>for the effective management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environmental opportunities and threats, in light of corporate strengths and weaknesses</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It includes defining the </a:t>
            </a:r>
            <a:r>
              <a:rPr lang="en-US" altLang="cs-CZ" sz="2400" b="1" i="1" dirty="0">
                <a:latin typeface="Times New Roman" panose="02020603050405020304" pitchFamily="18" charset="0"/>
                <a:cs typeface="Times New Roman" panose="02020603050405020304" pitchFamily="18" charset="0"/>
              </a:rPr>
              <a:t>corporate mission, specifying achievable objectives, developing</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strategies, and setting policy guidelines</a:t>
            </a:r>
            <a:r>
              <a:rPr lang="en-US" altLang="cs-CZ" sz="2400" dirty="0">
                <a:latin typeface="Times New Roman" panose="02020603050405020304" pitchFamily="18" charset="0"/>
                <a:cs typeface="Times New Roman" panose="02020603050405020304" pitchFamily="18" charset="0"/>
              </a:rPr>
              <a:t>.</a:t>
            </a: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r>
              <a:rPr lang="en-US" altLang="cs-CZ" dirty="0">
                <a:latin typeface="Times New Roman" panose="02020603050405020304" pitchFamily="18" charset="0"/>
                <a:cs typeface="Times New Roman" panose="02020603050405020304" pitchFamily="18" charset="0"/>
              </a:rPr>
              <a:t> </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An organization’s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is the </a:t>
            </a:r>
            <a:r>
              <a:rPr lang="en-US" altLang="cs-CZ" sz="2400" b="1" i="1" dirty="0">
                <a:latin typeface="Times New Roman" panose="02020603050405020304" pitchFamily="18" charset="0"/>
                <a:cs typeface="Times New Roman" panose="02020603050405020304" pitchFamily="18" charset="0"/>
              </a:rPr>
              <a:t>purpose or reason for the organization’s existence</a:t>
            </a:r>
            <a:r>
              <a:rPr lang="en-US" altLang="cs-CZ" sz="2400"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describes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what the organization is now</a:t>
            </a:r>
            <a:r>
              <a:rPr lang="cs-CZ" altLang="cs-CZ" sz="2400" dirty="0">
                <a:latin typeface="Times New Roman" panose="02020603050405020304" pitchFamily="18" charset="0"/>
                <a:cs typeface="Times New Roman" panose="02020603050405020304" pitchFamily="18" charset="0"/>
              </a:rPr>
              <a:t>. </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b="1" dirty="0">
                <a:latin typeface="Times New Roman" panose="02020603050405020304" pitchFamily="18" charset="0"/>
                <a:cs typeface="Times New Roman" panose="02020603050405020304" pitchFamily="18" charset="0"/>
              </a:rPr>
              <a:t>V</a:t>
            </a:r>
            <a:r>
              <a:rPr lang="en-US" altLang="cs-CZ" sz="2400" b="1" dirty="0" err="1">
                <a:latin typeface="Times New Roman" panose="02020603050405020304" pitchFamily="18" charset="0"/>
                <a:cs typeface="Times New Roman" panose="02020603050405020304" pitchFamily="18" charset="0"/>
              </a:rPr>
              <a:t>ision</a:t>
            </a:r>
            <a:r>
              <a:rPr lang="en-US" altLang="cs-CZ" sz="2400" b="1"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describes what the organization would like to</a:t>
            </a:r>
            <a:r>
              <a:rPr lang="cs-CZ" altLang="cs-CZ" sz="2400" dirty="0">
                <a:latin typeface="Times New Roman" panose="02020603050405020304" pitchFamily="18" charset="0"/>
                <a:cs typeface="Times New Roman" panose="02020603050405020304" pitchFamily="18" charset="0"/>
              </a:rPr>
              <a:t> </a:t>
            </a:r>
            <a:r>
              <a:rPr lang="en-US" altLang="cs-CZ" sz="2400" dirty="0" smtClean="0">
                <a:latin typeface="Times New Roman" panose="02020603050405020304" pitchFamily="18" charset="0"/>
                <a:cs typeface="Times New Roman" panose="02020603050405020304" pitchFamily="18" charset="0"/>
              </a:rPr>
              <a:t>become.</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82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35096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a:t>
            </a:r>
            <a:r>
              <a:rPr kumimoji="0" lang="en-US" sz="2400" b="0" i="0" u="none" strike="noStrike" kern="0" cap="none" spc="0" normalizeH="0" dirty="0" smtClean="0">
                <a:ln>
                  <a:noFill/>
                </a:ln>
                <a:solidFill>
                  <a:srgbClr val="307871"/>
                </a:solidFill>
                <a:effectLst/>
                <a:uLnTx/>
                <a:uFillTx/>
                <a:latin typeface="Times New Roman"/>
                <a:ea typeface="+mj-ea"/>
                <a:cs typeface="+mj-cs"/>
              </a:rPr>
              <a:t> Management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Strategic management consists of four basic elements</a:t>
            </a:r>
            <a:r>
              <a:rPr lang="en-US"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formulation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implementation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Evaluation and control</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37678" t="41238" r="7143" b="36857"/>
          <a:stretch/>
        </p:blipFill>
        <p:spPr>
          <a:xfrm>
            <a:off x="251520" y="3558678"/>
            <a:ext cx="10242535" cy="1948326"/>
          </a:xfrm>
          <a:prstGeom prst="rect">
            <a:avLst/>
          </a:prstGeom>
        </p:spPr>
      </p:pic>
      <p:sp>
        <p:nvSpPr>
          <p:cNvPr id="7" name="Obdélník 6"/>
          <p:cNvSpPr/>
          <p:nvPr/>
        </p:nvSpPr>
        <p:spPr>
          <a:xfrm>
            <a:off x="1012371" y="5723338"/>
            <a:ext cx="6090557" cy="400110"/>
          </a:xfrm>
          <a:prstGeom prst="rect">
            <a:avLst/>
          </a:prstGeom>
        </p:spPr>
        <p:txBody>
          <a:bodyPr wrap="square">
            <a:spAutoFit/>
          </a:bodyPr>
          <a:lstStyle/>
          <a:p>
            <a:r>
              <a:rPr lang="en-US" sz="1000" i="1" dirty="0"/>
              <a:t>SOURCE: T. L. </a:t>
            </a:r>
            <a:r>
              <a:rPr lang="en-US" sz="1000" i="1" dirty="0" err="1"/>
              <a:t>Wheelen</a:t>
            </a:r>
            <a:r>
              <a:rPr lang="en-US" sz="1000" i="1" dirty="0"/>
              <a:t>, “Strategic Management Model,” adapted from “Concepts of Management,” presented to Society for Advancement of</a:t>
            </a:r>
            <a:r>
              <a:rPr lang="cs-CZ" sz="1000" i="1" dirty="0"/>
              <a:t> </a:t>
            </a:r>
            <a:r>
              <a:rPr lang="en-US" sz="1000" i="1" dirty="0"/>
              <a:t>Management (SAM)</a:t>
            </a:r>
            <a:endParaRPr lang="cs-CZ" sz="1000" i="1" dirty="0"/>
          </a:p>
        </p:txBody>
      </p:sp>
    </p:spTree>
    <p:extLst>
      <p:ext uri="{BB962C8B-B14F-4D97-AF65-F5344CB8AC3E}">
        <p14:creationId xmlns:p14="http://schemas.microsoft.com/office/powerpoint/2010/main" val="326462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379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 Management Model</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27098" t="9870" r="10854" b="5187"/>
          <a:stretch/>
        </p:blipFill>
        <p:spPr>
          <a:xfrm>
            <a:off x="875898" y="1164853"/>
            <a:ext cx="9230627" cy="5149320"/>
          </a:xfrm>
          <a:prstGeom prst="rect">
            <a:avLst/>
          </a:prstGeom>
        </p:spPr>
      </p:pic>
      <p:sp>
        <p:nvSpPr>
          <p:cNvPr id="7" name="Obdélník 6"/>
          <p:cNvSpPr/>
          <p:nvPr/>
        </p:nvSpPr>
        <p:spPr>
          <a:xfrm>
            <a:off x="2158368" y="6417997"/>
            <a:ext cx="6885214" cy="338554"/>
          </a:xfrm>
          <a:prstGeom prst="rect">
            <a:avLst/>
          </a:prstGeom>
        </p:spPr>
        <p:txBody>
          <a:bodyPr wrap="square">
            <a:spAutoFit/>
          </a:bodyPr>
          <a:lstStyle/>
          <a:p>
            <a:r>
              <a:rPr lang="en-US" sz="800" i="1" dirty="0"/>
              <a:t>SOURCE: T. L. </a:t>
            </a:r>
            <a:r>
              <a:rPr lang="en-US" sz="800" i="1" dirty="0" err="1"/>
              <a:t>Wheelen</a:t>
            </a:r>
            <a:r>
              <a:rPr lang="en-US" sz="800" i="1" dirty="0"/>
              <a:t>, “Strategic Management Model,” adapted from “Concepts of Management,” presented to Society for Advancement of</a:t>
            </a:r>
            <a:r>
              <a:rPr lang="cs-CZ" sz="800" i="1" dirty="0"/>
              <a:t> </a:t>
            </a:r>
            <a:r>
              <a:rPr lang="en-US" sz="800" i="1" dirty="0"/>
              <a:t>Management (SAM)</a:t>
            </a:r>
            <a:endParaRPr lang="cs-CZ" sz="800" i="1" dirty="0"/>
          </a:p>
        </p:txBody>
      </p:sp>
    </p:spTree>
    <p:extLst>
      <p:ext uri="{BB962C8B-B14F-4D97-AF65-F5344CB8AC3E}">
        <p14:creationId xmlns:p14="http://schemas.microsoft.com/office/powerpoint/2010/main" val="250558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buNone/>
              <a:defRPr/>
            </a:pPr>
            <a:r>
              <a:rPr lang="en-US" altLang="cs-CZ" sz="2400" dirty="0">
                <a:latin typeface="Times New Roman" panose="02020603050405020304" pitchFamily="18" charset="0"/>
                <a:cs typeface="Times New Roman" panose="02020603050405020304" pitchFamily="18" charset="0"/>
              </a:rPr>
              <a:t>Strategy scholars </a:t>
            </a:r>
            <a:r>
              <a:rPr lang="en-US" altLang="cs-CZ" sz="2400" b="1" dirty="0">
                <a:latin typeface="Times New Roman" panose="02020603050405020304" pitchFamily="18" charset="0"/>
                <a:cs typeface="Times New Roman" panose="02020603050405020304" pitchFamily="18" charset="0"/>
              </a:rPr>
              <a:t>Donald </a:t>
            </a:r>
            <a:r>
              <a:rPr lang="en-US" altLang="cs-CZ" sz="2400" b="1" dirty="0" err="1">
                <a:latin typeface="Times New Roman" panose="02020603050405020304" pitchFamily="18" charset="0"/>
                <a:cs typeface="Times New Roman" panose="02020603050405020304" pitchFamily="18" charset="0"/>
              </a:rPr>
              <a:t>Hambrick</a:t>
            </a:r>
            <a:r>
              <a:rPr lang="en-US" altLang="cs-CZ" sz="2400" b="1" dirty="0">
                <a:latin typeface="Times New Roman" panose="02020603050405020304" pitchFamily="18" charset="0"/>
                <a:cs typeface="Times New Roman" panose="02020603050405020304" pitchFamily="18" charset="0"/>
              </a:rPr>
              <a:t> and James Fredrickson </a:t>
            </a:r>
            <a:r>
              <a:rPr lang="en-US" altLang="cs-CZ" sz="2400" dirty="0">
                <a:latin typeface="Times New Roman" panose="02020603050405020304" pitchFamily="18" charset="0"/>
                <a:cs typeface="Times New Roman" panose="02020603050405020304" pitchFamily="18" charset="0"/>
              </a:rPr>
              <a:t>propose that a </a:t>
            </a:r>
            <a:r>
              <a:rPr lang="en-US" altLang="cs-CZ" sz="2400" b="1" dirty="0">
                <a:latin typeface="Times New Roman" panose="02020603050405020304" pitchFamily="18" charset="0"/>
                <a:cs typeface="Times New Roman" panose="02020603050405020304" pitchFamily="18" charset="0"/>
              </a:rPr>
              <a:t>good strategy has</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five elements</a:t>
            </a:r>
            <a:r>
              <a:rPr lang="en-US" altLang="cs-CZ" sz="2400" dirty="0">
                <a:latin typeface="Times New Roman" panose="02020603050405020304" pitchFamily="18" charset="0"/>
                <a:cs typeface="Times New Roman" panose="02020603050405020304" pitchFamily="18" charset="0"/>
              </a:rPr>
              <a:t>, providing answers to five questions:</a:t>
            </a:r>
            <a:endParaRPr lang="cs-CZ" altLang="cs-CZ" sz="2400" dirty="0">
              <a:latin typeface="Times New Roman" panose="02020603050405020304" pitchFamily="18" charset="0"/>
              <a:cs typeface="Times New Roman" panose="02020603050405020304" pitchFamily="18" charset="0"/>
            </a:endParaRPr>
          </a:p>
          <a:p>
            <a:pPr algn="just">
              <a:lnSpc>
                <a:spcPct val="100000"/>
              </a:lnSpc>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Arenas: Where will we be active?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Vehicles: How will we get there?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Differentiators: How will we win in the marketplace?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Staging: What will be our speed and sequence of moves?</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Economic logic: How will we obtain our returns?</a:t>
            </a:r>
            <a:endParaRPr lang="en-GB" altLang="cs-CZ" sz="2400"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72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New CEO</a:t>
            </a:r>
            <a:r>
              <a:rPr lang="en-US" altLang="cs-CZ" dirty="0">
                <a:latin typeface="Times New Roman" panose="02020603050405020304" pitchFamily="18" charset="0"/>
                <a:cs typeface="Times New Roman" panose="02020603050405020304" pitchFamily="18" charset="0"/>
              </a:rPr>
              <a:t>: By asking a series of embarrassing questions, a new CEO cuts through the </a:t>
            </a:r>
            <a:r>
              <a:rPr lang="en-US" altLang="cs-CZ" dirty="0" err="1">
                <a:latin typeface="Times New Roman" panose="02020603050405020304" pitchFamily="18" charset="0"/>
                <a:cs typeface="Times New Roman" panose="02020603050405020304" pitchFamily="18" charset="0"/>
              </a:rPr>
              <a:t>vei</a:t>
            </a:r>
            <a:r>
              <a:rPr lang="cs-CZ" altLang="cs-CZ" dirty="0">
                <a:latin typeface="Times New Roman" panose="02020603050405020304" pitchFamily="18" charset="0"/>
                <a:cs typeface="Times New Roman" panose="02020603050405020304" pitchFamily="18" charset="0"/>
              </a:rPr>
              <a:t>l </a:t>
            </a:r>
            <a:r>
              <a:rPr lang="en-US" altLang="cs-CZ" dirty="0">
                <a:latin typeface="Times New Roman" panose="02020603050405020304" pitchFamily="18" charset="0"/>
                <a:cs typeface="Times New Roman" panose="02020603050405020304" pitchFamily="18" charset="0"/>
              </a:rPr>
              <a:t>of complacency and forces people to question the very reason for the corporation’s existence.</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External intervention</a:t>
            </a:r>
            <a:r>
              <a:rPr lang="en-US" altLang="cs-CZ" dirty="0">
                <a:latin typeface="Times New Roman" panose="02020603050405020304" pitchFamily="18" charset="0"/>
                <a:cs typeface="Times New Roman" panose="02020603050405020304" pitchFamily="18" charset="0"/>
              </a:rPr>
              <a:t>: A firm’s bank suddenly refuses to approve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 new loan or suddenly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demands payment in full on an old one. A key customer complains about a serious product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defect.</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Threat of a change in ownership</a:t>
            </a:r>
            <a:r>
              <a:rPr lang="en-US" altLang="cs-CZ" dirty="0">
                <a:latin typeface="Times New Roman" panose="02020603050405020304" pitchFamily="18" charset="0"/>
                <a:cs typeface="Times New Roman" panose="02020603050405020304" pitchFamily="18" charset="0"/>
              </a:rPr>
              <a:t>: Another firm may initiate a takeover by buying a company’s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common stock.</a:t>
            </a:r>
            <a:endParaRPr lang="cs-CZ" altLang="cs-CZ"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72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Performance gap</a:t>
            </a:r>
            <a:r>
              <a:rPr lang="en-US" altLang="cs-CZ" dirty="0">
                <a:latin typeface="Times New Roman" panose="02020603050405020304" pitchFamily="18" charset="0"/>
                <a:cs typeface="Times New Roman" panose="02020603050405020304" pitchFamily="18" charset="0"/>
              </a:rPr>
              <a:t>: A performance gap exists when performance does not meet expectations.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Sales and profits either are no longer increasing or may even be falling.</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Strategic inflection point</a:t>
            </a:r>
            <a:r>
              <a:rPr lang="en-US" altLang="cs-CZ" dirty="0">
                <a:latin typeface="Times New Roman" panose="02020603050405020304" pitchFamily="18" charset="0"/>
                <a:cs typeface="Times New Roman" panose="02020603050405020304" pitchFamily="18" charset="0"/>
              </a:rPr>
              <a:t>: Coined by </a:t>
            </a:r>
            <a:r>
              <a:rPr lang="en-US" altLang="cs-CZ" b="1" i="1" dirty="0">
                <a:latin typeface="Times New Roman" panose="02020603050405020304" pitchFamily="18" charset="0"/>
                <a:cs typeface="Times New Roman" panose="02020603050405020304" pitchFamily="18" charset="0"/>
              </a:rPr>
              <a:t>Andy Grove</a:t>
            </a:r>
            <a:r>
              <a:rPr lang="en-US" altLang="cs-CZ" dirty="0">
                <a:latin typeface="Times New Roman" panose="02020603050405020304" pitchFamily="18" charset="0"/>
                <a:cs typeface="Times New Roman" panose="02020603050405020304" pitchFamily="18" charset="0"/>
              </a:rPr>
              <a:t>, past-CEO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Intel Corporation, a</a:t>
            </a:r>
            <a:r>
              <a:rPr lang="cs-CZ" altLang="cs-CZ"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strategic inflection point is what happens to a business when a major change takes place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due to the introduction of new technologies, a different regulatory environment, a change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in customers’ values, or a change in what customers prefer.</a:t>
            </a:r>
            <a:endParaRPr lang="en-GB" altLang="cs-CZ" i="1"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52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4506"/>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Globalization</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Environmental Sustainability</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Decision Making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a:t>
            </a:r>
            <a:r>
              <a:rPr lang="en-US" altLang="cs-CZ" sz="2400" dirty="0">
                <a:solidFill>
                  <a:srgbClr val="006666"/>
                </a:solidFill>
                <a:latin typeface="Times New Roman" panose="02020603050405020304" pitchFamily="18" charset="0"/>
                <a:cs typeface="Times New Roman" panose="02020603050405020304" pitchFamily="18" charset="0"/>
              </a:rPr>
              <a:t>Decision Making </a:t>
            </a:r>
            <a:r>
              <a:rPr lang="en-US" altLang="cs-CZ" sz="2400" dirty="0" smtClean="0">
                <a:solidFill>
                  <a:srgbClr val="006666"/>
                </a:solidFill>
                <a:latin typeface="Times New Roman" panose="02020603050405020304" pitchFamily="18" charset="0"/>
                <a:cs typeface="Times New Roman" panose="02020603050405020304" pitchFamily="18" charset="0"/>
              </a:rPr>
              <a:t>Process</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Strategy Formulation</a:t>
            </a:r>
          </a:p>
          <a:p>
            <a:pPr marL="342900" indent="-342900">
              <a:spcBef>
                <a:spcPct val="0"/>
              </a:spcBef>
              <a:buFont typeface="+mj-lt"/>
              <a:buAutoNum type="arabicPeriod"/>
              <a:defRPr/>
            </a:pPr>
            <a:endParaRPr lang="en-US"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Initiation of Strategy: Triggering Events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General Electric</a:t>
            </a:r>
            <a:r>
              <a:rPr lang="en-US" altLang="cs-CZ" sz="2200" dirty="0">
                <a:latin typeface="Times New Roman" panose="02020603050405020304" pitchFamily="18" charset="0"/>
                <a:cs typeface="Times New Roman" panose="02020603050405020304" pitchFamily="18" charset="0"/>
              </a:rPr>
              <a:t>, one of the pioneers of strategic planning, led the transition from strategic</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planning to strategic management during the 1980s. By the 1990s, most other </a:t>
            </a:r>
            <a:r>
              <a:rPr lang="cs-CZ" altLang="cs-CZ" sz="2200" dirty="0">
                <a:latin typeface="Times New Roman" panose="02020603050405020304" pitchFamily="18" charset="0"/>
                <a:cs typeface="Times New Roman" panose="02020603050405020304" pitchFamily="18" charset="0"/>
              </a:rPr>
              <a:t>c</a:t>
            </a:r>
            <a:r>
              <a:rPr lang="en-US" altLang="cs-CZ" sz="2200" dirty="0" err="1">
                <a:latin typeface="Times New Roman" panose="02020603050405020304" pitchFamily="18" charset="0"/>
                <a:cs typeface="Times New Roman" panose="02020603050405020304" pitchFamily="18" charset="0"/>
              </a:rPr>
              <a:t>orporations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around the world had also begun the conversion to strategic management.</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Strategic management emphasizes long-term performance</a:t>
            </a:r>
            <a:r>
              <a:rPr lang="en-US" altLang="cs-CZ" sz="2200" dirty="0">
                <a:latin typeface="Times New Roman" panose="02020603050405020304" pitchFamily="18" charset="0"/>
                <a:cs typeface="Times New Roman" panose="02020603050405020304" pitchFamily="18" charset="0"/>
              </a:rPr>
              <a:t>. Many companies can manager</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short-term bursts of high performance, but </a:t>
            </a:r>
            <a:r>
              <a:rPr lang="en-US" altLang="cs-CZ" sz="2200" i="1" dirty="0">
                <a:latin typeface="Times New Roman" panose="02020603050405020304" pitchFamily="18" charset="0"/>
                <a:cs typeface="Times New Roman" panose="02020603050405020304" pitchFamily="18" charset="0"/>
              </a:rPr>
              <a:t>only a few can sustain it over a longer period </a:t>
            </a:r>
            <a:r>
              <a:rPr lang="en-US" altLang="cs-CZ" sz="2200" dirty="0">
                <a:latin typeface="Times New Roman" panose="02020603050405020304" pitchFamily="18" charset="0"/>
                <a:cs typeface="Times New Roman" panose="02020603050405020304" pitchFamily="18" charset="0"/>
              </a:rPr>
              <a:t>of</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time.</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new and changing markets</a:t>
            </a:r>
            <a:r>
              <a:rPr lang="cs-CZ" altLang="cs-CZ" sz="2200" dirty="0" smtClean="0">
                <a:latin typeface="Times New Roman" panose="02020603050405020304" pitchFamily="18" charset="0"/>
                <a:cs typeface="Times New Roman" panose="02020603050405020304" pitchFamily="18" charset="0"/>
              </a:rPr>
              <a:t>.</a:t>
            </a:r>
          </a:p>
          <a:p>
            <a:pPr marL="0" indent="0" algn="just">
              <a:spcBef>
                <a:spcPct val="0"/>
              </a:spcBef>
              <a:buNone/>
              <a:defRPr/>
            </a:pPr>
            <a:endParaRPr lang="cs-CZ" altLang="cs-CZ" sz="22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200" dirty="0">
                <a:latin typeface="Times New Roman" panose="02020603050405020304" pitchFamily="18" charset="0"/>
                <a:cs typeface="Times New Roman" panose="02020603050405020304" pitchFamily="18" charset="0"/>
              </a:rPr>
              <a:t>T</a:t>
            </a:r>
            <a:r>
              <a:rPr lang="en-US" altLang="cs-CZ" sz="2200" dirty="0">
                <a:latin typeface="Times New Roman" panose="02020603050405020304" pitchFamily="18" charset="0"/>
                <a:cs typeface="Times New Roman" panose="02020603050405020304" pitchFamily="18" charset="0"/>
              </a:rPr>
              <a:t>he three</a:t>
            </a:r>
            <a:r>
              <a:rPr lang="cs-CZ" altLang="cs-CZ" sz="2200" dirty="0">
                <a:latin typeface="Times New Roman" panose="02020603050405020304" pitchFamily="18" charset="0"/>
                <a:cs typeface="Times New Roman" panose="02020603050405020304" pitchFamily="18" charset="0"/>
              </a:rPr>
              <a:t> </a:t>
            </a:r>
            <a:r>
              <a:rPr lang="en-US" altLang="cs-CZ" sz="2200" b="1" dirty="0">
                <a:latin typeface="Times New Roman" panose="02020603050405020304" pitchFamily="18" charset="0"/>
                <a:cs typeface="Times New Roman" panose="02020603050405020304" pitchFamily="18" charset="0"/>
              </a:rPr>
              <a:t>most highly rated benefits </a:t>
            </a:r>
            <a:r>
              <a:rPr lang="en-US" altLang="cs-CZ" sz="2200" dirty="0">
                <a:latin typeface="Times New Roman" panose="02020603050405020304" pitchFamily="18" charset="0"/>
                <a:cs typeface="Times New Roman" panose="02020603050405020304" pitchFamily="18" charset="0"/>
              </a:rPr>
              <a:t>of strategic management to be:</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Clearer sense of strategic vision </a:t>
            </a:r>
            <a:r>
              <a:rPr lang="en-US" altLang="cs-CZ" sz="2200" dirty="0">
                <a:latin typeface="Times New Roman" panose="02020603050405020304" pitchFamily="18" charset="0"/>
                <a:cs typeface="Times New Roman" panose="02020603050405020304" pitchFamily="18" charset="0"/>
              </a:rPr>
              <a:t>for the firm.</a:t>
            </a: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Sharper focus on what is strategically important</a:t>
            </a:r>
            <a:r>
              <a:rPr lang="en-US" altLang="cs-CZ" sz="2200" dirty="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Improved understanding </a:t>
            </a:r>
            <a:r>
              <a:rPr lang="en-US" altLang="cs-CZ" sz="2200" dirty="0">
                <a:latin typeface="Times New Roman" panose="02020603050405020304" pitchFamily="18" charset="0"/>
                <a:cs typeface="Times New Roman" panose="02020603050405020304" pitchFamily="18" charset="0"/>
              </a:rPr>
              <a:t>of a rapidly changing </a:t>
            </a:r>
            <a:r>
              <a:rPr lang="cs-CZ" altLang="cs-CZ" sz="2200" dirty="0">
                <a:latin typeface="Times New Roman" panose="02020603050405020304" pitchFamily="18" charset="0"/>
                <a:cs typeface="Times New Roman" panose="02020603050405020304" pitchFamily="18" charset="0"/>
              </a:rPr>
              <a:t>e</a:t>
            </a:r>
            <a:r>
              <a:rPr lang="en-US" altLang="cs-CZ" sz="2200" dirty="0" err="1">
                <a:latin typeface="Times New Roman" panose="02020603050405020304" pitchFamily="18" charset="0"/>
                <a:cs typeface="Times New Roman" panose="02020603050405020304" pitchFamily="18" charset="0"/>
              </a:rPr>
              <a:t>nvironment</a:t>
            </a:r>
            <a:r>
              <a:rPr lang="cs-CZ" altLang="cs-CZ" sz="2200" dirty="0" smtClean="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Strategic management is a set of </a:t>
            </a:r>
            <a:r>
              <a:rPr lang="en-US" altLang="cs-CZ" sz="2400" b="1" i="1" dirty="0">
                <a:latin typeface="Times New Roman" panose="02020603050405020304" pitchFamily="18" charset="0"/>
                <a:cs typeface="Times New Roman" panose="02020603050405020304" pitchFamily="18" charset="0"/>
              </a:rPr>
              <a:t>managerial decisions and actions that determines the </a:t>
            </a:r>
            <a:r>
              <a:rPr lang="en-US" altLang="cs-CZ" sz="2400" b="1" i="1" dirty="0" err="1">
                <a:latin typeface="Times New Roman" panose="02020603050405020304" pitchFamily="18" charset="0"/>
                <a:cs typeface="Times New Roman" panose="02020603050405020304" pitchFamily="18" charset="0"/>
              </a:rPr>
              <a:t>longrun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performance of a corporation</a:t>
            </a:r>
            <a:r>
              <a:rPr lang="en-US" altLang="cs-CZ" sz="2400" dirty="0">
                <a:latin typeface="Times New Roman" panose="02020603050405020304" pitchFamily="18" charset="0"/>
                <a:cs typeface="Times New Roman" panose="02020603050405020304" pitchFamily="18" charset="0"/>
              </a:rPr>
              <a:t>. It includes environmental scanning (both external and internal),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formulation (strategic or long-range planning), strategy implementation, and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evaluation and control</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study of strategic management, therefore, emphasizes the monitoring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evaluating of external opportunities and threats in light of a corporation’s strengths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weaknesses. </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Originally </a:t>
            </a:r>
            <a:r>
              <a:rPr lang="en-US" altLang="cs-CZ" sz="2400" b="1" i="1" dirty="0">
                <a:latin typeface="Times New Roman" panose="02020603050405020304" pitchFamily="18" charset="0"/>
                <a:cs typeface="Times New Roman" panose="02020603050405020304" pitchFamily="18" charset="0"/>
              </a:rPr>
              <a:t>called business policy</a:t>
            </a:r>
            <a:r>
              <a:rPr lang="en-US" altLang="cs-CZ" sz="2400" dirty="0">
                <a:latin typeface="Times New Roman" panose="02020603050405020304" pitchFamily="18" charset="0"/>
                <a:cs typeface="Times New Roman" panose="02020603050405020304" pitchFamily="18" charset="0"/>
              </a:rPr>
              <a:t>, strategic management incorporates such</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topics as strategic planning, environmental scanning, and industry analysis</a:t>
            </a:r>
            <a:r>
              <a:rPr lang="en-US" altLang="cs-CZ" sz="2400" dirty="0" smtClean="0">
                <a:latin typeface="Times New Roman" panose="02020603050405020304" pitchFamily="18" charset="0"/>
                <a:cs typeface="Times New Roman" panose="02020603050405020304" pitchFamily="18" charset="0"/>
              </a:rPr>
              <a:t>.</a:t>
            </a:r>
            <a:endParaRPr lang="cs-CZ"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Many of the concepts and techniques that deal with strategic management have been </a:t>
            </a:r>
            <a:r>
              <a:rPr lang="en-US" altLang="cs-CZ" sz="2400" dirty="0" smtClean="0">
                <a:latin typeface="Times New Roman" panose="02020603050405020304" pitchFamily="18" charset="0"/>
                <a:cs typeface="Times New Roman" panose="02020603050405020304" pitchFamily="18" charset="0"/>
              </a:rPr>
              <a:t>developed</a:t>
            </a:r>
            <a:r>
              <a:rPr lang="cs-CZ" altLang="cs-CZ" sz="2400" dirty="0" smtClean="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used successfully by business corporations such as General Electric and the Boston Consulting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new and changing markets</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r>
              <a:rPr lang="en-US" altLang="cs-CZ" sz="2400" dirty="0" smtClean="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Initially, </a:t>
            </a:r>
            <a:r>
              <a:rPr lang="en-US" altLang="cs-CZ" sz="2400" i="1" dirty="0">
                <a:latin typeface="Times New Roman" panose="02020603050405020304" pitchFamily="18" charset="0"/>
                <a:cs typeface="Times New Roman" panose="02020603050405020304" pitchFamily="18" charset="0"/>
              </a:rPr>
              <a:t>strategic management was of most use to large corporations operating</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in multiple industries</a:t>
            </a:r>
            <a:r>
              <a:rPr lang="en-US" altLang="cs-CZ" sz="2400"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Increasing risks of error, costly mistakes, and even economic ruin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are causing today’s professional managers in all organizations</a:t>
            </a:r>
            <a:r>
              <a:rPr lang="en-US" altLang="cs-CZ" sz="2400" dirty="0">
                <a:latin typeface="Times New Roman" panose="02020603050405020304" pitchFamily="18" charset="0"/>
                <a:cs typeface="Times New Roman" panose="02020603050405020304" pitchFamily="18" charset="0"/>
              </a:rPr>
              <a:t> to take strategic management seriously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order to keep their companies competitive in an increasingly volatile environment.</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4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As managers attempt to better deal with their changing world, a firm generally evolves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through the following </a:t>
            </a:r>
            <a:r>
              <a:rPr lang="en-US" altLang="cs-CZ" sz="2400" b="1" dirty="0">
                <a:latin typeface="Times New Roman" panose="02020603050405020304" pitchFamily="18" charset="0"/>
                <a:cs typeface="Times New Roman" panose="02020603050405020304" pitchFamily="18" charset="0"/>
              </a:rPr>
              <a:t>four phases of strategic management</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a:latin typeface="Times New Roman" panose="02020603050405020304" pitchFamily="18" charset="0"/>
                <a:cs typeface="Times New Roman" panose="02020603050405020304" pitchFamily="18" charset="0"/>
              </a:rPr>
              <a:t>Phase 1</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Basic financial planning</a:t>
            </a:r>
            <a:r>
              <a:rPr lang="en-US" altLang="cs-CZ" sz="2400"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Managers initiate serious planning when they are requested</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to propose the following year’s budget.</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Projects are proposed on the basis of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little analysis, with most information coming from within the firm.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sales force usually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provides the small amount of environmental information. Such simplistic operational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planning only pretends to be strategic management, yet it is quite time consuming.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Normal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company activities are often suspended for weeks while managers try to cram ideas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into the proposed budget. The time horizon is usually one year.</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Phase </a:t>
            </a:r>
            <a:r>
              <a:rPr lang="en-US" altLang="cs-CZ" sz="2400" b="1" dirty="0">
                <a:latin typeface="Times New Roman" panose="02020603050405020304" pitchFamily="18" charset="0"/>
                <a:cs typeface="Times New Roman" panose="02020603050405020304" pitchFamily="18" charset="0"/>
              </a:rPr>
              <a:t>2</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Forecast-based planning: </a:t>
            </a:r>
            <a:r>
              <a:rPr lang="en-US" altLang="cs-CZ" sz="2400" i="1" dirty="0">
                <a:latin typeface="Times New Roman" panose="02020603050405020304" pitchFamily="18" charset="0"/>
                <a:cs typeface="Times New Roman" panose="02020603050405020304" pitchFamily="18" charset="0"/>
              </a:rPr>
              <a:t>As annual budgets become less useful at stimulating </a:t>
            </a:r>
            <a:r>
              <a:rPr lang="en-US" altLang="cs-CZ" sz="2400" i="1" dirty="0" smtClean="0">
                <a:latin typeface="Times New Roman" panose="02020603050405020304" pitchFamily="18" charset="0"/>
                <a:cs typeface="Times New Roman" panose="02020603050405020304" pitchFamily="18" charset="0"/>
              </a:rPr>
              <a:t>long-term</a:t>
            </a:r>
            <a:r>
              <a:rPr lang="cs-CZ" altLang="cs-CZ" sz="2400" i="1" dirty="0" smtClean="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planning, managers attempt to propose five-year plans</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In addition to internal information, managers gather</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any available environmental data</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usually on an ad hoc basis</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and extrapolate current trends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five years into the future.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phase is also time consuming, often involving a full month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managerial activity to make sure all the proposed budgets fit together.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process gets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political as managers compete for larger shares of funds. Endless meetings take place to evaluate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proposals and justify assumptions. The time horizon is usually </a:t>
            </a:r>
            <a:r>
              <a:rPr lang="en-US" altLang="cs-CZ" i="1" dirty="0">
                <a:latin typeface="Times New Roman" panose="02020603050405020304" pitchFamily="18" charset="0"/>
                <a:cs typeface="Times New Roman" panose="02020603050405020304" pitchFamily="18" charset="0"/>
              </a:rPr>
              <a:t>three to five years</a:t>
            </a:r>
            <a:r>
              <a:rPr lang="en-US" altLang="cs-CZ" dirty="0">
                <a:latin typeface="Times New Roman" panose="02020603050405020304" pitchFamily="18" charset="0"/>
                <a:cs typeface="Times New Roman" panose="02020603050405020304" pitchFamily="18" charset="0"/>
              </a:rPr>
              <a:t>.</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40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3</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Externally oriented (strategic) planning: </a:t>
            </a:r>
            <a:r>
              <a:rPr lang="cs-CZ" altLang="cs-CZ" sz="2300" i="1" dirty="0">
                <a:latin typeface="Times New Roman" panose="02020603050405020304" pitchFamily="18" charset="0"/>
                <a:cs typeface="Times New Roman" panose="02020603050405020304" pitchFamily="18" charset="0"/>
              </a:rPr>
              <a:t>T</a:t>
            </a:r>
            <a:r>
              <a:rPr lang="en-US" altLang="cs-CZ" sz="2300" i="1" dirty="0">
                <a:latin typeface="Times New Roman" panose="02020603050405020304" pitchFamily="18" charset="0"/>
                <a:cs typeface="Times New Roman" panose="02020603050405020304" pitchFamily="18" charset="0"/>
              </a:rPr>
              <a:t>op management takes control of the planning process by initiating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strategic planning</a:t>
            </a:r>
            <a:r>
              <a:rPr lang="en-US" altLang="cs-CZ" sz="2300" dirty="0">
                <a:latin typeface="Times New Roman" panose="02020603050405020304" pitchFamily="18" charset="0"/>
                <a:cs typeface="Times New Roman" panose="02020603050405020304" pitchFamily="18" charset="0"/>
              </a:rPr>
              <a:t>. </a:t>
            </a: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company seeks to increase its responsiveness to changing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competition by thinking strategically.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taken out of the hands of lower-level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managers and concentrated in a planning staff whose task is to develop strategic plans for</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corporation. Consultants often provide the sophisticated and innovative techniques that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planning staff uses to gather information and forecast future trends.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Upper-level managers meet once a year at a resort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“retreat” led by key members of the planning staff to evaluate and update the current strategic</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plan.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Top management typically develops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plans with help from consultants but minimal input from lower levels.</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8727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2675</Words>
  <Application>Microsoft Office PowerPoint</Application>
  <PresentationFormat>Širokoúhlá obrazovka</PresentationFormat>
  <Paragraphs>217</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Strategy-Making Process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zap0046</cp:lastModifiedBy>
  <cp:revision>76</cp:revision>
  <dcterms:created xsi:type="dcterms:W3CDTF">2016-11-25T20:36:16Z</dcterms:created>
  <dcterms:modified xsi:type="dcterms:W3CDTF">2022-09-19T14:11:18Z</dcterms:modified>
</cp:coreProperties>
</file>