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3" r:id="rId3"/>
    <p:sldId id="292" r:id="rId4"/>
    <p:sldId id="291" r:id="rId5"/>
    <p:sldId id="293" r:id="rId6"/>
    <p:sldId id="294" r:id="rId7"/>
    <p:sldId id="295" r:id="rId8"/>
    <p:sldId id="296" r:id="rId9"/>
    <p:sldId id="297" r:id="rId10"/>
    <p:sldId id="298" r:id="rId11"/>
    <p:sldId id="299" r:id="rId12"/>
    <p:sldId id="300" r:id="rId13"/>
    <p:sldId id="301" r:id="rId14"/>
    <p:sldId id="290" r:id="rId15"/>
    <p:sldId id="264" r:id="rId16"/>
    <p:sldId id="268" r:id="rId17"/>
    <p:sldId id="265" r:id="rId18"/>
    <p:sldId id="266" r:id="rId19"/>
    <p:sldId id="303" r:id="rId20"/>
    <p:sldId id="302" r:id="rId21"/>
    <p:sldId id="267" r:id="rId22"/>
    <p:sldId id="304" r:id="rId23"/>
    <p:sldId id="269" r:id="rId24"/>
    <p:sldId id="270" r:id="rId25"/>
    <p:sldId id="271" r:id="rId26"/>
    <p:sldId id="306" r:id="rId27"/>
    <p:sldId id="307" r:id="rId28"/>
    <p:sldId id="308" r:id="rId29"/>
    <p:sldId id="309" r:id="rId30"/>
    <p:sldId id="310" r:id="rId31"/>
    <p:sldId id="312" r:id="rId32"/>
    <p:sldId id="313" r:id="rId33"/>
    <p:sldId id="311" r:id="rId34"/>
    <p:sldId id="305" r:id="rId35"/>
    <p:sldId id="272" r:id="rId36"/>
    <p:sldId id="283" r:id="rId37"/>
    <p:sldId id="284" r:id="rId38"/>
    <p:sldId id="273" r:id="rId39"/>
    <p:sldId id="282" r:id="rId40"/>
    <p:sldId id="274" r:id="rId41"/>
    <p:sldId id="275" r:id="rId42"/>
    <p:sldId id="314" r:id="rId43"/>
    <p:sldId id="315" r:id="rId44"/>
    <p:sldId id="316" r:id="rId45"/>
    <p:sldId id="276" r:id="rId46"/>
    <p:sldId id="288" r:id="rId47"/>
    <p:sldId id="317" r:id="rId48"/>
    <p:sldId id="318" r:id="rId49"/>
    <p:sldId id="319" r:id="rId50"/>
    <p:sldId id="320" r:id="rId5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4660"/>
  </p:normalViewPr>
  <p:slideViewPr>
    <p:cSldViewPr snapToGrid="0">
      <p:cViewPr>
        <p:scale>
          <a:sx n="75" d="100"/>
          <a:sy n="75" d="100"/>
        </p:scale>
        <p:origin x="26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03.10.2022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03.10.2022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03.10.2022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98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03.10.2022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03.10.2022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E9BAEC6-A37A-4403-B919-4854A6448652}" type="datetimeFigureOut">
              <a:rPr lang="cs-CZ" smtClean="0"/>
              <a:t>03.10.2022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E9BAEC6-A37A-4403-B919-4854A6448652}" type="datetimeFigureOut">
              <a:rPr lang="cs-CZ" smtClean="0"/>
              <a:t>03.10.2022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E9BAEC6-A37A-4403-B919-4854A6448652}" type="datetimeFigureOut">
              <a:rPr lang="cs-CZ" smtClean="0"/>
              <a:t>03.10.2022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03.10.2022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03.10.2022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03.10.2022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03.10.2022</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7" name="Obdélník 6"/>
          <p:cNvSpPr/>
          <p:nvPr/>
        </p:nvSpPr>
        <p:spPr>
          <a:xfrm>
            <a:off x="335360"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623392" y="932723"/>
            <a:ext cx="6816757" cy="2880320"/>
          </a:xfrm>
          <a:prstGeom prst="rect">
            <a:avLst/>
          </a:prstGeom>
        </p:spPr>
        <p:txBody>
          <a:bodyPr anchor="t">
            <a:normAutofit/>
          </a:bodyPr>
          <a:lstStyle/>
          <a:p>
            <a:pPr algn="l"/>
            <a:r>
              <a:rPr lang="en-US" sz="5333" b="1" dirty="0" smtClean="0">
                <a:solidFill>
                  <a:schemeClr val="bg1"/>
                </a:solidFill>
                <a:latin typeface="Times New Roman" panose="02020603050405020304" pitchFamily="18" charset="0"/>
                <a:cs typeface="Times New Roman" panose="02020603050405020304" pitchFamily="18" charset="0"/>
              </a:rPr>
              <a:t>Strategic Analysis</a:t>
            </a:r>
            <a:endParaRPr lang="en-GB" sz="5333"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2351584" y="4101075"/>
            <a:ext cx="5184576" cy="1056117"/>
          </a:xfrm>
          <a:prstGeom prst="rect">
            <a:avLst/>
          </a:prstGeom>
        </p:spPr>
        <p:txBody>
          <a:bodyPr>
            <a:normAutofit/>
          </a:bodyPr>
          <a:lstStyle/>
          <a:p>
            <a:pPr marL="0" indent="0" algn="r">
              <a:buNone/>
            </a:pPr>
            <a:r>
              <a:rPr lang="cs-CZ" dirty="0" err="1" smtClean="0">
                <a:solidFill>
                  <a:schemeClr val="bg1"/>
                </a:solidFill>
                <a:latin typeface="Times New Roman" panose="02020603050405020304" pitchFamily="18" charset="0"/>
                <a:cs typeface="Times New Roman" panose="02020603050405020304" pitchFamily="18" charset="0"/>
              </a:rPr>
              <a:t>External</a:t>
            </a:r>
            <a:r>
              <a:rPr lang="cs-CZ" dirty="0" smtClean="0">
                <a:solidFill>
                  <a:schemeClr val="bg1"/>
                </a:solidFill>
                <a:latin typeface="Times New Roman" panose="02020603050405020304" pitchFamily="18" charset="0"/>
                <a:cs typeface="Times New Roman" panose="02020603050405020304" pitchFamily="18" charset="0"/>
              </a:rPr>
              <a:t> </a:t>
            </a:r>
            <a:r>
              <a:rPr lang="cs-CZ" dirty="0" err="1" smtClean="0">
                <a:solidFill>
                  <a:schemeClr val="bg1"/>
                </a:solidFill>
                <a:latin typeface="Times New Roman" panose="02020603050405020304" pitchFamily="18" charset="0"/>
                <a:cs typeface="Times New Roman" panose="02020603050405020304" pitchFamily="18" charset="0"/>
              </a:rPr>
              <a:t>Analysis</a:t>
            </a:r>
            <a:endParaRPr lang="en-GB"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8296977" y="4965171"/>
            <a:ext cx="3666051" cy="1536171"/>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200" b="1" dirty="0" smtClean="0">
                <a:solidFill>
                  <a:srgbClr val="307871"/>
                </a:solidFill>
                <a:latin typeface="Times New Roman" panose="02020603050405020304" pitchFamily="18" charset="0"/>
                <a:cs typeface="Times New Roman" panose="02020603050405020304" pitchFamily="18" charset="0"/>
              </a:rPr>
              <a:t>Ing. Šárka Zapletalová, Ph.D.</a:t>
            </a:r>
            <a:endParaRPr lang="en-GB" altLang="cs-CZ" sz="1200" b="1" dirty="0">
              <a:solidFill>
                <a:srgbClr val="307871"/>
              </a:solidFill>
              <a:latin typeface="Times New Roman" panose="02020603050405020304" pitchFamily="18" charset="0"/>
              <a:cs typeface="Times New Roman" panose="02020603050405020304" pitchFamily="18" charset="0"/>
            </a:endParaRPr>
          </a:p>
          <a:p>
            <a:pPr algn="r"/>
            <a:r>
              <a:rPr lang="cs-CZ" altLang="cs-CZ" sz="1200" dirty="0" smtClean="0">
                <a:solidFill>
                  <a:srgbClr val="307871"/>
                </a:solidFill>
                <a:latin typeface="Times New Roman" panose="02020603050405020304" pitchFamily="18" charset="0"/>
                <a:cs typeface="Times New Roman" panose="02020603050405020304" pitchFamily="18" charset="0"/>
              </a:rPr>
              <a:t>Department </a:t>
            </a:r>
            <a:r>
              <a:rPr lang="cs-CZ" altLang="cs-CZ" sz="1200" dirty="0" err="1" smtClean="0">
                <a:solidFill>
                  <a:srgbClr val="307871"/>
                </a:solidFill>
                <a:latin typeface="Times New Roman" panose="02020603050405020304" pitchFamily="18" charset="0"/>
                <a:cs typeface="Times New Roman" panose="02020603050405020304" pitchFamily="18" charset="0"/>
              </a:rPr>
              <a:t>of</a:t>
            </a:r>
            <a:r>
              <a:rPr lang="cs-CZ" altLang="cs-CZ" sz="1200" dirty="0" smtClean="0">
                <a:solidFill>
                  <a:srgbClr val="307871"/>
                </a:solidFill>
                <a:latin typeface="Times New Roman" panose="02020603050405020304" pitchFamily="18" charset="0"/>
                <a:cs typeface="Times New Roman" panose="02020603050405020304" pitchFamily="18" charset="0"/>
              </a:rPr>
              <a:t> Business </a:t>
            </a:r>
            <a:r>
              <a:rPr lang="cs-CZ" altLang="cs-CZ" sz="1200" dirty="0" err="1" smtClean="0">
                <a:solidFill>
                  <a:srgbClr val="307871"/>
                </a:solidFill>
                <a:latin typeface="Times New Roman" panose="02020603050405020304" pitchFamily="18" charset="0"/>
                <a:cs typeface="Times New Roman" panose="02020603050405020304" pitchFamily="18" charset="0"/>
              </a:rPr>
              <a:t>Economics</a:t>
            </a:r>
            <a:r>
              <a:rPr lang="cs-CZ" altLang="cs-CZ" sz="1200" dirty="0" smtClean="0">
                <a:solidFill>
                  <a:srgbClr val="307871"/>
                </a:solidFill>
                <a:latin typeface="Times New Roman" panose="02020603050405020304" pitchFamily="18" charset="0"/>
                <a:cs typeface="Times New Roman" panose="02020603050405020304" pitchFamily="18" charset="0"/>
              </a:rPr>
              <a:t> and Management</a:t>
            </a:r>
          </a:p>
          <a:p>
            <a:pPr algn="r"/>
            <a:r>
              <a:rPr lang="cs-CZ" altLang="cs-CZ" sz="1200" dirty="0" smtClean="0">
                <a:solidFill>
                  <a:srgbClr val="307871"/>
                </a:solidFill>
                <a:latin typeface="Times New Roman" panose="02020603050405020304" pitchFamily="18" charset="0"/>
                <a:cs typeface="Times New Roman" panose="02020603050405020304" pitchFamily="18" charset="0"/>
              </a:rPr>
              <a:t>STRATEGIC MANAGEMENT</a:t>
            </a:r>
            <a:endParaRPr lang="en-GB" altLang="cs-CZ" sz="1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3832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753224"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Nature</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a:t>
            </a: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of</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a:t>
            </a: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a:t>
            </a: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Decision</a:t>
            </a:r>
            <a:r>
              <a:rPr lang="cs-CZ" sz="2400" kern="0" dirty="0" err="1" smtClean="0">
                <a:solidFill>
                  <a:srgbClr val="307871"/>
                </a:solidFill>
                <a:latin typeface="Times New Roman"/>
                <a:ea typeface="+mj-ea"/>
                <a:cs typeface="+mj-cs"/>
              </a:rPr>
              <a:t>-</a:t>
            </a:r>
            <a:r>
              <a:rPr kumimoji="0" lang="cs-CZ" sz="2400" b="0" i="0" u="none" strike="noStrike" kern="0" cap="none" spc="0" normalizeH="0" dirty="0" err="1" smtClean="0">
                <a:ln>
                  <a:noFill/>
                </a:ln>
                <a:solidFill>
                  <a:srgbClr val="307871"/>
                </a:solidFill>
                <a:effectLst/>
                <a:uLnTx/>
                <a:uFillTx/>
                <a:latin typeface="Times New Roman"/>
                <a:ea typeface="+mj-ea"/>
                <a:cs typeface="+mj-cs"/>
              </a:rPr>
              <a:t>Making</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39724"/>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ct val="0"/>
              </a:spcBef>
              <a:spcAft>
                <a:spcPts val="600"/>
              </a:spcAft>
              <a:defRPr/>
            </a:pPr>
            <a:r>
              <a:rPr lang="en-US" altLang="cs-CZ" sz="1800" dirty="0">
                <a:latin typeface="Times New Roman" panose="02020603050405020304" pitchFamily="18" charset="0"/>
                <a:cs typeface="Times New Roman" panose="02020603050405020304" pitchFamily="18" charset="0"/>
              </a:rPr>
              <a:t>The </a:t>
            </a:r>
            <a:r>
              <a:rPr lang="en-US" altLang="cs-CZ" sz="1800" b="1" dirty="0">
                <a:latin typeface="Times New Roman" panose="02020603050405020304" pitchFamily="18" charset="0"/>
                <a:cs typeface="Times New Roman" panose="02020603050405020304" pitchFamily="18" charset="0"/>
              </a:rPr>
              <a:t>unique nature of the decisions</a:t>
            </a:r>
            <a:r>
              <a:rPr lang="en-US" altLang="cs-CZ" sz="1800" dirty="0">
                <a:latin typeface="Times New Roman" panose="02020603050405020304" pitchFamily="18" charset="0"/>
                <a:cs typeface="Times New Roman" panose="02020603050405020304" pitchFamily="18" charset="0"/>
              </a:rPr>
              <a:t>, which are often irreversible given the high costs, when they are proven to be ineffective once implemented.</a:t>
            </a:r>
          </a:p>
          <a:p>
            <a:pPr algn="just">
              <a:spcBef>
                <a:spcPct val="0"/>
              </a:spcBef>
              <a:spcAft>
                <a:spcPts val="600"/>
              </a:spcAft>
              <a:defRPr/>
            </a:pPr>
            <a:r>
              <a:rPr lang="en-US" altLang="cs-CZ" sz="1800" dirty="0">
                <a:latin typeface="Times New Roman" panose="02020603050405020304" pitchFamily="18" charset="0"/>
                <a:cs typeface="Times New Roman" panose="02020603050405020304" pitchFamily="18" charset="0"/>
              </a:rPr>
              <a:t>Strategic decision-making must take into account both </a:t>
            </a:r>
            <a:r>
              <a:rPr lang="en-US" altLang="cs-CZ" sz="1800" b="1" dirty="0">
                <a:latin typeface="Times New Roman" panose="02020603050405020304" pitchFamily="18" charset="0"/>
                <a:cs typeface="Times New Roman" panose="02020603050405020304" pitchFamily="18" charset="0"/>
              </a:rPr>
              <a:t>economic efficiency </a:t>
            </a:r>
            <a:r>
              <a:rPr lang="en-US" altLang="cs-CZ" sz="1800" dirty="0">
                <a:latin typeface="Times New Roman" panose="02020603050405020304" pitchFamily="18" charset="0"/>
                <a:cs typeface="Times New Roman" panose="02020603050405020304" pitchFamily="18" charset="0"/>
              </a:rPr>
              <a:t>and potential social impacts, so that it is necessary to ensure that we move towards the creation of effective socio-economic systems within the company.</a:t>
            </a:r>
          </a:p>
          <a:p>
            <a:pPr algn="just">
              <a:spcBef>
                <a:spcPct val="0"/>
              </a:spcBef>
              <a:spcAft>
                <a:spcPts val="600"/>
              </a:spcAft>
              <a:defRPr/>
            </a:pPr>
            <a:r>
              <a:rPr lang="en-US" altLang="cs-CZ" sz="1800" dirty="0">
                <a:latin typeface="Times New Roman" panose="02020603050405020304" pitchFamily="18" charset="0"/>
                <a:cs typeface="Times New Roman" panose="02020603050405020304" pitchFamily="18" charset="0"/>
              </a:rPr>
              <a:t>Given the </a:t>
            </a:r>
            <a:r>
              <a:rPr lang="en-US" altLang="cs-CZ" sz="1800" b="1" dirty="0">
                <a:latin typeface="Times New Roman" panose="02020603050405020304" pitchFamily="18" charset="0"/>
                <a:cs typeface="Times New Roman" panose="02020603050405020304" pitchFamily="18" charset="0"/>
              </a:rPr>
              <a:t>multi-criteria nature </a:t>
            </a:r>
            <a:r>
              <a:rPr lang="en-US" altLang="cs-CZ" sz="1800" dirty="0">
                <a:latin typeface="Times New Roman" panose="02020603050405020304" pitchFamily="18" charset="0"/>
                <a:cs typeface="Times New Roman" panose="02020603050405020304" pitchFamily="18" charset="0"/>
              </a:rPr>
              <a:t>of strategic problems, it is necessary to address the conflict of criteria and to seek an appropriate compromise even when activities are contradictory and have different weights of importance.</a:t>
            </a:r>
          </a:p>
          <a:p>
            <a:pPr algn="just">
              <a:spcBef>
                <a:spcPct val="0"/>
              </a:spcBef>
              <a:spcAft>
                <a:spcPts val="600"/>
              </a:spcAft>
              <a:defRPr/>
            </a:pPr>
            <a:r>
              <a:rPr lang="en-US" altLang="cs-CZ" sz="1800" dirty="0">
                <a:latin typeface="Times New Roman" panose="02020603050405020304" pitchFamily="18" charset="0"/>
                <a:cs typeface="Times New Roman" panose="02020603050405020304" pitchFamily="18" charset="0"/>
              </a:rPr>
              <a:t>Respect for the </a:t>
            </a:r>
            <a:r>
              <a:rPr lang="en-US" altLang="cs-CZ" sz="1800" b="1" dirty="0">
                <a:latin typeface="Times New Roman" panose="02020603050405020304" pitchFamily="18" charset="0"/>
                <a:cs typeface="Times New Roman" panose="02020603050405020304" pitchFamily="18" charset="0"/>
              </a:rPr>
              <a:t>existence of non-quantifiable factors </a:t>
            </a:r>
            <a:r>
              <a:rPr lang="en-US" altLang="cs-CZ" sz="1800" dirty="0">
                <a:latin typeface="Times New Roman" panose="02020603050405020304" pitchFamily="18" charset="0"/>
                <a:cs typeface="Times New Roman" panose="02020603050405020304" pitchFamily="18" charset="0"/>
              </a:rPr>
              <a:t>that can be described and ranked according to intensity but cannot be expressed in terms of value</a:t>
            </a:r>
            <a:r>
              <a:rPr lang="en-US" altLang="cs-CZ" sz="1800" dirty="0" smtClean="0">
                <a:latin typeface="Times New Roman" panose="02020603050405020304" pitchFamily="18" charset="0"/>
                <a:cs typeface="Times New Roman" panose="02020603050405020304" pitchFamily="18" charset="0"/>
              </a:rPr>
              <a:t>.</a:t>
            </a:r>
            <a:endParaRPr lang="cs-CZ" altLang="cs-CZ" sz="1800" dirty="0" smtClean="0">
              <a:latin typeface="Times New Roman" panose="02020603050405020304" pitchFamily="18" charset="0"/>
              <a:cs typeface="Times New Roman" panose="02020603050405020304" pitchFamily="18" charset="0"/>
            </a:endParaRPr>
          </a:p>
          <a:p>
            <a:pPr algn="just">
              <a:spcBef>
                <a:spcPct val="0"/>
              </a:spcBef>
              <a:spcAft>
                <a:spcPts val="600"/>
              </a:spcAft>
              <a:defRPr/>
            </a:pPr>
            <a:r>
              <a:rPr lang="en-US" altLang="cs-CZ" sz="1800" b="1" dirty="0">
                <a:latin typeface="Times New Roman" panose="02020603050405020304" pitchFamily="18" charset="0"/>
                <a:cs typeface="Times New Roman" panose="02020603050405020304" pitchFamily="18" charset="0"/>
              </a:rPr>
              <a:t>Imperfect information </a:t>
            </a:r>
            <a:r>
              <a:rPr lang="en-US" altLang="cs-CZ" sz="1800" dirty="0">
                <a:latin typeface="Times New Roman" panose="02020603050405020304" pitchFamily="18" charset="0"/>
                <a:cs typeface="Times New Roman" panose="02020603050405020304" pitchFamily="18" charset="0"/>
              </a:rPr>
              <a:t>in solving strategic problems is a concomitant phenomenon of the strategic decision-making process, and therefore some risk of success or failure must be taken into account.</a:t>
            </a:r>
          </a:p>
          <a:p>
            <a:pPr algn="just">
              <a:spcBef>
                <a:spcPct val="0"/>
              </a:spcBef>
              <a:spcAft>
                <a:spcPts val="600"/>
              </a:spcAft>
              <a:defRPr/>
            </a:pPr>
            <a:r>
              <a:rPr lang="en-US" altLang="cs-CZ" sz="1800" b="1" dirty="0">
                <a:latin typeface="Times New Roman" panose="02020603050405020304" pitchFamily="18" charset="0"/>
                <a:cs typeface="Times New Roman" panose="02020603050405020304" pitchFamily="18" charset="0"/>
              </a:rPr>
              <a:t>Lack of information and longer time horizons</a:t>
            </a:r>
            <a:r>
              <a:rPr lang="en-US" altLang="cs-CZ" sz="1800" dirty="0">
                <a:latin typeface="Times New Roman" panose="02020603050405020304" pitchFamily="18" charset="0"/>
                <a:cs typeface="Times New Roman" panose="02020603050405020304" pitchFamily="18" charset="0"/>
              </a:rPr>
              <a:t> for meeting objectives mean that strategic decisions often take on the character of open systems and must be addressed as such.</a:t>
            </a:r>
          </a:p>
          <a:p>
            <a:pPr algn="just">
              <a:spcBef>
                <a:spcPct val="0"/>
              </a:spcBef>
              <a:spcAft>
                <a:spcPts val="600"/>
              </a:spcAft>
              <a:defRPr/>
            </a:pPr>
            <a:r>
              <a:rPr lang="en-US" altLang="cs-CZ" sz="1800" b="1" dirty="0">
                <a:latin typeface="Times New Roman" panose="02020603050405020304" pitchFamily="18" charset="0"/>
                <a:cs typeface="Times New Roman" panose="02020603050405020304" pitchFamily="18" charset="0"/>
              </a:rPr>
              <a:t>The role of the human actor in decision-making </a:t>
            </a:r>
            <a:r>
              <a:rPr lang="en-US" altLang="cs-CZ" sz="1800" dirty="0">
                <a:latin typeface="Times New Roman" panose="02020603050405020304" pitchFamily="18" charset="0"/>
                <a:cs typeface="Times New Roman" panose="02020603050405020304" pitchFamily="18" charset="0"/>
              </a:rPr>
              <a:t>is irreplaceable, as he brings his individual characteristics, subjective criteria, motivation, his own opinions and personal characteristics to the decision-making process.</a:t>
            </a:r>
          </a:p>
        </p:txBody>
      </p:sp>
    </p:spTree>
    <p:extLst>
      <p:ext uri="{BB962C8B-B14F-4D97-AF65-F5344CB8AC3E}">
        <p14:creationId xmlns:p14="http://schemas.microsoft.com/office/powerpoint/2010/main" val="1225003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770584"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a:t>
            </a: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Mindset</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a:t>
            </a: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Thinking</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39724"/>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ct val="0"/>
              </a:spcBef>
              <a:spcAft>
                <a:spcPts val="600"/>
              </a:spcAft>
              <a:defRPr/>
            </a:pPr>
            <a:r>
              <a:rPr lang="en-US" altLang="cs-CZ" sz="2400" dirty="0">
                <a:latin typeface="Times New Roman" panose="02020603050405020304" pitchFamily="18" charset="0"/>
                <a:cs typeface="Times New Roman" panose="02020603050405020304" pitchFamily="18" charset="0"/>
              </a:rPr>
              <a:t>Strategic thinking represents a complex of cognitive and purposeful thinking activities of the top management of the company, aimed at achieving the set strategic goals of the company. </a:t>
            </a:r>
          </a:p>
          <a:p>
            <a:pPr algn="just">
              <a:spcBef>
                <a:spcPct val="0"/>
              </a:spcBef>
              <a:spcAft>
                <a:spcPts val="600"/>
              </a:spcAft>
              <a:defRPr/>
            </a:pPr>
            <a:r>
              <a:rPr lang="en-US" altLang="cs-CZ" sz="2400" dirty="0">
                <a:latin typeface="Times New Roman" panose="02020603050405020304" pitchFamily="18" charset="0"/>
                <a:cs typeface="Times New Roman" panose="02020603050405020304" pitchFamily="18" charset="0"/>
              </a:rPr>
              <a:t>Proper and well-implemented strategic thinking is one of the basic prerequisites for successful strategic management, which aims to create an optimal corporate strategy. It is therefore essentially a way of thinking that corresponds to the nature and specific features of strategic processes.</a:t>
            </a:r>
          </a:p>
          <a:p>
            <a:pPr algn="just">
              <a:spcBef>
                <a:spcPct val="0"/>
              </a:spcBef>
              <a:spcAft>
                <a:spcPts val="600"/>
              </a:spcAft>
              <a:defRPr/>
            </a:pPr>
            <a:r>
              <a:rPr lang="en-US" altLang="cs-CZ" sz="2400" dirty="0">
                <a:latin typeface="Times New Roman" panose="02020603050405020304" pitchFamily="18" charset="0"/>
                <a:cs typeface="Times New Roman" panose="02020603050405020304" pitchFamily="18" charset="0"/>
              </a:rPr>
              <a:t>Strategic thinking is </a:t>
            </a:r>
            <a:r>
              <a:rPr lang="en-US" altLang="cs-CZ" sz="2400" dirty="0" err="1">
                <a:latin typeface="Times New Roman" panose="02020603050405020304" pitchFamily="18" charset="0"/>
                <a:cs typeface="Times New Roman" panose="02020603050405020304" pitchFamily="18" charset="0"/>
              </a:rPr>
              <a:t>characterised</a:t>
            </a:r>
            <a:r>
              <a:rPr lang="en-US" altLang="cs-CZ" sz="2400" dirty="0">
                <a:latin typeface="Times New Roman" panose="02020603050405020304" pitchFamily="18" charset="0"/>
                <a:cs typeface="Times New Roman" panose="02020603050405020304" pitchFamily="18" charset="0"/>
              </a:rPr>
              <a:t>, on the one hand, by an intense analytical effort to make the best use of all available true information, which gives us a picture of both the enabling and constraining factors. At the same time, however, it is necessary to think prospectively and look at the enterprise and business activities on the basis of the foreseeable future.</a:t>
            </a:r>
          </a:p>
          <a:p>
            <a:pPr algn="just">
              <a:spcBef>
                <a:spcPct val="0"/>
              </a:spcBef>
              <a:spcAft>
                <a:spcPts val="600"/>
              </a:spcAft>
              <a:defRPr/>
            </a:pPr>
            <a:endParaRPr lang="en-US" alt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065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41045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Principles</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a:t>
            </a: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of</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a:t>
            </a: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a:t>
            </a: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Mindset</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a:t>
            </a: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Thinking</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39724"/>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ct val="0"/>
              </a:spcBef>
              <a:spcAft>
                <a:spcPts val="600"/>
              </a:spcAft>
              <a:defRPr/>
            </a:pPr>
            <a:r>
              <a:rPr lang="en-US" altLang="cs-CZ" sz="2200" dirty="0">
                <a:latin typeface="Times New Roman" panose="02020603050405020304" pitchFamily="18" charset="0"/>
                <a:cs typeface="Times New Roman" panose="02020603050405020304" pitchFamily="18" charset="0"/>
              </a:rPr>
              <a:t>The principles of strategic thinking represent a set of characteristic principles of strategic thinking that cannot be understood in isolation, as only their application as a whole brings the expected results.</a:t>
            </a:r>
          </a:p>
          <a:p>
            <a:pPr algn="just">
              <a:spcBef>
                <a:spcPct val="0"/>
              </a:spcBef>
              <a:spcAft>
                <a:spcPts val="600"/>
              </a:spcAft>
              <a:defRPr/>
            </a:pPr>
            <a:endParaRPr lang="en-US" altLang="cs-CZ" sz="2200" dirty="0">
              <a:latin typeface="Times New Roman" panose="02020603050405020304" pitchFamily="18" charset="0"/>
              <a:cs typeface="Times New Roman" panose="02020603050405020304" pitchFamily="18" charset="0"/>
            </a:endParaRPr>
          </a:p>
          <a:p>
            <a:pPr algn="just">
              <a:spcBef>
                <a:spcPct val="0"/>
              </a:spcBef>
              <a:spcAft>
                <a:spcPts val="600"/>
              </a:spcAft>
              <a:defRPr/>
            </a:pPr>
            <a:r>
              <a:rPr lang="en-US" altLang="cs-CZ" sz="2200" dirty="0">
                <a:latin typeface="Times New Roman" panose="02020603050405020304" pitchFamily="18" charset="0"/>
                <a:cs typeface="Times New Roman" panose="02020603050405020304" pitchFamily="18" charset="0"/>
              </a:rPr>
              <a:t>The principle of thinking in variations, </a:t>
            </a:r>
          </a:p>
          <a:p>
            <a:pPr algn="just">
              <a:spcBef>
                <a:spcPct val="0"/>
              </a:spcBef>
              <a:spcAft>
                <a:spcPts val="600"/>
              </a:spcAft>
              <a:defRPr/>
            </a:pPr>
            <a:r>
              <a:rPr lang="en-US" altLang="cs-CZ" sz="2200" dirty="0">
                <a:latin typeface="Times New Roman" panose="02020603050405020304" pitchFamily="18" charset="0"/>
                <a:cs typeface="Times New Roman" panose="02020603050405020304" pitchFamily="18" charset="0"/>
              </a:rPr>
              <a:t>the principle of permanence of the strategic process, </a:t>
            </a:r>
          </a:p>
          <a:p>
            <a:pPr algn="just">
              <a:spcBef>
                <a:spcPct val="0"/>
              </a:spcBef>
              <a:spcAft>
                <a:spcPts val="600"/>
              </a:spcAft>
              <a:defRPr/>
            </a:pPr>
            <a:r>
              <a:rPr lang="en-US" altLang="cs-CZ" sz="2200" dirty="0">
                <a:latin typeface="Times New Roman" panose="02020603050405020304" pitchFamily="18" charset="0"/>
                <a:cs typeface="Times New Roman" panose="02020603050405020304" pitchFamily="18" charset="0"/>
              </a:rPr>
              <a:t>the principle of interdisciplinary thinking </a:t>
            </a:r>
          </a:p>
          <a:p>
            <a:pPr algn="just">
              <a:spcBef>
                <a:spcPct val="0"/>
              </a:spcBef>
              <a:spcAft>
                <a:spcPts val="600"/>
              </a:spcAft>
              <a:defRPr/>
            </a:pPr>
            <a:r>
              <a:rPr lang="en-US" altLang="cs-CZ" sz="2200" dirty="0">
                <a:latin typeface="Times New Roman" panose="02020603050405020304" pitchFamily="18" charset="0"/>
                <a:cs typeface="Times New Roman" panose="02020603050405020304" pitchFamily="18" charset="0"/>
              </a:rPr>
              <a:t>the principle of creative thinking, </a:t>
            </a:r>
          </a:p>
          <a:p>
            <a:pPr algn="just">
              <a:spcBef>
                <a:spcPct val="0"/>
              </a:spcBef>
              <a:spcAft>
                <a:spcPts val="600"/>
              </a:spcAft>
              <a:defRPr/>
            </a:pPr>
            <a:r>
              <a:rPr lang="en-US" altLang="cs-CZ" sz="2200" dirty="0">
                <a:latin typeface="Times New Roman" panose="02020603050405020304" pitchFamily="18" charset="0"/>
                <a:cs typeface="Times New Roman" panose="02020603050405020304" pitchFamily="18" charset="0"/>
              </a:rPr>
              <a:t>the principle of synthesis of intuitive and exact thinking, </a:t>
            </a:r>
          </a:p>
          <a:p>
            <a:pPr algn="just">
              <a:spcBef>
                <a:spcPct val="0"/>
              </a:spcBef>
              <a:spcAft>
                <a:spcPts val="600"/>
              </a:spcAft>
              <a:defRPr/>
            </a:pPr>
            <a:r>
              <a:rPr lang="en-US" altLang="cs-CZ" sz="2200" dirty="0">
                <a:latin typeface="Times New Roman" panose="02020603050405020304" pitchFamily="18" charset="0"/>
                <a:cs typeface="Times New Roman" panose="02020603050405020304" pitchFamily="18" charset="0"/>
              </a:rPr>
              <a:t>the principle of thinking in time, </a:t>
            </a:r>
          </a:p>
          <a:p>
            <a:pPr algn="just">
              <a:spcBef>
                <a:spcPct val="0"/>
              </a:spcBef>
              <a:spcAft>
                <a:spcPts val="600"/>
              </a:spcAft>
              <a:defRPr/>
            </a:pPr>
            <a:r>
              <a:rPr lang="en-US" altLang="cs-CZ" sz="2200" dirty="0">
                <a:latin typeface="Times New Roman" panose="02020603050405020304" pitchFamily="18" charset="0"/>
                <a:cs typeface="Times New Roman" panose="02020603050405020304" pitchFamily="18" charset="0"/>
              </a:rPr>
              <a:t>the principle of applying feedback thinking, </a:t>
            </a:r>
          </a:p>
          <a:p>
            <a:pPr algn="just">
              <a:spcBef>
                <a:spcPct val="0"/>
              </a:spcBef>
              <a:spcAft>
                <a:spcPts val="600"/>
              </a:spcAft>
              <a:defRPr/>
            </a:pPr>
            <a:r>
              <a:rPr lang="en-US" altLang="cs-CZ" sz="2200" dirty="0">
                <a:latin typeface="Times New Roman" panose="02020603050405020304" pitchFamily="18" charset="0"/>
                <a:cs typeface="Times New Roman" panose="02020603050405020304" pitchFamily="18" charset="0"/>
              </a:rPr>
              <a:t>the principle of risk awareness, </a:t>
            </a:r>
          </a:p>
          <a:p>
            <a:pPr algn="just">
              <a:spcBef>
                <a:spcPct val="0"/>
              </a:spcBef>
              <a:spcAft>
                <a:spcPts val="600"/>
              </a:spcAft>
              <a:defRPr/>
            </a:pPr>
            <a:r>
              <a:rPr lang="en-US" altLang="cs-CZ" sz="2200" dirty="0">
                <a:latin typeface="Times New Roman" panose="02020603050405020304" pitchFamily="18" charset="0"/>
                <a:cs typeface="Times New Roman" panose="02020603050405020304" pitchFamily="18" charset="0"/>
              </a:rPr>
              <a:t>the principle of concentration, </a:t>
            </a:r>
          </a:p>
          <a:p>
            <a:pPr algn="just">
              <a:spcBef>
                <a:spcPct val="0"/>
              </a:spcBef>
              <a:spcAft>
                <a:spcPts val="600"/>
              </a:spcAft>
              <a:defRPr/>
            </a:pPr>
            <a:r>
              <a:rPr lang="en-US" altLang="cs-CZ" sz="2200" dirty="0">
                <a:latin typeface="Times New Roman" panose="02020603050405020304" pitchFamily="18" charset="0"/>
                <a:cs typeface="Times New Roman" panose="02020603050405020304" pitchFamily="18" charset="0"/>
              </a:rPr>
              <a:t>the principle of ethics. </a:t>
            </a:r>
          </a:p>
          <a:p>
            <a:pPr algn="just">
              <a:spcBef>
                <a:spcPct val="0"/>
              </a:spcBef>
              <a:spcAft>
                <a:spcPts val="600"/>
              </a:spcAft>
              <a:defRPr/>
            </a:pPr>
            <a:endParaRPr lang="en-US" altLang="cs-CZ" sz="2200" dirty="0">
              <a:latin typeface="Times New Roman" panose="02020603050405020304" pitchFamily="18" charset="0"/>
              <a:cs typeface="Times New Roman" panose="02020603050405020304" pitchFamily="18" charset="0"/>
            </a:endParaRPr>
          </a:p>
          <a:p>
            <a:pPr algn="just">
              <a:spcBef>
                <a:spcPct val="0"/>
              </a:spcBef>
              <a:spcAft>
                <a:spcPts val="600"/>
              </a:spcAft>
              <a:defRPr/>
            </a:pPr>
            <a:endParaRPr lang="en-US" altLang="cs-CZ"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2894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712727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Stakeholders</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a:t>
            </a: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Interest</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a:t>
            </a: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Groups</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in </a:t>
            </a: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Management</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39724"/>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ct val="0"/>
              </a:spcBef>
              <a:spcAft>
                <a:spcPts val="600"/>
              </a:spcAft>
              <a:defRPr/>
            </a:pPr>
            <a:r>
              <a:rPr lang="en-US" altLang="cs-CZ" sz="2200" dirty="0">
                <a:latin typeface="Times New Roman" panose="02020603050405020304" pitchFamily="18" charset="0"/>
                <a:cs typeface="Times New Roman" panose="02020603050405020304" pitchFamily="18" charset="0"/>
              </a:rPr>
              <a:t>The process of strategic management involves different people or groups of people who have different stakes and interests in the nature of the strategy developed, we speak of so-called interest groups.</a:t>
            </a:r>
          </a:p>
          <a:p>
            <a:pPr algn="just">
              <a:spcBef>
                <a:spcPct val="0"/>
              </a:spcBef>
              <a:spcAft>
                <a:spcPts val="600"/>
              </a:spcAft>
              <a:defRPr/>
            </a:pPr>
            <a:r>
              <a:rPr lang="en-US" altLang="cs-CZ" sz="2200" dirty="0">
                <a:latin typeface="Times New Roman" panose="02020603050405020304" pitchFamily="18" charset="0"/>
                <a:cs typeface="Times New Roman" panose="02020603050405020304" pitchFamily="18" charset="0"/>
              </a:rPr>
              <a:t>The term interest group refers to anyone (natural or legal persons) whose activities can affect the enterprise or who is affected by the enterprise's activities.</a:t>
            </a:r>
          </a:p>
          <a:p>
            <a:pPr algn="just">
              <a:spcBef>
                <a:spcPct val="0"/>
              </a:spcBef>
              <a:spcAft>
                <a:spcPts val="600"/>
              </a:spcAft>
              <a:defRPr/>
            </a:pPr>
            <a:r>
              <a:rPr lang="en-US" altLang="cs-CZ" sz="2200" dirty="0">
                <a:latin typeface="Times New Roman" panose="02020603050405020304" pitchFamily="18" charset="0"/>
                <a:cs typeface="Times New Roman" panose="02020603050405020304" pitchFamily="18" charset="0"/>
              </a:rPr>
              <a:t>The relative strength of interest groups in an enterprise is determined by a number of factors, including control over information or resources, irreplaceability in the corporate organism, functional position in the enterprise and the ability to exploit it, and control over contingencies (ability to cope with unexpected problems). </a:t>
            </a:r>
          </a:p>
          <a:p>
            <a:pPr algn="just">
              <a:spcBef>
                <a:spcPct val="0"/>
              </a:spcBef>
              <a:spcAft>
                <a:spcPts val="600"/>
              </a:spcAft>
              <a:defRPr/>
            </a:pPr>
            <a:r>
              <a:rPr lang="en-US" altLang="cs-CZ" sz="2200" dirty="0">
                <a:latin typeface="Times New Roman" panose="02020603050405020304" pitchFamily="18" charset="0"/>
                <a:cs typeface="Times New Roman" panose="02020603050405020304" pitchFamily="18" charset="0"/>
              </a:rPr>
              <a:t>In every enterprise, there are other interest groups outside the strategy maker, but their totality may not be complete and it is useful for each enterprise to broaden or narrow it</a:t>
            </a:r>
            <a:r>
              <a:rPr lang="en-US" altLang="cs-CZ" sz="2200" dirty="0" smtClean="0">
                <a:latin typeface="Times New Roman" panose="02020603050405020304" pitchFamily="18" charset="0"/>
                <a:cs typeface="Times New Roman" panose="02020603050405020304" pitchFamily="18" charset="0"/>
              </a:rPr>
              <a:t>.</a:t>
            </a:r>
            <a:endParaRPr lang="cs-CZ" altLang="cs-CZ" sz="2200" dirty="0" smtClean="0">
              <a:latin typeface="Times New Roman" panose="02020603050405020304" pitchFamily="18" charset="0"/>
              <a:cs typeface="Times New Roman" panose="02020603050405020304" pitchFamily="18" charset="0"/>
            </a:endParaRPr>
          </a:p>
          <a:p>
            <a:pPr algn="just">
              <a:spcBef>
                <a:spcPct val="0"/>
              </a:spcBef>
              <a:spcAft>
                <a:spcPts val="600"/>
              </a:spcAft>
              <a:defRPr/>
            </a:pPr>
            <a:r>
              <a:rPr lang="cs-CZ" altLang="cs-CZ" sz="2200" b="1" dirty="0" err="1" smtClean="0">
                <a:latin typeface="Times New Roman" panose="02020603050405020304" pitchFamily="18" charset="0"/>
                <a:cs typeface="Times New Roman" panose="02020603050405020304" pitchFamily="18" charset="0"/>
              </a:rPr>
              <a:t>Interest</a:t>
            </a:r>
            <a:r>
              <a:rPr lang="cs-CZ" altLang="cs-CZ" sz="2200" b="1" dirty="0" smtClean="0">
                <a:latin typeface="Times New Roman" panose="02020603050405020304" pitchFamily="18" charset="0"/>
                <a:cs typeface="Times New Roman" panose="02020603050405020304" pitchFamily="18" charset="0"/>
              </a:rPr>
              <a:t> </a:t>
            </a:r>
            <a:r>
              <a:rPr lang="cs-CZ" altLang="cs-CZ" sz="2200" b="1" dirty="0" err="1" smtClean="0">
                <a:latin typeface="Times New Roman" panose="02020603050405020304" pitchFamily="18" charset="0"/>
                <a:cs typeface="Times New Roman" panose="02020603050405020304" pitchFamily="18" charset="0"/>
              </a:rPr>
              <a:t>groups</a:t>
            </a:r>
            <a:r>
              <a:rPr lang="cs-CZ" altLang="cs-CZ" sz="2200" dirty="0" smtClean="0">
                <a:latin typeface="Times New Roman" panose="02020603050405020304" pitchFamily="18" charset="0"/>
                <a:cs typeface="Times New Roman" panose="02020603050405020304" pitchFamily="18" charset="0"/>
              </a:rPr>
              <a:t>: </a:t>
            </a:r>
            <a:r>
              <a:rPr lang="en-US" altLang="cs-CZ" sz="2200" dirty="0">
                <a:latin typeface="Times New Roman" panose="02020603050405020304" pitchFamily="18" charset="0"/>
                <a:cs typeface="Times New Roman" panose="02020603050405020304" pitchFamily="18" charset="0"/>
              </a:rPr>
              <a:t>top management of the </a:t>
            </a:r>
            <a:r>
              <a:rPr lang="en-US" altLang="cs-CZ" sz="2200" dirty="0" smtClean="0">
                <a:latin typeface="Times New Roman" panose="02020603050405020304" pitchFamily="18" charset="0"/>
                <a:cs typeface="Times New Roman" panose="02020603050405020304" pitchFamily="18" charset="0"/>
              </a:rPr>
              <a:t>company</a:t>
            </a:r>
            <a:r>
              <a:rPr lang="cs-CZ" altLang="cs-CZ" sz="2200" dirty="0" smtClean="0">
                <a:latin typeface="Times New Roman" panose="02020603050405020304" pitchFamily="18" charset="0"/>
                <a:cs typeface="Times New Roman" panose="02020603050405020304" pitchFamily="18" charset="0"/>
              </a:rPr>
              <a:t>, </a:t>
            </a:r>
            <a:r>
              <a:rPr lang="en-US" altLang="cs-CZ" sz="2200" dirty="0" smtClean="0">
                <a:latin typeface="Times New Roman" panose="02020603050405020304" pitchFamily="18" charset="0"/>
                <a:cs typeface="Times New Roman" panose="02020603050405020304" pitchFamily="18" charset="0"/>
              </a:rPr>
              <a:t>middle management</a:t>
            </a:r>
            <a:r>
              <a:rPr lang="cs-CZ" altLang="cs-CZ" sz="2200" dirty="0" smtClean="0">
                <a:latin typeface="Times New Roman" panose="02020603050405020304" pitchFamily="18" charset="0"/>
                <a:cs typeface="Times New Roman" panose="02020603050405020304" pitchFamily="18" charset="0"/>
              </a:rPr>
              <a:t>, </a:t>
            </a:r>
            <a:r>
              <a:rPr lang="en-US" altLang="cs-CZ" sz="2200" dirty="0" smtClean="0">
                <a:latin typeface="Times New Roman" panose="02020603050405020304" pitchFamily="18" charset="0"/>
                <a:cs typeface="Times New Roman" panose="02020603050405020304" pitchFamily="18" charset="0"/>
              </a:rPr>
              <a:t>outsourced</a:t>
            </a:r>
            <a:r>
              <a:rPr lang="cs-CZ" altLang="cs-CZ" sz="2200" dirty="0" smtClean="0">
                <a:latin typeface="Times New Roman" panose="02020603050405020304" pitchFamily="18" charset="0"/>
                <a:cs typeface="Times New Roman" panose="02020603050405020304" pitchFamily="18" charset="0"/>
              </a:rPr>
              <a:t>, </a:t>
            </a:r>
            <a:r>
              <a:rPr lang="en-US" altLang="cs-CZ" sz="2200" dirty="0" smtClean="0">
                <a:latin typeface="Times New Roman" panose="02020603050405020304" pitchFamily="18" charset="0"/>
                <a:cs typeface="Times New Roman" panose="02020603050405020304" pitchFamily="18" charset="0"/>
              </a:rPr>
              <a:t>business owners</a:t>
            </a:r>
            <a:r>
              <a:rPr lang="cs-CZ" altLang="cs-CZ" sz="2200" dirty="0" smtClean="0">
                <a:latin typeface="Times New Roman" panose="02020603050405020304" pitchFamily="18" charset="0"/>
                <a:cs typeface="Times New Roman" panose="02020603050405020304" pitchFamily="18" charset="0"/>
              </a:rPr>
              <a:t>, </a:t>
            </a:r>
            <a:r>
              <a:rPr lang="en-US" altLang="cs-CZ" sz="2200" dirty="0" smtClean="0">
                <a:latin typeface="Times New Roman" panose="02020603050405020304" pitchFamily="18" charset="0"/>
                <a:cs typeface="Times New Roman" panose="02020603050405020304" pitchFamily="18" charset="0"/>
              </a:rPr>
              <a:t>employees</a:t>
            </a:r>
            <a:r>
              <a:rPr lang="cs-CZ" altLang="cs-CZ" sz="2200" dirty="0" smtClean="0">
                <a:latin typeface="Times New Roman" panose="02020603050405020304" pitchFamily="18" charset="0"/>
                <a:cs typeface="Times New Roman" panose="02020603050405020304" pitchFamily="18" charset="0"/>
              </a:rPr>
              <a:t>, </a:t>
            </a:r>
            <a:r>
              <a:rPr lang="en-US" altLang="cs-CZ" sz="2200" dirty="0" smtClean="0">
                <a:latin typeface="Times New Roman" panose="02020603050405020304" pitchFamily="18" charset="0"/>
                <a:cs typeface="Times New Roman" panose="02020603050405020304" pitchFamily="18" charset="0"/>
              </a:rPr>
              <a:t>unions</a:t>
            </a:r>
            <a:r>
              <a:rPr lang="cs-CZ" altLang="cs-CZ" sz="2200" dirty="0" smtClean="0">
                <a:latin typeface="Times New Roman" panose="02020603050405020304" pitchFamily="18" charset="0"/>
                <a:cs typeface="Times New Roman" panose="02020603050405020304" pitchFamily="18" charset="0"/>
              </a:rPr>
              <a:t>, </a:t>
            </a:r>
            <a:r>
              <a:rPr lang="en-US" altLang="cs-CZ" sz="2200" dirty="0" smtClean="0">
                <a:latin typeface="Times New Roman" panose="02020603050405020304" pitchFamily="18" charset="0"/>
                <a:cs typeface="Times New Roman" panose="02020603050405020304" pitchFamily="18" charset="0"/>
              </a:rPr>
              <a:t>creditors</a:t>
            </a:r>
            <a:r>
              <a:rPr lang="cs-CZ" altLang="cs-CZ" sz="2200" dirty="0" smtClean="0">
                <a:latin typeface="Times New Roman" panose="02020603050405020304" pitchFamily="18" charset="0"/>
                <a:cs typeface="Times New Roman" panose="02020603050405020304" pitchFamily="18" charset="0"/>
              </a:rPr>
              <a:t>, </a:t>
            </a:r>
            <a:r>
              <a:rPr lang="en-US" altLang="cs-CZ" sz="2200" dirty="0" smtClean="0">
                <a:latin typeface="Times New Roman" panose="02020603050405020304" pitchFamily="18" charset="0"/>
                <a:cs typeface="Times New Roman" panose="02020603050405020304" pitchFamily="18" charset="0"/>
              </a:rPr>
              <a:t>customers</a:t>
            </a:r>
            <a:r>
              <a:rPr lang="cs-CZ" altLang="cs-CZ" sz="2200" dirty="0" smtClean="0">
                <a:latin typeface="Times New Roman" panose="02020603050405020304" pitchFamily="18" charset="0"/>
                <a:cs typeface="Times New Roman" panose="02020603050405020304" pitchFamily="18" charset="0"/>
              </a:rPr>
              <a:t>, </a:t>
            </a:r>
            <a:r>
              <a:rPr lang="en-US" altLang="cs-CZ" sz="2200" dirty="0" smtClean="0">
                <a:latin typeface="Times New Roman" panose="02020603050405020304" pitchFamily="18" charset="0"/>
                <a:cs typeface="Times New Roman" panose="02020603050405020304" pitchFamily="18" charset="0"/>
              </a:rPr>
              <a:t>suppliers</a:t>
            </a:r>
            <a:r>
              <a:rPr lang="cs-CZ" altLang="cs-CZ" sz="2200" dirty="0" smtClean="0">
                <a:latin typeface="Times New Roman" panose="02020603050405020304" pitchFamily="18" charset="0"/>
                <a:cs typeface="Times New Roman" panose="02020603050405020304" pitchFamily="18" charset="0"/>
              </a:rPr>
              <a:t>, </a:t>
            </a:r>
            <a:r>
              <a:rPr lang="en-US" altLang="cs-CZ" sz="2200" dirty="0" smtClean="0">
                <a:latin typeface="Times New Roman" panose="02020603050405020304" pitchFamily="18" charset="0"/>
                <a:cs typeface="Times New Roman" panose="02020603050405020304" pitchFamily="18" charset="0"/>
              </a:rPr>
              <a:t>competitors</a:t>
            </a:r>
            <a:r>
              <a:rPr lang="cs-CZ" altLang="cs-CZ" sz="2200" dirty="0" smtClean="0">
                <a:latin typeface="Times New Roman" panose="02020603050405020304" pitchFamily="18" charset="0"/>
                <a:cs typeface="Times New Roman" panose="02020603050405020304" pitchFamily="18" charset="0"/>
              </a:rPr>
              <a:t>, </a:t>
            </a:r>
            <a:r>
              <a:rPr lang="en-US" altLang="cs-CZ" sz="2200" dirty="0" smtClean="0">
                <a:latin typeface="Times New Roman" panose="02020603050405020304" pitchFamily="18" charset="0"/>
                <a:cs typeface="Times New Roman" panose="02020603050405020304" pitchFamily="18" charset="0"/>
              </a:rPr>
              <a:t>local community</a:t>
            </a:r>
            <a:r>
              <a:rPr lang="cs-CZ" altLang="cs-CZ" sz="2200" dirty="0" smtClean="0">
                <a:latin typeface="Times New Roman" panose="02020603050405020304" pitchFamily="18" charset="0"/>
                <a:cs typeface="Times New Roman" panose="02020603050405020304" pitchFamily="18" charset="0"/>
              </a:rPr>
              <a:t>, </a:t>
            </a:r>
            <a:r>
              <a:rPr lang="en-US" altLang="cs-CZ" sz="2200" dirty="0" smtClean="0">
                <a:latin typeface="Times New Roman" panose="02020603050405020304" pitchFamily="18" charset="0"/>
                <a:cs typeface="Times New Roman" panose="02020603050405020304" pitchFamily="18" charset="0"/>
              </a:rPr>
              <a:t>the </a:t>
            </a:r>
            <a:r>
              <a:rPr lang="en-US" altLang="cs-CZ" sz="2200" dirty="0">
                <a:latin typeface="Times New Roman" panose="02020603050405020304" pitchFamily="18" charset="0"/>
                <a:cs typeface="Times New Roman" panose="02020603050405020304" pitchFamily="18" charset="0"/>
              </a:rPr>
              <a:t>general </a:t>
            </a:r>
            <a:r>
              <a:rPr lang="en-US" altLang="cs-CZ" sz="2200" dirty="0" smtClean="0">
                <a:latin typeface="Times New Roman" panose="02020603050405020304" pitchFamily="18" charset="0"/>
                <a:cs typeface="Times New Roman" panose="02020603050405020304" pitchFamily="18" charset="0"/>
              </a:rPr>
              <a:t>public</a:t>
            </a:r>
            <a:r>
              <a:rPr lang="cs-CZ" altLang="cs-CZ" sz="2200" dirty="0" smtClean="0">
                <a:latin typeface="Times New Roman" panose="02020603050405020304" pitchFamily="18" charset="0"/>
                <a:cs typeface="Times New Roman" panose="02020603050405020304" pitchFamily="18" charset="0"/>
              </a:rPr>
              <a:t>, </a:t>
            </a:r>
            <a:r>
              <a:rPr lang="en-US" altLang="cs-CZ" sz="2200" dirty="0" smtClean="0">
                <a:latin typeface="Times New Roman" panose="02020603050405020304" pitchFamily="18" charset="0"/>
                <a:cs typeface="Times New Roman" panose="02020603050405020304" pitchFamily="18" charset="0"/>
              </a:rPr>
              <a:t>state </a:t>
            </a:r>
            <a:r>
              <a:rPr lang="en-US" altLang="cs-CZ" sz="2200" dirty="0">
                <a:latin typeface="Times New Roman" panose="02020603050405020304" pitchFamily="18" charset="0"/>
                <a:cs typeface="Times New Roman" panose="02020603050405020304" pitchFamily="18" charset="0"/>
              </a:rPr>
              <a:t>(government)</a:t>
            </a:r>
          </a:p>
          <a:p>
            <a:pPr algn="just">
              <a:spcBef>
                <a:spcPct val="0"/>
              </a:spcBef>
              <a:spcAft>
                <a:spcPts val="600"/>
              </a:spcAft>
              <a:defRPr/>
            </a:pPr>
            <a:endParaRPr lang="en-US" altLang="cs-CZ" sz="2200" dirty="0">
              <a:latin typeface="Times New Roman" panose="02020603050405020304" pitchFamily="18" charset="0"/>
              <a:cs typeface="Times New Roman" panose="02020603050405020304" pitchFamily="18" charset="0"/>
            </a:endParaRPr>
          </a:p>
          <a:p>
            <a:pPr algn="just">
              <a:spcBef>
                <a:spcPct val="0"/>
              </a:spcBef>
              <a:spcAft>
                <a:spcPts val="600"/>
              </a:spcAft>
              <a:defRPr/>
            </a:pPr>
            <a:endParaRPr lang="en-US" altLang="cs-CZ"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962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975768" cy="461665"/>
          </a:xfrm>
          <a:prstGeom prst="rect">
            <a:avLst/>
          </a:prstGeom>
        </p:spPr>
        <p:txBody>
          <a:bodyPr wrap="none">
            <a:spAutoFit/>
          </a:bodyPr>
          <a:lstStyle/>
          <a:p>
            <a:pPr lvl="0">
              <a:defRPr/>
            </a:pPr>
            <a:r>
              <a:rPr lang="en-US" sz="2400" kern="0" dirty="0">
                <a:solidFill>
                  <a:srgbClr val="307871"/>
                </a:solidFill>
                <a:latin typeface="Times New Roman"/>
              </a:rPr>
              <a:t>Strategic Management Process</a:t>
            </a:r>
            <a:endParaRPr lang="en-GB" kern="0" dirty="0">
              <a:solidFill>
                <a:sysClr val="windowText" lastClr="000000"/>
              </a:solidFill>
            </a:endParaRPr>
          </a:p>
        </p:txBody>
      </p:sp>
      <p:sp>
        <p:nvSpPr>
          <p:cNvPr id="6" name="Zástupný symbol pro obsah 2"/>
          <p:cNvSpPr txBox="1">
            <a:spLocks/>
          </p:cNvSpPr>
          <p:nvPr/>
        </p:nvSpPr>
        <p:spPr>
          <a:xfrm>
            <a:off x="251520" y="957040"/>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ct val="0"/>
              </a:spcBef>
              <a:buNone/>
              <a:defRPr/>
            </a:pPr>
            <a:r>
              <a:rPr lang="en-US" altLang="cs-CZ" sz="2400" b="1" dirty="0">
                <a:latin typeface="Times New Roman" panose="02020603050405020304" pitchFamily="18" charset="0"/>
                <a:cs typeface="Times New Roman" panose="02020603050405020304" pitchFamily="18" charset="0"/>
              </a:rPr>
              <a:t>Strategic management consists of four basic elements</a:t>
            </a:r>
            <a:r>
              <a:rPr lang="en-US" altLang="cs-CZ" sz="2400" dirty="0">
                <a:latin typeface="Times New Roman" panose="02020603050405020304" pitchFamily="18" charset="0"/>
                <a:cs typeface="Times New Roman" panose="02020603050405020304" pitchFamily="18" charset="0"/>
              </a:rPr>
              <a:t>:</a:t>
            </a:r>
          </a:p>
          <a:p>
            <a:pPr marL="342900" indent="-342900" algn="just">
              <a:spcBef>
                <a:spcPct val="0"/>
              </a:spcBef>
              <a:defRPr/>
            </a:pPr>
            <a:r>
              <a:rPr lang="en-US" altLang="cs-CZ" sz="2400" dirty="0">
                <a:latin typeface="Times New Roman" panose="02020603050405020304" pitchFamily="18" charset="0"/>
                <a:cs typeface="Times New Roman" panose="02020603050405020304" pitchFamily="18" charset="0"/>
              </a:rPr>
              <a:t>Environmental </a:t>
            </a:r>
            <a:r>
              <a:rPr lang="en-US" altLang="cs-CZ" sz="2400" dirty="0" smtClean="0">
                <a:latin typeface="Times New Roman" panose="02020603050405020304" pitchFamily="18" charset="0"/>
                <a:cs typeface="Times New Roman" panose="02020603050405020304" pitchFamily="18" charset="0"/>
              </a:rPr>
              <a:t>scanning</a:t>
            </a:r>
            <a:r>
              <a:rPr lang="cs-CZ" altLang="cs-CZ" sz="2400" dirty="0" smtClean="0">
                <a:latin typeface="Times New Roman" panose="02020603050405020304" pitchFamily="18" charset="0"/>
                <a:cs typeface="Times New Roman" panose="02020603050405020304" pitchFamily="18" charset="0"/>
              </a:rPr>
              <a:t> (</a:t>
            </a:r>
            <a:r>
              <a:rPr lang="cs-CZ" altLang="cs-CZ" sz="2400" dirty="0" err="1" smtClean="0">
                <a:latin typeface="Times New Roman" panose="02020603050405020304" pitchFamily="18" charset="0"/>
                <a:cs typeface="Times New Roman" panose="02020603050405020304" pitchFamily="18" charset="0"/>
              </a:rPr>
              <a:t>Strategic</a:t>
            </a:r>
            <a:r>
              <a:rPr lang="cs-CZ" altLang="cs-CZ" sz="2400" dirty="0" smtClean="0">
                <a:latin typeface="Times New Roman" panose="02020603050405020304" pitchFamily="18" charset="0"/>
                <a:cs typeface="Times New Roman" panose="02020603050405020304" pitchFamily="18" charset="0"/>
              </a:rPr>
              <a:t> </a:t>
            </a:r>
            <a:r>
              <a:rPr lang="cs-CZ" altLang="cs-CZ" sz="2400" dirty="0" err="1" smtClean="0">
                <a:latin typeface="Times New Roman" panose="02020603050405020304" pitchFamily="18" charset="0"/>
                <a:cs typeface="Times New Roman" panose="02020603050405020304" pitchFamily="18" charset="0"/>
              </a:rPr>
              <a:t>analysis</a:t>
            </a:r>
            <a:r>
              <a:rPr lang="cs-CZ" altLang="cs-CZ" sz="2400" dirty="0" smtClean="0">
                <a:latin typeface="Times New Roman" panose="02020603050405020304" pitchFamily="18" charset="0"/>
                <a:cs typeface="Times New Roman" panose="02020603050405020304" pitchFamily="18" charset="0"/>
              </a:rPr>
              <a:t>)</a:t>
            </a:r>
            <a:endParaRPr lang="en-US"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r>
              <a:rPr lang="en-US" altLang="cs-CZ" sz="2400" dirty="0">
                <a:latin typeface="Times New Roman" panose="02020603050405020304" pitchFamily="18" charset="0"/>
                <a:cs typeface="Times New Roman" panose="02020603050405020304" pitchFamily="18" charset="0"/>
              </a:rPr>
              <a:t>Strategy formulation</a:t>
            </a:r>
          </a:p>
          <a:p>
            <a:pPr marL="342900" indent="-342900" algn="just">
              <a:spcBef>
                <a:spcPct val="0"/>
              </a:spcBef>
              <a:defRPr/>
            </a:pPr>
            <a:r>
              <a:rPr lang="en-US" altLang="cs-CZ" sz="2400" dirty="0">
                <a:latin typeface="Times New Roman" panose="02020603050405020304" pitchFamily="18" charset="0"/>
                <a:cs typeface="Times New Roman" panose="02020603050405020304" pitchFamily="18" charset="0"/>
              </a:rPr>
              <a:t>Strategy implementation</a:t>
            </a:r>
          </a:p>
          <a:p>
            <a:pPr marL="342900" indent="-342900" algn="just">
              <a:spcBef>
                <a:spcPct val="0"/>
              </a:spcBef>
              <a:defRPr/>
            </a:pPr>
            <a:r>
              <a:rPr lang="en-US" altLang="cs-CZ" sz="2400" dirty="0">
                <a:latin typeface="Times New Roman" panose="02020603050405020304" pitchFamily="18" charset="0"/>
                <a:cs typeface="Times New Roman" panose="02020603050405020304" pitchFamily="18" charset="0"/>
              </a:rPr>
              <a:t>Evaluation and control</a:t>
            </a:r>
            <a:endParaRPr lang="en-GB"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en-GB" altLang="cs-CZ" sz="2400" dirty="0">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rotWithShape="1">
          <a:blip r:embed="rId3"/>
          <a:srcRect l="37678" t="41238" r="7143" b="36857"/>
          <a:stretch/>
        </p:blipFill>
        <p:spPr>
          <a:xfrm>
            <a:off x="251520" y="3558678"/>
            <a:ext cx="10242535" cy="1948326"/>
          </a:xfrm>
          <a:prstGeom prst="rect">
            <a:avLst/>
          </a:prstGeom>
        </p:spPr>
      </p:pic>
      <p:sp>
        <p:nvSpPr>
          <p:cNvPr id="9" name="Obdélník 8"/>
          <p:cNvSpPr/>
          <p:nvPr/>
        </p:nvSpPr>
        <p:spPr>
          <a:xfrm>
            <a:off x="1012371" y="5723338"/>
            <a:ext cx="6090557" cy="400110"/>
          </a:xfrm>
          <a:prstGeom prst="rect">
            <a:avLst/>
          </a:prstGeom>
        </p:spPr>
        <p:txBody>
          <a:bodyPr wrap="square">
            <a:spAutoFit/>
          </a:bodyPr>
          <a:lstStyle/>
          <a:p>
            <a:r>
              <a:rPr lang="en-US" sz="1000" i="1" dirty="0"/>
              <a:t>SOURCE: T. L. </a:t>
            </a:r>
            <a:r>
              <a:rPr lang="en-US" sz="1000" i="1" dirty="0" err="1"/>
              <a:t>Wheelen</a:t>
            </a:r>
            <a:r>
              <a:rPr lang="en-US" sz="1000" i="1" dirty="0"/>
              <a:t>, “Strategic Management Model,” adapted from “Concepts of Management,” presented to Society for Advancement of</a:t>
            </a:r>
            <a:r>
              <a:rPr lang="cs-CZ" sz="1000" i="1" dirty="0"/>
              <a:t> </a:t>
            </a:r>
            <a:r>
              <a:rPr lang="en-US" sz="1000" i="1" dirty="0"/>
              <a:t>Management (SAM)</a:t>
            </a:r>
            <a:endParaRPr lang="cs-CZ" sz="1000" i="1" dirty="0"/>
          </a:p>
        </p:txBody>
      </p:sp>
    </p:spTree>
    <p:extLst>
      <p:ext uri="{BB962C8B-B14F-4D97-AF65-F5344CB8AC3E}">
        <p14:creationId xmlns:p14="http://schemas.microsoft.com/office/powerpoint/2010/main" val="1586207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75991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dirty="0" smtClean="0">
                <a:ln>
                  <a:noFill/>
                </a:ln>
                <a:solidFill>
                  <a:srgbClr val="307871"/>
                </a:solidFill>
                <a:effectLst/>
                <a:uLnTx/>
                <a:uFillTx/>
                <a:latin typeface="Times New Roman"/>
                <a:ea typeface="+mj-ea"/>
                <a:cs typeface="+mj-cs"/>
              </a:rPr>
              <a:t>Environmenta</a:t>
            </a:r>
            <a:r>
              <a:rPr lang="en-US" sz="2400" kern="0" dirty="0" smtClean="0">
                <a:solidFill>
                  <a:srgbClr val="307871"/>
                </a:solidFill>
                <a:latin typeface="Times New Roman"/>
                <a:ea typeface="+mj-ea"/>
                <a:cs typeface="+mj-cs"/>
              </a:rPr>
              <a:t>l </a:t>
            </a:r>
            <a:r>
              <a:rPr lang="en-US" sz="2400" kern="0" dirty="0" smtClean="0">
                <a:solidFill>
                  <a:srgbClr val="307871"/>
                </a:solidFill>
                <a:latin typeface="Times New Roman"/>
                <a:ea typeface="+mj-ea"/>
                <a:cs typeface="+mj-cs"/>
              </a:rPr>
              <a:t>Scanning</a:t>
            </a:r>
            <a:r>
              <a:rPr lang="cs-CZ" sz="2400" kern="0" dirty="0" smtClean="0">
                <a:solidFill>
                  <a:srgbClr val="307871"/>
                </a:solidFill>
                <a:latin typeface="Times New Roman"/>
                <a:ea typeface="+mj-ea"/>
                <a:cs typeface="+mj-cs"/>
              </a:rPr>
              <a:t> (</a:t>
            </a:r>
            <a:r>
              <a:rPr lang="cs-CZ" sz="2400" kern="0" dirty="0" err="1" smtClean="0">
                <a:solidFill>
                  <a:srgbClr val="307871"/>
                </a:solidFill>
                <a:latin typeface="Times New Roman"/>
                <a:ea typeface="+mj-ea"/>
                <a:cs typeface="+mj-cs"/>
              </a:rPr>
              <a:t>Strategic</a:t>
            </a:r>
            <a:r>
              <a:rPr lang="cs-CZ" sz="2400" kern="0" dirty="0" smtClean="0">
                <a:solidFill>
                  <a:srgbClr val="307871"/>
                </a:solidFill>
                <a:latin typeface="Times New Roman"/>
                <a:ea typeface="+mj-ea"/>
                <a:cs typeface="+mj-cs"/>
              </a:rPr>
              <a:t> </a:t>
            </a:r>
            <a:r>
              <a:rPr lang="cs-CZ" sz="2400" kern="0" dirty="0" err="1" smtClean="0">
                <a:solidFill>
                  <a:srgbClr val="307871"/>
                </a:solidFill>
                <a:latin typeface="Times New Roman"/>
                <a:ea typeface="+mj-ea"/>
                <a:cs typeface="+mj-cs"/>
              </a:rPr>
              <a:t>Analysis</a:t>
            </a:r>
            <a:r>
              <a:rPr lang="cs-CZ" sz="2400" kern="0" dirty="0" smtClean="0">
                <a:solidFill>
                  <a:srgbClr val="307871"/>
                </a:solidFill>
                <a:latin typeface="Times New Roman"/>
                <a:ea typeface="+mj-ea"/>
                <a:cs typeface="+mj-cs"/>
              </a:rPr>
              <a:t>)</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957040"/>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spcBef>
                <a:spcPct val="0"/>
              </a:spcBef>
              <a:defRPr/>
            </a:pPr>
            <a:r>
              <a:rPr lang="en-US" altLang="cs-CZ" sz="2400" dirty="0" smtClean="0">
                <a:latin typeface="Times New Roman" panose="02020603050405020304" pitchFamily="18" charset="0"/>
                <a:cs typeface="Times New Roman" panose="02020603050405020304" pitchFamily="18" charset="0"/>
              </a:rPr>
              <a:t>Environmental </a:t>
            </a:r>
            <a:r>
              <a:rPr lang="en-US" altLang="cs-CZ" sz="2400" dirty="0">
                <a:latin typeface="Times New Roman" panose="02020603050405020304" pitchFamily="18" charset="0"/>
                <a:cs typeface="Times New Roman" panose="02020603050405020304" pitchFamily="18" charset="0"/>
              </a:rPr>
              <a:t>scanning involves monitoring, collecting, and evaluating information in</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order to understand the current trends in the natural, societal, and task environments</a:t>
            </a:r>
            <a:r>
              <a:rPr lang="cs-CZ" altLang="cs-CZ" sz="2400" dirty="0">
                <a:latin typeface="Times New Roman" panose="02020603050405020304" pitchFamily="18" charset="0"/>
                <a:cs typeface="Times New Roman" panose="02020603050405020304" pitchFamily="18" charset="0"/>
              </a:rPr>
              <a:t>.</a:t>
            </a: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r>
              <a:rPr lang="cs-CZ" altLang="cs-CZ" sz="2400" dirty="0" err="1">
                <a:latin typeface="Times New Roman" panose="02020603050405020304" pitchFamily="18" charset="0"/>
                <a:cs typeface="Times New Roman" panose="02020603050405020304" pitchFamily="18" charset="0"/>
              </a:rPr>
              <a:t>The</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information is then used to forecast whether these trends will continue or whether others will</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take their place.</a:t>
            </a:r>
            <a:endParaRPr lang="cs-CZ"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i="1" dirty="0">
                <a:latin typeface="Times New Roman" panose="02020603050405020304" pitchFamily="18" charset="0"/>
                <a:cs typeface="Times New Roman" panose="02020603050405020304" pitchFamily="18" charset="0"/>
              </a:rPr>
              <a:t>How will developments in the natural environment affect the world? </a:t>
            </a:r>
            <a:endParaRPr lang="cs-CZ" altLang="cs-CZ" i="1"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i="1" dirty="0">
                <a:latin typeface="Times New Roman" panose="02020603050405020304" pitchFamily="18" charset="0"/>
                <a:cs typeface="Times New Roman" panose="02020603050405020304" pitchFamily="18" charset="0"/>
              </a:rPr>
              <a:t>What</a:t>
            </a:r>
            <a:r>
              <a:rPr lang="cs-CZ" altLang="cs-CZ" i="1" dirty="0">
                <a:latin typeface="Times New Roman" panose="02020603050405020304" pitchFamily="18" charset="0"/>
                <a:cs typeface="Times New Roman" panose="02020603050405020304" pitchFamily="18" charset="0"/>
              </a:rPr>
              <a:t> </a:t>
            </a:r>
            <a:r>
              <a:rPr lang="en-US" altLang="cs-CZ" i="1" dirty="0">
                <a:latin typeface="Times New Roman" panose="02020603050405020304" pitchFamily="18" charset="0"/>
                <a:cs typeface="Times New Roman" panose="02020603050405020304" pitchFamily="18" charset="0"/>
              </a:rPr>
              <a:t>kind of developments can we expect in the societal environment to affect our industry? </a:t>
            </a:r>
            <a:endParaRPr lang="cs-CZ" altLang="cs-CZ" i="1"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i="1" dirty="0">
                <a:latin typeface="Times New Roman" panose="02020603050405020304" pitchFamily="18" charset="0"/>
                <a:cs typeface="Times New Roman" panose="02020603050405020304" pitchFamily="18" charset="0"/>
              </a:rPr>
              <a:t>What</a:t>
            </a:r>
            <a:r>
              <a:rPr lang="cs-CZ" altLang="cs-CZ" i="1" dirty="0">
                <a:latin typeface="Times New Roman" panose="02020603050405020304" pitchFamily="18" charset="0"/>
                <a:cs typeface="Times New Roman" panose="02020603050405020304" pitchFamily="18" charset="0"/>
              </a:rPr>
              <a:t> </a:t>
            </a:r>
            <a:r>
              <a:rPr lang="en-US" altLang="cs-CZ" i="1" dirty="0">
                <a:latin typeface="Times New Roman" panose="02020603050405020304" pitchFamily="18" charset="0"/>
                <a:cs typeface="Times New Roman" panose="02020603050405020304" pitchFamily="18" charset="0"/>
              </a:rPr>
              <a:t>will an industry look like in 10 to 20 years? </a:t>
            </a:r>
            <a:endParaRPr lang="cs-CZ" altLang="cs-CZ" i="1"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i="1" dirty="0">
                <a:latin typeface="Times New Roman" panose="02020603050405020304" pitchFamily="18" charset="0"/>
                <a:cs typeface="Times New Roman" panose="02020603050405020304" pitchFamily="18" charset="0"/>
              </a:rPr>
              <a:t>Who will be the key competitors? </a:t>
            </a:r>
            <a:endParaRPr lang="cs-CZ" altLang="cs-CZ" i="1"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i="1" dirty="0">
                <a:latin typeface="Times New Roman" panose="02020603050405020304" pitchFamily="18" charset="0"/>
                <a:cs typeface="Times New Roman" panose="02020603050405020304" pitchFamily="18" charset="0"/>
              </a:rPr>
              <a:t>Who is likely</a:t>
            </a:r>
            <a:r>
              <a:rPr lang="cs-CZ" altLang="cs-CZ" i="1" dirty="0">
                <a:latin typeface="Times New Roman" panose="02020603050405020304" pitchFamily="18" charset="0"/>
                <a:cs typeface="Times New Roman" panose="02020603050405020304" pitchFamily="18" charset="0"/>
              </a:rPr>
              <a:t> </a:t>
            </a:r>
            <a:r>
              <a:rPr lang="en-US" altLang="cs-CZ" i="1" dirty="0">
                <a:latin typeface="Times New Roman" panose="02020603050405020304" pitchFamily="18" charset="0"/>
                <a:cs typeface="Times New Roman" panose="02020603050405020304" pitchFamily="18" charset="0"/>
              </a:rPr>
              <a:t>to fall by the wayside? </a:t>
            </a:r>
            <a:endParaRPr lang="cs-CZ" altLang="cs-CZ" i="1"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en-GB" alt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3358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23197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dirty="0" smtClean="0">
                <a:ln>
                  <a:noFill/>
                </a:ln>
                <a:solidFill>
                  <a:srgbClr val="307871"/>
                </a:solidFill>
                <a:effectLst/>
                <a:uLnTx/>
                <a:uFillTx/>
                <a:latin typeface="Times New Roman"/>
                <a:ea typeface="+mj-ea"/>
                <a:cs typeface="+mj-cs"/>
              </a:rPr>
              <a:t>Environmenta</a:t>
            </a:r>
            <a:r>
              <a:rPr lang="en-US" sz="2400" kern="0" dirty="0" smtClean="0">
                <a:solidFill>
                  <a:srgbClr val="307871"/>
                </a:solidFill>
                <a:latin typeface="Times New Roman"/>
                <a:ea typeface="+mj-ea"/>
                <a:cs typeface="+mj-cs"/>
              </a:rPr>
              <a:t>l Scanning</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957040"/>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ct val="0"/>
              </a:spcBef>
              <a:buNone/>
              <a:defRPr/>
            </a:pPr>
            <a:r>
              <a:rPr lang="en-US" altLang="cs-CZ" sz="2400" b="1" dirty="0" smtClean="0">
                <a:latin typeface="Times New Roman" panose="02020603050405020304" pitchFamily="18" charset="0"/>
                <a:cs typeface="Times New Roman" panose="02020603050405020304" pitchFamily="18" charset="0"/>
              </a:rPr>
              <a:t>	</a:t>
            </a:r>
            <a:r>
              <a:rPr lang="cs-CZ" altLang="cs-CZ" sz="2400" b="1" dirty="0" err="1" smtClean="0">
                <a:latin typeface="Times New Roman" panose="02020603050405020304" pitchFamily="18" charset="0"/>
                <a:cs typeface="Times New Roman" panose="02020603050405020304" pitchFamily="18" charset="0"/>
              </a:rPr>
              <a:t>Company´s</a:t>
            </a:r>
            <a:r>
              <a:rPr lang="cs-CZ" altLang="cs-CZ" sz="2400" b="1" dirty="0" smtClean="0">
                <a:latin typeface="Times New Roman" panose="02020603050405020304" pitchFamily="18" charset="0"/>
                <a:cs typeface="Times New Roman" panose="02020603050405020304" pitchFamily="18" charset="0"/>
              </a:rPr>
              <a:t> </a:t>
            </a:r>
            <a:r>
              <a:rPr lang="cs-CZ" altLang="cs-CZ" sz="2400" b="1" dirty="0" err="1">
                <a:latin typeface="Times New Roman" panose="02020603050405020304" pitchFamily="18" charset="0"/>
                <a:cs typeface="Times New Roman" panose="02020603050405020304" pitchFamily="18" charset="0"/>
              </a:rPr>
              <a:t>environment</a:t>
            </a:r>
            <a:r>
              <a:rPr lang="cs-CZ" altLang="cs-CZ" sz="2400" b="1" dirty="0">
                <a:latin typeface="Times New Roman" panose="02020603050405020304" pitchFamily="18" charset="0"/>
                <a:cs typeface="Times New Roman" panose="02020603050405020304" pitchFamily="18" charset="0"/>
              </a:rPr>
              <a:t> </a:t>
            </a:r>
            <a:r>
              <a:rPr lang="cs-CZ" altLang="cs-CZ" sz="2400" dirty="0">
                <a:latin typeface="Times New Roman" panose="02020603050405020304" pitchFamily="18" charset="0"/>
                <a:cs typeface="Times New Roman" panose="02020603050405020304" pitchFamily="18" charset="0"/>
              </a:rPr>
              <a:t>– g</a:t>
            </a:r>
            <a:r>
              <a:rPr lang="en-US" altLang="cs-CZ" sz="2400" dirty="0" err="1">
                <a:latin typeface="Times New Roman" panose="02020603050405020304" pitchFamily="18" charset="0"/>
                <a:cs typeface="Times New Roman" panose="02020603050405020304" pitchFamily="18" charset="0"/>
              </a:rPr>
              <a:t>eneral</a:t>
            </a:r>
            <a:r>
              <a:rPr lang="en-US" altLang="cs-CZ" sz="2400" dirty="0">
                <a:latin typeface="Times New Roman" panose="02020603050405020304" pitchFamily="18" charset="0"/>
                <a:cs typeface="Times New Roman" panose="02020603050405020304" pitchFamily="18" charset="0"/>
              </a:rPr>
              <a:t> forces and trends within the natural or societal environments or specific</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factors that </a:t>
            </a:r>
            <a:r>
              <a:rPr lang="cs-CZ" altLang="cs-CZ" sz="2400" dirty="0" err="1">
                <a:latin typeface="Times New Roman" panose="02020603050405020304" pitchFamily="18" charset="0"/>
                <a:cs typeface="Times New Roman" panose="02020603050405020304" pitchFamily="18" charset="0"/>
              </a:rPr>
              <a:t>affect</a:t>
            </a:r>
            <a:r>
              <a:rPr lang="cs-CZ" altLang="cs-CZ" sz="2400" dirty="0">
                <a:latin typeface="Times New Roman" panose="02020603050405020304" pitchFamily="18" charset="0"/>
                <a:cs typeface="Times New Roman" panose="02020603050405020304" pitchFamily="18" charset="0"/>
              </a:rPr>
              <a:t> </a:t>
            </a:r>
            <a:r>
              <a:rPr lang="cs-CZ" altLang="cs-CZ" sz="2400" dirty="0" err="1" smtClean="0">
                <a:latin typeface="Times New Roman" panose="02020603050405020304" pitchFamily="18" charset="0"/>
                <a:cs typeface="Times New Roman" panose="02020603050405020304" pitchFamily="18" charset="0"/>
              </a:rPr>
              <a:t>company</a:t>
            </a:r>
            <a:r>
              <a:rPr lang="en-US" altLang="cs-CZ" sz="2400" dirty="0" smtClean="0">
                <a:latin typeface="Times New Roman" panose="02020603050405020304" pitchFamily="18" charset="0"/>
                <a:cs typeface="Times New Roman" panose="02020603050405020304" pitchFamily="18" charset="0"/>
              </a:rPr>
              <a:t>.</a:t>
            </a:r>
          </a:p>
          <a:p>
            <a:pPr algn="just">
              <a:spcBef>
                <a:spcPct val="0"/>
              </a:spcBef>
              <a:buNone/>
              <a:defRPr/>
            </a:pPr>
            <a:endParaRPr lang="cs-CZ" altLang="cs-CZ" sz="2400"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en-GB" altLang="cs-CZ" sz="2400" dirty="0">
              <a:latin typeface="Times New Roman" panose="02020603050405020304" pitchFamily="18" charset="0"/>
              <a:cs typeface="Times New Roman" panose="02020603050405020304" pitchFamily="18" charset="0"/>
            </a:endParaRPr>
          </a:p>
        </p:txBody>
      </p:sp>
      <p:pic>
        <p:nvPicPr>
          <p:cNvPr id="6" name="Obrázek 5"/>
          <p:cNvPicPr>
            <a:picLocks noChangeAspect="1"/>
          </p:cNvPicPr>
          <p:nvPr/>
        </p:nvPicPr>
        <p:blipFill rotWithShape="1">
          <a:blip r:embed="rId3"/>
          <a:srcRect l="36286" t="9937" r="17321" b="8666"/>
          <a:stretch/>
        </p:blipFill>
        <p:spPr>
          <a:xfrm>
            <a:off x="3888605" y="1681843"/>
            <a:ext cx="4585923" cy="4525834"/>
          </a:xfrm>
          <a:prstGeom prst="rect">
            <a:avLst/>
          </a:prstGeom>
        </p:spPr>
      </p:pic>
    </p:spTree>
    <p:extLst>
      <p:ext uri="{BB962C8B-B14F-4D97-AF65-F5344CB8AC3E}">
        <p14:creationId xmlns:p14="http://schemas.microsoft.com/office/powerpoint/2010/main" val="1225431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231975" cy="461665"/>
          </a:xfrm>
          <a:prstGeom prst="rect">
            <a:avLst/>
          </a:prstGeom>
        </p:spPr>
        <p:txBody>
          <a:bodyPr wrap="none">
            <a:spAutoFit/>
          </a:bodyPr>
          <a:lstStyle/>
          <a:p>
            <a:pPr lvl="0">
              <a:defRPr/>
            </a:pPr>
            <a:r>
              <a:rPr lang="en-US" sz="2400" kern="0" dirty="0">
                <a:solidFill>
                  <a:srgbClr val="307871"/>
                </a:solidFill>
                <a:latin typeface="Times New Roman"/>
              </a:rPr>
              <a:t>Environmental Scanning</a:t>
            </a:r>
            <a:endParaRPr lang="en-GB" kern="0" dirty="0">
              <a:solidFill>
                <a:sysClr val="windowText" lastClr="000000"/>
              </a:solidFill>
            </a:endParaRPr>
          </a:p>
        </p:txBody>
      </p:sp>
      <p:sp>
        <p:nvSpPr>
          <p:cNvPr id="8" name="Zástupný symbol pro obsah 2"/>
          <p:cNvSpPr txBox="1">
            <a:spLocks/>
          </p:cNvSpPr>
          <p:nvPr/>
        </p:nvSpPr>
        <p:spPr>
          <a:xfrm>
            <a:off x="251520" y="957040"/>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spcBef>
                <a:spcPct val="0"/>
              </a:spcBef>
              <a:defRPr/>
            </a:pPr>
            <a:r>
              <a:rPr lang="en-US" altLang="cs-CZ" sz="2200" dirty="0">
                <a:latin typeface="Times New Roman" panose="02020603050405020304" pitchFamily="18" charset="0"/>
                <a:cs typeface="Times New Roman" panose="02020603050405020304" pitchFamily="18" charset="0"/>
              </a:rPr>
              <a:t>Environmental scanning is the </a:t>
            </a:r>
            <a:r>
              <a:rPr lang="en-US" altLang="cs-CZ" sz="2200" i="1" dirty="0">
                <a:latin typeface="Times New Roman" panose="02020603050405020304" pitchFamily="18" charset="0"/>
                <a:cs typeface="Times New Roman" panose="02020603050405020304" pitchFamily="18" charset="0"/>
              </a:rPr>
              <a:t>monitoring, evaluating, and disseminating of information</a:t>
            </a:r>
            <a:r>
              <a:rPr lang="cs-CZ" altLang="cs-CZ" sz="2200" i="1" dirty="0">
                <a:latin typeface="Times New Roman" panose="02020603050405020304" pitchFamily="18" charset="0"/>
                <a:cs typeface="Times New Roman" panose="02020603050405020304" pitchFamily="18" charset="0"/>
              </a:rPr>
              <a:t> </a:t>
            </a:r>
            <a:r>
              <a:rPr lang="en-US" altLang="cs-CZ" sz="2200" i="1" dirty="0">
                <a:latin typeface="Times New Roman" panose="02020603050405020304" pitchFamily="18" charset="0"/>
                <a:cs typeface="Times New Roman" panose="02020603050405020304" pitchFamily="18" charset="0"/>
              </a:rPr>
              <a:t>from the external and internal environments</a:t>
            </a:r>
            <a:r>
              <a:rPr lang="en-US" altLang="cs-CZ" sz="2200" dirty="0">
                <a:latin typeface="Times New Roman" panose="02020603050405020304" pitchFamily="18" charset="0"/>
                <a:cs typeface="Times New Roman" panose="02020603050405020304" pitchFamily="18" charset="0"/>
              </a:rPr>
              <a:t> to key people within the corporation. </a:t>
            </a:r>
            <a:endParaRPr lang="cs-CZ" altLang="cs-CZ" sz="2200" dirty="0">
              <a:latin typeface="Times New Roman" panose="02020603050405020304" pitchFamily="18" charset="0"/>
              <a:cs typeface="Times New Roman" panose="02020603050405020304" pitchFamily="18" charset="0"/>
            </a:endParaRPr>
          </a:p>
          <a:p>
            <a:pPr marL="342900" indent="-342900" algn="just">
              <a:spcBef>
                <a:spcPct val="0"/>
              </a:spcBef>
              <a:defRPr/>
            </a:pPr>
            <a:r>
              <a:rPr lang="cs-CZ" altLang="cs-CZ" sz="2200" dirty="0">
                <a:latin typeface="Times New Roman" panose="02020603050405020304" pitchFamily="18" charset="0"/>
                <a:cs typeface="Times New Roman" panose="02020603050405020304" pitchFamily="18" charset="0"/>
              </a:rPr>
              <a:t>A</a:t>
            </a:r>
            <a:r>
              <a:rPr lang="en-US" altLang="cs-CZ" sz="2200" dirty="0">
                <a:latin typeface="Times New Roman" panose="02020603050405020304" pitchFamily="18" charset="0"/>
                <a:cs typeface="Times New Roman" panose="02020603050405020304" pitchFamily="18" charset="0"/>
              </a:rPr>
              <a:t> corporation’s scanning of the environment includes analyses of all</a:t>
            </a:r>
            <a:r>
              <a:rPr lang="cs-CZ" altLang="cs-CZ" sz="2200" dirty="0">
                <a:latin typeface="Times New Roman" panose="02020603050405020304" pitchFamily="18" charset="0"/>
                <a:cs typeface="Times New Roman" panose="02020603050405020304" pitchFamily="18" charset="0"/>
              </a:rPr>
              <a:t> </a:t>
            </a:r>
            <a:r>
              <a:rPr lang="en-US" altLang="cs-CZ" sz="2200" dirty="0">
                <a:latin typeface="Times New Roman" panose="02020603050405020304" pitchFamily="18" charset="0"/>
                <a:cs typeface="Times New Roman" panose="02020603050405020304" pitchFamily="18" charset="0"/>
              </a:rPr>
              <a:t>the relevant elements in the task </a:t>
            </a:r>
            <a:r>
              <a:rPr lang="en-US" altLang="cs-CZ" sz="2200" dirty="0" smtClean="0">
                <a:latin typeface="Times New Roman" panose="02020603050405020304" pitchFamily="18" charset="0"/>
                <a:cs typeface="Times New Roman" panose="02020603050405020304" pitchFamily="18" charset="0"/>
              </a:rPr>
              <a:t>environment.</a:t>
            </a: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p:txBody>
      </p:sp>
      <p:pic>
        <p:nvPicPr>
          <p:cNvPr id="6" name="Obrázek 5"/>
          <p:cNvPicPr>
            <a:picLocks noChangeAspect="1"/>
          </p:cNvPicPr>
          <p:nvPr/>
        </p:nvPicPr>
        <p:blipFill rotWithShape="1">
          <a:blip r:embed="rId3"/>
          <a:srcRect l="22464" t="15905" r="7786" b="8286"/>
          <a:stretch/>
        </p:blipFill>
        <p:spPr>
          <a:xfrm>
            <a:off x="2519772" y="2575530"/>
            <a:ext cx="6012884" cy="3676079"/>
          </a:xfrm>
          <a:prstGeom prst="rect">
            <a:avLst/>
          </a:prstGeom>
        </p:spPr>
      </p:pic>
    </p:spTree>
    <p:extLst>
      <p:ext uri="{BB962C8B-B14F-4D97-AF65-F5344CB8AC3E}">
        <p14:creationId xmlns:p14="http://schemas.microsoft.com/office/powerpoint/2010/main" val="3546524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83149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dirty="0" err="1" smtClean="0">
                <a:ln>
                  <a:noFill/>
                </a:ln>
                <a:solidFill>
                  <a:srgbClr val="307871"/>
                </a:solidFill>
                <a:effectLst/>
                <a:uLnTx/>
                <a:uFillTx/>
                <a:latin typeface="Times New Roman"/>
                <a:ea typeface="+mj-ea"/>
                <a:cs typeface="+mj-cs"/>
              </a:rPr>
              <a:t>Essence</a:t>
            </a:r>
            <a:r>
              <a:rPr kumimoji="0" lang="cs-CZ" sz="2400" b="0" i="0" u="none" strike="noStrike" kern="0" cap="none" spc="0" normalizeH="0" dirty="0" smtClean="0">
                <a:ln>
                  <a:noFill/>
                </a:ln>
                <a:solidFill>
                  <a:srgbClr val="307871"/>
                </a:solidFill>
                <a:effectLst/>
                <a:uLnTx/>
                <a:uFillTx/>
                <a:latin typeface="Times New Roman"/>
                <a:ea typeface="+mj-ea"/>
                <a:cs typeface="+mj-cs"/>
              </a:rPr>
              <a:t> </a:t>
            </a:r>
            <a:r>
              <a:rPr kumimoji="0" lang="cs-CZ" sz="2400" b="0" i="0" u="none" strike="noStrike" kern="0" cap="none" spc="0" normalizeH="0" dirty="0" err="1" smtClean="0">
                <a:ln>
                  <a:noFill/>
                </a:ln>
                <a:solidFill>
                  <a:srgbClr val="307871"/>
                </a:solidFill>
                <a:effectLst/>
                <a:uLnTx/>
                <a:uFillTx/>
                <a:latin typeface="Times New Roman"/>
                <a:ea typeface="+mj-ea"/>
                <a:cs typeface="+mj-cs"/>
              </a:rPr>
              <a:t>of</a:t>
            </a:r>
            <a:r>
              <a:rPr kumimoji="0" lang="cs-CZ" sz="2400" b="0" i="0" u="none" strike="noStrike" kern="0" cap="none" spc="0" normalizeH="0" dirty="0" smtClean="0">
                <a:ln>
                  <a:noFill/>
                </a:ln>
                <a:solidFill>
                  <a:srgbClr val="307871"/>
                </a:solidFill>
                <a:effectLst/>
                <a:uLnTx/>
                <a:uFillTx/>
                <a:latin typeface="Times New Roman"/>
                <a:ea typeface="+mj-ea"/>
                <a:cs typeface="+mj-cs"/>
              </a:rPr>
              <a:t> </a:t>
            </a:r>
            <a:r>
              <a:rPr kumimoji="0" lang="cs-CZ" sz="2400" b="0" i="0" u="none" strike="noStrike" kern="0" cap="none" spc="0" normalizeH="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dirty="0" smtClean="0">
                <a:ln>
                  <a:noFill/>
                </a:ln>
                <a:solidFill>
                  <a:srgbClr val="307871"/>
                </a:solidFill>
                <a:effectLst/>
                <a:uLnTx/>
                <a:uFillTx/>
                <a:latin typeface="Times New Roman"/>
                <a:ea typeface="+mj-ea"/>
                <a:cs typeface="+mj-cs"/>
              </a:rPr>
              <a:t> </a:t>
            </a:r>
            <a:r>
              <a:rPr kumimoji="0" lang="cs-CZ" sz="2400" b="0" i="0" u="none" strike="noStrike" kern="0" cap="none" spc="0" normalizeH="0" dirty="0" err="1" smtClean="0">
                <a:ln>
                  <a:noFill/>
                </a:ln>
                <a:solidFill>
                  <a:srgbClr val="307871"/>
                </a:solidFill>
                <a:effectLst/>
                <a:uLnTx/>
                <a:uFillTx/>
                <a:latin typeface="Times New Roman"/>
                <a:ea typeface="+mj-ea"/>
                <a:cs typeface="+mj-cs"/>
              </a:rPr>
              <a:t>Analysis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78225"/>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spcBef>
                <a:spcPct val="0"/>
              </a:spcBef>
              <a:spcAft>
                <a:spcPts val="600"/>
              </a:spcAft>
              <a:defRPr/>
            </a:pPr>
            <a:r>
              <a:rPr lang="en-US" altLang="cs-CZ" sz="2400" dirty="0">
                <a:latin typeface="Times New Roman" panose="02020603050405020304" pitchFamily="18" charset="0"/>
                <a:cs typeface="Times New Roman" panose="02020603050405020304" pitchFamily="18" charset="0"/>
              </a:rPr>
              <a:t>Strategic analysis is the identification and evaluation of all relevant factors that can be expected to influence or may influence the strategy and strategic objectives of the company. </a:t>
            </a:r>
          </a:p>
          <a:p>
            <a:pPr marL="285750" indent="-285750" algn="just">
              <a:spcBef>
                <a:spcPct val="0"/>
              </a:spcBef>
              <a:spcAft>
                <a:spcPts val="600"/>
              </a:spcAft>
              <a:defRPr/>
            </a:pPr>
            <a:r>
              <a:rPr lang="en-US" altLang="cs-CZ" sz="2400" dirty="0">
                <a:latin typeface="Times New Roman" panose="02020603050405020304" pitchFamily="18" charset="0"/>
                <a:cs typeface="Times New Roman" panose="02020603050405020304" pitchFamily="18" charset="0"/>
              </a:rPr>
              <a:t>Strategic analysis is a systematic, regular, thorough, critical and impartial examination and assessment of the internal situation of the enterprise (internal analysis) and the external environment (external analysis). </a:t>
            </a:r>
          </a:p>
          <a:p>
            <a:pPr marL="285750" indent="-285750" algn="just">
              <a:spcBef>
                <a:spcPct val="0"/>
              </a:spcBef>
              <a:spcAft>
                <a:spcPts val="600"/>
              </a:spcAft>
              <a:defRPr/>
            </a:pPr>
            <a:r>
              <a:rPr lang="en-US" altLang="cs-CZ" sz="2400" dirty="0">
                <a:latin typeface="Times New Roman" panose="02020603050405020304" pitchFamily="18" charset="0"/>
                <a:cs typeface="Times New Roman" panose="02020603050405020304" pitchFamily="18" charset="0"/>
              </a:rPr>
              <a:t>The analysis is carried out at specific time intervals and examines past, present and future developments. </a:t>
            </a:r>
          </a:p>
          <a:p>
            <a:pPr marL="285750" indent="-285750" algn="just">
              <a:spcBef>
                <a:spcPct val="0"/>
              </a:spcBef>
              <a:spcAft>
                <a:spcPts val="600"/>
              </a:spcAft>
              <a:defRPr/>
            </a:pPr>
            <a:r>
              <a:rPr lang="en-US" altLang="cs-CZ" sz="2400" dirty="0">
                <a:latin typeface="Times New Roman" panose="02020603050405020304" pitchFamily="18" charset="0"/>
                <a:cs typeface="Times New Roman" panose="02020603050405020304" pitchFamily="18" charset="0"/>
              </a:rPr>
              <a:t>The analysis assesses the overall situation of the enterprise, determines its place in the environment and defines the development of its future activities.</a:t>
            </a:r>
          </a:p>
          <a:p>
            <a:pPr marL="285750" indent="-285750" algn="just">
              <a:spcBef>
                <a:spcPct val="0"/>
              </a:spcBef>
              <a:spcAft>
                <a:spcPts val="600"/>
              </a:spcAft>
              <a:defRPr/>
            </a:pPr>
            <a:r>
              <a:rPr lang="en-US" altLang="cs-CZ" sz="2400" dirty="0">
                <a:latin typeface="Times New Roman" panose="02020603050405020304" pitchFamily="18" charset="0"/>
                <a:cs typeface="Times New Roman" panose="02020603050405020304" pitchFamily="18" charset="0"/>
              </a:rPr>
              <a:t>It is the first step in the strategic planning process.</a:t>
            </a:r>
            <a:endParaRPr lang="en-US" alt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1173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96775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dirty="0" err="1" smtClean="0">
                <a:ln>
                  <a:noFill/>
                </a:ln>
                <a:solidFill>
                  <a:srgbClr val="307871"/>
                </a:solidFill>
                <a:effectLst/>
                <a:uLnTx/>
                <a:uFillTx/>
                <a:latin typeface="Times New Roman"/>
                <a:ea typeface="+mj-ea"/>
                <a:cs typeface="+mj-cs"/>
              </a:rPr>
              <a:t>Structure</a:t>
            </a:r>
            <a:r>
              <a:rPr kumimoji="0" lang="cs-CZ" sz="2400" b="0" i="0" u="none" strike="noStrike" kern="0" cap="none" spc="0" normalizeH="0" dirty="0" smtClean="0">
                <a:ln>
                  <a:noFill/>
                </a:ln>
                <a:solidFill>
                  <a:srgbClr val="307871"/>
                </a:solidFill>
                <a:effectLst/>
                <a:uLnTx/>
                <a:uFillTx/>
                <a:latin typeface="Times New Roman"/>
                <a:ea typeface="+mj-ea"/>
                <a:cs typeface="+mj-cs"/>
              </a:rPr>
              <a:t> </a:t>
            </a:r>
            <a:r>
              <a:rPr kumimoji="0" lang="cs-CZ" sz="2400" b="0" i="0" u="none" strike="noStrike" kern="0" cap="none" spc="0" normalizeH="0" dirty="0" err="1" smtClean="0">
                <a:ln>
                  <a:noFill/>
                </a:ln>
                <a:solidFill>
                  <a:srgbClr val="307871"/>
                </a:solidFill>
                <a:effectLst/>
                <a:uLnTx/>
                <a:uFillTx/>
                <a:latin typeface="Times New Roman"/>
                <a:ea typeface="+mj-ea"/>
                <a:cs typeface="+mj-cs"/>
              </a:rPr>
              <a:t>of</a:t>
            </a:r>
            <a:r>
              <a:rPr kumimoji="0" lang="cs-CZ" sz="2400" b="0" i="0" u="none" strike="noStrike" kern="0" cap="none" spc="0" normalizeH="0" dirty="0" smtClean="0">
                <a:ln>
                  <a:noFill/>
                </a:ln>
                <a:solidFill>
                  <a:srgbClr val="307871"/>
                </a:solidFill>
                <a:effectLst/>
                <a:uLnTx/>
                <a:uFillTx/>
                <a:latin typeface="Times New Roman"/>
                <a:ea typeface="+mj-ea"/>
                <a:cs typeface="+mj-cs"/>
              </a:rPr>
              <a:t> </a:t>
            </a:r>
            <a:r>
              <a:rPr kumimoji="0" lang="cs-CZ" sz="2400" b="0" i="0" u="none" strike="noStrike" kern="0" cap="none" spc="0" normalizeH="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dirty="0" smtClean="0">
                <a:ln>
                  <a:noFill/>
                </a:ln>
                <a:solidFill>
                  <a:srgbClr val="307871"/>
                </a:solidFill>
                <a:effectLst/>
                <a:uLnTx/>
                <a:uFillTx/>
                <a:latin typeface="Times New Roman"/>
                <a:ea typeface="+mj-ea"/>
                <a:cs typeface="+mj-cs"/>
              </a:rPr>
              <a:t> </a:t>
            </a:r>
            <a:r>
              <a:rPr kumimoji="0" lang="cs-CZ" sz="2400" b="0" i="0" u="none" strike="noStrike" kern="0" cap="none" spc="0" normalizeH="0" dirty="0" err="1" smtClean="0">
                <a:ln>
                  <a:noFill/>
                </a:ln>
                <a:solidFill>
                  <a:srgbClr val="307871"/>
                </a:solidFill>
                <a:effectLst/>
                <a:uLnTx/>
                <a:uFillTx/>
                <a:latin typeface="Times New Roman"/>
                <a:ea typeface="+mj-ea"/>
                <a:cs typeface="+mj-cs"/>
              </a:rPr>
              <a:t>Analysis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78225"/>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spcBef>
                <a:spcPct val="0"/>
              </a:spcBef>
              <a:spcAft>
                <a:spcPts val="600"/>
              </a:spcAft>
              <a:defRPr/>
            </a:pPr>
            <a:r>
              <a:rPr lang="en-US" altLang="cs-CZ" sz="2400" b="1" dirty="0">
                <a:latin typeface="Times New Roman" panose="02020603050405020304" pitchFamily="18" charset="0"/>
                <a:cs typeface="Times New Roman" panose="02020603050405020304" pitchFamily="18" charset="0"/>
              </a:rPr>
              <a:t>Analysis of the external environment </a:t>
            </a:r>
            <a:r>
              <a:rPr lang="en-US" altLang="cs-CZ" sz="2400" dirty="0" smtClean="0">
                <a:latin typeface="Times New Roman" panose="02020603050405020304" pitchFamily="18" charset="0"/>
                <a:cs typeface="Times New Roman" panose="02020603050405020304" pitchFamily="18" charset="0"/>
              </a:rPr>
              <a:t>– provides </a:t>
            </a:r>
            <a:r>
              <a:rPr lang="en-US" altLang="cs-CZ" sz="2400" dirty="0">
                <a:latin typeface="Times New Roman" panose="02020603050405020304" pitchFamily="18" charset="0"/>
                <a:cs typeface="Times New Roman" panose="02020603050405020304" pitchFamily="18" charset="0"/>
              </a:rPr>
              <a:t>information on the nature of the external environment and its possible effects on the company in order to identify possible opportunities and threats </a:t>
            </a:r>
          </a:p>
          <a:p>
            <a:pPr marL="742950" lvl="1" indent="-285750" algn="just">
              <a:spcBef>
                <a:spcPct val="0"/>
              </a:spcBef>
              <a:spcAft>
                <a:spcPts val="600"/>
              </a:spcAft>
              <a:defRPr/>
            </a:pPr>
            <a:r>
              <a:rPr lang="en-US" altLang="cs-CZ" sz="2000" dirty="0">
                <a:latin typeface="Times New Roman" panose="02020603050405020304" pitchFamily="18" charset="0"/>
                <a:cs typeface="Times New Roman" panose="02020603050405020304" pitchFamily="18" charset="0"/>
              </a:rPr>
              <a:t>Remote environment analysis - macro environment</a:t>
            </a:r>
          </a:p>
          <a:p>
            <a:pPr marL="742950" lvl="1" indent="-285750" algn="just">
              <a:spcBef>
                <a:spcPct val="0"/>
              </a:spcBef>
              <a:spcAft>
                <a:spcPts val="600"/>
              </a:spcAft>
              <a:defRPr/>
            </a:pPr>
            <a:r>
              <a:rPr lang="en-US" altLang="cs-CZ" sz="2000" dirty="0">
                <a:latin typeface="Times New Roman" panose="02020603050405020304" pitchFamily="18" charset="0"/>
                <a:cs typeface="Times New Roman" panose="02020603050405020304" pitchFamily="18" charset="0"/>
              </a:rPr>
              <a:t>Analysis of the near environment - market, industry</a:t>
            </a:r>
          </a:p>
          <a:p>
            <a:pPr marL="285750" indent="-285750" algn="just">
              <a:spcBef>
                <a:spcPct val="0"/>
              </a:spcBef>
              <a:spcAft>
                <a:spcPts val="600"/>
              </a:spcAft>
              <a:defRPr/>
            </a:pPr>
            <a:endParaRPr lang="en-US" altLang="cs-CZ" sz="2400" dirty="0">
              <a:latin typeface="Times New Roman" panose="02020603050405020304" pitchFamily="18" charset="0"/>
              <a:cs typeface="Times New Roman" panose="02020603050405020304" pitchFamily="18" charset="0"/>
            </a:endParaRPr>
          </a:p>
          <a:p>
            <a:pPr marL="285750" indent="-285750" algn="just">
              <a:spcBef>
                <a:spcPct val="0"/>
              </a:spcBef>
              <a:spcAft>
                <a:spcPts val="600"/>
              </a:spcAft>
              <a:defRPr/>
            </a:pPr>
            <a:r>
              <a:rPr lang="en-US" altLang="cs-CZ" sz="2400" b="1" dirty="0">
                <a:latin typeface="Times New Roman" panose="02020603050405020304" pitchFamily="18" charset="0"/>
                <a:cs typeface="Times New Roman" panose="02020603050405020304" pitchFamily="18" charset="0"/>
              </a:rPr>
              <a:t>Internal environment analysis </a:t>
            </a:r>
            <a:r>
              <a:rPr lang="en-US" altLang="cs-CZ" sz="2400" dirty="0" smtClean="0">
                <a:latin typeface="Times New Roman" panose="02020603050405020304" pitchFamily="18" charset="0"/>
                <a:cs typeface="Times New Roman" panose="02020603050405020304" pitchFamily="18" charset="0"/>
              </a:rPr>
              <a:t>– provides </a:t>
            </a:r>
            <a:r>
              <a:rPr lang="en-US" altLang="cs-CZ" sz="2400" dirty="0">
                <a:latin typeface="Times New Roman" panose="02020603050405020304" pitchFamily="18" charset="0"/>
                <a:cs typeface="Times New Roman" panose="02020603050405020304" pitchFamily="18" charset="0"/>
              </a:rPr>
              <a:t>information on the internal environment and internal resources of the enterprise, resulting in the identification of the strengths (strengths) and weaknesses (weaknesses) of the enterprise</a:t>
            </a:r>
          </a:p>
          <a:p>
            <a:pPr marL="285750" indent="-285750" algn="just">
              <a:spcBef>
                <a:spcPct val="0"/>
              </a:spcBef>
              <a:spcAft>
                <a:spcPts val="600"/>
              </a:spcAft>
              <a:defRPr/>
            </a:pPr>
            <a:endParaRPr lang="en-US" altLang="cs-CZ" sz="2400" dirty="0">
              <a:latin typeface="Times New Roman" panose="02020603050405020304" pitchFamily="18" charset="0"/>
              <a:cs typeface="Times New Roman" panose="02020603050405020304" pitchFamily="18" charset="0"/>
            </a:endParaRPr>
          </a:p>
          <a:p>
            <a:pPr marL="285750" indent="-285750" algn="just">
              <a:spcBef>
                <a:spcPct val="0"/>
              </a:spcBef>
              <a:spcAft>
                <a:spcPts val="600"/>
              </a:spcAft>
              <a:defRPr/>
            </a:pPr>
            <a:r>
              <a:rPr lang="en-US" altLang="cs-CZ" sz="2400" b="1" dirty="0">
                <a:latin typeface="Times New Roman" panose="02020603050405020304" pitchFamily="18" charset="0"/>
                <a:cs typeface="Times New Roman" panose="02020603050405020304" pitchFamily="18" charset="0"/>
              </a:rPr>
              <a:t>Synthesis</a:t>
            </a:r>
            <a:r>
              <a:rPr lang="en-US" altLang="cs-CZ" sz="2400" dirty="0">
                <a:latin typeface="Times New Roman" panose="02020603050405020304" pitchFamily="18" charset="0"/>
                <a:cs typeface="Times New Roman" panose="02020603050405020304" pitchFamily="18" charset="0"/>
              </a:rPr>
              <a:t> </a:t>
            </a:r>
            <a:r>
              <a:rPr lang="en-US" altLang="cs-CZ" sz="2400" dirty="0" smtClean="0">
                <a:latin typeface="Times New Roman" panose="02020603050405020304" pitchFamily="18" charset="0"/>
                <a:cs typeface="Times New Roman" panose="02020603050405020304" pitchFamily="18" charset="0"/>
              </a:rPr>
              <a:t>– confronts </a:t>
            </a:r>
            <a:r>
              <a:rPr lang="en-US" altLang="cs-CZ" sz="2400" dirty="0">
                <a:latin typeface="Times New Roman" panose="02020603050405020304" pitchFamily="18" charset="0"/>
                <a:cs typeface="Times New Roman" panose="02020603050405020304" pitchFamily="18" charset="0"/>
              </a:rPr>
              <a:t>the strengths/weaknesses of the enterprise with opportunities and threats from the environment in order to determine adequate strategic direction.</a:t>
            </a:r>
          </a:p>
          <a:p>
            <a:pPr marL="285750" indent="-285750" algn="just">
              <a:spcBef>
                <a:spcPct val="0"/>
              </a:spcBef>
              <a:spcAft>
                <a:spcPts val="600"/>
              </a:spcAft>
              <a:defRPr/>
            </a:pPr>
            <a:endParaRPr lang="en-US" alt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6257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70431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Introduction</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78225"/>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spcBef>
                <a:spcPct val="0"/>
              </a:spcBef>
              <a:defRPr/>
            </a:pPr>
            <a:r>
              <a:rPr lang="en-US" altLang="cs-CZ" sz="2400" dirty="0">
                <a:latin typeface="Times New Roman" panose="02020603050405020304" pitchFamily="18" charset="0"/>
                <a:cs typeface="Times New Roman" panose="02020603050405020304" pitchFamily="18" charset="0"/>
              </a:rPr>
              <a:t>Before an organization can begin strategy formulation, it must scan the external environment to</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identify possible opportunities and threats and its internal environment for strengths and weaknesses.</a:t>
            </a:r>
            <a:endParaRPr lang="cs-CZ" altLang="cs-CZ" sz="2400"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en-US" altLang="cs-CZ" sz="2400" dirty="0">
              <a:latin typeface="Times New Roman" panose="02020603050405020304" pitchFamily="18" charset="0"/>
              <a:cs typeface="Times New Roman" panose="02020603050405020304" pitchFamily="18" charset="0"/>
            </a:endParaRPr>
          </a:p>
          <a:p>
            <a:pPr marL="285750" indent="-285750" algn="just">
              <a:spcBef>
                <a:spcPct val="0"/>
              </a:spcBef>
              <a:defRPr/>
            </a:pPr>
            <a:r>
              <a:rPr lang="en-US" altLang="cs-CZ" sz="2400" dirty="0">
                <a:latin typeface="Times New Roman" panose="02020603050405020304" pitchFamily="18" charset="0"/>
                <a:cs typeface="Times New Roman" panose="02020603050405020304" pitchFamily="18" charset="0"/>
              </a:rPr>
              <a:t>Environmental scanning is the monitoring, evaluation, and dissemination of information</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from the external and internal environments to key people within the corporation. </a:t>
            </a:r>
            <a:endParaRPr lang="cs-CZ" altLang="cs-CZ" sz="2400"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marL="285750" indent="-285750" algn="just">
              <a:spcBef>
                <a:spcPct val="0"/>
              </a:spcBef>
              <a:defRPr/>
            </a:pPr>
            <a:r>
              <a:rPr lang="en-US" altLang="cs-CZ" sz="2400" dirty="0">
                <a:latin typeface="Times New Roman" panose="02020603050405020304" pitchFamily="18" charset="0"/>
                <a:cs typeface="Times New Roman" panose="02020603050405020304" pitchFamily="18" charset="0"/>
              </a:rPr>
              <a:t>A corporation</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uses this tool to avoid strategic surprise and to ensure its long-term health. </a:t>
            </a:r>
            <a:endParaRPr lang="cs-CZ" altLang="cs-CZ" sz="2400"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marL="285750" indent="-285750" algn="just">
              <a:spcBef>
                <a:spcPct val="0"/>
              </a:spcBef>
              <a:defRPr/>
            </a:pPr>
            <a:r>
              <a:rPr lang="en-US" altLang="cs-CZ" sz="2400" dirty="0">
                <a:latin typeface="Times New Roman" panose="02020603050405020304" pitchFamily="18" charset="0"/>
                <a:cs typeface="Times New Roman" panose="02020603050405020304" pitchFamily="18" charset="0"/>
              </a:rPr>
              <a:t>Research has found a</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positive relationship between environmental scanning and profits</a:t>
            </a:r>
            <a:r>
              <a:rPr lang="cs-CZ" altLang="cs-CZ" sz="2400" dirty="0">
                <a:latin typeface="Times New Roman" panose="02020603050405020304" pitchFamily="18" charset="0"/>
                <a:cs typeface="Times New Roman" panose="02020603050405020304" pitchFamily="18" charset="0"/>
              </a:rPr>
              <a:t>.</a:t>
            </a:r>
            <a:endParaRPr lang="en-GB" altLang="cs-CZ"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9488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90656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dirty="0" smtClean="0">
                <a:ln>
                  <a:noFill/>
                </a:ln>
                <a:solidFill>
                  <a:srgbClr val="307871"/>
                </a:solidFill>
                <a:effectLst/>
                <a:uLnTx/>
                <a:uFillTx/>
                <a:latin typeface="Times New Roman"/>
                <a:ea typeface="+mj-ea"/>
                <a:cs typeface="+mj-cs"/>
              </a:rPr>
              <a:t>External Environment</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78225"/>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spcBef>
                <a:spcPct val="0"/>
              </a:spcBef>
              <a:spcAft>
                <a:spcPts val="600"/>
              </a:spcAft>
              <a:defRPr/>
            </a:pPr>
            <a:r>
              <a:rPr lang="en-US" altLang="cs-CZ" sz="2400" dirty="0">
                <a:latin typeface="Times New Roman" panose="02020603050405020304" pitchFamily="18" charset="0"/>
                <a:cs typeface="Times New Roman" panose="02020603050405020304" pitchFamily="18" charset="0"/>
              </a:rPr>
              <a:t>The external business environment is the external environment of the enterprise that influences and affects the enterprise. </a:t>
            </a:r>
          </a:p>
          <a:p>
            <a:pPr marL="285750" indent="-285750" algn="just">
              <a:spcBef>
                <a:spcPct val="0"/>
              </a:spcBef>
              <a:spcAft>
                <a:spcPts val="600"/>
              </a:spcAft>
              <a:defRPr/>
            </a:pPr>
            <a:r>
              <a:rPr lang="en-US" altLang="cs-CZ" sz="2400" dirty="0">
                <a:latin typeface="Times New Roman" panose="02020603050405020304" pitchFamily="18" charset="0"/>
                <a:cs typeface="Times New Roman" panose="02020603050405020304" pitchFamily="18" charset="0"/>
              </a:rPr>
              <a:t>The external business environment can be divided into two levels, namely the more distant and the more proximate environment (the environment). The more distant environment is usually referred to as the </a:t>
            </a:r>
            <a:r>
              <a:rPr lang="en-US" altLang="cs-CZ" sz="2400" b="1" dirty="0" err="1" smtClean="0">
                <a:latin typeface="Times New Roman" panose="02020603050405020304" pitchFamily="18" charset="0"/>
                <a:cs typeface="Times New Roman" panose="02020603050405020304" pitchFamily="18" charset="0"/>
              </a:rPr>
              <a:t>macroenvironment</a:t>
            </a:r>
            <a:r>
              <a:rPr lang="en-US" altLang="cs-CZ" sz="2400" b="1" dirty="0" smtClean="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and the more proximate environment as the </a:t>
            </a:r>
            <a:r>
              <a:rPr lang="en-US" altLang="cs-CZ" sz="2400" b="1" dirty="0">
                <a:latin typeface="Times New Roman" panose="02020603050405020304" pitchFamily="18" charset="0"/>
                <a:cs typeface="Times New Roman" panose="02020603050405020304" pitchFamily="18" charset="0"/>
              </a:rPr>
              <a:t>market environment </a:t>
            </a:r>
            <a:r>
              <a:rPr lang="en-US" altLang="cs-CZ" sz="2400" dirty="0">
                <a:latin typeface="Times New Roman" panose="02020603050405020304" pitchFamily="18" charset="0"/>
                <a:cs typeface="Times New Roman" panose="02020603050405020304" pitchFamily="18" charset="0"/>
              </a:rPr>
              <a:t>(market and industry).</a:t>
            </a:r>
          </a:p>
          <a:p>
            <a:pPr marL="285750" indent="-285750" algn="just">
              <a:spcBef>
                <a:spcPct val="0"/>
              </a:spcBef>
              <a:spcAft>
                <a:spcPts val="600"/>
              </a:spcAft>
              <a:defRPr/>
            </a:pPr>
            <a:r>
              <a:rPr lang="en-US" altLang="cs-CZ" sz="2400" dirty="0">
                <a:latin typeface="Times New Roman" panose="02020603050405020304" pitchFamily="18" charset="0"/>
                <a:cs typeface="Times New Roman" panose="02020603050405020304" pitchFamily="18" charset="0"/>
              </a:rPr>
              <a:t>Analysis of the external environment is a continuous process of obtaining information about events (changes) taking place outside the organization to identify and interpret potential trends in the external environment.</a:t>
            </a:r>
          </a:p>
          <a:p>
            <a:pPr marL="285750" indent="-285750" algn="just">
              <a:spcBef>
                <a:spcPct val="0"/>
              </a:spcBef>
              <a:spcAft>
                <a:spcPts val="600"/>
              </a:spcAft>
              <a:defRPr/>
            </a:pPr>
            <a:r>
              <a:rPr lang="en-US" altLang="cs-CZ" sz="2400" dirty="0">
                <a:latin typeface="Times New Roman" panose="02020603050405020304" pitchFamily="18" charset="0"/>
                <a:cs typeface="Times New Roman" panose="02020603050405020304" pitchFamily="18" charset="0"/>
              </a:rPr>
              <a:t>External environment analysis works with the following information sources: </a:t>
            </a:r>
          </a:p>
          <a:p>
            <a:pPr marL="742950" lvl="1" indent="-285750" algn="just">
              <a:spcBef>
                <a:spcPct val="0"/>
              </a:spcBef>
              <a:defRPr/>
            </a:pPr>
            <a:r>
              <a:rPr lang="en-US" altLang="cs-CZ" sz="2000" dirty="0">
                <a:latin typeface="Times New Roman" panose="02020603050405020304" pitchFamily="18" charset="0"/>
                <a:cs typeface="Times New Roman" panose="02020603050405020304" pitchFamily="18" charset="0"/>
              </a:rPr>
              <a:t>Secondary sources about the macro environment and submarkets, studies, research, statistical files, journal articles, secondary information related to the target market;</a:t>
            </a:r>
          </a:p>
          <a:p>
            <a:pPr marL="742950" lvl="1" indent="-285750" algn="just">
              <a:spcBef>
                <a:spcPct val="0"/>
              </a:spcBef>
              <a:defRPr/>
            </a:pPr>
            <a:r>
              <a:rPr lang="cs-CZ" altLang="cs-CZ" sz="2000" dirty="0" smtClean="0">
                <a:latin typeface="Times New Roman" panose="02020603050405020304" pitchFamily="18" charset="0"/>
                <a:cs typeface="Times New Roman" panose="02020603050405020304" pitchFamily="18" charset="0"/>
              </a:rPr>
              <a:t>P</a:t>
            </a:r>
            <a:r>
              <a:rPr lang="en-US" altLang="cs-CZ" sz="2000" dirty="0" err="1" smtClean="0">
                <a:latin typeface="Times New Roman" panose="02020603050405020304" pitchFamily="18" charset="0"/>
                <a:cs typeface="Times New Roman" panose="02020603050405020304" pitchFamily="18" charset="0"/>
              </a:rPr>
              <a:t>rimary</a:t>
            </a:r>
            <a:r>
              <a:rPr lang="en-US" altLang="cs-CZ" sz="2000" dirty="0" smtClean="0">
                <a:latin typeface="Times New Roman" panose="02020603050405020304" pitchFamily="18" charset="0"/>
                <a:cs typeface="Times New Roman" panose="02020603050405020304" pitchFamily="18" charset="0"/>
              </a:rPr>
              <a:t> </a:t>
            </a:r>
            <a:r>
              <a:rPr lang="en-US" altLang="cs-CZ" sz="2000" dirty="0">
                <a:latin typeface="Times New Roman" panose="02020603050405020304" pitchFamily="18" charset="0"/>
                <a:cs typeface="Times New Roman" panose="02020603050405020304" pitchFamily="18" charset="0"/>
              </a:rPr>
              <a:t>information obtained through research, information from the company's information system, etc. </a:t>
            </a:r>
          </a:p>
          <a:p>
            <a:pPr marL="285750" indent="-285750" algn="just">
              <a:spcBef>
                <a:spcPct val="0"/>
              </a:spcBef>
              <a:defRPr/>
            </a:pPr>
            <a:endParaRPr lang="en-US" alt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8569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50182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dirty="0" smtClean="0">
                <a:ln>
                  <a:noFill/>
                </a:ln>
                <a:solidFill>
                  <a:srgbClr val="307871"/>
                </a:solidFill>
                <a:effectLst/>
                <a:uLnTx/>
                <a:uFillTx/>
                <a:latin typeface="Times New Roman"/>
                <a:ea typeface="+mj-ea"/>
                <a:cs typeface="+mj-cs"/>
              </a:rPr>
              <a:t>External Environment: </a:t>
            </a:r>
            <a:r>
              <a:rPr kumimoji="0" lang="en-US" sz="2400" b="0" i="0" u="none" strike="noStrike" kern="0" cap="none" spc="0" normalizeH="0" dirty="0" err="1" smtClean="0">
                <a:ln>
                  <a:noFill/>
                </a:ln>
                <a:solidFill>
                  <a:srgbClr val="307871"/>
                </a:solidFill>
                <a:effectLst/>
                <a:uLnTx/>
                <a:uFillTx/>
                <a:latin typeface="Times New Roman"/>
                <a:ea typeface="+mj-ea"/>
                <a:cs typeface="+mj-cs"/>
              </a:rPr>
              <a:t>Macroenvironment</a:t>
            </a:r>
            <a:r>
              <a:rPr kumimoji="0" lang="en-US" sz="2400" b="0" i="0" u="none" strike="noStrike" kern="0" cap="none" spc="0" normalizeH="0" dirty="0" smtClean="0">
                <a:ln>
                  <a:noFill/>
                </a:ln>
                <a:solidFill>
                  <a:srgbClr val="307871"/>
                </a:solidFill>
                <a:effectLst/>
                <a:uLnTx/>
                <a:uFillTx/>
                <a:latin typeface="Times New Roman"/>
                <a:ea typeface="+mj-ea"/>
                <a:cs typeface="+mj-cs"/>
              </a:rPr>
              <a:t> </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78225"/>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spcBef>
                <a:spcPct val="0"/>
              </a:spcBef>
              <a:spcAft>
                <a:spcPts val="600"/>
              </a:spcAft>
              <a:defRPr/>
            </a:pPr>
            <a:r>
              <a:rPr lang="cs-CZ" sz="2000" b="1" dirty="0">
                <a:latin typeface="Times New Roman" panose="02020603050405020304" pitchFamily="18" charset="0"/>
                <a:cs typeface="Times New Roman" panose="02020603050405020304" pitchFamily="18" charset="0"/>
              </a:rPr>
              <a:t>M</a:t>
            </a:r>
            <a:r>
              <a:rPr lang="en-GB" sz="2000" b="1" dirty="0" err="1">
                <a:latin typeface="Times New Roman" panose="02020603050405020304" pitchFamily="18" charset="0"/>
                <a:cs typeface="Times New Roman" panose="02020603050405020304" pitchFamily="18" charset="0"/>
              </a:rPr>
              <a:t>acroenvironment</a:t>
            </a:r>
            <a:r>
              <a:rPr lang="en-GB" sz="2000" b="1" dirty="0">
                <a:latin typeface="Times New Roman" panose="02020603050405020304" pitchFamily="18" charset="0"/>
                <a:cs typeface="Times New Roman" panose="02020603050405020304" pitchFamily="18" charset="0"/>
              </a:rPr>
              <a:t> </a:t>
            </a:r>
            <a:r>
              <a:rPr lang="en-GB" sz="2000" dirty="0">
                <a:latin typeface="Times New Roman" panose="02020603050405020304" pitchFamily="18" charset="0"/>
                <a:cs typeface="Times New Roman" panose="02020603050405020304" pitchFamily="18" charset="0"/>
              </a:rPr>
              <a:t>consists of large-scale fundamental forces that shape opportunities and pose threats to the organization. These forces are largely uncontrollable but must be monitored for purposes of both short- and long-term planning. </a:t>
            </a:r>
            <a:endParaRPr lang="en-GB" sz="2000" dirty="0" smtClean="0">
              <a:latin typeface="Times New Roman" panose="02020603050405020304" pitchFamily="18" charset="0"/>
              <a:cs typeface="Times New Roman" panose="02020603050405020304" pitchFamily="18" charset="0"/>
            </a:endParaRPr>
          </a:p>
          <a:p>
            <a:pPr marL="285750" indent="-285750" algn="just">
              <a:spcBef>
                <a:spcPct val="0"/>
              </a:spcBef>
              <a:spcAft>
                <a:spcPts val="600"/>
              </a:spcAft>
              <a:defRPr/>
            </a:pPr>
            <a:r>
              <a:rPr lang="en-US" altLang="cs-CZ" sz="2000" dirty="0" err="1" smtClean="0">
                <a:latin typeface="Times New Roman" panose="02020603050405020304" pitchFamily="18" charset="0"/>
                <a:cs typeface="Times New Roman" panose="02020603050405020304" pitchFamily="18" charset="0"/>
              </a:rPr>
              <a:t>Macroenvironment</a:t>
            </a:r>
            <a:r>
              <a:rPr lang="en-US" altLang="cs-CZ" sz="2000" dirty="0" smtClean="0">
                <a:latin typeface="Times New Roman" panose="02020603050405020304" pitchFamily="18" charset="0"/>
                <a:cs typeface="Times New Roman" panose="02020603050405020304" pitchFamily="18" charset="0"/>
              </a:rPr>
              <a:t> </a:t>
            </a:r>
            <a:r>
              <a:rPr lang="en-US" altLang="cs-CZ" sz="2000" dirty="0">
                <a:latin typeface="Times New Roman" panose="02020603050405020304" pitchFamily="18" charset="0"/>
                <a:cs typeface="Times New Roman" panose="02020603050405020304" pitchFamily="18" charset="0"/>
              </a:rPr>
              <a:t>concerns events and systems that operate on a large scale and form a backdrop to day-to-day business decisions. </a:t>
            </a:r>
            <a:r>
              <a:rPr lang="en-US" altLang="cs-CZ" sz="2000" dirty="0" smtClean="0">
                <a:solidFill>
                  <a:prstClr val="black"/>
                </a:solidFill>
                <a:latin typeface="Times New Roman" panose="02020603050405020304" pitchFamily="18" charset="0"/>
                <a:cs typeface="Times New Roman" panose="02020603050405020304" pitchFamily="18" charset="0"/>
              </a:rPr>
              <a:t>The </a:t>
            </a:r>
            <a:r>
              <a:rPr lang="en-US" altLang="cs-CZ" sz="2000" dirty="0">
                <a:solidFill>
                  <a:prstClr val="black"/>
                </a:solidFill>
                <a:latin typeface="Times New Roman" panose="02020603050405020304" pitchFamily="18" charset="0"/>
                <a:cs typeface="Times New Roman" panose="02020603050405020304" pitchFamily="18" charset="0"/>
              </a:rPr>
              <a:t>macro environment also contains issues and events which are beyond the capacity of individual organizations to influence or control</a:t>
            </a:r>
            <a:r>
              <a:rPr lang="en-US" altLang="cs-CZ" sz="2000" dirty="0" smtClean="0">
                <a:solidFill>
                  <a:prstClr val="black"/>
                </a:solidFill>
                <a:latin typeface="Times New Roman" panose="02020603050405020304" pitchFamily="18" charset="0"/>
                <a:cs typeface="Times New Roman" panose="02020603050405020304" pitchFamily="18" charset="0"/>
              </a:rPr>
              <a:t>. </a:t>
            </a:r>
          </a:p>
          <a:p>
            <a:pPr marL="271463" indent="-271463" algn="just">
              <a:spcBef>
                <a:spcPct val="0"/>
              </a:spcBef>
              <a:spcAft>
                <a:spcPts val="600"/>
              </a:spcAft>
              <a:defRPr/>
            </a:pPr>
            <a:r>
              <a:rPr lang="en-US" altLang="cs-CZ" sz="2000" dirty="0" smtClean="0">
                <a:solidFill>
                  <a:prstClr val="black"/>
                </a:solidFill>
                <a:latin typeface="Times New Roman" panose="02020603050405020304" pitchFamily="18" charset="0"/>
                <a:cs typeface="Times New Roman" panose="02020603050405020304" pitchFamily="18" charset="0"/>
              </a:rPr>
              <a:t>The </a:t>
            </a:r>
            <a:r>
              <a:rPr lang="en-US" altLang="cs-CZ" sz="2000" dirty="0">
                <a:solidFill>
                  <a:prstClr val="black"/>
                </a:solidFill>
                <a:latin typeface="Times New Roman" panose="02020603050405020304" pitchFamily="18" charset="0"/>
                <a:cs typeface="Times New Roman" panose="02020603050405020304" pitchFamily="18" charset="0"/>
              </a:rPr>
              <a:t>macro environment is affecting all organizations in the economy/industry and over which no individual organization has much (if any) influence or control</a:t>
            </a:r>
            <a:r>
              <a:rPr lang="en-US" altLang="cs-CZ" sz="2000" dirty="0" smtClean="0">
                <a:solidFill>
                  <a:prstClr val="black"/>
                </a:solidFill>
                <a:latin typeface="Times New Roman" panose="02020603050405020304" pitchFamily="18" charset="0"/>
                <a:cs typeface="Times New Roman" panose="02020603050405020304" pitchFamily="18" charset="0"/>
              </a:rPr>
              <a:t>.</a:t>
            </a:r>
            <a:endParaRPr lang="cs-CZ" altLang="cs-CZ" sz="2000" dirty="0" smtClean="0">
              <a:solidFill>
                <a:prstClr val="black"/>
              </a:solidFill>
              <a:latin typeface="Times New Roman" panose="02020603050405020304" pitchFamily="18" charset="0"/>
              <a:cs typeface="Times New Roman" panose="02020603050405020304" pitchFamily="18" charset="0"/>
            </a:endParaRPr>
          </a:p>
          <a:p>
            <a:pPr marL="271463" indent="-271463" algn="just">
              <a:spcBef>
                <a:spcPct val="0"/>
              </a:spcBef>
              <a:spcAft>
                <a:spcPts val="600"/>
              </a:spcAft>
              <a:defRPr/>
            </a:pPr>
            <a:r>
              <a:rPr lang="en-US" altLang="cs-CZ" sz="2000" dirty="0">
                <a:solidFill>
                  <a:prstClr val="black"/>
                </a:solidFill>
                <a:latin typeface="Times New Roman" panose="02020603050405020304" pitchFamily="18" charset="0"/>
                <a:cs typeface="Times New Roman" panose="02020603050405020304" pitchFamily="18" charset="0"/>
              </a:rPr>
              <a:t>The business entity alone cannot influence the macro environment and its parts. </a:t>
            </a:r>
          </a:p>
          <a:p>
            <a:pPr marL="271463" indent="-271463" algn="just">
              <a:spcBef>
                <a:spcPct val="0"/>
              </a:spcBef>
              <a:spcAft>
                <a:spcPts val="600"/>
              </a:spcAft>
              <a:defRPr/>
            </a:pPr>
            <a:r>
              <a:rPr lang="en-US" altLang="cs-CZ" sz="2000" dirty="0">
                <a:solidFill>
                  <a:prstClr val="black"/>
                </a:solidFill>
                <a:latin typeface="Times New Roman" panose="02020603050405020304" pitchFamily="18" charset="0"/>
                <a:cs typeface="Times New Roman" panose="02020603050405020304" pitchFamily="18" charset="0"/>
              </a:rPr>
              <a:t>The enterprise only reflects the factors from the macro environment, can use them and possibly counteract the negative factors. </a:t>
            </a:r>
          </a:p>
          <a:p>
            <a:pPr marL="271463" indent="-271463" algn="just">
              <a:spcBef>
                <a:spcPct val="0"/>
              </a:spcBef>
              <a:spcAft>
                <a:spcPts val="600"/>
              </a:spcAft>
              <a:defRPr/>
            </a:pPr>
            <a:r>
              <a:rPr lang="en-US" altLang="cs-CZ" sz="2000" dirty="0">
                <a:solidFill>
                  <a:prstClr val="black"/>
                </a:solidFill>
                <a:latin typeface="Times New Roman" panose="02020603050405020304" pitchFamily="18" charset="0"/>
                <a:cs typeface="Times New Roman" panose="02020603050405020304" pitchFamily="18" charset="0"/>
              </a:rPr>
              <a:t>The macro-environment is created by the social and historical development of a particular society in a particular location, which is why it is also referred to as the </a:t>
            </a:r>
            <a:r>
              <a:rPr lang="en-US" altLang="cs-CZ" sz="2000" b="1" dirty="0">
                <a:solidFill>
                  <a:prstClr val="black"/>
                </a:solidFill>
                <a:latin typeface="Times New Roman" panose="02020603050405020304" pitchFamily="18" charset="0"/>
                <a:cs typeface="Times New Roman" panose="02020603050405020304" pitchFamily="18" charset="0"/>
              </a:rPr>
              <a:t>'contextual level</a:t>
            </a:r>
            <a:r>
              <a:rPr lang="en-US" altLang="cs-CZ" sz="2000" dirty="0">
                <a:solidFill>
                  <a:prstClr val="black"/>
                </a:solidFill>
                <a:latin typeface="Times New Roman" panose="02020603050405020304" pitchFamily="18" charset="0"/>
                <a:cs typeface="Times New Roman" panose="02020603050405020304" pitchFamily="18" charset="0"/>
              </a:rPr>
              <a:t>'. Which means that the enterprise operates and exists in a certain wider context, a broader context. </a:t>
            </a:r>
          </a:p>
          <a:p>
            <a:pPr marL="271463" indent="-271463" algn="just">
              <a:spcBef>
                <a:spcPct val="0"/>
              </a:spcBef>
              <a:spcAft>
                <a:spcPts val="600"/>
              </a:spcAft>
              <a:defRPr/>
            </a:pPr>
            <a:r>
              <a:rPr lang="en-US" altLang="cs-CZ" sz="2000" dirty="0">
                <a:solidFill>
                  <a:prstClr val="black"/>
                </a:solidFill>
                <a:latin typeface="Times New Roman" panose="02020603050405020304" pitchFamily="18" charset="0"/>
                <a:cs typeface="Times New Roman" panose="02020603050405020304" pitchFamily="18" charset="0"/>
              </a:rPr>
              <a:t>The macro-environment is not created by the state or the government.</a:t>
            </a:r>
            <a:endParaRPr lang="en-US" altLang="cs-CZ" sz="2000" dirty="0">
              <a:solidFill>
                <a:prstClr val="black"/>
              </a:solidFill>
              <a:latin typeface="Times New Roman" panose="02020603050405020304" pitchFamily="18" charset="0"/>
              <a:cs typeface="Times New Roman" panose="02020603050405020304" pitchFamily="18" charset="0"/>
            </a:endParaRPr>
          </a:p>
          <a:p>
            <a:pPr marL="285750" indent="-285750" algn="just">
              <a:spcBef>
                <a:spcPct val="0"/>
              </a:spcBef>
              <a:defRPr/>
            </a:pPr>
            <a:endParaRPr lang="en-GB" sz="2000" dirty="0" smtClean="0">
              <a:latin typeface="Times New Roman" panose="02020603050405020304" pitchFamily="18" charset="0"/>
              <a:cs typeface="Times New Roman" panose="02020603050405020304" pitchFamily="18" charset="0"/>
            </a:endParaRPr>
          </a:p>
          <a:p>
            <a:pPr lvl="1" indent="0" algn="just">
              <a:spcBef>
                <a:spcPct val="0"/>
              </a:spcBef>
              <a:buNone/>
              <a:defRPr/>
            </a:pPr>
            <a:endParaRPr lang="cs-CZ" altLang="cs-CZ"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15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63167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dirty="0" err="1" smtClean="0">
                <a:ln>
                  <a:noFill/>
                </a:ln>
                <a:solidFill>
                  <a:srgbClr val="307871"/>
                </a:solidFill>
                <a:effectLst/>
                <a:uLnTx/>
                <a:uFillTx/>
                <a:latin typeface="Times New Roman"/>
                <a:ea typeface="+mj-ea"/>
                <a:cs typeface="+mj-cs"/>
              </a:rPr>
              <a:t>Elements</a:t>
            </a:r>
            <a:r>
              <a:rPr kumimoji="0" lang="cs-CZ" sz="2400" b="0" i="0" u="none" strike="noStrike" kern="0" cap="none" spc="0" normalizeH="0" dirty="0" smtClean="0">
                <a:ln>
                  <a:noFill/>
                </a:ln>
                <a:solidFill>
                  <a:srgbClr val="307871"/>
                </a:solidFill>
                <a:effectLst/>
                <a:uLnTx/>
                <a:uFillTx/>
                <a:latin typeface="Times New Roman"/>
                <a:ea typeface="+mj-ea"/>
                <a:cs typeface="+mj-cs"/>
              </a:rPr>
              <a:t> (</a:t>
            </a:r>
            <a:r>
              <a:rPr kumimoji="0" lang="cs-CZ" sz="2400" b="0" i="0" u="none" strike="noStrike" kern="0" cap="none" spc="0" normalizeH="0" dirty="0" err="1" smtClean="0">
                <a:ln>
                  <a:noFill/>
                </a:ln>
                <a:solidFill>
                  <a:srgbClr val="307871"/>
                </a:solidFill>
                <a:effectLst/>
                <a:uLnTx/>
                <a:uFillTx/>
                <a:latin typeface="Times New Roman"/>
                <a:ea typeface="+mj-ea"/>
                <a:cs typeface="+mj-cs"/>
              </a:rPr>
              <a:t>Variables</a:t>
            </a:r>
            <a:r>
              <a:rPr kumimoji="0" lang="cs-CZ" sz="2400" b="0" i="0" u="none" strike="noStrike" kern="0" cap="none" spc="0" normalizeH="0" dirty="0" smtClean="0">
                <a:ln>
                  <a:noFill/>
                </a:ln>
                <a:solidFill>
                  <a:srgbClr val="307871"/>
                </a:solidFill>
                <a:effectLst/>
                <a:uLnTx/>
                <a:uFillTx/>
                <a:latin typeface="Times New Roman"/>
                <a:ea typeface="+mj-ea"/>
                <a:cs typeface="+mj-cs"/>
              </a:rPr>
              <a:t>) </a:t>
            </a:r>
            <a:r>
              <a:rPr kumimoji="0" lang="cs-CZ" sz="2400" b="0" i="0" u="none" strike="noStrike" kern="0" cap="none" spc="0" normalizeH="0" dirty="0" err="1" smtClean="0">
                <a:ln>
                  <a:noFill/>
                </a:ln>
                <a:solidFill>
                  <a:srgbClr val="307871"/>
                </a:solidFill>
                <a:effectLst/>
                <a:uLnTx/>
                <a:uFillTx/>
                <a:latin typeface="Times New Roman"/>
                <a:ea typeface="+mj-ea"/>
                <a:cs typeface="+mj-cs"/>
              </a:rPr>
              <a:t>of</a:t>
            </a:r>
            <a:r>
              <a:rPr kumimoji="0" lang="cs-CZ" sz="2400" b="0" i="0" u="none" strike="noStrike" kern="0" cap="none" spc="0" normalizeH="0" dirty="0" smtClean="0">
                <a:ln>
                  <a:noFill/>
                </a:ln>
                <a:solidFill>
                  <a:srgbClr val="307871"/>
                </a:solidFill>
                <a:effectLst/>
                <a:uLnTx/>
                <a:uFillTx/>
                <a:latin typeface="Times New Roman"/>
                <a:ea typeface="+mj-ea"/>
                <a:cs typeface="+mj-cs"/>
              </a:rPr>
              <a:t> </a:t>
            </a:r>
            <a:r>
              <a:rPr kumimoji="0" lang="en-US" sz="2400" b="0" i="0" u="none" strike="noStrike" kern="0" cap="none" spc="0" normalizeH="0" dirty="0" err="1" smtClean="0">
                <a:ln>
                  <a:noFill/>
                </a:ln>
                <a:solidFill>
                  <a:srgbClr val="307871"/>
                </a:solidFill>
                <a:effectLst/>
                <a:uLnTx/>
                <a:uFillTx/>
                <a:latin typeface="Times New Roman"/>
                <a:ea typeface="+mj-ea"/>
                <a:cs typeface="+mj-cs"/>
              </a:rPr>
              <a:t>Macroenvironment</a:t>
            </a:r>
            <a:r>
              <a:rPr kumimoji="0" lang="en-US" sz="2400" b="0" i="0" u="none" strike="noStrike" kern="0" cap="none" spc="0" normalizeH="0" dirty="0" smtClean="0">
                <a:ln>
                  <a:noFill/>
                </a:ln>
                <a:solidFill>
                  <a:srgbClr val="307871"/>
                </a:solidFill>
                <a:effectLst/>
                <a:uLnTx/>
                <a:uFillTx/>
                <a:latin typeface="Times New Roman"/>
                <a:ea typeface="+mj-ea"/>
                <a:cs typeface="+mj-cs"/>
              </a:rPr>
              <a:t> </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78225"/>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spcBef>
                <a:spcPct val="0"/>
              </a:spcBef>
              <a:spcAft>
                <a:spcPts val="600"/>
              </a:spcAft>
              <a:defRPr/>
            </a:pPr>
            <a:r>
              <a:rPr lang="en-US" sz="2000" dirty="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demographic environment </a:t>
            </a:r>
            <a:r>
              <a:rPr lang="en-US" sz="2000" dirty="0">
                <a:latin typeface="Times New Roman" panose="02020603050405020304" pitchFamily="18" charset="0"/>
                <a:cs typeface="Times New Roman" panose="02020603050405020304" pitchFamily="18" charset="0"/>
              </a:rPr>
              <a:t>is made up of the people who live in a particular territory. </a:t>
            </a:r>
          </a:p>
          <a:p>
            <a:pPr marL="285750" indent="-285750" algn="just">
              <a:spcBef>
                <a:spcPct val="0"/>
              </a:spcBef>
              <a:spcAft>
                <a:spcPts val="600"/>
              </a:spcAft>
              <a:defRPr/>
            </a:pPr>
            <a:r>
              <a:rPr lang="en-US" sz="2000" dirty="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economic environment </a:t>
            </a:r>
            <a:r>
              <a:rPr lang="en-US" sz="2000" dirty="0">
                <a:latin typeface="Times New Roman" panose="02020603050405020304" pitchFamily="18" charset="0"/>
                <a:cs typeface="Times New Roman" panose="02020603050405020304" pitchFamily="18" charset="0"/>
              </a:rPr>
              <a:t>focuses mainly on the disposable purchasing power of the population, on prices, savings, debt and the availability of money (credit).</a:t>
            </a:r>
          </a:p>
          <a:p>
            <a:pPr marL="285750" indent="-285750" algn="just">
              <a:spcBef>
                <a:spcPct val="0"/>
              </a:spcBef>
              <a:spcAft>
                <a:spcPts val="600"/>
              </a:spcAft>
              <a:defRPr/>
            </a:pPr>
            <a:r>
              <a:rPr lang="en-US" sz="2000" dirty="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political environment </a:t>
            </a:r>
            <a:r>
              <a:rPr lang="en-US" sz="2000" dirty="0">
                <a:latin typeface="Times New Roman" panose="02020603050405020304" pitchFamily="18" charset="0"/>
                <a:cs typeface="Times New Roman" panose="02020603050405020304" pitchFamily="18" charset="0"/>
              </a:rPr>
              <a:t>and its influence is based on political decisions or political events in the country.</a:t>
            </a:r>
          </a:p>
          <a:p>
            <a:pPr marL="285750" indent="-285750" algn="just">
              <a:spcBef>
                <a:spcPct val="0"/>
              </a:spcBef>
              <a:spcAft>
                <a:spcPts val="600"/>
              </a:spcAft>
              <a:defRPr/>
            </a:pPr>
            <a:r>
              <a:rPr lang="en-US" sz="2000" dirty="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legislative environment </a:t>
            </a:r>
            <a:r>
              <a:rPr lang="en-US" sz="2000" dirty="0">
                <a:latin typeface="Times New Roman" panose="02020603050405020304" pitchFamily="18" charset="0"/>
                <a:cs typeface="Times New Roman" panose="02020603050405020304" pitchFamily="18" charset="0"/>
              </a:rPr>
              <a:t>creates the legislative framework for the activities of business entities through legal norms regulating business practices, rights and obligations in the implementation of these activities.</a:t>
            </a:r>
          </a:p>
          <a:p>
            <a:pPr marL="285750" indent="-285750" algn="just">
              <a:spcBef>
                <a:spcPct val="0"/>
              </a:spcBef>
              <a:spcAft>
                <a:spcPts val="600"/>
              </a:spcAft>
              <a:defRPr/>
            </a:pPr>
            <a:r>
              <a:rPr lang="en-US" sz="2000" dirty="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social environment </a:t>
            </a:r>
            <a:r>
              <a:rPr lang="en-US" sz="2000" dirty="0">
                <a:latin typeface="Times New Roman" panose="02020603050405020304" pitchFamily="18" charset="0"/>
                <a:cs typeface="Times New Roman" panose="02020603050405020304" pitchFamily="18" charset="0"/>
              </a:rPr>
              <a:t>shapes the basic beliefs, values and norms of the people living in it. </a:t>
            </a:r>
          </a:p>
          <a:p>
            <a:pPr marL="285750" indent="-285750" algn="just">
              <a:spcBef>
                <a:spcPct val="0"/>
              </a:spcBef>
              <a:spcAft>
                <a:spcPts val="600"/>
              </a:spcAft>
              <a:defRPr/>
            </a:pPr>
            <a:r>
              <a:rPr lang="en-US" sz="2000" dirty="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cultural environment </a:t>
            </a:r>
            <a:r>
              <a:rPr lang="en-US" sz="2000" dirty="0">
                <a:latin typeface="Times New Roman" panose="02020603050405020304" pitchFamily="18" charset="0"/>
                <a:cs typeface="Times New Roman" panose="02020603050405020304" pitchFamily="18" charset="0"/>
              </a:rPr>
              <a:t>is determined by culture, which is generally understood as a complex of values, customs, traditions, </a:t>
            </a:r>
            <a:r>
              <a:rPr lang="en-US" sz="2000" dirty="0" err="1">
                <a:latin typeface="Times New Roman" panose="02020603050405020304" pitchFamily="18" charset="0"/>
                <a:cs typeface="Times New Roman" panose="02020603050405020304" pitchFamily="18" charset="0"/>
              </a:rPr>
              <a:t>behaviours</a:t>
            </a:r>
            <a:r>
              <a:rPr lang="en-US" sz="2000" dirty="0">
                <a:latin typeface="Times New Roman" panose="02020603050405020304" pitchFamily="18" charset="0"/>
                <a:cs typeface="Times New Roman" panose="02020603050405020304" pitchFamily="18" charset="0"/>
              </a:rPr>
              <a:t> and other factors adopted and shared by persons of a particular group, society.</a:t>
            </a:r>
          </a:p>
          <a:p>
            <a:pPr marL="285750" indent="-285750" algn="just">
              <a:spcBef>
                <a:spcPct val="0"/>
              </a:spcBef>
              <a:spcAft>
                <a:spcPts val="600"/>
              </a:spcAft>
              <a:defRPr/>
            </a:pPr>
            <a:r>
              <a:rPr lang="en-US" sz="2000" dirty="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technological environment </a:t>
            </a:r>
            <a:r>
              <a:rPr lang="en-US" sz="2000" dirty="0">
                <a:latin typeface="Times New Roman" panose="02020603050405020304" pitchFamily="18" charset="0"/>
                <a:cs typeface="Times New Roman" panose="02020603050405020304" pitchFamily="18" charset="0"/>
              </a:rPr>
              <a:t>follows the development and use of new technologies in the activities of the enterprise.</a:t>
            </a:r>
          </a:p>
          <a:p>
            <a:pPr marL="285750" indent="-285750" algn="just">
              <a:spcBef>
                <a:spcPct val="0"/>
              </a:spcBef>
              <a:spcAft>
                <a:spcPts val="600"/>
              </a:spcAft>
              <a:defRPr/>
            </a:pPr>
            <a:r>
              <a:rPr lang="en-US" sz="2000" dirty="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natural environment </a:t>
            </a:r>
            <a:r>
              <a:rPr lang="en-US" sz="2000" dirty="0">
                <a:latin typeface="Times New Roman" panose="02020603050405020304" pitchFamily="18" charset="0"/>
                <a:cs typeface="Times New Roman" panose="02020603050405020304" pitchFamily="18" charset="0"/>
              </a:rPr>
              <a:t>focuses on the current state and deterioration of the environment, the depletion of natural resources and the increasing cost of energy.</a:t>
            </a:r>
            <a:endParaRPr lang="en-GB" sz="2000" dirty="0" smtClean="0">
              <a:latin typeface="Times New Roman" panose="02020603050405020304" pitchFamily="18" charset="0"/>
              <a:cs typeface="Times New Roman" panose="02020603050405020304" pitchFamily="18" charset="0"/>
            </a:endParaRPr>
          </a:p>
          <a:p>
            <a:pPr lvl="1" indent="0" algn="just">
              <a:spcBef>
                <a:spcPct val="0"/>
              </a:spcBef>
              <a:buNone/>
              <a:defRPr/>
            </a:pPr>
            <a:endParaRPr lang="cs-CZ" altLang="cs-CZ"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1556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97819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dirty="0" smtClean="0">
                <a:ln>
                  <a:noFill/>
                </a:ln>
                <a:solidFill>
                  <a:srgbClr val="307871"/>
                </a:solidFill>
                <a:effectLst/>
                <a:uLnTx/>
                <a:uFillTx/>
                <a:latin typeface="Times New Roman"/>
                <a:ea typeface="+mj-ea"/>
                <a:cs typeface="+mj-cs"/>
              </a:rPr>
              <a:t>External Environmental Variables: </a:t>
            </a:r>
            <a:r>
              <a:rPr kumimoji="0" lang="en-US" sz="2400" b="0" i="0" u="none" strike="noStrike" kern="0" cap="none" spc="0" normalizeH="0" dirty="0" err="1" smtClean="0">
                <a:ln>
                  <a:noFill/>
                </a:ln>
                <a:solidFill>
                  <a:srgbClr val="307871"/>
                </a:solidFill>
                <a:effectLst/>
                <a:uLnTx/>
                <a:uFillTx/>
                <a:latin typeface="Times New Roman"/>
                <a:ea typeface="+mj-ea"/>
                <a:cs typeface="+mj-cs"/>
              </a:rPr>
              <a:t>Macroenvironment</a:t>
            </a:r>
            <a:r>
              <a:rPr kumimoji="0" lang="en-US" sz="2400" b="0" i="0" u="none" strike="noStrike" kern="0" cap="none" spc="0" normalizeH="0" dirty="0" smtClean="0">
                <a:ln>
                  <a:noFill/>
                </a:ln>
                <a:solidFill>
                  <a:srgbClr val="307871"/>
                </a:solidFill>
                <a:effectLst/>
                <a:uLnTx/>
                <a:uFillTx/>
                <a:latin typeface="Times New Roman"/>
                <a:ea typeface="+mj-ea"/>
                <a:cs typeface="+mj-cs"/>
              </a:rPr>
              <a:t> </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957040"/>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ct val="0"/>
              </a:spcBef>
              <a:buNone/>
              <a:defRPr/>
            </a:pPr>
            <a:r>
              <a:rPr lang="en-US" sz="2400" b="1" dirty="0" smtClean="0">
                <a:latin typeface="Times New Roman" panose="02020603050405020304" pitchFamily="18" charset="0"/>
                <a:cs typeface="Times New Roman" panose="02020603050405020304" pitchFamily="18" charset="0"/>
              </a:rPr>
              <a:t>Some important variables in the environment</a:t>
            </a:r>
          </a:p>
          <a:p>
            <a:pPr marL="285750" indent="-285750" algn="just">
              <a:spcBef>
                <a:spcPct val="0"/>
              </a:spcBef>
              <a:defRPr/>
            </a:pPr>
            <a:endParaRPr lang="en-US" altLang="cs-CZ" sz="2400" b="1"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cs-CZ" altLang="cs-CZ" dirty="0">
              <a:latin typeface="Times New Roman" panose="02020603050405020304" pitchFamily="18" charset="0"/>
              <a:cs typeface="Times New Roman" panose="02020603050405020304" pitchFamily="18" charset="0"/>
            </a:endParaRPr>
          </a:p>
          <a:p>
            <a:pPr lvl="1" indent="0" algn="just">
              <a:spcBef>
                <a:spcPct val="0"/>
              </a:spcBef>
              <a:buNone/>
              <a:defRPr/>
            </a:pPr>
            <a:endParaRPr lang="cs-CZ" altLang="cs-CZ" dirty="0">
              <a:latin typeface="Times New Roman" panose="02020603050405020304" pitchFamily="18" charset="0"/>
              <a:cs typeface="Times New Roman" panose="02020603050405020304" pitchFamily="18" charset="0"/>
            </a:endParaRPr>
          </a:p>
        </p:txBody>
      </p:sp>
      <p:pic>
        <p:nvPicPr>
          <p:cNvPr id="6" name="Obrázek 5"/>
          <p:cNvPicPr>
            <a:picLocks noChangeAspect="1"/>
          </p:cNvPicPr>
          <p:nvPr/>
        </p:nvPicPr>
        <p:blipFill rotWithShape="1">
          <a:blip r:embed="rId3"/>
          <a:srcRect l="18393" t="16857" r="2643" b="10381"/>
          <a:stretch/>
        </p:blipFill>
        <p:spPr>
          <a:xfrm>
            <a:off x="1022749" y="1492159"/>
            <a:ext cx="8878088" cy="4764262"/>
          </a:xfrm>
          <a:prstGeom prst="rect">
            <a:avLst/>
          </a:prstGeom>
        </p:spPr>
      </p:pic>
    </p:spTree>
    <p:extLst>
      <p:ext uri="{BB962C8B-B14F-4D97-AF65-F5344CB8AC3E}">
        <p14:creationId xmlns:p14="http://schemas.microsoft.com/office/powerpoint/2010/main" val="698856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97819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dirty="0" smtClean="0">
                <a:ln>
                  <a:noFill/>
                </a:ln>
                <a:solidFill>
                  <a:srgbClr val="307871"/>
                </a:solidFill>
                <a:effectLst/>
                <a:uLnTx/>
                <a:uFillTx/>
                <a:latin typeface="Times New Roman"/>
                <a:ea typeface="+mj-ea"/>
                <a:cs typeface="+mj-cs"/>
              </a:rPr>
              <a:t>External Environmental Variables: </a:t>
            </a:r>
            <a:r>
              <a:rPr kumimoji="0" lang="en-US" sz="2400" b="0" i="0" u="none" strike="noStrike" kern="0" cap="none" spc="0" normalizeH="0" dirty="0" err="1" smtClean="0">
                <a:ln>
                  <a:noFill/>
                </a:ln>
                <a:solidFill>
                  <a:srgbClr val="307871"/>
                </a:solidFill>
                <a:effectLst/>
                <a:uLnTx/>
                <a:uFillTx/>
                <a:latin typeface="Times New Roman"/>
                <a:ea typeface="+mj-ea"/>
                <a:cs typeface="+mj-cs"/>
              </a:rPr>
              <a:t>Macroenvironment</a:t>
            </a:r>
            <a:r>
              <a:rPr kumimoji="0" lang="en-US" sz="2400" b="0" i="0" u="none" strike="noStrike" kern="0" cap="none" spc="0" normalizeH="0" dirty="0" smtClean="0">
                <a:ln>
                  <a:noFill/>
                </a:ln>
                <a:solidFill>
                  <a:srgbClr val="307871"/>
                </a:solidFill>
                <a:effectLst/>
                <a:uLnTx/>
                <a:uFillTx/>
                <a:latin typeface="Times New Roman"/>
                <a:ea typeface="+mj-ea"/>
                <a:cs typeface="+mj-cs"/>
              </a:rPr>
              <a:t> </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957040"/>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ct val="0"/>
              </a:spcBef>
              <a:buNone/>
              <a:defRPr/>
            </a:pPr>
            <a:r>
              <a:rPr lang="en-US" sz="2400" b="1" dirty="0" smtClean="0">
                <a:latin typeface="Times New Roman" panose="02020603050405020304" pitchFamily="18" charset="0"/>
                <a:cs typeface="Times New Roman" panose="02020603050405020304" pitchFamily="18" charset="0"/>
              </a:rPr>
              <a:t>Some important variables in the international environment</a:t>
            </a:r>
          </a:p>
          <a:p>
            <a:pPr marL="285750" indent="-285750" algn="just">
              <a:spcBef>
                <a:spcPct val="0"/>
              </a:spcBef>
              <a:defRPr/>
            </a:pPr>
            <a:endParaRPr lang="en-US" altLang="cs-CZ" sz="2400" b="1"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cs-CZ" altLang="cs-CZ" dirty="0">
              <a:latin typeface="Times New Roman" panose="02020603050405020304" pitchFamily="18" charset="0"/>
              <a:cs typeface="Times New Roman" panose="02020603050405020304" pitchFamily="18" charset="0"/>
            </a:endParaRPr>
          </a:p>
          <a:p>
            <a:pPr lvl="1" indent="0" algn="just">
              <a:spcBef>
                <a:spcPct val="0"/>
              </a:spcBef>
              <a:buNone/>
              <a:defRPr/>
            </a:pPr>
            <a:endParaRPr lang="cs-CZ" altLang="cs-CZ" dirty="0">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rotWithShape="1">
          <a:blip r:embed="rId3"/>
          <a:srcRect l="19571" t="15904" r="11107" b="11143"/>
          <a:stretch/>
        </p:blipFill>
        <p:spPr>
          <a:xfrm>
            <a:off x="699490" y="1418135"/>
            <a:ext cx="8704391" cy="4840520"/>
          </a:xfrm>
          <a:prstGeom prst="rect">
            <a:avLst/>
          </a:prstGeom>
        </p:spPr>
      </p:pic>
    </p:spTree>
    <p:extLst>
      <p:ext uri="{BB962C8B-B14F-4D97-AF65-F5344CB8AC3E}">
        <p14:creationId xmlns:p14="http://schemas.microsoft.com/office/powerpoint/2010/main" val="3708997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40404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dirty="0" err="1" smtClean="0">
                <a:ln>
                  <a:noFill/>
                </a:ln>
                <a:solidFill>
                  <a:srgbClr val="307871"/>
                </a:solidFill>
                <a:effectLst/>
                <a:uLnTx/>
                <a:uFillTx/>
                <a:latin typeface="Times New Roman"/>
                <a:ea typeface="+mj-ea"/>
                <a:cs typeface="+mj-cs"/>
              </a:rPr>
              <a:t>Methods</a:t>
            </a:r>
            <a:r>
              <a:rPr kumimoji="0" lang="cs-CZ" sz="2400" b="0" i="0" u="none" strike="noStrike" kern="0" cap="none" spc="0" normalizeH="0" dirty="0" smtClean="0">
                <a:ln>
                  <a:noFill/>
                </a:ln>
                <a:solidFill>
                  <a:srgbClr val="307871"/>
                </a:solidFill>
                <a:effectLst/>
                <a:uLnTx/>
                <a:uFillTx/>
                <a:latin typeface="Times New Roman"/>
                <a:ea typeface="+mj-ea"/>
                <a:cs typeface="+mj-cs"/>
              </a:rPr>
              <a:t> </a:t>
            </a:r>
            <a:r>
              <a:rPr kumimoji="0" lang="cs-CZ" sz="2400" b="0" i="0" u="none" strike="noStrike" kern="0" cap="none" spc="0" normalizeH="0" dirty="0" err="1" smtClean="0">
                <a:ln>
                  <a:noFill/>
                </a:ln>
                <a:solidFill>
                  <a:srgbClr val="307871"/>
                </a:solidFill>
                <a:effectLst/>
                <a:uLnTx/>
                <a:uFillTx/>
                <a:latin typeface="Times New Roman"/>
                <a:ea typeface="+mj-ea"/>
                <a:cs typeface="+mj-cs"/>
              </a:rPr>
              <a:t>of</a:t>
            </a:r>
            <a:r>
              <a:rPr kumimoji="0" lang="cs-CZ" sz="2400" b="0" i="0" u="none" strike="noStrike" kern="0" cap="none" spc="0" normalizeH="0" dirty="0" smtClean="0">
                <a:ln>
                  <a:noFill/>
                </a:ln>
                <a:solidFill>
                  <a:srgbClr val="307871"/>
                </a:solidFill>
                <a:effectLst/>
                <a:uLnTx/>
                <a:uFillTx/>
                <a:latin typeface="Times New Roman"/>
                <a:ea typeface="+mj-ea"/>
                <a:cs typeface="+mj-cs"/>
              </a:rPr>
              <a:t> </a:t>
            </a:r>
            <a:r>
              <a:rPr kumimoji="0" lang="cs-CZ" sz="2400" b="0" i="0" u="none" strike="noStrike" kern="0" cap="none" spc="0" normalizeH="0" dirty="0" err="1" smtClean="0">
                <a:ln>
                  <a:noFill/>
                </a:ln>
                <a:solidFill>
                  <a:srgbClr val="307871"/>
                </a:solidFill>
                <a:effectLst/>
                <a:uLnTx/>
                <a:uFillTx/>
                <a:latin typeface="Times New Roman"/>
                <a:ea typeface="+mj-ea"/>
                <a:cs typeface="+mj-cs"/>
              </a:rPr>
              <a:t>Macroenvironmental</a:t>
            </a:r>
            <a:r>
              <a:rPr kumimoji="0" lang="cs-CZ" sz="2400" b="0" i="0" u="none" strike="noStrike" kern="0" cap="none" spc="0" normalizeH="0" dirty="0" smtClean="0">
                <a:ln>
                  <a:noFill/>
                </a:ln>
                <a:solidFill>
                  <a:srgbClr val="307871"/>
                </a:solidFill>
                <a:effectLst/>
                <a:uLnTx/>
                <a:uFillTx/>
                <a:latin typeface="Times New Roman"/>
                <a:ea typeface="+mj-ea"/>
                <a:cs typeface="+mj-cs"/>
              </a:rPr>
              <a:t> </a:t>
            </a:r>
            <a:r>
              <a:rPr kumimoji="0" lang="cs-CZ" sz="2400" b="0" i="0" u="none" strike="noStrike" kern="0" cap="none" spc="0" normalizeH="0" dirty="0" err="1" smtClean="0">
                <a:ln>
                  <a:noFill/>
                </a:ln>
                <a:solidFill>
                  <a:srgbClr val="307871"/>
                </a:solidFill>
                <a:effectLst/>
                <a:uLnTx/>
                <a:uFillTx/>
                <a:latin typeface="Times New Roman"/>
                <a:ea typeface="+mj-ea"/>
                <a:cs typeface="+mj-cs"/>
              </a:rPr>
              <a:t>Analysis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78225"/>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The main sources of data for the analysis of the macro-environment are secondary sources: various statistics, analyses, studies, research, articles in professional journals, etc. </a:t>
            </a:r>
          </a:p>
          <a:p>
            <a:pPr marL="285750" indent="-285750" algn="just">
              <a:spcBef>
                <a:spcPct val="0"/>
              </a:spcBef>
              <a:defRPr/>
            </a:pPr>
            <a:endParaRPr lang="en-US" altLang="cs-CZ" sz="2200" dirty="0">
              <a:latin typeface="Times New Roman" panose="02020603050405020304" pitchFamily="18" charset="0"/>
              <a:cs typeface="Times New Roman" panose="02020603050405020304" pitchFamily="18" charset="0"/>
            </a:endParaRPr>
          </a:p>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PEST, PESTLE, STEP, STEEPLED, STEER</a:t>
            </a:r>
          </a:p>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Extrapolation of trends (forecasting) - a forecasting method determining the probable course of a certain phenomenon from its previous development.  </a:t>
            </a:r>
          </a:p>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Expert methods - QUEST method (Quick Environmental Scanning Technique), Delphi method, Brainstorming - the use of experts for activities requiring special knowledge and expert assessment of the problem and its future development.</a:t>
            </a:r>
          </a:p>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Scenarios method</a:t>
            </a:r>
          </a:p>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Statistical analysis methods (time series analysis, regression and correlation analysis)</a:t>
            </a:r>
          </a:p>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Methods of demographic statistics</a:t>
            </a:r>
          </a:p>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Political science and macroeconomic theory </a:t>
            </a:r>
          </a:p>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Causal analysis methods</a:t>
            </a:r>
          </a:p>
          <a:p>
            <a:pPr marL="285750" indent="-285750" algn="just">
              <a:spcBef>
                <a:spcPct val="0"/>
              </a:spcBef>
              <a:defRPr/>
            </a:pPr>
            <a:endParaRPr lang="en-US" altLang="cs-CZ" sz="2200" dirty="0">
              <a:latin typeface="Times New Roman" panose="02020603050405020304" pitchFamily="18" charset="0"/>
              <a:cs typeface="Times New Roman" panose="02020603050405020304" pitchFamily="18" charset="0"/>
            </a:endParaRPr>
          </a:p>
          <a:p>
            <a:pPr lvl="1" indent="0" algn="just">
              <a:spcBef>
                <a:spcPct val="0"/>
              </a:spcBef>
              <a:buNone/>
              <a:defRPr/>
            </a:pPr>
            <a:endParaRPr lang="cs-CZ" altLang="cs-CZ"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3475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05697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dirty="0" smtClean="0">
                <a:ln>
                  <a:noFill/>
                </a:ln>
                <a:solidFill>
                  <a:srgbClr val="307871"/>
                </a:solidFill>
                <a:effectLst/>
                <a:uLnTx/>
                <a:uFillTx/>
                <a:latin typeface="Times New Roman"/>
                <a:ea typeface="+mj-ea"/>
                <a:cs typeface="+mj-cs"/>
              </a:rPr>
              <a:t>PEST </a:t>
            </a:r>
            <a:r>
              <a:rPr kumimoji="0" lang="cs-CZ" sz="2400" b="0" i="0" u="none" strike="noStrike" kern="0" cap="none" spc="0" normalizeH="0" dirty="0" err="1" smtClean="0">
                <a:ln>
                  <a:noFill/>
                </a:ln>
                <a:solidFill>
                  <a:srgbClr val="307871"/>
                </a:solidFill>
                <a:effectLst/>
                <a:uLnTx/>
                <a:uFillTx/>
                <a:latin typeface="Times New Roman"/>
                <a:ea typeface="+mj-ea"/>
                <a:cs typeface="+mj-cs"/>
              </a:rPr>
              <a:t>Analysis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78225"/>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PEST analysis is a modern method of </a:t>
            </a:r>
            <a:r>
              <a:rPr lang="en-US" altLang="cs-CZ" sz="2200" b="1" dirty="0" err="1">
                <a:latin typeface="Times New Roman" panose="02020603050405020304" pitchFamily="18" charset="0"/>
                <a:cs typeface="Times New Roman" panose="02020603050405020304" pitchFamily="18" charset="0"/>
              </a:rPr>
              <a:t>analysing</a:t>
            </a:r>
            <a:r>
              <a:rPr lang="en-US" altLang="cs-CZ" sz="2200" b="1" dirty="0">
                <a:latin typeface="Times New Roman" panose="02020603050405020304" pitchFamily="18" charset="0"/>
                <a:cs typeface="Times New Roman" panose="02020603050405020304" pitchFamily="18" charset="0"/>
              </a:rPr>
              <a:t> the </a:t>
            </a:r>
            <a:r>
              <a:rPr lang="en-US" altLang="cs-CZ" sz="2200" b="1" dirty="0" err="1" smtClean="0">
                <a:latin typeface="Times New Roman" panose="02020603050405020304" pitchFamily="18" charset="0"/>
                <a:cs typeface="Times New Roman" panose="02020603050405020304" pitchFamily="18" charset="0"/>
              </a:rPr>
              <a:t>macroenvironment</a:t>
            </a:r>
            <a:r>
              <a:rPr lang="en-US" altLang="cs-CZ" sz="2200" dirty="0">
                <a:latin typeface="Times New Roman" panose="02020603050405020304" pitchFamily="18" charset="0"/>
                <a:cs typeface="Times New Roman" panose="02020603050405020304" pitchFamily="18" charset="0"/>
              </a:rPr>
              <a:t>. </a:t>
            </a:r>
          </a:p>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Its aim is to </a:t>
            </a:r>
            <a:r>
              <a:rPr lang="en-US" altLang="cs-CZ" sz="2200" b="1" dirty="0">
                <a:latin typeface="Times New Roman" panose="02020603050405020304" pitchFamily="18" charset="0"/>
                <a:cs typeface="Times New Roman" panose="02020603050405020304" pitchFamily="18" charset="0"/>
              </a:rPr>
              <a:t>find and </a:t>
            </a:r>
            <a:r>
              <a:rPr lang="en-US" altLang="cs-CZ" sz="2200" b="1" dirty="0" err="1">
                <a:latin typeface="Times New Roman" panose="02020603050405020304" pitchFamily="18" charset="0"/>
                <a:cs typeface="Times New Roman" panose="02020603050405020304" pitchFamily="18" charset="0"/>
              </a:rPr>
              <a:t>analyse</a:t>
            </a:r>
            <a:r>
              <a:rPr lang="en-US" altLang="cs-CZ" sz="2200" b="1" dirty="0">
                <a:latin typeface="Times New Roman" panose="02020603050405020304" pitchFamily="18" charset="0"/>
                <a:cs typeface="Times New Roman" panose="02020603050405020304" pitchFamily="18" charset="0"/>
              </a:rPr>
              <a:t> those components of the environment that are of importance to the company and may represent an opportunity or a threat to it. The analysis also tracks the evolution of critical factors over time. </a:t>
            </a:r>
          </a:p>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PEST analysis focuses on the environment in which the enterprise actually operates. </a:t>
            </a:r>
          </a:p>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PEST analysis looks at the macro environment of the firm in terms of four basic groups of factors: political and legislative P, economic E, social and demographic S, technical and technological T. </a:t>
            </a:r>
          </a:p>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This original form of the method has been modified and extended over time to include additional elements. So today we encounter the following forms: PESTLE analysis (added legislative and environmental environment), SLEPT analysis, STEEP </a:t>
            </a:r>
            <a:r>
              <a:rPr lang="en-US" altLang="cs-CZ" sz="2200" dirty="0" smtClean="0">
                <a:latin typeface="Times New Roman" panose="02020603050405020304" pitchFamily="18" charset="0"/>
                <a:cs typeface="Times New Roman" panose="02020603050405020304" pitchFamily="18" charset="0"/>
              </a:rPr>
              <a:t>analysis</a:t>
            </a:r>
            <a:r>
              <a:rPr lang="cs-CZ" altLang="cs-CZ" sz="2200" dirty="0" smtClean="0">
                <a:latin typeface="Times New Roman" panose="02020603050405020304" pitchFamily="18" charset="0"/>
                <a:cs typeface="Times New Roman" panose="02020603050405020304" pitchFamily="18" charset="0"/>
              </a:rPr>
              <a:t>, STEER </a:t>
            </a:r>
            <a:r>
              <a:rPr lang="cs-CZ" altLang="cs-CZ" sz="2200" dirty="0" err="1" smtClean="0">
                <a:latin typeface="Times New Roman" panose="02020603050405020304" pitchFamily="18" charset="0"/>
                <a:cs typeface="Times New Roman" panose="02020603050405020304" pitchFamily="18" charset="0"/>
              </a:rPr>
              <a:t>analysis</a:t>
            </a:r>
            <a:r>
              <a:rPr lang="cs-CZ" altLang="cs-CZ" sz="2200" dirty="0" smtClean="0">
                <a:latin typeface="Times New Roman" panose="02020603050405020304" pitchFamily="18" charset="0"/>
                <a:cs typeface="Times New Roman" panose="02020603050405020304" pitchFamily="18" charset="0"/>
              </a:rPr>
              <a:t>, STEEPLED </a:t>
            </a:r>
            <a:r>
              <a:rPr lang="cs-CZ" altLang="cs-CZ" sz="2200" dirty="0" err="1" smtClean="0">
                <a:latin typeface="Times New Roman" panose="02020603050405020304" pitchFamily="18" charset="0"/>
                <a:cs typeface="Times New Roman" panose="02020603050405020304" pitchFamily="18" charset="0"/>
              </a:rPr>
              <a:t>analysis</a:t>
            </a:r>
            <a:r>
              <a:rPr lang="cs-CZ" altLang="cs-CZ" sz="2200" dirty="0" smtClean="0">
                <a:latin typeface="Times New Roman" panose="02020603050405020304" pitchFamily="18" charset="0"/>
                <a:cs typeface="Times New Roman" panose="02020603050405020304" pitchFamily="18" charset="0"/>
              </a:rPr>
              <a:t>.</a:t>
            </a:r>
            <a:endParaRPr lang="en-US" altLang="cs-CZ" sz="2200" dirty="0">
              <a:latin typeface="Times New Roman" panose="02020603050405020304" pitchFamily="18" charset="0"/>
              <a:cs typeface="Times New Roman" panose="02020603050405020304" pitchFamily="18" charset="0"/>
            </a:endParaRPr>
          </a:p>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The common purpose of all these analyses is to identify specific threats and opportunities, which helps the company to focus on key aspects of the macro environment and to evaluate these comprehensively.</a:t>
            </a:r>
          </a:p>
          <a:p>
            <a:pPr lvl="1" indent="0" algn="just">
              <a:spcBef>
                <a:spcPct val="0"/>
              </a:spcBef>
              <a:buNone/>
              <a:defRPr/>
            </a:pPr>
            <a:endParaRPr lang="cs-CZ" altLang="cs-CZ"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4247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91297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LONGPEST</a:t>
            </a:r>
            <a:r>
              <a:rPr kumimoji="0" lang="cs-CZ" sz="2400" b="0" i="0" u="none" strike="noStrike" kern="0" cap="none" spc="0" normalizeH="0" dirty="0" smtClean="0">
                <a:ln>
                  <a:noFill/>
                </a:ln>
                <a:solidFill>
                  <a:srgbClr val="307871"/>
                </a:solidFill>
                <a:effectLst/>
                <a:uLnTx/>
                <a:uFillTx/>
                <a:latin typeface="Times New Roman"/>
                <a:ea typeface="+mj-ea"/>
                <a:cs typeface="+mj-cs"/>
              </a:rPr>
              <a:t> </a:t>
            </a:r>
            <a:r>
              <a:rPr kumimoji="0" lang="cs-CZ" sz="2400" b="0" i="0" u="none" strike="noStrike" kern="0" cap="none" spc="0" normalizeH="0" dirty="0" err="1" smtClean="0">
                <a:ln>
                  <a:noFill/>
                </a:ln>
                <a:solidFill>
                  <a:srgbClr val="307871"/>
                </a:solidFill>
                <a:effectLst/>
                <a:uLnTx/>
                <a:uFillTx/>
                <a:latin typeface="Times New Roman"/>
                <a:ea typeface="+mj-ea"/>
                <a:cs typeface="+mj-cs"/>
              </a:rPr>
              <a:t>Analysis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78225"/>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LONGPEST analysis, which is another modification of PEST analysis, takes into account local LO, national N and global G level political-legislative, economic, socio-demographic and technical-technological factors. </a:t>
            </a:r>
          </a:p>
          <a:p>
            <a:pPr marL="285750" indent="-285750" algn="just">
              <a:spcBef>
                <a:spcPct val="0"/>
              </a:spcBef>
              <a:defRPr/>
            </a:pPr>
            <a:endParaRPr lang="en-US" altLang="cs-CZ" sz="2200" dirty="0">
              <a:latin typeface="Times New Roman" panose="02020603050405020304" pitchFamily="18" charset="0"/>
              <a:cs typeface="Times New Roman" panose="02020603050405020304" pitchFamily="18" charset="0"/>
            </a:endParaRPr>
          </a:p>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The result is a strategic profile of the </a:t>
            </a:r>
            <a:r>
              <a:rPr lang="en-US" altLang="cs-CZ" sz="2200" dirty="0" err="1">
                <a:latin typeface="Times New Roman" panose="02020603050405020304" pitchFamily="18" charset="0"/>
                <a:cs typeface="Times New Roman" panose="02020603050405020304" pitchFamily="18" charset="0"/>
              </a:rPr>
              <a:t>neighbourhood</a:t>
            </a:r>
            <a:r>
              <a:rPr lang="en-US" altLang="cs-CZ" sz="2200" dirty="0">
                <a:latin typeface="Times New Roman" panose="02020603050405020304" pitchFamily="18" charset="0"/>
                <a:cs typeface="Times New Roman" panose="02020603050405020304" pitchFamily="18" charset="0"/>
              </a:rPr>
              <a:t>. The procedure includes the following steps: </a:t>
            </a:r>
          </a:p>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Creating a list of factors to be analyzed.</a:t>
            </a:r>
          </a:p>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Rating the importance of the factors using a Likert scale.</a:t>
            </a:r>
          </a:p>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Evaluation of the factors that have the greatest impact on the company (impact on profitability, liquidity, growth) and the company's options for responding to these factors.</a:t>
            </a:r>
          </a:p>
          <a:p>
            <a:pPr lvl="1" indent="0" algn="just">
              <a:spcBef>
                <a:spcPct val="0"/>
              </a:spcBef>
              <a:buNone/>
              <a:defRPr/>
            </a:pPr>
            <a:endParaRPr lang="cs-CZ" altLang="cs-CZ"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3093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30411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err="1" smtClean="0">
                <a:solidFill>
                  <a:srgbClr val="307871"/>
                </a:solidFill>
                <a:latin typeface="Times New Roman"/>
                <a:ea typeface="+mj-ea"/>
                <a:cs typeface="+mj-cs"/>
              </a:rPr>
              <a:t>Forecasting</a:t>
            </a:r>
            <a:r>
              <a:rPr lang="cs-CZ" sz="2400" kern="0" dirty="0" smtClean="0">
                <a:solidFill>
                  <a:srgbClr val="307871"/>
                </a:solidFill>
                <a:latin typeface="Times New Roman"/>
                <a:ea typeface="+mj-ea"/>
                <a:cs typeface="+mj-cs"/>
              </a:rPr>
              <a:t> (</a:t>
            </a:r>
            <a:r>
              <a:rPr lang="cs-CZ" sz="2400" kern="0" dirty="0" err="1" smtClean="0">
                <a:solidFill>
                  <a:srgbClr val="307871"/>
                </a:solidFill>
                <a:latin typeface="Times New Roman"/>
                <a:ea typeface="+mj-ea"/>
                <a:cs typeface="+mj-cs"/>
              </a:rPr>
              <a:t>Prognosing</a:t>
            </a:r>
            <a:r>
              <a:rPr lang="cs-CZ" sz="2400" kern="0" dirty="0" smtClean="0">
                <a:solidFill>
                  <a:srgbClr val="307871"/>
                </a:solidFill>
                <a:latin typeface="Times New Roman"/>
                <a:ea typeface="+mj-ea"/>
                <a:cs typeface="+mj-cs"/>
              </a:rPr>
              <a:t>)</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78225"/>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spcBef>
                <a:spcPct val="0"/>
              </a:spcBef>
              <a:spcAft>
                <a:spcPts val="600"/>
              </a:spcAft>
              <a:defRPr/>
            </a:pPr>
            <a:r>
              <a:rPr lang="en-US" altLang="cs-CZ" sz="2200" b="1" dirty="0">
                <a:latin typeface="Times New Roman" panose="02020603050405020304" pitchFamily="18" charset="0"/>
                <a:cs typeface="Times New Roman" panose="02020603050405020304" pitchFamily="18" charset="0"/>
              </a:rPr>
              <a:t>Forecasting</a:t>
            </a:r>
            <a:r>
              <a:rPr lang="en-US" altLang="cs-CZ" sz="2200" dirty="0">
                <a:latin typeface="Times New Roman" panose="02020603050405020304" pitchFamily="18" charset="0"/>
                <a:cs typeface="Times New Roman" panose="02020603050405020304" pitchFamily="18" charset="0"/>
              </a:rPr>
              <a:t> is a professional assessment of future developments, whereby possible future processes and phenomena are determined on the basis of the examination of past and existing processes and phenomena, while the characteristic feature of these processes and phenomena is their uncertainty, virtually uncertainty. </a:t>
            </a:r>
          </a:p>
          <a:p>
            <a:pPr marL="285750" indent="-285750" algn="just">
              <a:spcBef>
                <a:spcPct val="0"/>
              </a:spcBef>
              <a:spcAft>
                <a:spcPts val="600"/>
              </a:spcAft>
              <a:defRPr/>
            </a:pPr>
            <a:r>
              <a:rPr lang="en-US" altLang="cs-CZ" sz="2200" dirty="0">
                <a:latin typeface="Times New Roman" panose="02020603050405020304" pitchFamily="18" charset="0"/>
                <a:cs typeface="Times New Roman" panose="02020603050405020304" pitchFamily="18" charset="0"/>
              </a:rPr>
              <a:t>Forecasting results in a forecast.</a:t>
            </a:r>
          </a:p>
          <a:p>
            <a:pPr marL="285750" indent="-285750" algn="just">
              <a:spcBef>
                <a:spcPct val="0"/>
              </a:spcBef>
              <a:spcAft>
                <a:spcPts val="600"/>
              </a:spcAft>
              <a:defRPr/>
            </a:pPr>
            <a:r>
              <a:rPr lang="en-US" altLang="cs-CZ" sz="2200" dirty="0">
                <a:latin typeface="Times New Roman" panose="02020603050405020304" pitchFamily="18" charset="0"/>
                <a:cs typeface="Times New Roman" panose="02020603050405020304" pitchFamily="18" charset="0"/>
              </a:rPr>
              <a:t>A </a:t>
            </a:r>
            <a:r>
              <a:rPr lang="en-US" altLang="cs-CZ" sz="2200" b="1" dirty="0">
                <a:latin typeface="Times New Roman" panose="02020603050405020304" pitchFamily="18" charset="0"/>
                <a:cs typeface="Times New Roman" panose="02020603050405020304" pitchFamily="18" charset="0"/>
              </a:rPr>
              <a:t>forecast</a:t>
            </a:r>
            <a:r>
              <a:rPr lang="en-US" altLang="cs-CZ" sz="2200" dirty="0">
                <a:latin typeface="Times New Roman" panose="02020603050405020304" pitchFamily="18" charset="0"/>
                <a:cs typeface="Times New Roman" panose="02020603050405020304" pitchFamily="18" charset="0"/>
              </a:rPr>
              <a:t>  is a qualified and reasoned statement relating to an unknown future event, the content of which is a probabilistic statement about the future with a relatively high degree of confidence</a:t>
            </a:r>
            <a:r>
              <a:rPr lang="en-US" altLang="cs-CZ" sz="2200" dirty="0" smtClean="0">
                <a:latin typeface="Times New Roman" panose="02020603050405020304" pitchFamily="18" charset="0"/>
                <a:cs typeface="Times New Roman" panose="02020603050405020304" pitchFamily="18" charset="0"/>
              </a:rPr>
              <a:t>.</a:t>
            </a:r>
            <a:endParaRPr lang="en-US" altLang="cs-CZ" sz="2200" dirty="0">
              <a:latin typeface="Times New Roman" panose="02020603050405020304" pitchFamily="18" charset="0"/>
              <a:cs typeface="Times New Roman" panose="02020603050405020304" pitchFamily="18" charset="0"/>
            </a:endParaRPr>
          </a:p>
          <a:p>
            <a:pPr marL="285750" indent="-285750" algn="just">
              <a:spcBef>
                <a:spcPct val="0"/>
              </a:spcBef>
              <a:spcAft>
                <a:spcPts val="600"/>
              </a:spcAft>
              <a:defRPr/>
            </a:pPr>
            <a:r>
              <a:rPr lang="cs-CZ" altLang="cs-CZ" sz="2200" b="1" dirty="0" err="1" smtClean="0">
                <a:latin typeface="Times New Roman" panose="02020603050405020304" pitchFamily="18" charset="0"/>
                <a:cs typeface="Times New Roman" panose="02020603050405020304" pitchFamily="18" charset="0"/>
              </a:rPr>
              <a:t>Forecast</a:t>
            </a:r>
            <a:r>
              <a:rPr lang="en-US" altLang="cs-CZ" sz="2200" dirty="0" smtClean="0">
                <a:latin typeface="Times New Roman" panose="02020603050405020304" pitchFamily="18" charset="0"/>
                <a:cs typeface="Times New Roman" panose="02020603050405020304" pitchFamily="18" charset="0"/>
              </a:rPr>
              <a:t> </a:t>
            </a:r>
            <a:r>
              <a:rPr lang="en-US" altLang="cs-CZ" sz="2200" dirty="0">
                <a:latin typeface="Times New Roman" panose="02020603050405020304" pitchFamily="18" charset="0"/>
                <a:cs typeface="Times New Roman" panose="02020603050405020304" pitchFamily="18" charset="0"/>
              </a:rPr>
              <a:t>relies on scientific knowledge and specific methods.</a:t>
            </a:r>
          </a:p>
          <a:p>
            <a:pPr marL="285750" indent="-285750" algn="just">
              <a:spcBef>
                <a:spcPct val="0"/>
              </a:spcBef>
              <a:spcAft>
                <a:spcPts val="600"/>
              </a:spcAft>
              <a:defRPr/>
            </a:pPr>
            <a:r>
              <a:rPr lang="cs-CZ" altLang="cs-CZ" sz="2200" b="1" dirty="0" err="1" smtClean="0">
                <a:latin typeface="Times New Roman" panose="02020603050405020304" pitchFamily="18" charset="0"/>
                <a:cs typeface="Times New Roman" panose="02020603050405020304" pitchFamily="18" charset="0"/>
              </a:rPr>
              <a:t>Forecast</a:t>
            </a:r>
            <a:r>
              <a:rPr lang="en-US" altLang="cs-CZ" sz="2200" dirty="0" smtClean="0">
                <a:latin typeface="Times New Roman" panose="02020603050405020304" pitchFamily="18" charset="0"/>
                <a:cs typeface="Times New Roman" panose="02020603050405020304" pitchFamily="18" charset="0"/>
              </a:rPr>
              <a:t> </a:t>
            </a:r>
            <a:r>
              <a:rPr lang="en-US" altLang="cs-CZ" sz="2200" dirty="0">
                <a:latin typeface="Times New Roman" panose="02020603050405020304" pitchFamily="18" charset="0"/>
                <a:cs typeface="Times New Roman" panose="02020603050405020304" pitchFamily="18" charset="0"/>
              </a:rPr>
              <a:t>is systematically derived, reliably evaluable and occurs under certain conditions and at certain times.</a:t>
            </a:r>
          </a:p>
          <a:p>
            <a:pPr marL="285750" indent="-285750" algn="just">
              <a:spcBef>
                <a:spcPct val="0"/>
              </a:spcBef>
              <a:defRPr/>
            </a:pPr>
            <a:endParaRPr lang="en-US" altLang="cs-CZ" sz="2200" dirty="0">
              <a:latin typeface="Times New Roman" panose="02020603050405020304" pitchFamily="18" charset="0"/>
              <a:cs typeface="Times New Roman" panose="02020603050405020304" pitchFamily="18" charset="0"/>
            </a:endParaRPr>
          </a:p>
          <a:p>
            <a:pPr lvl="1" indent="0" algn="just">
              <a:spcBef>
                <a:spcPct val="0"/>
              </a:spcBef>
              <a:buNone/>
              <a:defRPr/>
            </a:pPr>
            <a:endParaRPr lang="cs-CZ" altLang="cs-CZ"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3897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85046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 </a:t>
            </a:r>
            <a:r>
              <a:rPr lang="cs-CZ" sz="2400" kern="0" dirty="0" err="1" smtClean="0">
                <a:solidFill>
                  <a:srgbClr val="307871"/>
                </a:solidFill>
                <a:latin typeface="Times New Roman"/>
                <a:ea typeface="+mj-ea"/>
                <a:cs typeface="+mj-cs"/>
              </a:rPr>
              <a:t>Forecasting</a:t>
            </a:r>
            <a:r>
              <a:rPr lang="cs-CZ" sz="2400" kern="0" dirty="0" smtClean="0">
                <a:solidFill>
                  <a:srgbClr val="307871"/>
                </a:solidFill>
                <a:latin typeface="Times New Roman"/>
                <a:ea typeface="+mj-ea"/>
                <a:cs typeface="+mj-cs"/>
              </a:rPr>
              <a:t> </a:t>
            </a:r>
            <a:r>
              <a:rPr lang="cs-CZ" sz="2400" kern="0" dirty="0" err="1" smtClean="0">
                <a:solidFill>
                  <a:srgbClr val="307871"/>
                </a:solidFill>
                <a:latin typeface="Times New Roman"/>
                <a:ea typeface="+mj-ea"/>
                <a:cs typeface="+mj-cs"/>
              </a:rPr>
              <a:t>Methods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78225"/>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ct val="0"/>
              </a:spcBef>
              <a:spcAft>
                <a:spcPts val="600"/>
              </a:spcAft>
              <a:buNone/>
              <a:defRPr/>
            </a:pPr>
            <a:r>
              <a:rPr lang="en-US" altLang="cs-CZ" sz="1800" dirty="0">
                <a:latin typeface="Times New Roman" panose="02020603050405020304" pitchFamily="18" charset="0"/>
                <a:cs typeface="Times New Roman" panose="02020603050405020304" pitchFamily="18" charset="0"/>
              </a:rPr>
              <a:t>Forecasting methods </a:t>
            </a:r>
            <a:r>
              <a:rPr lang="en-US" altLang="cs-CZ" sz="1800" dirty="0" smtClean="0">
                <a:latin typeface="Times New Roman" panose="02020603050405020304" pitchFamily="18" charset="0"/>
                <a:cs typeface="Times New Roman" panose="02020603050405020304" pitchFamily="18" charset="0"/>
              </a:rPr>
              <a:t>are </a:t>
            </a:r>
            <a:r>
              <a:rPr lang="en-US" altLang="cs-CZ" sz="1800" dirty="0">
                <a:latin typeface="Times New Roman" panose="02020603050405020304" pitchFamily="18" charset="0"/>
                <a:cs typeface="Times New Roman" panose="02020603050405020304" pitchFamily="18" charset="0"/>
              </a:rPr>
              <a:t>sets of theoretical and practical rules taken from different disciplines that lead to the construction of a forecast with a certain predictive power.</a:t>
            </a:r>
          </a:p>
          <a:p>
            <a:pPr marL="285750" indent="-285750" algn="just">
              <a:spcBef>
                <a:spcPct val="0"/>
              </a:spcBef>
              <a:spcAft>
                <a:spcPts val="600"/>
              </a:spcAft>
              <a:defRPr/>
            </a:pPr>
            <a:r>
              <a:rPr lang="en-US" altLang="cs-CZ" sz="1800" b="1" dirty="0">
                <a:latin typeface="Times New Roman" panose="02020603050405020304" pitchFamily="18" charset="0"/>
                <a:cs typeface="Times New Roman" panose="02020603050405020304" pitchFamily="18" charset="0"/>
              </a:rPr>
              <a:t>Quantitative methods </a:t>
            </a:r>
            <a:r>
              <a:rPr lang="en-US" altLang="cs-CZ" sz="1800" dirty="0">
                <a:latin typeface="Times New Roman" panose="02020603050405020304" pitchFamily="18" charset="0"/>
                <a:cs typeface="Times New Roman" panose="02020603050405020304" pitchFamily="18" charset="0"/>
              </a:rPr>
              <a:t>- are based on the assumption that future developments are a predictable and direct continuation (extrapolation) of existing trends. In this case, statistical analysis of past data at different points in time is applied. </a:t>
            </a:r>
            <a:endParaRPr lang="cs-CZ" altLang="cs-CZ" sz="1800" dirty="0" smtClean="0">
              <a:latin typeface="Times New Roman" panose="02020603050405020304" pitchFamily="18" charset="0"/>
              <a:cs typeface="Times New Roman" panose="02020603050405020304" pitchFamily="18" charset="0"/>
            </a:endParaRPr>
          </a:p>
          <a:p>
            <a:pPr marL="742950" lvl="1" indent="-285750" algn="just">
              <a:spcBef>
                <a:spcPct val="0"/>
              </a:spcBef>
              <a:spcAft>
                <a:spcPts val="600"/>
              </a:spcAft>
              <a:defRPr/>
            </a:pPr>
            <a:r>
              <a:rPr lang="en-US" altLang="cs-CZ" sz="1600" dirty="0">
                <a:latin typeface="Times New Roman" panose="02020603050405020304" pitchFamily="18" charset="0"/>
                <a:cs typeface="Times New Roman" panose="02020603050405020304" pitchFamily="18" charset="0"/>
              </a:rPr>
              <a:t>Statistical </a:t>
            </a:r>
            <a:r>
              <a:rPr lang="en-US" altLang="cs-CZ" sz="1600" dirty="0" smtClean="0">
                <a:latin typeface="Times New Roman" panose="02020603050405020304" pitchFamily="18" charset="0"/>
                <a:cs typeface="Times New Roman" panose="02020603050405020304" pitchFamily="18" charset="0"/>
              </a:rPr>
              <a:t>methods</a:t>
            </a:r>
            <a:r>
              <a:rPr lang="cs-CZ" altLang="cs-CZ" sz="1600" dirty="0" smtClean="0">
                <a:latin typeface="Times New Roman" panose="02020603050405020304" pitchFamily="18" charset="0"/>
                <a:cs typeface="Times New Roman" panose="02020603050405020304" pitchFamily="18" charset="0"/>
              </a:rPr>
              <a:t> (</a:t>
            </a:r>
            <a:r>
              <a:rPr lang="en-US" altLang="cs-CZ" sz="1600" dirty="0" smtClean="0">
                <a:latin typeface="Times New Roman" panose="02020603050405020304" pitchFamily="18" charset="0"/>
                <a:cs typeface="Times New Roman" panose="02020603050405020304" pitchFamily="18" charset="0"/>
              </a:rPr>
              <a:t>Trend </a:t>
            </a:r>
            <a:r>
              <a:rPr lang="en-US" altLang="cs-CZ" sz="1600" dirty="0">
                <a:latin typeface="Times New Roman" panose="02020603050405020304" pitchFamily="18" charset="0"/>
                <a:cs typeface="Times New Roman" panose="02020603050405020304" pitchFamily="18" charset="0"/>
              </a:rPr>
              <a:t>and time series extrapolation method, regression and correlation analysis method, Box-Jenkins based methods, classification and regression trees, cluster analysis methods, spectral time series analysis methods, factor analysis methods, adaptive </a:t>
            </a:r>
            <a:r>
              <a:rPr lang="en-US" altLang="cs-CZ" sz="1600" dirty="0" smtClean="0">
                <a:latin typeface="Times New Roman" panose="02020603050405020304" pitchFamily="18" charset="0"/>
                <a:cs typeface="Times New Roman" panose="02020603050405020304" pitchFamily="18" charset="0"/>
              </a:rPr>
              <a:t>methods</a:t>
            </a:r>
            <a:r>
              <a:rPr lang="cs-CZ" altLang="cs-CZ" sz="1600" dirty="0" smtClean="0">
                <a:latin typeface="Times New Roman" panose="02020603050405020304" pitchFamily="18" charset="0"/>
                <a:cs typeface="Times New Roman" panose="02020603050405020304" pitchFamily="18" charset="0"/>
              </a:rPr>
              <a:t>)</a:t>
            </a:r>
            <a:endParaRPr lang="en-US" altLang="cs-CZ" sz="1600" dirty="0">
              <a:latin typeface="Times New Roman" panose="02020603050405020304" pitchFamily="18" charset="0"/>
              <a:cs typeface="Times New Roman" panose="02020603050405020304" pitchFamily="18" charset="0"/>
            </a:endParaRPr>
          </a:p>
          <a:p>
            <a:pPr marL="742950" lvl="1" indent="-285750" algn="just">
              <a:spcBef>
                <a:spcPct val="0"/>
              </a:spcBef>
              <a:spcAft>
                <a:spcPts val="600"/>
              </a:spcAft>
              <a:defRPr/>
            </a:pPr>
            <a:r>
              <a:rPr lang="en-US" altLang="cs-CZ" sz="1600" dirty="0" smtClean="0">
                <a:latin typeface="Times New Roman" panose="02020603050405020304" pitchFamily="18" charset="0"/>
                <a:cs typeface="Times New Roman" panose="02020603050405020304" pitchFamily="18" charset="0"/>
              </a:rPr>
              <a:t>Operational </a:t>
            </a:r>
            <a:r>
              <a:rPr lang="en-US" altLang="cs-CZ" sz="1600" dirty="0">
                <a:latin typeface="Times New Roman" panose="02020603050405020304" pitchFamily="18" charset="0"/>
                <a:cs typeface="Times New Roman" panose="02020603050405020304" pitchFamily="18" charset="0"/>
              </a:rPr>
              <a:t>research </a:t>
            </a:r>
            <a:r>
              <a:rPr lang="en-US" altLang="cs-CZ" sz="1600" dirty="0" smtClean="0">
                <a:latin typeface="Times New Roman" panose="02020603050405020304" pitchFamily="18" charset="0"/>
                <a:cs typeface="Times New Roman" panose="02020603050405020304" pitchFamily="18" charset="0"/>
              </a:rPr>
              <a:t>methods</a:t>
            </a:r>
            <a:r>
              <a:rPr lang="cs-CZ" altLang="cs-CZ" sz="1600" dirty="0" smtClean="0">
                <a:latin typeface="Times New Roman" panose="02020603050405020304" pitchFamily="18" charset="0"/>
                <a:cs typeface="Times New Roman" panose="02020603050405020304" pitchFamily="18" charset="0"/>
              </a:rPr>
              <a:t> (</a:t>
            </a:r>
            <a:r>
              <a:rPr lang="en-US" altLang="cs-CZ" sz="1600" dirty="0" smtClean="0">
                <a:latin typeface="Times New Roman" panose="02020603050405020304" pitchFamily="18" charset="0"/>
                <a:cs typeface="Times New Roman" panose="02020603050405020304" pitchFamily="18" charset="0"/>
              </a:rPr>
              <a:t>Mathematical </a:t>
            </a:r>
            <a:r>
              <a:rPr lang="en-US" altLang="cs-CZ" sz="1600" dirty="0">
                <a:latin typeface="Times New Roman" panose="02020603050405020304" pitchFamily="18" charset="0"/>
                <a:cs typeface="Times New Roman" panose="02020603050405020304" pitchFamily="18" charset="0"/>
              </a:rPr>
              <a:t>programming methods, simulation methods and games, decision theory methods, modified network </a:t>
            </a:r>
            <a:r>
              <a:rPr lang="en-US" altLang="cs-CZ" sz="1600" dirty="0" smtClean="0">
                <a:latin typeface="Times New Roman" panose="02020603050405020304" pitchFamily="18" charset="0"/>
                <a:cs typeface="Times New Roman" panose="02020603050405020304" pitchFamily="18" charset="0"/>
              </a:rPr>
              <a:t>graphs</a:t>
            </a:r>
            <a:r>
              <a:rPr lang="cs-CZ" altLang="cs-CZ" sz="1600" dirty="0" smtClean="0">
                <a:latin typeface="Times New Roman" panose="02020603050405020304" pitchFamily="18" charset="0"/>
                <a:cs typeface="Times New Roman" panose="02020603050405020304" pitchFamily="18" charset="0"/>
              </a:rPr>
              <a:t>)</a:t>
            </a:r>
            <a:endParaRPr lang="en-US" altLang="cs-CZ" sz="1600" dirty="0">
              <a:latin typeface="Times New Roman" panose="02020603050405020304" pitchFamily="18" charset="0"/>
              <a:cs typeface="Times New Roman" panose="02020603050405020304" pitchFamily="18" charset="0"/>
            </a:endParaRPr>
          </a:p>
          <a:p>
            <a:pPr marL="742950" lvl="1" indent="-285750" algn="just">
              <a:spcBef>
                <a:spcPct val="0"/>
              </a:spcBef>
              <a:spcAft>
                <a:spcPts val="600"/>
              </a:spcAft>
              <a:defRPr/>
            </a:pPr>
            <a:r>
              <a:rPr lang="en-US" altLang="cs-CZ" sz="1600" dirty="0" smtClean="0">
                <a:latin typeface="Times New Roman" panose="02020603050405020304" pitchFamily="18" charset="0"/>
                <a:cs typeface="Times New Roman" panose="02020603050405020304" pitchFamily="18" charset="0"/>
              </a:rPr>
              <a:t>Methods </a:t>
            </a:r>
            <a:r>
              <a:rPr lang="en-US" altLang="cs-CZ" sz="1600" dirty="0">
                <a:latin typeface="Times New Roman" panose="02020603050405020304" pitchFamily="18" charset="0"/>
                <a:cs typeface="Times New Roman" panose="02020603050405020304" pitchFamily="18" charset="0"/>
              </a:rPr>
              <a:t>of model </a:t>
            </a:r>
            <a:r>
              <a:rPr lang="en-US" altLang="cs-CZ" sz="1600" dirty="0" smtClean="0">
                <a:latin typeface="Times New Roman" panose="02020603050405020304" pitchFamily="18" charset="0"/>
                <a:cs typeface="Times New Roman" panose="02020603050405020304" pitchFamily="18" charset="0"/>
              </a:rPr>
              <a:t>experiments</a:t>
            </a:r>
            <a:r>
              <a:rPr lang="cs-CZ" altLang="cs-CZ" sz="1600" dirty="0" smtClean="0">
                <a:latin typeface="Times New Roman" panose="02020603050405020304" pitchFamily="18" charset="0"/>
                <a:cs typeface="Times New Roman" panose="02020603050405020304" pitchFamily="18" charset="0"/>
              </a:rPr>
              <a:t> (</a:t>
            </a:r>
            <a:r>
              <a:rPr lang="en-US" altLang="cs-CZ" sz="1600" dirty="0" smtClean="0">
                <a:latin typeface="Times New Roman" panose="02020603050405020304" pitchFamily="18" charset="0"/>
                <a:cs typeface="Times New Roman" panose="02020603050405020304" pitchFamily="18" charset="0"/>
              </a:rPr>
              <a:t>Growth </a:t>
            </a:r>
            <a:r>
              <a:rPr lang="en-US" altLang="cs-CZ" sz="1600" dirty="0">
                <a:latin typeface="Times New Roman" panose="02020603050405020304" pitchFamily="18" charset="0"/>
                <a:cs typeface="Times New Roman" panose="02020603050405020304" pitchFamily="18" charset="0"/>
              </a:rPr>
              <a:t>models, structuring models, global </a:t>
            </a:r>
            <a:r>
              <a:rPr lang="en-US" altLang="cs-CZ" sz="1600" dirty="0" smtClean="0">
                <a:latin typeface="Times New Roman" panose="02020603050405020304" pitchFamily="18" charset="0"/>
                <a:cs typeface="Times New Roman" panose="02020603050405020304" pitchFamily="18" charset="0"/>
              </a:rPr>
              <a:t>models</a:t>
            </a:r>
            <a:r>
              <a:rPr lang="cs-CZ" altLang="cs-CZ" sz="1600" dirty="0" smtClean="0">
                <a:latin typeface="Times New Roman" panose="02020603050405020304" pitchFamily="18" charset="0"/>
                <a:cs typeface="Times New Roman" panose="02020603050405020304" pitchFamily="18" charset="0"/>
              </a:rPr>
              <a:t>)</a:t>
            </a:r>
          </a:p>
          <a:p>
            <a:pPr marL="285750" indent="-285750" algn="just">
              <a:spcBef>
                <a:spcPct val="0"/>
              </a:spcBef>
              <a:spcAft>
                <a:spcPts val="600"/>
              </a:spcAft>
              <a:defRPr/>
            </a:pPr>
            <a:r>
              <a:rPr lang="en-US" altLang="cs-CZ" sz="1800" b="1" dirty="0" smtClean="0">
                <a:latin typeface="Times New Roman" panose="02020603050405020304" pitchFamily="18" charset="0"/>
                <a:cs typeface="Times New Roman" panose="02020603050405020304" pitchFamily="18" charset="0"/>
              </a:rPr>
              <a:t>Qualitative </a:t>
            </a:r>
            <a:r>
              <a:rPr lang="en-US" altLang="cs-CZ" sz="1800" b="1" dirty="0">
                <a:latin typeface="Times New Roman" panose="02020603050405020304" pitchFamily="18" charset="0"/>
                <a:cs typeface="Times New Roman" panose="02020603050405020304" pitchFamily="18" charset="0"/>
              </a:rPr>
              <a:t>methods </a:t>
            </a:r>
            <a:r>
              <a:rPr lang="en-US" altLang="cs-CZ" sz="1800" dirty="0">
                <a:latin typeface="Times New Roman" panose="02020603050405020304" pitchFamily="18" charset="0"/>
                <a:cs typeface="Times New Roman" panose="02020603050405020304" pitchFamily="18" charset="0"/>
              </a:rPr>
              <a:t>- use the human factor, are based on the variation, ambiguity and probabilistic nature of the development of future events. Sometimes also called subjective or </a:t>
            </a:r>
            <a:r>
              <a:rPr lang="en-US" altLang="cs-CZ" sz="1800" dirty="0" smtClean="0">
                <a:latin typeface="Times New Roman" panose="02020603050405020304" pitchFamily="18" charset="0"/>
                <a:cs typeface="Times New Roman" panose="02020603050405020304" pitchFamily="18" charset="0"/>
              </a:rPr>
              <a:t>reflective</a:t>
            </a:r>
            <a:r>
              <a:rPr lang="cs-CZ" altLang="cs-CZ" sz="1800" dirty="0" smtClean="0">
                <a:latin typeface="Times New Roman" panose="02020603050405020304" pitchFamily="18" charset="0"/>
                <a:cs typeface="Times New Roman" panose="02020603050405020304" pitchFamily="18" charset="0"/>
              </a:rPr>
              <a:t>.</a:t>
            </a:r>
          </a:p>
          <a:p>
            <a:pPr marL="742950" lvl="1" indent="-285750" algn="just">
              <a:spcBef>
                <a:spcPct val="0"/>
              </a:spcBef>
              <a:spcAft>
                <a:spcPts val="600"/>
              </a:spcAft>
              <a:defRPr/>
            </a:pPr>
            <a:r>
              <a:rPr lang="en-US" altLang="cs-CZ" sz="1600" dirty="0">
                <a:latin typeface="Times New Roman" panose="02020603050405020304" pitchFamily="18" charset="0"/>
                <a:cs typeface="Times New Roman" panose="02020603050405020304" pitchFamily="18" charset="0"/>
              </a:rPr>
              <a:t>Heuristic </a:t>
            </a:r>
            <a:r>
              <a:rPr lang="en-US" altLang="cs-CZ" sz="1600" dirty="0" smtClean="0">
                <a:latin typeface="Times New Roman" panose="02020603050405020304" pitchFamily="18" charset="0"/>
                <a:cs typeface="Times New Roman" panose="02020603050405020304" pitchFamily="18" charset="0"/>
              </a:rPr>
              <a:t>methods</a:t>
            </a:r>
            <a:r>
              <a:rPr lang="cs-CZ" altLang="cs-CZ" sz="1600" dirty="0" smtClean="0">
                <a:latin typeface="Times New Roman" panose="02020603050405020304" pitchFamily="18" charset="0"/>
                <a:cs typeface="Times New Roman" panose="02020603050405020304" pitchFamily="18" charset="0"/>
              </a:rPr>
              <a:t> - </a:t>
            </a:r>
            <a:r>
              <a:rPr lang="en-US" altLang="cs-CZ" sz="1600" dirty="0" smtClean="0">
                <a:latin typeface="Times New Roman" panose="02020603050405020304" pitchFamily="18" charset="0"/>
                <a:cs typeface="Times New Roman" panose="02020603050405020304" pitchFamily="18" charset="0"/>
              </a:rPr>
              <a:t>Delphi method</a:t>
            </a:r>
            <a:r>
              <a:rPr lang="cs-CZ" altLang="cs-CZ" sz="1600" dirty="0" smtClean="0">
                <a:latin typeface="Times New Roman" panose="02020603050405020304" pitchFamily="18" charset="0"/>
                <a:cs typeface="Times New Roman" panose="02020603050405020304" pitchFamily="18" charset="0"/>
              </a:rPr>
              <a:t>, </a:t>
            </a:r>
            <a:r>
              <a:rPr lang="en-US" altLang="cs-CZ" sz="1600" dirty="0" smtClean="0">
                <a:latin typeface="Times New Roman" panose="02020603050405020304" pitchFamily="18" charset="0"/>
                <a:cs typeface="Times New Roman" panose="02020603050405020304" pitchFamily="18" charset="0"/>
              </a:rPr>
              <a:t>Brainstorming method</a:t>
            </a:r>
            <a:r>
              <a:rPr lang="cs-CZ" altLang="cs-CZ" sz="1600" dirty="0" smtClean="0">
                <a:latin typeface="Times New Roman" panose="02020603050405020304" pitchFamily="18" charset="0"/>
                <a:cs typeface="Times New Roman" panose="02020603050405020304" pitchFamily="18" charset="0"/>
              </a:rPr>
              <a:t>, </a:t>
            </a:r>
            <a:r>
              <a:rPr lang="en-US" altLang="cs-CZ" sz="1600" dirty="0" err="1" smtClean="0">
                <a:latin typeface="Times New Roman" panose="02020603050405020304" pitchFamily="18" charset="0"/>
                <a:cs typeface="Times New Roman" panose="02020603050405020304" pitchFamily="18" charset="0"/>
              </a:rPr>
              <a:t>Brainwriting</a:t>
            </a:r>
            <a:r>
              <a:rPr lang="en-US" altLang="cs-CZ" sz="1600" dirty="0" smtClean="0">
                <a:latin typeface="Times New Roman" panose="02020603050405020304" pitchFamily="18" charset="0"/>
                <a:cs typeface="Times New Roman" panose="02020603050405020304" pitchFamily="18" charset="0"/>
              </a:rPr>
              <a:t> method</a:t>
            </a:r>
            <a:r>
              <a:rPr lang="cs-CZ" altLang="cs-CZ" sz="1600" dirty="0" smtClean="0">
                <a:latin typeface="Times New Roman" panose="02020603050405020304" pitchFamily="18" charset="0"/>
                <a:cs typeface="Times New Roman" panose="02020603050405020304" pitchFamily="18" charset="0"/>
              </a:rPr>
              <a:t>, </a:t>
            </a:r>
            <a:r>
              <a:rPr lang="en-US" altLang="cs-CZ" sz="1600" dirty="0" smtClean="0">
                <a:latin typeface="Times New Roman" panose="02020603050405020304" pitchFamily="18" charset="0"/>
                <a:cs typeface="Times New Roman" panose="02020603050405020304" pitchFamily="18" charset="0"/>
              </a:rPr>
              <a:t>Panel method</a:t>
            </a:r>
            <a:r>
              <a:rPr lang="cs-CZ" altLang="cs-CZ" sz="1600" dirty="0" smtClean="0">
                <a:latin typeface="Times New Roman" panose="02020603050405020304" pitchFamily="18" charset="0"/>
                <a:cs typeface="Times New Roman" panose="02020603050405020304" pitchFamily="18" charset="0"/>
              </a:rPr>
              <a:t>, </a:t>
            </a:r>
            <a:r>
              <a:rPr lang="en-US" altLang="cs-CZ" sz="1600" dirty="0" smtClean="0">
                <a:latin typeface="Times New Roman" panose="02020603050405020304" pitchFamily="18" charset="0"/>
                <a:cs typeface="Times New Roman" panose="02020603050405020304" pitchFamily="18" charset="0"/>
              </a:rPr>
              <a:t>Personal evaluation</a:t>
            </a:r>
            <a:r>
              <a:rPr lang="cs-CZ" altLang="cs-CZ" sz="1600" dirty="0" smtClean="0">
                <a:latin typeface="Times New Roman" panose="02020603050405020304" pitchFamily="18" charset="0"/>
                <a:cs typeface="Times New Roman" panose="02020603050405020304" pitchFamily="18" charset="0"/>
              </a:rPr>
              <a:t>, </a:t>
            </a:r>
            <a:r>
              <a:rPr lang="en-US" altLang="cs-CZ" sz="1600" dirty="0" smtClean="0">
                <a:latin typeface="Times New Roman" panose="02020603050405020304" pitchFamily="18" charset="0"/>
                <a:cs typeface="Times New Roman" panose="02020603050405020304" pitchFamily="18" charset="0"/>
              </a:rPr>
              <a:t>Market research</a:t>
            </a:r>
            <a:r>
              <a:rPr lang="cs-CZ" altLang="cs-CZ" sz="1600" dirty="0" smtClean="0">
                <a:latin typeface="Times New Roman" panose="02020603050405020304" pitchFamily="18" charset="0"/>
                <a:cs typeface="Times New Roman" panose="02020603050405020304" pitchFamily="18" charset="0"/>
              </a:rPr>
              <a:t>, </a:t>
            </a:r>
            <a:r>
              <a:rPr lang="en-US" altLang="cs-CZ" sz="1600" dirty="0" smtClean="0">
                <a:latin typeface="Times New Roman" panose="02020603050405020304" pitchFamily="18" charset="0"/>
                <a:cs typeface="Times New Roman" panose="02020603050405020304" pitchFamily="18" charset="0"/>
              </a:rPr>
              <a:t>Future </a:t>
            </a:r>
            <a:r>
              <a:rPr lang="en-US" altLang="cs-CZ" sz="1600" dirty="0">
                <a:latin typeface="Times New Roman" panose="02020603050405020304" pitchFamily="18" charset="0"/>
                <a:cs typeface="Times New Roman" panose="02020603050405020304" pitchFamily="18" charset="0"/>
              </a:rPr>
              <a:t>scenarios</a:t>
            </a:r>
            <a:endParaRPr lang="cs-CZ" altLang="cs-CZ" sz="1600" dirty="0" smtClean="0">
              <a:latin typeface="Times New Roman" panose="02020603050405020304" pitchFamily="18" charset="0"/>
              <a:cs typeface="Times New Roman" panose="02020603050405020304" pitchFamily="18" charset="0"/>
            </a:endParaRPr>
          </a:p>
          <a:p>
            <a:pPr marL="285750" indent="-285750" algn="just">
              <a:spcBef>
                <a:spcPct val="0"/>
              </a:spcBef>
              <a:spcAft>
                <a:spcPts val="600"/>
              </a:spcAft>
              <a:defRPr/>
            </a:pPr>
            <a:r>
              <a:rPr lang="en-US" altLang="cs-CZ" sz="1800" b="1" dirty="0">
                <a:latin typeface="Times New Roman" panose="02020603050405020304" pitchFamily="18" charset="0"/>
                <a:cs typeface="Times New Roman" panose="02020603050405020304" pitchFamily="18" charset="0"/>
              </a:rPr>
              <a:t>According to the degree of </a:t>
            </a:r>
            <a:r>
              <a:rPr lang="en-US" altLang="cs-CZ" sz="1800" b="1" dirty="0" smtClean="0">
                <a:latin typeface="Times New Roman" panose="02020603050405020304" pitchFamily="18" charset="0"/>
                <a:cs typeface="Times New Roman" panose="02020603050405020304" pitchFamily="18" charset="0"/>
              </a:rPr>
              <a:t>su</a:t>
            </a:r>
            <a:r>
              <a:rPr lang="en-US" altLang="cs-CZ" sz="1800" dirty="0" smtClean="0">
                <a:latin typeface="Times New Roman" panose="02020603050405020304" pitchFamily="18" charset="0"/>
                <a:cs typeface="Times New Roman" panose="02020603050405020304" pitchFamily="18" charset="0"/>
              </a:rPr>
              <a:t>bjectivity</a:t>
            </a:r>
            <a:r>
              <a:rPr lang="cs-CZ" altLang="cs-CZ" sz="1800" dirty="0" smtClean="0">
                <a:latin typeface="Times New Roman" panose="02020603050405020304" pitchFamily="18" charset="0"/>
                <a:cs typeface="Times New Roman" panose="02020603050405020304" pitchFamily="18" charset="0"/>
              </a:rPr>
              <a:t> - </a:t>
            </a:r>
            <a:r>
              <a:rPr lang="en-US" altLang="cs-CZ" sz="1800" dirty="0" smtClean="0">
                <a:latin typeface="Times New Roman" panose="02020603050405020304" pitchFamily="18" charset="0"/>
                <a:cs typeface="Times New Roman" panose="02020603050405020304" pitchFamily="18" charset="0"/>
              </a:rPr>
              <a:t>Subjective methods</a:t>
            </a:r>
            <a:r>
              <a:rPr lang="cs-CZ" altLang="cs-CZ" sz="1800" dirty="0" smtClean="0">
                <a:latin typeface="Times New Roman" panose="02020603050405020304" pitchFamily="18" charset="0"/>
                <a:cs typeface="Times New Roman" panose="02020603050405020304" pitchFamily="18" charset="0"/>
              </a:rPr>
              <a:t>, </a:t>
            </a:r>
            <a:r>
              <a:rPr lang="en-US" altLang="cs-CZ" sz="1800" dirty="0" smtClean="0">
                <a:latin typeface="Times New Roman" panose="02020603050405020304" pitchFamily="18" charset="0"/>
                <a:cs typeface="Times New Roman" panose="02020603050405020304" pitchFamily="18" charset="0"/>
              </a:rPr>
              <a:t>Objective methods</a:t>
            </a:r>
            <a:r>
              <a:rPr lang="cs-CZ" altLang="cs-CZ" sz="1800" dirty="0" smtClean="0">
                <a:latin typeface="Times New Roman" panose="02020603050405020304" pitchFamily="18" charset="0"/>
                <a:cs typeface="Times New Roman" panose="02020603050405020304" pitchFamily="18" charset="0"/>
              </a:rPr>
              <a:t>, </a:t>
            </a:r>
            <a:r>
              <a:rPr lang="en-US" altLang="cs-CZ" sz="1800" dirty="0" smtClean="0">
                <a:latin typeface="Times New Roman" panose="02020603050405020304" pitchFamily="18" charset="0"/>
                <a:cs typeface="Times New Roman" panose="02020603050405020304" pitchFamily="18" charset="0"/>
              </a:rPr>
              <a:t>Systematic methods</a:t>
            </a:r>
            <a:endParaRPr lang="en-US" altLang="cs-CZ" sz="1800" dirty="0">
              <a:latin typeface="Times New Roman" panose="02020603050405020304" pitchFamily="18" charset="0"/>
              <a:cs typeface="Times New Roman" panose="02020603050405020304" pitchFamily="18" charset="0"/>
            </a:endParaRPr>
          </a:p>
          <a:p>
            <a:pPr marL="285750" indent="-285750" algn="just">
              <a:spcBef>
                <a:spcPct val="0"/>
              </a:spcBef>
              <a:spcAft>
                <a:spcPts val="600"/>
              </a:spcAft>
              <a:defRPr/>
            </a:pPr>
            <a:r>
              <a:rPr lang="en-US" altLang="cs-CZ" sz="1800" b="1" dirty="0">
                <a:latin typeface="Times New Roman" panose="02020603050405020304" pitchFamily="18" charset="0"/>
                <a:cs typeface="Times New Roman" panose="02020603050405020304" pitchFamily="18" charset="0"/>
              </a:rPr>
              <a:t>Further breakdown of </a:t>
            </a:r>
            <a:r>
              <a:rPr lang="en-US" altLang="cs-CZ" sz="1800" b="1" dirty="0" smtClean="0">
                <a:latin typeface="Times New Roman" panose="02020603050405020304" pitchFamily="18" charset="0"/>
                <a:cs typeface="Times New Roman" panose="02020603050405020304" pitchFamily="18" charset="0"/>
              </a:rPr>
              <a:t>methods</a:t>
            </a:r>
            <a:r>
              <a:rPr lang="cs-CZ" altLang="cs-CZ" sz="1800" b="1" dirty="0" smtClean="0">
                <a:latin typeface="Times New Roman" panose="02020603050405020304" pitchFamily="18" charset="0"/>
                <a:cs typeface="Times New Roman" panose="02020603050405020304" pitchFamily="18" charset="0"/>
              </a:rPr>
              <a:t> </a:t>
            </a:r>
            <a:r>
              <a:rPr lang="cs-CZ" altLang="cs-CZ" sz="1800" dirty="0" smtClean="0">
                <a:latin typeface="Times New Roman" panose="02020603050405020304" pitchFamily="18" charset="0"/>
                <a:cs typeface="Times New Roman" panose="02020603050405020304" pitchFamily="18" charset="0"/>
              </a:rPr>
              <a:t>- </a:t>
            </a:r>
            <a:r>
              <a:rPr lang="en-US" altLang="cs-CZ" sz="1800" dirty="0" smtClean="0">
                <a:latin typeface="Times New Roman" panose="02020603050405020304" pitchFamily="18" charset="0"/>
                <a:cs typeface="Times New Roman" panose="02020603050405020304" pitchFamily="18" charset="0"/>
              </a:rPr>
              <a:t>Exploratory </a:t>
            </a:r>
            <a:r>
              <a:rPr lang="en-US" altLang="cs-CZ" sz="1800" dirty="0">
                <a:latin typeface="Times New Roman" panose="02020603050405020304" pitchFamily="18" charset="0"/>
                <a:cs typeface="Times New Roman" panose="02020603050405020304" pitchFamily="18" charset="0"/>
              </a:rPr>
              <a:t>(survey) </a:t>
            </a:r>
            <a:r>
              <a:rPr lang="en-US" altLang="cs-CZ" sz="1800" dirty="0" smtClean="0">
                <a:latin typeface="Times New Roman" panose="02020603050405020304" pitchFamily="18" charset="0"/>
                <a:cs typeface="Times New Roman" panose="02020603050405020304" pitchFamily="18" charset="0"/>
              </a:rPr>
              <a:t>method</a:t>
            </a:r>
            <a:r>
              <a:rPr lang="cs-CZ" altLang="cs-CZ" sz="1800" dirty="0" smtClean="0">
                <a:latin typeface="Times New Roman" panose="02020603050405020304" pitchFamily="18" charset="0"/>
                <a:cs typeface="Times New Roman" panose="02020603050405020304" pitchFamily="18" charset="0"/>
              </a:rPr>
              <a:t>, </a:t>
            </a:r>
            <a:r>
              <a:rPr lang="en-US" altLang="cs-CZ" sz="1800" dirty="0" smtClean="0">
                <a:latin typeface="Times New Roman" panose="02020603050405020304" pitchFamily="18" charset="0"/>
                <a:cs typeface="Times New Roman" panose="02020603050405020304" pitchFamily="18" charset="0"/>
              </a:rPr>
              <a:t>Normative </a:t>
            </a:r>
            <a:r>
              <a:rPr lang="en-US" altLang="cs-CZ" sz="1800" dirty="0">
                <a:latin typeface="Times New Roman" panose="02020603050405020304" pitchFamily="18" charset="0"/>
                <a:cs typeface="Times New Roman" panose="02020603050405020304" pitchFamily="18" charset="0"/>
              </a:rPr>
              <a:t>method (goal-directed</a:t>
            </a:r>
            <a:r>
              <a:rPr lang="en-US" altLang="cs-CZ" sz="1800" dirty="0" smtClean="0">
                <a:latin typeface="Times New Roman" panose="02020603050405020304" pitchFamily="18" charset="0"/>
                <a:cs typeface="Times New Roman" panose="02020603050405020304" pitchFamily="18" charset="0"/>
              </a:rPr>
              <a:t>)</a:t>
            </a:r>
            <a:r>
              <a:rPr lang="cs-CZ" altLang="cs-CZ" sz="1800" dirty="0" smtClean="0">
                <a:latin typeface="Times New Roman" panose="02020603050405020304" pitchFamily="18" charset="0"/>
                <a:cs typeface="Times New Roman" panose="02020603050405020304" pitchFamily="18" charset="0"/>
              </a:rPr>
              <a:t>, </a:t>
            </a:r>
            <a:r>
              <a:rPr lang="en-US" altLang="cs-CZ" sz="1800" dirty="0" smtClean="0">
                <a:latin typeface="Times New Roman" panose="02020603050405020304" pitchFamily="18" charset="0"/>
                <a:cs typeface="Times New Roman" panose="02020603050405020304" pitchFamily="18" charset="0"/>
              </a:rPr>
              <a:t>Integral </a:t>
            </a:r>
            <a:r>
              <a:rPr lang="en-US" altLang="cs-CZ" sz="1800" dirty="0">
                <a:latin typeface="Times New Roman" panose="02020603050405020304" pitchFamily="18" charset="0"/>
                <a:cs typeface="Times New Roman" panose="02020603050405020304" pitchFamily="18" charset="0"/>
              </a:rPr>
              <a:t>forecasting method</a:t>
            </a:r>
          </a:p>
          <a:p>
            <a:pPr lvl="1" indent="0" algn="just">
              <a:spcBef>
                <a:spcPct val="0"/>
              </a:spcBef>
              <a:buNone/>
              <a:defRPr/>
            </a:pPr>
            <a:endParaRPr lang="cs-CZ" altLang="cs-CZ"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7705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95520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Management in </a:t>
            </a: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Organization</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39724"/>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spcBef>
                <a:spcPct val="0"/>
              </a:spcBef>
              <a:defRPr/>
            </a:pPr>
            <a:r>
              <a:rPr lang="en-US" altLang="cs-CZ" sz="2200" b="1" dirty="0">
                <a:latin typeface="Times New Roman" panose="02020603050405020304" pitchFamily="18" charset="0"/>
                <a:cs typeface="Times New Roman" panose="02020603050405020304" pitchFamily="18" charset="0"/>
              </a:rPr>
              <a:t>Strategic management </a:t>
            </a:r>
            <a:r>
              <a:rPr lang="en-US" altLang="cs-CZ" sz="2200" dirty="0">
                <a:latin typeface="Times New Roman" panose="02020603050405020304" pitchFamily="18" charset="0"/>
                <a:cs typeface="Times New Roman" panose="02020603050405020304" pitchFamily="18" charset="0"/>
              </a:rPr>
              <a:t>is implemented at the top management level, has a significantly complex scope covering all the activities of the company and is the basis for all corporate plans and projects. Strategic management is implemented through the creation and implementation of individual strategies</a:t>
            </a:r>
            <a:r>
              <a:rPr lang="en-US" altLang="cs-CZ" sz="2200" dirty="0" smtClean="0">
                <a:latin typeface="Times New Roman" panose="02020603050405020304" pitchFamily="18" charset="0"/>
                <a:cs typeface="Times New Roman" panose="02020603050405020304" pitchFamily="18" charset="0"/>
              </a:rPr>
              <a:t>.</a:t>
            </a:r>
            <a:endParaRPr lang="cs-CZ" altLang="cs-CZ" sz="2200" dirty="0" smtClean="0">
              <a:latin typeface="Times New Roman" panose="02020603050405020304" pitchFamily="18" charset="0"/>
              <a:cs typeface="Times New Roman" panose="02020603050405020304" pitchFamily="18" charset="0"/>
            </a:endParaRPr>
          </a:p>
          <a:p>
            <a:pPr marL="285750" indent="-285750" algn="just">
              <a:spcBef>
                <a:spcPct val="0"/>
              </a:spcBef>
              <a:defRPr/>
            </a:pPr>
            <a:endParaRPr lang="cs-CZ" altLang="cs-CZ" sz="2200" dirty="0" smtClean="0">
              <a:latin typeface="Times New Roman" panose="02020603050405020304" pitchFamily="18" charset="0"/>
              <a:cs typeface="Times New Roman" panose="02020603050405020304" pitchFamily="18" charset="0"/>
            </a:endParaRPr>
          </a:p>
          <a:p>
            <a:pPr marL="285750" indent="-285750" algn="just">
              <a:spcBef>
                <a:spcPct val="0"/>
              </a:spcBef>
              <a:defRPr/>
            </a:pPr>
            <a:r>
              <a:rPr lang="en-US" altLang="cs-CZ" sz="2200" b="1" dirty="0" smtClean="0">
                <a:latin typeface="Times New Roman" panose="02020603050405020304" pitchFamily="18" charset="0"/>
                <a:cs typeface="Times New Roman" panose="02020603050405020304" pitchFamily="18" charset="0"/>
              </a:rPr>
              <a:t>Tactical </a:t>
            </a:r>
            <a:r>
              <a:rPr lang="en-US" altLang="cs-CZ" sz="2200" b="1" dirty="0">
                <a:latin typeface="Times New Roman" panose="02020603050405020304" pitchFamily="18" charset="0"/>
                <a:cs typeface="Times New Roman" panose="02020603050405020304" pitchFamily="18" charset="0"/>
              </a:rPr>
              <a:t>management </a:t>
            </a:r>
            <a:r>
              <a:rPr lang="en-US" altLang="cs-CZ" sz="2200" dirty="0">
                <a:latin typeface="Times New Roman" panose="02020603050405020304" pitchFamily="18" charset="0"/>
                <a:cs typeface="Times New Roman" panose="02020603050405020304" pitchFamily="18" charset="0"/>
              </a:rPr>
              <a:t>has the task of determining and managing the procedures and means leading to the most effective implementation of the enterprise's strategy. Tactical management takes place at the middle management level, where strategic objectives and means are specified, and includes a narrower range of activities. Planning is an essential part of tactical management and results in a business plan</a:t>
            </a:r>
            <a:r>
              <a:rPr lang="en-US" altLang="cs-CZ" sz="2200" dirty="0" smtClean="0">
                <a:latin typeface="Times New Roman" panose="02020603050405020304" pitchFamily="18" charset="0"/>
                <a:cs typeface="Times New Roman" panose="02020603050405020304" pitchFamily="18" charset="0"/>
              </a:rPr>
              <a:t>.</a:t>
            </a:r>
            <a:endParaRPr lang="cs-CZ" altLang="cs-CZ" sz="2200" dirty="0" smtClean="0">
              <a:latin typeface="Times New Roman" panose="02020603050405020304" pitchFamily="18" charset="0"/>
              <a:cs typeface="Times New Roman" panose="02020603050405020304" pitchFamily="18" charset="0"/>
            </a:endParaRPr>
          </a:p>
          <a:p>
            <a:pPr marL="285750" indent="-285750" algn="just">
              <a:spcBef>
                <a:spcPct val="0"/>
              </a:spcBef>
              <a:defRPr/>
            </a:pPr>
            <a:endParaRPr lang="cs-CZ" altLang="cs-CZ" sz="2200" dirty="0" smtClean="0">
              <a:latin typeface="Times New Roman" panose="02020603050405020304" pitchFamily="18" charset="0"/>
              <a:cs typeface="Times New Roman" panose="02020603050405020304" pitchFamily="18" charset="0"/>
            </a:endParaRPr>
          </a:p>
          <a:p>
            <a:pPr marL="285750" indent="-285750" algn="just">
              <a:spcBef>
                <a:spcPct val="0"/>
              </a:spcBef>
              <a:defRPr/>
            </a:pPr>
            <a:r>
              <a:rPr lang="en-US" altLang="cs-CZ" sz="2200" b="1" dirty="0" smtClean="0">
                <a:latin typeface="Times New Roman" panose="02020603050405020304" pitchFamily="18" charset="0"/>
                <a:cs typeface="Times New Roman" panose="02020603050405020304" pitchFamily="18" charset="0"/>
              </a:rPr>
              <a:t>Operational </a:t>
            </a:r>
            <a:r>
              <a:rPr lang="en-US" altLang="cs-CZ" sz="2200" b="1" dirty="0">
                <a:latin typeface="Times New Roman" panose="02020603050405020304" pitchFamily="18" charset="0"/>
                <a:cs typeface="Times New Roman" panose="02020603050405020304" pitchFamily="18" charset="0"/>
              </a:rPr>
              <a:t>management </a:t>
            </a:r>
            <a:r>
              <a:rPr lang="en-US" altLang="cs-CZ" sz="2200" dirty="0">
                <a:latin typeface="Times New Roman" panose="02020603050405020304" pitchFamily="18" charset="0"/>
                <a:cs typeface="Times New Roman" panose="02020603050405020304" pitchFamily="18" charset="0"/>
              </a:rPr>
              <a:t>represents the last, lowest link in the hierarchy of corporate management. It is very specific and detailed management over short time horizons, in quarters, months, decades, days and hours. The instruments are operational in-house plans and in-house management tools</a:t>
            </a:r>
            <a:r>
              <a:rPr lang="en-US" altLang="cs-CZ" sz="2200" dirty="0" smtClean="0">
                <a:latin typeface="Times New Roman" panose="02020603050405020304" pitchFamily="18" charset="0"/>
                <a:cs typeface="Times New Roman" panose="02020603050405020304" pitchFamily="18" charset="0"/>
              </a:rPr>
              <a:t>.</a:t>
            </a:r>
            <a:r>
              <a:rPr lang="cs-CZ" altLang="cs-CZ" sz="2200" dirty="0" smtClean="0">
                <a:latin typeface="Times New Roman" panose="02020603050405020304" pitchFamily="18" charset="0"/>
                <a:cs typeface="Times New Roman" panose="02020603050405020304" pitchFamily="18" charset="0"/>
              </a:rPr>
              <a:t> </a:t>
            </a:r>
            <a:endParaRPr lang="en-GB" altLang="cs-CZ"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82563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03773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 Brainstorming</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164853"/>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ct val="0"/>
              </a:spcBef>
              <a:spcAft>
                <a:spcPts val="600"/>
              </a:spcAft>
              <a:defRPr/>
            </a:pPr>
            <a:r>
              <a:rPr lang="en-US" altLang="cs-CZ" sz="2000" dirty="0">
                <a:latin typeface="Times New Roman" panose="02020603050405020304" pitchFamily="18" charset="0"/>
                <a:cs typeface="Times New Roman" panose="02020603050405020304" pitchFamily="18" charset="0"/>
              </a:rPr>
              <a:t>Free team discussion to get new creative ideas and thoughts to improve or find the right solution in a short time.</a:t>
            </a:r>
          </a:p>
          <a:p>
            <a:pPr algn="just">
              <a:spcBef>
                <a:spcPct val="0"/>
              </a:spcBef>
              <a:spcAft>
                <a:spcPts val="600"/>
              </a:spcAft>
              <a:defRPr/>
            </a:pPr>
            <a:r>
              <a:rPr lang="en-US" altLang="cs-CZ" sz="2000" dirty="0">
                <a:latin typeface="Times New Roman" panose="02020603050405020304" pitchFamily="18" charset="0"/>
                <a:cs typeface="Times New Roman" panose="02020603050405020304" pitchFamily="18" charset="0"/>
              </a:rPr>
              <a:t>Logical thinking is replaced by intuitive</a:t>
            </a:r>
          </a:p>
          <a:p>
            <a:pPr algn="just">
              <a:spcBef>
                <a:spcPct val="0"/>
              </a:spcBef>
              <a:spcAft>
                <a:spcPts val="600"/>
              </a:spcAft>
              <a:defRPr/>
            </a:pPr>
            <a:r>
              <a:rPr lang="en-US" altLang="cs-CZ" sz="2000" dirty="0">
                <a:latin typeface="Times New Roman" panose="02020603050405020304" pitchFamily="18" charset="0"/>
                <a:cs typeface="Times New Roman" panose="02020603050405020304" pitchFamily="18" charset="0"/>
              </a:rPr>
              <a:t>When solving a fuzzy problem, a framed area</a:t>
            </a:r>
          </a:p>
          <a:p>
            <a:pPr algn="just">
              <a:spcBef>
                <a:spcPct val="0"/>
              </a:spcBef>
              <a:spcAft>
                <a:spcPts val="600"/>
              </a:spcAft>
              <a:defRPr/>
            </a:pPr>
            <a:r>
              <a:rPr lang="en-US" altLang="cs-CZ" sz="2000" dirty="0">
                <a:latin typeface="Times New Roman" panose="02020603050405020304" pitchFamily="18" charset="0"/>
                <a:cs typeface="Times New Roman" panose="02020603050405020304" pitchFamily="18" charset="0"/>
              </a:rPr>
              <a:t>Participants - experts in the field 50%, experts in related fields 30%, people with no connection to the field 20%</a:t>
            </a:r>
          </a:p>
          <a:p>
            <a:pPr algn="just">
              <a:spcBef>
                <a:spcPct val="0"/>
              </a:spcBef>
              <a:spcAft>
                <a:spcPts val="600"/>
              </a:spcAft>
              <a:defRPr/>
            </a:pPr>
            <a:r>
              <a:rPr lang="en-US" altLang="cs-CZ" sz="2000" dirty="0">
                <a:latin typeface="Times New Roman" panose="02020603050405020304" pitchFamily="18" charset="0"/>
                <a:cs typeface="Times New Roman" panose="02020603050405020304" pitchFamily="18" charset="0"/>
              </a:rPr>
              <a:t>Rules - no criticism, unleash imagination, mutual inspiration, as many as possible, equality of participants</a:t>
            </a:r>
          </a:p>
          <a:p>
            <a:pPr algn="just">
              <a:spcBef>
                <a:spcPct val="0"/>
              </a:spcBef>
              <a:spcAft>
                <a:spcPts val="600"/>
              </a:spcAft>
              <a:defRPr/>
            </a:pPr>
            <a:r>
              <a:rPr lang="en-US" altLang="cs-CZ" sz="2000" dirty="0">
                <a:latin typeface="Times New Roman" panose="02020603050405020304" pitchFamily="18" charset="0"/>
                <a:cs typeface="Times New Roman" panose="02020603050405020304" pitchFamily="18" charset="0"/>
              </a:rPr>
              <a:t>Brainstorming process:</a:t>
            </a:r>
          </a:p>
          <a:p>
            <a:pPr lvl="1" algn="just">
              <a:spcBef>
                <a:spcPct val="0"/>
              </a:spcBef>
              <a:spcAft>
                <a:spcPts val="600"/>
              </a:spcAft>
              <a:defRPr/>
            </a:pPr>
            <a:r>
              <a:rPr lang="en-US" altLang="cs-CZ" sz="1600" dirty="0">
                <a:latin typeface="Times New Roman" panose="02020603050405020304" pitchFamily="18" charset="0"/>
                <a:cs typeface="Times New Roman" panose="02020603050405020304" pitchFamily="18" charset="0"/>
              </a:rPr>
              <a:t>The leader will repeat the basic rules of brainstorming.</a:t>
            </a:r>
          </a:p>
          <a:p>
            <a:pPr lvl="1" algn="just">
              <a:spcBef>
                <a:spcPct val="0"/>
              </a:spcBef>
              <a:spcAft>
                <a:spcPts val="600"/>
              </a:spcAft>
              <a:defRPr/>
            </a:pPr>
            <a:r>
              <a:rPr lang="en-US" altLang="cs-CZ" sz="1600" dirty="0" smtClean="0">
                <a:latin typeface="Times New Roman" panose="02020603050405020304" pitchFamily="18" charset="0"/>
                <a:cs typeface="Times New Roman" panose="02020603050405020304" pitchFamily="18" charset="0"/>
              </a:rPr>
              <a:t>Introducing </a:t>
            </a:r>
            <a:r>
              <a:rPr lang="en-US" altLang="cs-CZ" sz="1600" dirty="0">
                <a:latin typeface="Times New Roman" panose="02020603050405020304" pitchFamily="18" charset="0"/>
                <a:cs typeface="Times New Roman" panose="02020603050405020304" pitchFamily="18" charset="0"/>
              </a:rPr>
              <a:t>the participants to the problem to be discussed and solved</a:t>
            </a:r>
          </a:p>
          <a:p>
            <a:pPr lvl="1" algn="just">
              <a:spcBef>
                <a:spcPct val="0"/>
              </a:spcBef>
              <a:spcAft>
                <a:spcPts val="600"/>
              </a:spcAft>
              <a:defRPr/>
            </a:pPr>
            <a:r>
              <a:rPr lang="en-US" altLang="cs-CZ" sz="1600" dirty="0">
                <a:latin typeface="Times New Roman" panose="02020603050405020304" pitchFamily="18" charset="0"/>
                <a:cs typeface="Times New Roman" panose="02020603050405020304" pitchFamily="18" charset="0"/>
              </a:rPr>
              <a:t>Warm-up - to relax the participants and get them in the mood for creative thinking</a:t>
            </a:r>
          </a:p>
          <a:p>
            <a:pPr lvl="1" algn="just">
              <a:spcBef>
                <a:spcPct val="0"/>
              </a:spcBef>
              <a:spcAft>
                <a:spcPts val="600"/>
              </a:spcAft>
              <a:defRPr/>
            </a:pPr>
            <a:r>
              <a:rPr lang="en-US" altLang="cs-CZ" sz="1600" dirty="0">
                <a:latin typeface="Times New Roman" panose="02020603050405020304" pitchFamily="18" charset="0"/>
                <a:cs typeface="Times New Roman" panose="02020603050405020304" pitchFamily="18" charset="0"/>
              </a:rPr>
              <a:t>Discussion of the topic itself </a:t>
            </a:r>
          </a:p>
          <a:p>
            <a:pPr lvl="1" algn="just">
              <a:spcBef>
                <a:spcPct val="0"/>
              </a:spcBef>
              <a:spcAft>
                <a:spcPts val="600"/>
              </a:spcAft>
              <a:defRPr/>
            </a:pPr>
            <a:r>
              <a:rPr lang="en-US" altLang="cs-CZ" sz="1600" dirty="0">
                <a:latin typeface="Times New Roman" panose="02020603050405020304" pitchFamily="18" charset="0"/>
                <a:cs typeface="Times New Roman" panose="02020603050405020304" pitchFamily="18" charset="0"/>
              </a:rPr>
              <a:t>Processing and evaluation of the topics</a:t>
            </a:r>
          </a:p>
          <a:p>
            <a:pPr algn="just">
              <a:spcBef>
                <a:spcPct val="0"/>
              </a:spcBef>
              <a:spcAft>
                <a:spcPts val="600"/>
              </a:spcAft>
              <a:defRPr/>
            </a:pPr>
            <a:endParaRPr lang="en-US" altLang="cs-CZ" sz="2000" dirty="0">
              <a:latin typeface="Times New Roman" panose="02020603050405020304" pitchFamily="18" charset="0"/>
              <a:cs typeface="Times New Roman" panose="02020603050405020304" pitchFamily="18" charset="0"/>
            </a:endParaRPr>
          </a:p>
          <a:p>
            <a:pPr lvl="1" indent="0" algn="just">
              <a:spcBef>
                <a:spcPct val="0"/>
              </a:spcBef>
              <a:buNone/>
              <a:defRPr/>
            </a:pPr>
            <a:endParaRPr lang="cs-CZ" altLang="cs-CZ"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0130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39039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 DELPHI </a:t>
            </a:r>
            <a:r>
              <a:rPr lang="cs-CZ" sz="2400" kern="0" dirty="0" err="1" smtClean="0">
                <a:solidFill>
                  <a:srgbClr val="307871"/>
                </a:solidFill>
                <a:latin typeface="Times New Roman"/>
                <a:ea typeface="+mj-ea"/>
                <a:cs typeface="+mj-cs"/>
              </a:rPr>
              <a:t>Method</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164853"/>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dirty="0">
                <a:latin typeface="Times New Roman" panose="02020603050405020304" pitchFamily="18" charset="0"/>
                <a:cs typeface="Times New Roman" panose="02020603050405020304" pitchFamily="18" charset="0"/>
              </a:rPr>
              <a:t>The purpose is to obtain predictive information or opinions from a selected group of experts relating to the identification or prediction of future events, development issues or trends</a:t>
            </a:r>
          </a:p>
          <a:p>
            <a:pPr algn="just"/>
            <a:r>
              <a:rPr lang="en-US" sz="2000" dirty="0">
                <a:latin typeface="Times New Roman" panose="02020603050405020304" pitchFamily="18" charset="0"/>
                <a:cs typeface="Times New Roman" panose="02020603050405020304" pitchFamily="18" charset="0"/>
              </a:rPr>
              <a:t>Forms: Conventional Delphi, Argument Delphi, Policy Delphi</a:t>
            </a:r>
          </a:p>
          <a:p>
            <a:pPr algn="just"/>
            <a:r>
              <a:rPr lang="en-US" sz="2000" dirty="0">
                <a:latin typeface="Times New Roman" panose="02020603050405020304" pitchFamily="18" charset="0"/>
                <a:cs typeface="Times New Roman" panose="02020603050405020304" pitchFamily="18" charset="0"/>
              </a:rPr>
              <a:t>Basic principles: anonymity, interaction, controlled feedback, statistical evaluation of responses</a:t>
            </a:r>
          </a:p>
          <a:p>
            <a:pPr algn="just"/>
            <a:r>
              <a:rPr lang="en-US" sz="2000" dirty="0">
                <a:latin typeface="Times New Roman" panose="02020603050405020304" pitchFamily="18" charset="0"/>
                <a:cs typeface="Times New Roman" panose="02020603050405020304" pitchFamily="18" charset="0"/>
              </a:rPr>
              <a:t>Essence: </a:t>
            </a:r>
          </a:p>
          <a:p>
            <a:pPr lvl="1" algn="just"/>
            <a:r>
              <a:rPr lang="en-US" sz="1600" dirty="0">
                <a:latin typeface="Times New Roman" panose="02020603050405020304" pitchFamily="18" charset="0"/>
                <a:cs typeface="Times New Roman" panose="02020603050405020304" pitchFamily="18" charset="0"/>
              </a:rPr>
              <a:t>Sending a thoughtfully chosen series of questions (formalized questionnaire)</a:t>
            </a:r>
          </a:p>
          <a:p>
            <a:pPr lvl="1" algn="just"/>
            <a:r>
              <a:rPr lang="en-US" sz="1600" dirty="0">
                <a:latin typeface="Times New Roman" panose="02020603050405020304" pitchFamily="18" charset="0"/>
                <a:cs typeface="Times New Roman" panose="02020603050405020304" pitchFamily="18" charset="0"/>
              </a:rPr>
              <a:t>Independent experts</a:t>
            </a:r>
          </a:p>
          <a:p>
            <a:pPr lvl="1" algn="just"/>
            <a:r>
              <a:rPr lang="en-US" sz="1600" dirty="0">
                <a:latin typeface="Times New Roman" panose="02020603050405020304" pitchFamily="18" charset="0"/>
                <a:cs typeface="Times New Roman" panose="02020603050405020304" pitchFamily="18" charset="0"/>
              </a:rPr>
              <a:t>Repeated mailings - convergence of views</a:t>
            </a:r>
          </a:p>
          <a:p>
            <a:pPr lvl="1" algn="just"/>
            <a:r>
              <a:rPr lang="en-US" sz="1600" dirty="0">
                <a:latin typeface="Times New Roman" panose="02020603050405020304" pitchFamily="18" charset="0"/>
                <a:cs typeface="Times New Roman" panose="02020603050405020304" pitchFamily="18" charset="0"/>
              </a:rPr>
              <a:t>Consensus is only reached over the correct solution</a:t>
            </a:r>
          </a:p>
          <a:p>
            <a:pPr lvl="1" algn="just"/>
            <a:r>
              <a:rPr lang="en-US" sz="1600" dirty="0">
                <a:latin typeface="Times New Roman" panose="02020603050405020304" pitchFamily="18" charset="0"/>
                <a:cs typeface="Times New Roman" panose="02020603050405020304" pitchFamily="18" charset="0"/>
              </a:rPr>
              <a:t>Replaces direct discussion or seminar</a:t>
            </a:r>
          </a:p>
          <a:p>
            <a:pPr algn="just">
              <a:spcBef>
                <a:spcPct val="0"/>
              </a:spcBef>
              <a:spcAft>
                <a:spcPts val="600"/>
              </a:spcAft>
              <a:defRPr/>
            </a:pPr>
            <a:endParaRPr lang="en-US" altLang="cs-CZ" sz="2000" dirty="0">
              <a:latin typeface="Times New Roman" panose="02020603050405020304" pitchFamily="18" charset="0"/>
              <a:cs typeface="Times New Roman" panose="02020603050405020304" pitchFamily="18" charset="0"/>
            </a:endParaRPr>
          </a:p>
          <a:p>
            <a:pPr lvl="1" indent="0" algn="just">
              <a:spcBef>
                <a:spcPct val="0"/>
              </a:spcBef>
              <a:buNone/>
              <a:defRPr/>
            </a:pPr>
            <a:endParaRPr lang="cs-CZ" altLang="cs-CZ"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8488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82481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 </a:t>
            </a:r>
            <a:r>
              <a:rPr lang="cs-CZ" sz="2400" kern="0" dirty="0" err="1" smtClean="0">
                <a:solidFill>
                  <a:srgbClr val="307871"/>
                </a:solidFill>
                <a:latin typeface="Times New Roman"/>
                <a:ea typeface="+mj-ea"/>
                <a:cs typeface="+mj-cs"/>
              </a:rPr>
              <a:t>Method</a:t>
            </a:r>
            <a:r>
              <a:rPr lang="cs-CZ" sz="2400" kern="0" dirty="0" smtClean="0">
                <a:solidFill>
                  <a:srgbClr val="307871"/>
                </a:solidFill>
                <a:latin typeface="Times New Roman"/>
                <a:ea typeface="+mj-ea"/>
                <a:cs typeface="+mj-cs"/>
              </a:rPr>
              <a:t> </a:t>
            </a:r>
            <a:r>
              <a:rPr lang="cs-CZ" sz="2400" kern="0" dirty="0" err="1" smtClean="0">
                <a:solidFill>
                  <a:srgbClr val="307871"/>
                </a:solidFill>
                <a:latin typeface="Times New Roman"/>
                <a:ea typeface="+mj-ea"/>
                <a:cs typeface="+mj-cs"/>
              </a:rPr>
              <a:t>of</a:t>
            </a:r>
            <a:r>
              <a:rPr lang="cs-CZ" sz="2400" kern="0" dirty="0" smtClean="0">
                <a:solidFill>
                  <a:srgbClr val="307871"/>
                </a:solidFill>
                <a:latin typeface="Times New Roman"/>
                <a:ea typeface="+mj-ea"/>
                <a:cs typeface="+mj-cs"/>
              </a:rPr>
              <a:t> </a:t>
            </a:r>
            <a:r>
              <a:rPr lang="cs-CZ" sz="2400" kern="0" dirty="0" err="1" smtClean="0">
                <a:solidFill>
                  <a:srgbClr val="307871"/>
                </a:solidFill>
                <a:latin typeface="Times New Roman"/>
                <a:ea typeface="+mj-ea"/>
                <a:cs typeface="+mj-cs"/>
              </a:rPr>
              <a:t>Scenarios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164853"/>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dirty="0">
                <a:latin typeface="Times New Roman" panose="02020603050405020304" pitchFamily="18" charset="0"/>
                <a:cs typeface="Times New Roman" panose="02020603050405020304" pitchFamily="18" charset="0"/>
              </a:rPr>
              <a:t>Used when there are non-continuous changes in the company's environment.</a:t>
            </a:r>
          </a:p>
          <a:p>
            <a:pPr algn="just"/>
            <a:r>
              <a:rPr lang="en-US" sz="2000" dirty="0">
                <a:latin typeface="Times New Roman" panose="02020603050405020304" pitchFamily="18" charset="0"/>
                <a:cs typeface="Times New Roman" panose="02020603050405020304" pitchFamily="18" charset="0"/>
              </a:rPr>
              <a:t>A scenario is a picture arranged from all achievable and relevant forecasts and information. an indicative, context-dependent description of a possible future situation that leads from the initial (current) state through the logical connections of a chain of events to a predicted end state </a:t>
            </a:r>
          </a:p>
          <a:p>
            <a:pPr algn="just"/>
            <a:r>
              <a:rPr lang="en-US" sz="2000" dirty="0">
                <a:latin typeface="Times New Roman" panose="02020603050405020304" pitchFamily="18" charset="0"/>
                <a:cs typeface="Times New Roman" panose="02020603050405020304" pitchFamily="18" charset="0"/>
              </a:rPr>
              <a:t>The aim of scenarios is to identify the critical points of development at which major decisions need to be made.</a:t>
            </a:r>
          </a:p>
          <a:p>
            <a:pPr algn="just"/>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The basic groups of scenarios are:</a:t>
            </a:r>
          </a:p>
          <a:p>
            <a:pPr algn="just"/>
            <a:r>
              <a:rPr lang="en-US" sz="2000" dirty="0">
                <a:latin typeface="Times New Roman" panose="02020603050405020304" pitchFamily="18" charset="0"/>
                <a:cs typeface="Times New Roman" panose="02020603050405020304" pitchFamily="18" charset="0"/>
              </a:rPr>
              <a:t>Scenarios of possible events</a:t>
            </a:r>
          </a:p>
          <a:p>
            <a:pPr algn="just"/>
            <a:r>
              <a:rPr lang="en-US" sz="2000" dirty="0">
                <a:latin typeface="Times New Roman" panose="02020603050405020304" pitchFamily="18" charset="0"/>
                <a:cs typeface="Times New Roman" panose="02020603050405020304" pitchFamily="18" charset="0"/>
              </a:rPr>
              <a:t>Simulation scenarios</a:t>
            </a:r>
          </a:p>
          <a:p>
            <a:pPr algn="just"/>
            <a:r>
              <a:rPr lang="en-US" sz="2000" dirty="0">
                <a:latin typeface="Times New Roman" panose="02020603050405020304" pitchFamily="18" charset="0"/>
                <a:cs typeface="Times New Roman" panose="02020603050405020304" pitchFamily="18" charset="0"/>
              </a:rPr>
              <a:t>Environmental scenarios</a:t>
            </a:r>
          </a:p>
          <a:p>
            <a:pPr algn="just"/>
            <a:r>
              <a:rPr lang="en-US" sz="2000" dirty="0">
                <a:latin typeface="Times New Roman" panose="02020603050405020304" pitchFamily="18" charset="0"/>
                <a:cs typeface="Times New Roman" panose="02020603050405020304" pitchFamily="18" charset="0"/>
              </a:rPr>
              <a:t>Environmental process scenarios</a:t>
            </a:r>
            <a:endParaRPr lang="en-US" altLang="cs-CZ" sz="2000" dirty="0">
              <a:latin typeface="Times New Roman" panose="02020603050405020304" pitchFamily="18" charset="0"/>
              <a:cs typeface="Times New Roman" panose="02020603050405020304" pitchFamily="18" charset="0"/>
            </a:endParaRPr>
          </a:p>
          <a:p>
            <a:pPr lvl="1" indent="0" algn="just">
              <a:spcBef>
                <a:spcPct val="0"/>
              </a:spcBef>
              <a:buNone/>
              <a:defRPr/>
            </a:pPr>
            <a:endParaRPr lang="cs-CZ" altLang="cs-CZ"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6756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88146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 </a:t>
            </a:r>
            <a:r>
              <a:rPr lang="cs-CZ" sz="2400" kern="0" dirty="0" err="1" smtClean="0">
                <a:solidFill>
                  <a:srgbClr val="307871"/>
                </a:solidFill>
                <a:latin typeface="Times New Roman"/>
                <a:ea typeface="+mj-ea"/>
                <a:cs typeface="+mj-cs"/>
              </a:rPr>
              <a:t>Applicability</a:t>
            </a:r>
            <a:r>
              <a:rPr lang="cs-CZ" sz="2400" kern="0" dirty="0" smtClean="0">
                <a:solidFill>
                  <a:srgbClr val="307871"/>
                </a:solidFill>
                <a:latin typeface="Times New Roman"/>
                <a:ea typeface="+mj-ea"/>
                <a:cs typeface="+mj-cs"/>
              </a:rPr>
              <a:t> </a:t>
            </a:r>
            <a:r>
              <a:rPr lang="cs-CZ" sz="2400" kern="0" dirty="0" err="1" smtClean="0">
                <a:solidFill>
                  <a:srgbClr val="307871"/>
                </a:solidFill>
                <a:latin typeface="Times New Roman"/>
                <a:ea typeface="+mj-ea"/>
                <a:cs typeface="+mj-cs"/>
              </a:rPr>
              <a:t>of</a:t>
            </a:r>
            <a:r>
              <a:rPr lang="cs-CZ" sz="2400" kern="0" dirty="0" smtClean="0">
                <a:solidFill>
                  <a:srgbClr val="307871"/>
                </a:solidFill>
                <a:latin typeface="Times New Roman"/>
                <a:ea typeface="+mj-ea"/>
                <a:cs typeface="+mj-cs"/>
              </a:rPr>
              <a:t> </a:t>
            </a:r>
            <a:r>
              <a:rPr lang="cs-CZ" sz="2400" kern="0" dirty="0" err="1" smtClean="0">
                <a:solidFill>
                  <a:srgbClr val="307871"/>
                </a:solidFill>
                <a:latin typeface="Times New Roman"/>
                <a:ea typeface="+mj-ea"/>
                <a:cs typeface="+mj-cs"/>
              </a:rPr>
              <a:t>Forecasting</a:t>
            </a:r>
            <a:r>
              <a:rPr lang="cs-CZ" sz="2400" kern="0" dirty="0" smtClean="0">
                <a:solidFill>
                  <a:srgbClr val="307871"/>
                </a:solidFill>
                <a:latin typeface="Times New Roman"/>
                <a:ea typeface="+mj-ea"/>
                <a:cs typeface="+mj-cs"/>
              </a:rPr>
              <a:t> </a:t>
            </a:r>
            <a:r>
              <a:rPr lang="cs-CZ" sz="2400" kern="0" dirty="0" err="1" smtClean="0">
                <a:solidFill>
                  <a:srgbClr val="307871"/>
                </a:solidFill>
                <a:latin typeface="Times New Roman"/>
                <a:ea typeface="+mj-ea"/>
                <a:cs typeface="+mj-cs"/>
              </a:rPr>
              <a:t>Methods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391492"/>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ct val="0"/>
              </a:spcBef>
              <a:spcAft>
                <a:spcPts val="600"/>
              </a:spcAft>
              <a:defRPr/>
            </a:pPr>
            <a:r>
              <a:rPr lang="en-US" altLang="cs-CZ" sz="2000" dirty="0">
                <a:latin typeface="Times New Roman" panose="02020603050405020304" pitchFamily="18" charset="0"/>
                <a:cs typeface="Times New Roman" panose="02020603050405020304" pitchFamily="18" charset="0"/>
              </a:rPr>
              <a:t>Groundbreaking technical and technological inventions</a:t>
            </a:r>
          </a:p>
          <a:p>
            <a:pPr algn="just">
              <a:spcBef>
                <a:spcPct val="0"/>
              </a:spcBef>
              <a:spcAft>
                <a:spcPts val="600"/>
              </a:spcAft>
              <a:defRPr/>
            </a:pPr>
            <a:r>
              <a:rPr lang="en-US" altLang="cs-CZ" sz="2000" dirty="0" smtClean="0">
                <a:latin typeface="Times New Roman" panose="02020603050405020304" pitchFamily="18" charset="0"/>
                <a:cs typeface="Times New Roman" panose="02020603050405020304" pitchFamily="18" charset="0"/>
              </a:rPr>
              <a:t>Basic </a:t>
            </a:r>
            <a:r>
              <a:rPr lang="en-US" altLang="cs-CZ" sz="2000" dirty="0">
                <a:latin typeface="Times New Roman" panose="02020603050405020304" pitchFamily="18" charset="0"/>
                <a:cs typeface="Times New Roman" panose="02020603050405020304" pitchFamily="18" charset="0"/>
              </a:rPr>
              <a:t>research directions and application research directions</a:t>
            </a:r>
          </a:p>
          <a:p>
            <a:pPr algn="just">
              <a:spcBef>
                <a:spcPct val="0"/>
              </a:spcBef>
              <a:spcAft>
                <a:spcPts val="600"/>
              </a:spcAft>
              <a:defRPr/>
            </a:pPr>
            <a:r>
              <a:rPr lang="en-US" altLang="cs-CZ" sz="2000" dirty="0" smtClean="0">
                <a:latin typeface="Times New Roman" panose="02020603050405020304" pitchFamily="18" charset="0"/>
                <a:cs typeface="Times New Roman" panose="02020603050405020304" pitchFamily="18" charset="0"/>
              </a:rPr>
              <a:t>Product </a:t>
            </a:r>
            <a:r>
              <a:rPr lang="en-US" altLang="cs-CZ" sz="2000" dirty="0">
                <a:latin typeface="Times New Roman" panose="02020603050405020304" pitchFamily="18" charset="0"/>
                <a:cs typeface="Times New Roman" panose="02020603050405020304" pitchFamily="18" charset="0"/>
              </a:rPr>
              <a:t>parameters, functional characteristics of technologies and equipment</a:t>
            </a:r>
          </a:p>
          <a:p>
            <a:pPr algn="just">
              <a:spcBef>
                <a:spcPct val="0"/>
              </a:spcBef>
              <a:spcAft>
                <a:spcPts val="600"/>
              </a:spcAft>
              <a:defRPr/>
            </a:pPr>
            <a:r>
              <a:rPr lang="en-US" altLang="cs-CZ" sz="2000" dirty="0" smtClean="0">
                <a:latin typeface="Times New Roman" panose="02020603050405020304" pitchFamily="18" charset="0"/>
                <a:cs typeface="Times New Roman" panose="02020603050405020304" pitchFamily="18" charset="0"/>
              </a:rPr>
              <a:t>Development </a:t>
            </a:r>
            <a:r>
              <a:rPr lang="en-US" altLang="cs-CZ" sz="2000" dirty="0">
                <a:latin typeface="Times New Roman" panose="02020603050405020304" pitchFamily="18" charset="0"/>
                <a:cs typeface="Times New Roman" panose="02020603050405020304" pitchFamily="18" charset="0"/>
              </a:rPr>
              <a:t>tendencies and trends</a:t>
            </a:r>
          </a:p>
          <a:p>
            <a:pPr algn="just">
              <a:spcBef>
                <a:spcPct val="0"/>
              </a:spcBef>
              <a:spcAft>
                <a:spcPts val="600"/>
              </a:spcAft>
              <a:defRPr/>
            </a:pPr>
            <a:r>
              <a:rPr lang="en-US" altLang="cs-CZ" sz="2000" dirty="0" smtClean="0">
                <a:latin typeface="Times New Roman" panose="02020603050405020304" pitchFamily="18" charset="0"/>
                <a:cs typeface="Times New Roman" panose="02020603050405020304" pitchFamily="18" charset="0"/>
              </a:rPr>
              <a:t>Societal </a:t>
            </a:r>
            <a:r>
              <a:rPr lang="en-US" altLang="cs-CZ" sz="2000" dirty="0">
                <a:latin typeface="Times New Roman" panose="02020603050405020304" pitchFamily="18" charset="0"/>
                <a:cs typeface="Times New Roman" panose="02020603050405020304" pitchFamily="18" charset="0"/>
              </a:rPr>
              <a:t>implications of possible trends and technical developments</a:t>
            </a:r>
          </a:p>
          <a:p>
            <a:pPr algn="just">
              <a:spcBef>
                <a:spcPct val="0"/>
              </a:spcBef>
              <a:spcAft>
                <a:spcPts val="600"/>
              </a:spcAft>
              <a:defRPr/>
            </a:pPr>
            <a:r>
              <a:rPr lang="en-US" altLang="cs-CZ" sz="2000" dirty="0" smtClean="0">
                <a:latin typeface="Times New Roman" panose="02020603050405020304" pitchFamily="18" charset="0"/>
                <a:cs typeface="Times New Roman" panose="02020603050405020304" pitchFamily="18" charset="0"/>
              </a:rPr>
              <a:t>Alternative </a:t>
            </a:r>
            <a:r>
              <a:rPr lang="en-US" altLang="cs-CZ" sz="2000" dirty="0">
                <a:latin typeface="Times New Roman" panose="02020603050405020304" pitchFamily="18" charset="0"/>
                <a:cs typeface="Times New Roman" panose="02020603050405020304" pitchFamily="18" charset="0"/>
              </a:rPr>
              <a:t>solutions to societal objectives</a:t>
            </a:r>
          </a:p>
          <a:p>
            <a:pPr algn="just">
              <a:spcBef>
                <a:spcPct val="0"/>
              </a:spcBef>
              <a:spcAft>
                <a:spcPts val="600"/>
              </a:spcAft>
              <a:defRPr/>
            </a:pPr>
            <a:r>
              <a:rPr lang="en-US" altLang="cs-CZ" sz="2000" dirty="0" smtClean="0">
                <a:latin typeface="Times New Roman" panose="02020603050405020304" pitchFamily="18" charset="0"/>
                <a:cs typeface="Times New Roman" panose="02020603050405020304" pitchFamily="18" charset="0"/>
              </a:rPr>
              <a:t>Alternative </a:t>
            </a:r>
            <a:r>
              <a:rPr lang="en-US" altLang="cs-CZ" sz="2000" dirty="0">
                <a:latin typeface="Times New Roman" panose="02020603050405020304" pitchFamily="18" charset="0"/>
                <a:cs typeface="Times New Roman" panose="02020603050405020304" pitchFamily="18" charset="0"/>
              </a:rPr>
              <a:t>solutions and anticipation of objectives at lower levels of the </a:t>
            </a:r>
            <a:r>
              <a:rPr lang="en-US" altLang="cs-CZ" sz="2000" dirty="0" err="1">
                <a:latin typeface="Times New Roman" panose="02020603050405020304" pitchFamily="18" charset="0"/>
                <a:cs typeface="Times New Roman" panose="02020603050405020304" pitchFamily="18" charset="0"/>
              </a:rPr>
              <a:t>organisation</a:t>
            </a:r>
            <a:endParaRPr lang="en-US" altLang="cs-CZ" sz="2000" dirty="0">
              <a:latin typeface="Times New Roman" panose="02020603050405020304" pitchFamily="18" charset="0"/>
              <a:cs typeface="Times New Roman" panose="02020603050405020304" pitchFamily="18" charset="0"/>
            </a:endParaRPr>
          </a:p>
          <a:p>
            <a:pPr algn="just">
              <a:spcBef>
                <a:spcPct val="0"/>
              </a:spcBef>
              <a:spcAft>
                <a:spcPts val="600"/>
              </a:spcAft>
              <a:defRPr/>
            </a:pPr>
            <a:r>
              <a:rPr lang="en-US" altLang="cs-CZ" sz="2000" dirty="0" smtClean="0">
                <a:latin typeface="Times New Roman" panose="02020603050405020304" pitchFamily="18" charset="0"/>
                <a:cs typeface="Times New Roman" panose="02020603050405020304" pitchFamily="18" charset="0"/>
              </a:rPr>
              <a:t>Anticipation </a:t>
            </a:r>
            <a:r>
              <a:rPr lang="en-US" altLang="cs-CZ" sz="2000" dirty="0">
                <a:latin typeface="Times New Roman" panose="02020603050405020304" pitchFamily="18" charset="0"/>
                <a:cs typeface="Times New Roman" panose="02020603050405020304" pitchFamily="18" charset="0"/>
              </a:rPr>
              <a:t>of market </a:t>
            </a:r>
            <a:r>
              <a:rPr lang="en-US" altLang="cs-CZ" sz="2000" dirty="0" err="1">
                <a:latin typeface="Times New Roman" panose="02020603050405020304" pitchFamily="18" charset="0"/>
                <a:cs typeface="Times New Roman" panose="02020603050405020304" pitchFamily="18" charset="0"/>
              </a:rPr>
              <a:t>behaviour</a:t>
            </a:r>
            <a:r>
              <a:rPr lang="en-US" altLang="cs-CZ" sz="2000" dirty="0">
                <a:latin typeface="Times New Roman" panose="02020603050405020304" pitchFamily="18" charset="0"/>
                <a:cs typeface="Times New Roman" panose="02020603050405020304" pitchFamily="18" charset="0"/>
              </a:rPr>
              <a:t>, price movements, demand</a:t>
            </a:r>
          </a:p>
          <a:p>
            <a:pPr lvl="1" indent="0" algn="just">
              <a:spcBef>
                <a:spcPct val="0"/>
              </a:spcBef>
              <a:buNone/>
              <a:defRPr/>
            </a:pPr>
            <a:endParaRPr lang="cs-CZ" altLang="cs-CZ"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90933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59507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dirty="0" smtClean="0">
                <a:ln>
                  <a:noFill/>
                </a:ln>
                <a:solidFill>
                  <a:srgbClr val="307871"/>
                </a:solidFill>
                <a:effectLst/>
                <a:uLnTx/>
                <a:uFillTx/>
                <a:latin typeface="Times New Roman"/>
                <a:ea typeface="+mj-ea"/>
                <a:cs typeface="+mj-cs"/>
              </a:rPr>
              <a:t>External Environment: Task (Market) Environment </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27425"/>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spcBef>
                <a:spcPct val="0"/>
              </a:spcBef>
              <a:defRPr/>
            </a:pPr>
            <a:r>
              <a:rPr lang="en-US" altLang="cs-CZ" sz="2400" dirty="0">
                <a:latin typeface="Times New Roman" panose="02020603050405020304" pitchFamily="18" charset="0"/>
                <a:cs typeface="Times New Roman" panose="02020603050405020304" pitchFamily="18" charset="0"/>
              </a:rPr>
              <a:t>The term market or industry, or the </a:t>
            </a:r>
            <a:r>
              <a:rPr lang="en-US" altLang="cs-CZ" sz="2400" dirty="0" err="1" smtClean="0">
                <a:latin typeface="Times New Roman" panose="02020603050405020304" pitchFamily="18" charset="0"/>
                <a:cs typeface="Times New Roman" panose="02020603050405020304" pitchFamily="18" charset="0"/>
              </a:rPr>
              <a:t>mesoenvironment</a:t>
            </a:r>
            <a:r>
              <a:rPr lang="en-US" altLang="cs-CZ" sz="2400" dirty="0">
                <a:latin typeface="Times New Roman" panose="02020603050405020304" pitchFamily="18" charset="0"/>
                <a:cs typeface="Times New Roman" panose="02020603050405020304" pitchFamily="18" charset="0"/>
              </a:rPr>
              <a:t>, is used rather than the term proximate business environment. Some authors include this environment in the microenvironment, i.e. the internal environment of the firm. </a:t>
            </a:r>
          </a:p>
          <a:p>
            <a:pPr marL="285750" indent="-285750" algn="just">
              <a:spcBef>
                <a:spcPct val="0"/>
              </a:spcBef>
              <a:defRPr/>
            </a:pPr>
            <a:r>
              <a:rPr lang="en-US" altLang="cs-CZ" sz="2400" dirty="0">
                <a:latin typeface="Times New Roman" panose="02020603050405020304" pitchFamily="18" charset="0"/>
                <a:cs typeface="Times New Roman" panose="02020603050405020304" pitchFamily="18" charset="0"/>
              </a:rPr>
              <a:t>A fundamental characteristic of this business environment is that enterprises can influence the actors and forces of this business environment. This influence is targeted and deliberate. </a:t>
            </a:r>
          </a:p>
          <a:p>
            <a:pPr marL="285750" indent="-285750" algn="just">
              <a:spcBef>
                <a:spcPct val="0"/>
              </a:spcBef>
              <a:defRPr/>
            </a:pPr>
            <a:r>
              <a:rPr lang="en-US" altLang="cs-CZ" sz="2400" dirty="0">
                <a:latin typeface="Times New Roman" panose="02020603050405020304" pitchFamily="18" charset="0"/>
                <a:cs typeface="Times New Roman" panose="02020603050405020304" pitchFamily="18" charset="0"/>
              </a:rPr>
              <a:t>The market environment can be referred to as the </a:t>
            </a:r>
            <a:r>
              <a:rPr lang="en-US" altLang="cs-CZ" sz="2400" b="1" dirty="0">
                <a:latin typeface="Times New Roman" panose="02020603050405020304" pitchFamily="18" charset="0"/>
                <a:cs typeface="Times New Roman" panose="02020603050405020304" pitchFamily="18" charset="0"/>
              </a:rPr>
              <a:t>transactional level</a:t>
            </a:r>
            <a:r>
              <a:rPr lang="en-US" altLang="cs-CZ" sz="2400" dirty="0">
                <a:latin typeface="Times New Roman" panose="02020603050405020304" pitchFamily="18" charset="0"/>
                <a:cs typeface="Times New Roman" panose="02020603050405020304" pitchFamily="18" charset="0"/>
              </a:rPr>
              <a:t>, because it is in this environment that transactions related to the implementation of business activities take place.</a:t>
            </a:r>
          </a:p>
          <a:p>
            <a:pPr marL="285750" indent="-285750" algn="just">
              <a:spcBef>
                <a:spcPct val="0"/>
              </a:spcBef>
              <a:defRPr/>
            </a:pPr>
            <a:r>
              <a:rPr lang="en-US" altLang="cs-CZ" sz="2400" dirty="0">
                <a:latin typeface="Times New Roman" panose="02020603050405020304" pitchFamily="18" charset="0"/>
                <a:cs typeface="Times New Roman" panose="02020603050405020304" pitchFamily="18" charset="0"/>
              </a:rPr>
              <a:t>Market environment actors include groups of people or </a:t>
            </a:r>
            <a:r>
              <a:rPr lang="en-US" altLang="cs-CZ" sz="2400" dirty="0" err="1">
                <a:latin typeface="Times New Roman" panose="02020603050405020304" pitchFamily="18" charset="0"/>
                <a:cs typeface="Times New Roman" panose="02020603050405020304" pitchFamily="18" charset="0"/>
              </a:rPr>
              <a:t>organisations</a:t>
            </a:r>
            <a:r>
              <a:rPr lang="en-US" altLang="cs-CZ" sz="2400" dirty="0">
                <a:latin typeface="Times New Roman" panose="02020603050405020304" pitchFamily="18" charset="0"/>
                <a:cs typeface="Times New Roman" panose="02020603050405020304" pitchFamily="18" charset="0"/>
              </a:rPr>
              <a:t> directly related to a particular business entity. </a:t>
            </a:r>
            <a:r>
              <a:rPr lang="en-US" altLang="cs-CZ" sz="2400" b="1" dirty="0">
                <a:latin typeface="Times New Roman" panose="02020603050405020304" pitchFamily="18" charset="0"/>
                <a:cs typeface="Times New Roman" panose="02020603050405020304" pitchFamily="18" charset="0"/>
              </a:rPr>
              <a:t>Market environment actors </a:t>
            </a:r>
            <a:r>
              <a:rPr lang="en-US" altLang="cs-CZ" sz="2400" dirty="0">
                <a:latin typeface="Times New Roman" panose="02020603050405020304" pitchFamily="18" charset="0"/>
                <a:cs typeface="Times New Roman" panose="02020603050405020304" pitchFamily="18" charset="0"/>
              </a:rPr>
              <a:t>include: customers, competitors, distribution links, the public, external influencers.</a:t>
            </a:r>
          </a:p>
          <a:p>
            <a:pPr marL="285750" indent="-285750" algn="just">
              <a:spcBef>
                <a:spcPct val="0"/>
              </a:spcBef>
              <a:defRPr/>
            </a:pPr>
            <a:r>
              <a:rPr lang="en-US" altLang="cs-CZ" sz="2400" dirty="0">
                <a:latin typeface="Times New Roman" panose="02020603050405020304" pitchFamily="18" charset="0"/>
                <a:cs typeface="Times New Roman" panose="02020603050405020304" pitchFamily="18" charset="0"/>
              </a:rPr>
              <a:t>Market environment analysis focuses on assessing the basic parameters of the </a:t>
            </a:r>
            <a:r>
              <a:rPr lang="en-US" altLang="cs-CZ" sz="2400" b="1" dirty="0">
                <a:latin typeface="Times New Roman" panose="02020603050405020304" pitchFamily="18" charset="0"/>
                <a:cs typeface="Times New Roman" panose="02020603050405020304" pitchFamily="18" charset="0"/>
              </a:rPr>
              <a:t>market</a:t>
            </a:r>
            <a:r>
              <a:rPr lang="en-US" altLang="cs-CZ" sz="2400" dirty="0">
                <a:latin typeface="Times New Roman" panose="02020603050405020304" pitchFamily="18" charset="0"/>
                <a:cs typeface="Times New Roman" panose="02020603050405020304" pitchFamily="18" charset="0"/>
              </a:rPr>
              <a:t> and the situation in a particular </a:t>
            </a:r>
            <a:r>
              <a:rPr lang="en-US" altLang="cs-CZ" sz="2400" b="1" dirty="0">
                <a:latin typeface="Times New Roman" panose="02020603050405020304" pitchFamily="18" charset="0"/>
                <a:cs typeface="Times New Roman" panose="02020603050405020304" pitchFamily="18" charset="0"/>
              </a:rPr>
              <a:t>industry</a:t>
            </a:r>
            <a:r>
              <a:rPr lang="en-US" altLang="cs-CZ" sz="2400" dirty="0">
                <a:latin typeface="Times New Roman" panose="02020603050405020304" pitchFamily="18" charset="0"/>
                <a:cs typeface="Times New Roman" panose="02020603050405020304" pitchFamily="18" charset="0"/>
              </a:rPr>
              <a:t>. Therefore, market environment analysis can be divided into industry analysis and market analysis.</a:t>
            </a:r>
            <a:endParaRPr lang="cs-CZ" alt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7751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21058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dirty="0" smtClean="0">
                <a:ln>
                  <a:noFill/>
                </a:ln>
                <a:solidFill>
                  <a:srgbClr val="307871"/>
                </a:solidFill>
                <a:effectLst/>
                <a:uLnTx/>
                <a:uFillTx/>
                <a:latin typeface="Times New Roman"/>
                <a:ea typeface="+mj-ea"/>
                <a:cs typeface="+mj-cs"/>
              </a:rPr>
              <a:t>Industry</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78225"/>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spcBef>
                <a:spcPct val="0"/>
              </a:spcBef>
              <a:spcAft>
                <a:spcPts val="600"/>
              </a:spcAft>
              <a:defRPr/>
            </a:pPr>
            <a:r>
              <a:rPr lang="en-US" altLang="cs-CZ" sz="2400" dirty="0">
                <a:latin typeface="Times New Roman" panose="02020603050405020304" pitchFamily="18" charset="0"/>
                <a:cs typeface="Times New Roman" panose="02020603050405020304" pitchFamily="18" charset="0"/>
              </a:rPr>
              <a:t>An </a:t>
            </a:r>
            <a:r>
              <a:rPr lang="en-US" altLang="cs-CZ" sz="2400" b="1" i="1" dirty="0">
                <a:latin typeface="Times New Roman" panose="02020603050405020304" pitchFamily="18" charset="0"/>
                <a:cs typeface="Times New Roman" panose="02020603050405020304" pitchFamily="18" charset="0"/>
              </a:rPr>
              <a:t>industry</a:t>
            </a:r>
            <a:r>
              <a:rPr lang="en-US" altLang="cs-CZ" sz="2400" dirty="0">
                <a:latin typeface="Times New Roman" panose="02020603050405020304" pitchFamily="18" charset="0"/>
                <a:cs typeface="Times New Roman" panose="02020603050405020304" pitchFamily="18" charset="0"/>
              </a:rPr>
              <a:t> is a </a:t>
            </a:r>
            <a:r>
              <a:rPr lang="en-US" altLang="cs-CZ" sz="2400" b="1" dirty="0">
                <a:latin typeface="Times New Roman" panose="02020603050405020304" pitchFamily="18" charset="0"/>
                <a:cs typeface="Times New Roman" panose="02020603050405020304" pitchFamily="18" charset="0"/>
              </a:rPr>
              <a:t>group of firms that produces a similar product or service</a:t>
            </a:r>
            <a:r>
              <a:rPr lang="en-US" altLang="cs-CZ" sz="2400" dirty="0">
                <a:latin typeface="Times New Roman" panose="02020603050405020304" pitchFamily="18" charset="0"/>
                <a:cs typeface="Times New Roman" panose="02020603050405020304" pitchFamily="18" charset="0"/>
              </a:rPr>
              <a:t>, such as soft drinks</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or financial services. An examination of the important stakeholder groups, such as suppliers</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and customers, in a particular corporation’s task environment is a part of industry analysis</a:t>
            </a:r>
            <a:r>
              <a:rPr lang="en-US" altLang="cs-CZ" sz="2400" dirty="0" smtClean="0">
                <a:latin typeface="Times New Roman" panose="02020603050405020304" pitchFamily="18" charset="0"/>
                <a:cs typeface="Times New Roman" panose="02020603050405020304" pitchFamily="18" charset="0"/>
              </a:rPr>
              <a:t>.</a:t>
            </a:r>
          </a:p>
          <a:p>
            <a:pPr marL="285750" indent="-285750" algn="just">
              <a:spcBef>
                <a:spcPct val="0"/>
              </a:spcBef>
              <a:spcAft>
                <a:spcPts val="600"/>
              </a:spcAft>
              <a:defRPr/>
            </a:pPr>
            <a:r>
              <a:rPr lang="en-US" altLang="cs-CZ" sz="2400" dirty="0" smtClean="0">
                <a:latin typeface="Times New Roman" panose="02020603050405020304" pitchFamily="18" charset="0"/>
                <a:cs typeface="Times New Roman" panose="02020603050405020304" pitchFamily="18" charset="0"/>
              </a:rPr>
              <a:t>Dozens </a:t>
            </a:r>
            <a:r>
              <a:rPr lang="en-US" altLang="cs-CZ" sz="2400" dirty="0">
                <a:latin typeface="Times New Roman" panose="02020603050405020304" pitchFamily="18" charset="0"/>
                <a:cs typeface="Times New Roman" panose="02020603050405020304" pitchFamily="18" charset="0"/>
              </a:rPr>
              <a:t>of industry classifications exist, and these are typically grouped into larger categories known as sectors. </a:t>
            </a:r>
          </a:p>
          <a:p>
            <a:pPr marL="285750" indent="-285750" algn="just">
              <a:spcBef>
                <a:spcPct val="0"/>
              </a:spcBef>
              <a:spcAft>
                <a:spcPts val="600"/>
              </a:spcAft>
              <a:defRPr/>
            </a:pPr>
            <a:r>
              <a:rPr lang="en-US" altLang="cs-CZ" sz="2400" dirty="0" smtClean="0">
                <a:latin typeface="Times New Roman" panose="02020603050405020304" pitchFamily="18" charset="0"/>
                <a:cs typeface="Times New Roman" panose="02020603050405020304" pitchFamily="18" charset="0"/>
              </a:rPr>
              <a:t>Organizations </a:t>
            </a:r>
            <a:r>
              <a:rPr lang="en-US" altLang="cs-CZ" sz="2400" dirty="0">
                <a:latin typeface="Times New Roman" panose="02020603050405020304" pitchFamily="18" charset="0"/>
                <a:cs typeface="Times New Roman" panose="02020603050405020304" pitchFamily="18" charset="0"/>
              </a:rPr>
              <a:t>operating in the same industry can also be compared to each other to evaluate the relative attractiveness of a organization within that industry.</a:t>
            </a:r>
          </a:p>
          <a:p>
            <a:pPr marL="342900" indent="-342900" algn="just">
              <a:spcBef>
                <a:spcPct val="0"/>
              </a:spcBef>
              <a:spcAft>
                <a:spcPts val="600"/>
              </a:spcAft>
              <a:defRPr/>
            </a:pPr>
            <a:r>
              <a:rPr lang="en-US" altLang="cs-CZ" sz="2400" dirty="0">
                <a:latin typeface="Times New Roman" panose="02020603050405020304" pitchFamily="18" charset="0"/>
                <a:cs typeface="Times New Roman" panose="02020603050405020304" pitchFamily="18" charset="0"/>
              </a:rPr>
              <a:t>Industries or economic activities are compulsorily classified </a:t>
            </a:r>
            <a:r>
              <a:rPr lang="en-US" altLang="cs-CZ" sz="2400" dirty="0" smtClean="0">
                <a:latin typeface="Times New Roman" panose="02020603050405020304" pitchFamily="18" charset="0"/>
                <a:cs typeface="Times New Roman" panose="02020603050405020304" pitchFamily="18" charset="0"/>
              </a:rPr>
              <a:t>in </a:t>
            </a:r>
            <a:r>
              <a:rPr lang="en-US" altLang="cs-CZ" sz="2400" dirty="0">
                <a:latin typeface="Times New Roman" panose="02020603050405020304" pitchFamily="18" charset="0"/>
                <a:cs typeface="Times New Roman" panose="02020603050405020304" pitchFamily="18" charset="0"/>
              </a:rPr>
              <a:t>the European Union according to the NACE-CZ classification, which is derived from the ISIC (International Classification of All Economic Activities) used by the United Nations.</a:t>
            </a:r>
            <a:endParaRPr lang="en-US" altLang="cs-CZ" sz="2400" dirty="0" smtClean="0">
              <a:latin typeface="Times New Roman" panose="02020603050405020304" pitchFamily="18" charset="0"/>
              <a:cs typeface="Times New Roman" panose="02020603050405020304" pitchFamily="18" charset="0"/>
            </a:endParaRPr>
          </a:p>
          <a:p>
            <a:pPr marL="342900" indent="-342900" algn="just">
              <a:spcBef>
                <a:spcPct val="0"/>
              </a:spcBef>
              <a:defRPr/>
            </a:pPr>
            <a:endParaRPr lang="en-US" altLang="cs-CZ" sz="2400" dirty="0" smtClean="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lvl="1" indent="0" algn="just">
              <a:spcBef>
                <a:spcPct val="0"/>
              </a:spcBef>
              <a:buNone/>
              <a:defRPr/>
            </a:pPr>
            <a:endParaRPr lang="cs-CZ" alt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5645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21058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dirty="0" smtClean="0">
                <a:ln>
                  <a:noFill/>
                </a:ln>
                <a:solidFill>
                  <a:srgbClr val="307871"/>
                </a:solidFill>
                <a:effectLst/>
                <a:uLnTx/>
                <a:uFillTx/>
                <a:latin typeface="Times New Roman"/>
                <a:ea typeface="+mj-ea"/>
                <a:cs typeface="+mj-cs"/>
              </a:rPr>
              <a:t>Industry</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922678"/>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None/>
              <a:defRPr/>
            </a:pPr>
            <a:r>
              <a:rPr lang="en-US" altLang="cs-CZ" sz="2300" b="1" dirty="0" smtClean="0">
                <a:latin typeface="Times New Roman" panose="02020603050405020304" pitchFamily="18" charset="0"/>
                <a:cs typeface="Times New Roman" panose="02020603050405020304" pitchFamily="18" charset="0"/>
              </a:rPr>
              <a:t>Typology of industries </a:t>
            </a:r>
          </a:p>
          <a:p>
            <a:pPr marL="0" indent="0">
              <a:spcBef>
                <a:spcPct val="0"/>
              </a:spcBef>
              <a:buNone/>
              <a:defRPr/>
            </a:pPr>
            <a:endParaRPr lang="en-US" altLang="cs-CZ" sz="2300" b="1" i="1" dirty="0" smtClean="0">
              <a:latin typeface="Times New Roman" panose="02020603050405020304" pitchFamily="18" charset="0"/>
              <a:cs typeface="Times New Roman" panose="02020603050405020304" pitchFamily="18" charset="0"/>
            </a:endParaRPr>
          </a:p>
          <a:p>
            <a:pPr marL="285750" indent="-285750">
              <a:spcBef>
                <a:spcPct val="0"/>
              </a:spcBef>
              <a:defRPr/>
            </a:pPr>
            <a:r>
              <a:rPr lang="en-US" altLang="cs-CZ" sz="2300" b="1" i="1" dirty="0" smtClean="0">
                <a:latin typeface="Times New Roman" panose="02020603050405020304" pitchFamily="18" charset="0"/>
                <a:cs typeface="Times New Roman" panose="02020603050405020304" pitchFamily="18" charset="0"/>
              </a:rPr>
              <a:t>Industries </a:t>
            </a:r>
            <a:r>
              <a:rPr lang="en-US" altLang="cs-CZ" sz="2300" b="1" i="1" dirty="0">
                <a:latin typeface="Times New Roman" panose="02020603050405020304" pitchFamily="18" charset="0"/>
                <a:cs typeface="Times New Roman" panose="02020603050405020304" pitchFamily="18" charset="0"/>
              </a:rPr>
              <a:t>according to dependence on the economic cy</a:t>
            </a:r>
            <a:r>
              <a:rPr lang="en-US" altLang="cs-CZ" sz="2300" dirty="0">
                <a:latin typeface="Times New Roman" panose="02020603050405020304" pitchFamily="18" charset="0"/>
                <a:cs typeface="Times New Roman" panose="02020603050405020304" pitchFamily="18" charset="0"/>
              </a:rPr>
              <a:t>cle:</a:t>
            </a:r>
          </a:p>
          <a:p>
            <a:pPr marL="1028700" lvl="1">
              <a:spcBef>
                <a:spcPct val="0"/>
              </a:spcBef>
              <a:defRPr/>
            </a:pPr>
            <a:r>
              <a:rPr lang="en-US" altLang="cs-CZ" sz="2300" dirty="0">
                <a:latin typeface="Times New Roman" panose="02020603050405020304" pitchFamily="18" charset="0"/>
                <a:cs typeface="Times New Roman" panose="02020603050405020304" pitchFamily="18" charset="0"/>
              </a:rPr>
              <a:t>Cyclical industry</a:t>
            </a:r>
            <a:r>
              <a:rPr lang="cs-CZ" altLang="cs-CZ" sz="2300" dirty="0">
                <a:latin typeface="Times New Roman" panose="02020603050405020304" pitchFamily="18" charset="0"/>
                <a:cs typeface="Times New Roman" panose="02020603050405020304" pitchFamily="18" charset="0"/>
              </a:rPr>
              <a:t>;</a:t>
            </a:r>
            <a:endParaRPr lang="en-US" altLang="cs-CZ" sz="2300" dirty="0">
              <a:latin typeface="Times New Roman" panose="02020603050405020304" pitchFamily="18" charset="0"/>
              <a:cs typeface="Times New Roman" panose="02020603050405020304" pitchFamily="18" charset="0"/>
            </a:endParaRPr>
          </a:p>
          <a:p>
            <a:pPr marL="1028700" lvl="1">
              <a:spcBef>
                <a:spcPct val="0"/>
              </a:spcBef>
              <a:defRPr/>
            </a:pPr>
            <a:r>
              <a:rPr lang="en-US" altLang="cs-CZ" sz="2300" dirty="0">
                <a:latin typeface="Times New Roman" panose="02020603050405020304" pitchFamily="18" charset="0"/>
                <a:cs typeface="Times New Roman" panose="02020603050405020304" pitchFamily="18" charset="0"/>
              </a:rPr>
              <a:t>Anti-cyclical industry</a:t>
            </a:r>
            <a:r>
              <a:rPr lang="cs-CZ" altLang="cs-CZ" sz="2300" dirty="0">
                <a:latin typeface="Times New Roman" panose="02020603050405020304" pitchFamily="18" charset="0"/>
                <a:cs typeface="Times New Roman" panose="02020603050405020304" pitchFamily="18" charset="0"/>
              </a:rPr>
              <a:t>;</a:t>
            </a:r>
            <a:endParaRPr lang="en-US" altLang="cs-CZ" sz="2300" dirty="0">
              <a:latin typeface="Times New Roman" panose="02020603050405020304" pitchFamily="18" charset="0"/>
              <a:cs typeface="Times New Roman" panose="02020603050405020304" pitchFamily="18" charset="0"/>
            </a:endParaRPr>
          </a:p>
          <a:p>
            <a:pPr marL="1028700" lvl="1">
              <a:spcBef>
                <a:spcPct val="0"/>
              </a:spcBef>
              <a:defRPr/>
            </a:pPr>
            <a:r>
              <a:rPr lang="en-US" altLang="cs-CZ" sz="2300" dirty="0">
                <a:latin typeface="Times New Roman" panose="02020603050405020304" pitchFamily="18" charset="0"/>
                <a:cs typeface="Times New Roman" panose="02020603050405020304" pitchFamily="18" charset="0"/>
              </a:rPr>
              <a:t>Neutral industry</a:t>
            </a:r>
            <a:r>
              <a:rPr lang="cs-CZ" altLang="cs-CZ" sz="2300" dirty="0">
                <a:latin typeface="Times New Roman" panose="02020603050405020304" pitchFamily="18" charset="0"/>
                <a:cs typeface="Times New Roman" panose="02020603050405020304" pitchFamily="18" charset="0"/>
              </a:rPr>
              <a:t>.</a:t>
            </a:r>
            <a:endParaRPr lang="en-US" altLang="cs-CZ" sz="2300" dirty="0">
              <a:latin typeface="Times New Roman" panose="02020603050405020304" pitchFamily="18" charset="0"/>
              <a:cs typeface="Times New Roman" panose="02020603050405020304" pitchFamily="18" charset="0"/>
            </a:endParaRPr>
          </a:p>
          <a:p>
            <a:pPr marL="1028700" lvl="1">
              <a:spcBef>
                <a:spcPct val="0"/>
              </a:spcBef>
              <a:defRPr/>
            </a:pPr>
            <a:endParaRPr lang="en-US" altLang="cs-CZ" sz="2300" dirty="0">
              <a:latin typeface="Times New Roman" panose="02020603050405020304" pitchFamily="18" charset="0"/>
              <a:cs typeface="Times New Roman" panose="02020603050405020304" pitchFamily="18" charset="0"/>
            </a:endParaRPr>
          </a:p>
          <a:p>
            <a:pPr marL="285750" indent="-285750">
              <a:spcBef>
                <a:spcPct val="0"/>
              </a:spcBef>
              <a:defRPr/>
            </a:pPr>
            <a:r>
              <a:rPr lang="en-US" altLang="cs-CZ" sz="2300" b="1" i="1" dirty="0">
                <a:latin typeface="Times New Roman" panose="02020603050405020304" pitchFamily="18" charset="0"/>
                <a:cs typeface="Times New Roman" panose="02020603050405020304" pitchFamily="18" charset="0"/>
              </a:rPr>
              <a:t>Industries according to the intensity of production factors</a:t>
            </a:r>
            <a:r>
              <a:rPr lang="en-US" altLang="cs-CZ" sz="2300" dirty="0">
                <a:latin typeface="Times New Roman" panose="02020603050405020304" pitchFamily="18" charset="0"/>
                <a:cs typeface="Times New Roman" panose="02020603050405020304" pitchFamily="18" charset="0"/>
              </a:rPr>
              <a:t>:</a:t>
            </a:r>
          </a:p>
          <a:p>
            <a:pPr marL="1028700" lvl="1">
              <a:spcBef>
                <a:spcPct val="0"/>
              </a:spcBef>
              <a:defRPr/>
            </a:pPr>
            <a:r>
              <a:rPr lang="en-US" altLang="cs-CZ" sz="2300" dirty="0">
                <a:latin typeface="Times New Roman" panose="02020603050405020304" pitchFamily="18" charset="0"/>
                <a:cs typeface="Times New Roman" panose="02020603050405020304" pitchFamily="18" charset="0"/>
              </a:rPr>
              <a:t>Labor intensive</a:t>
            </a:r>
            <a:r>
              <a:rPr lang="cs-CZ" altLang="cs-CZ" sz="2300" dirty="0">
                <a:latin typeface="Times New Roman" panose="02020603050405020304" pitchFamily="18" charset="0"/>
                <a:cs typeface="Times New Roman" panose="02020603050405020304" pitchFamily="18" charset="0"/>
              </a:rPr>
              <a:t>;</a:t>
            </a:r>
            <a:endParaRPr lang="en-US" altLang="cs-CZ" sz="2300" dirty="0">
              <a:latin typeface="Times New Roman" panose="02020603050405020304" pitchFamily="18" charset="0"/>
              <a:cs typeface="Times New Roman" panose="02020603050405020304" pitchFamily="18" charset="0"/>
            </a:endParaRPr>
          </a:p>
          <a:p>
            <a:pPr marL="1028700" lvl="1">
              <a:spcBef>
                <a:spcPct val="0"/>
              </a:spcBef>
              <a:defRPr/>
            </a:pPr>
            <a:r>
              <a:rPr lang="en-US" altLang="cs-CZ" sz="2300" dirty="0">
                <a:latin typeface="Times New Roman" panose="02020603050405020304" pitchFamily="18" charset="0"/>
                <a:cs typeface="Times New Roman" panose="02020603050405020304" pitchFamily="18" charset="0"/>
              </a:rPr>
              <a:t>Capitally intensive</a:t>
            </a:r>
            <a:r>
              <a:rPr lang="cs-CZ" altLang="cs-CZ" sz="2300" dirty="0">
                <a:latin typeface="Times New Roman" panose="02020603050405020304" pitchFamily="18" charset="0"/>
                <a:cs typeface="Times New Roman" panose="02020603050405020304" pitchFamily="18" charset="0"/>
              </a:rPr>
              <a:t>;</a:t>
            </a:r>
            <a:endParaRPr lang="en-US" altLang="cs-CZ" sz="2300" dirty="0">
              <a:latin typeface="Times New Roman" panose="02020603050405020304" pitchFamily="18" charset="0"/>
              <a:cs typeface="Times New Roman" panose="02020603050405020304" pitchFamily="18" charset="0"/>
            </a:endParaRPr>
          </a:p>
          <a:p>
            <a:pPr marL="1028700" lvl="1">
              <a:spcBef>
                <a:spcPct val="0"/>
              </a:spcBef>
              <a:defRPr/>
            </a:pPr>
            <a:r>
              <a:rPr lang="en-US" altLang="cs-CZ" sz="2300" dirty="0">
                <a:latin typeface="Times New Roman" panose="02020603050405020304" pitchFamily="18" charset="0"/>
                <a:cs typeface="Times New Roman" panose="02020603050405020304" pitchFamily="18" charset="0"/>
              </a:rPr>
              <a:t>Investment intensive.</a:t>
            </a:r>
          </a:p>
          <a:p>
            <a:pPr marL="1028700" lvl="1">
              <a:spcBef>
                <a:spcPct val="0"/>
              </a:spcBef>
              <a:defRPr/>
            </a:pPr>
            <a:endParaRPr lang="en-US" altLang="cs-CZ" sz="2300" dirty="0">
              <a:latin typeface="Times New Roman" panose="02020603050405020304" pitchFamily="18" charset="0"/>
              <a:cs typeface="Times New Roman" panose="02020603050405020304" pitchFamily="18" charset="0"/>
            </a:endParaRPr>
          </a:p>
          <a:p>
            <a:pPr marL="285750" indent="-285750">
              <a:spcBef>
                <a:spcPct val="0"/>
              </a:spcBef>
              <a:defRPr/>
            </a:pPr>
            <a:r>
              <a:rPr lang="en-US" altLang="cs-CZ" sz="2300" b="1" i="1" dirty="0">
                <a:latin typeface="Times New Roman" panose="02020603050405020304" pitchFamily="18" charset="0"/>
                <a:cs typeface="Times New Roman" panose="02020603050405020304" pitchFamily="18" charset="0"/>
              </a:rPr>
              <a:t>Industries according to the number of available competitive advantages</a:t>
            </a:r>
            <a:r>
              <a:rPr lang="en-US" altLang="cs-CZ" sz="2300" dirty="0">
                <a:latin typeface="Times New Roman" panose="02020603050405020304" pitchFamily="18" charset="0"/>
                <a:cs typeface="Times New Roman" panose="02020603050405020304" pitchFamily="18" charset="0"/>
              </a:rPr>
              <a:t>:</a:t>
            </a:r>
          </a:p>
          <a:p>
            <a:pPr marL="1028700" lvl="1">
              <a:spcBef>
                <a:spcPct val="0"/>
              </a:spcBef>
              <a:defRPr/>
            </a:pPr>
            <a:r>
              <a:rPr lang="en-US" altLang="cs-CZ" sz="2300" dirty="0">
                <a:latin typeface="Times New Roman" panose="02020603050405020304" pitchFamily="18" charset="0"/>
                <a:cs typeface="Times New Roman" panose="02020603050405020304" pitchFamily="18" charset="0"/>
              </a:rPr>
              <a:t>Volumetric</a:t>
            </a:r>
            <a:r>
              <a:rPr lang="cs-CZ" altLang="cs-CZ" sz="2300" dirty="0">
                <a:latin typeface="Times New Roman" panose="02020603050405020304" pitchFamily="18" charset="0"/>
                <a:cs typeface="Times New Roman" panose="02020603050405020304" pitchFamily="18" charset="0"/>
              </a:rPr>
              <a:t>;</a:t>
            </a:r>
            <a:endParaRPr lang="en-US" altLang="cs-CZ" sz="2300" dirty="0">
              <a:latin typeface="Times New Roman" panose="02020603050405020304" pitchFamily="18" charset="0"/>
              <a:cs typeface="Times New Roman" panose="02020603050405020304" pitchFamily="18" charset="0"/>
            </a:endParaRPr>
          </a:p>
          <a:p>
            <a:pPr marL="1028700" lvl="1">
              <a:spcBef>
                <a:spcPct val="0"/>
              </a:spcBef>
              <a:defRPr/>
            </a:pPr>
            <a:r>
              <a:rPr lang="en-US" altLang="cs-CZ" sz="2300" dirty="0">
                <a:latin typeface="Times New Roman" panose="02020603050405020304" pitchFamily="18" charset="0"/>
                <a:cs typeface="Times New Roman" panose="02020603050405020304" pitchFamily="18" charset="0"/>
              </a:rPr>
              <a:t>At an impasse</a:t>
            </a:r>
            <a:r>
              <a:rPr lang="cs-CZ" altLang="cs-CZ" sz="2300" dirty="0">
                <a:latin typeface="Times New Roman" panose="02020603050405020304" pitchFamily="18" charset="0"/>
                <a:cs typeface="Times New Roman" panose="02020603050405020304" pitchFamily="18" charset="0"/>
              </a:rPr>
              <a:t>;</a:t>
            </a:r>
            <a:endParaRPr lang="en-US" altLang="cs-CZ" sz="2300" dirty="0">
              <a:latin typeface="Times New Roman" panose="02020603050405020304" pitchFamily="18" charset="0"/>
              <a:cs typeface="Times New Roman" panose="02020603050405020304" pitchFamily="18" charset="0"/>
            </a:endParaRPr>
          </a:p>
          <a:p>
            <a:pPr marL="1028700" lvl="1">
              <a:spcBef>
                <a:spcPct val="0"/>
              </a:spcBef>
              <a:defRPr/>
            </a:pPr>
            <a:r>
              <a:rPr lang="en-US" altLang="cs-CZ" sz="2300" dirty="0">
                <a:latin typeface="Times New Roman" panose="02020603050405020304" pitchFamily="18" charset="0"/>
                <a:cs typeface="Times New Roman" panose="02020603050405020304" pitchFamily="18" charset="0"/>
              </a:rPr>
              <a:t>Fragmented</a:t>
            </a:r>
            <a:r>
              <a:rPr lang="cs-CZ" altLang="cs-CZ" sz="2300" dirty="0">
                <a:latin typeface="Times New Roman" panose="02020603050405020304" pitchFamily="18" charset="0"/>
                <a:cs typeface="Times New Roman" panose="02020603050405020304" pitchFamily="18" charset="0"/>
              </a:rPr>
              <a:t>;</a:t>
            </a:r>
            <a:endParaRPr lang="en-US" altLang="cs-CZ" sz="2300" dirty="0">
              <a:latin typeface="Times New Roman" panose="02020603050405020304" pitchFamily="18" charset="0"/>
              <a:cs typeface="Times New Roman" panose="02020603050405020304" pitchFamily="18" charset="0"/>
            </a:endParaRPr>
          </a:p>
          <a:p>
            <a:pPr marL="1028700" lvl="1">
              <a:spcBef>
                <a:spcPct val="0"/>
              </a:spcBef>
              <a:defRPr/>
            </a:pPr>
            <a:r>
              <a:rPr lang="en-US" altLang="cs-CZ" sz="2300" dirty="0">
                <a:latin typeface="Times New Roman" panose="02020603050405020304" pitchFamily="18" charset="0"/>
                <a:cs typeface="Times New Roman" panose="02020603050405020304" pitchFamily="18" charset="0"/>
              </a:rPr>
              <a:t>Specialized. </a:t>
            </a:r>
          </a:p>
          <a:p>
            <a:pPr marL="342900" indent="-342900" algn="just">
              <a:spcBef>
                <a:spcPct val="0"/>
              </a:spcBef>
              <a:defRPr/>
            </a:pPr>
            <a:endParaRPr lang="en-US" altLang="cs-CZ" sz="2300" dirty="0" smtClean="0">
              <a:latin typeface="Times New Roman" panose="02020603050405020304" pitchFamily="18" charset="0"/>
              <a:cs typeface="Times New Roman" panose="02020603050405020304" pitchFamily="18" charset="0"/>
            </a:endParaRPr>
          </a:p>
          <a:p>
            <a:pPr marL="342900" indent="-342900" algn="just">
              <a:spcBef>
                <a:spcPct val="0"/>
              </a:spcBef>
              <a:defRPr/>
            </a:pPr>
            <a:endParaRPr lang="en-US" altLang="cs-CZ" sz="2300" dirty="0" smtClean="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300" dirty="0">
              <a:latin typeface="Times New Roman" panose="02020603050405020304" pitchFamily="18" charset="0"/>
              <a:cs typeface="Times New Roman" panose="02020603050405020304" pitchFamily="18" charset="0"/>
            </a:endParaRPr>
          </a:p>
          <a:p>
            <a:pPr lvl="1" indent="0" algn="just">
              <a:spcBef>
                <a:spcPct val="0"/>
              </a:spcBef>
              <a:buNone/>
              <a:defRPr/>
            </a:pPr>
            <a:endParaRPr lang="cs-CZ" altLang="cs-CZ"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06102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21058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dirty="0" smtClean="0">
                <a:ln>
                  <a:noFill/>
                </a:ln>
                <a:solidFill>
                  <a:srgbClr val="307871"/>
                </a:solidFill>
                <a:effectLst/>
                <a:uLnTx/>
                <a:uFillTx/>
                <a:latin typeface="Times New Roman"/>
                <a:ea typeface="+mj-ea"/>
                <a:cs typeface="+mj-cs"/>
              </a:rPr>
              <a:t>Industry</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922678"/>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ct val="0"/>
              </a:spcBef>
              <a:buNone/>
              <a:defRPr/>
            </a:pPr>
            <a:endParaRPr lang="en-US" altLang="cs-CZ" sz="2400" dirty="0" smtClean="0">
              <a:latin typeface="Times New Roman" panose="02020603050405020304" pitchFamily="18" charset="0"/>
              <a:cs typeface="Times New Roman" panose="02020603050405020304" pitchFamily="18" charset="0"/>
            </a:endParaRPr>
          </a:p>
          <a:p>
            <a:pPr marL="285750" indent="-285750" algn="just">
              <a:spcBef>
                <a:spcPct val="0"/>
              </a:spcBef>
              <a:defRPr/>
            </a:pPr>
            <a:r>
              <a:rPr lang="en-US" altLang="cs-CZ" sz="2400" dirty="0" smtClean="0">
                <a:latin typeface="Times New Roman" panose="02020603050405020304" pitchFamily="18" charset="0"/>
                <a:cs typeface="Times New Roman" panose="02020603050405020304" pitchFamily="18" charset="0"/>
              </a:rPr>
              <a:t>Dozens </a:t>
            </a:r>
            <a:r>
              <a:rPr lang="en-US" altLang="cs-CZ" sz="2400" dirty="0">
                <a:latin typeface="Times New Roman" panose="02020603050405020304" pitchFamily="18" charset="0"/>
                <a:cs typeface="Times New Roman" panose="02020603050405020304" pitchFamily="18" charset="0"/>
              </a:rPr>
              <a:t>of industry classifications exist, and these are typically grouped into larger categories known as sectors. A sector is a group of closely related industries.</a:t>
            </a:r>
          </a:p>
          <a:p>
            <a:pPr marL="285750" indent="-285750" algn="just">
              <a:spcBef>
                <a:spcPct val="0"/>
              </a:spcBef>
              <a:buNone/>
              <a:defRPr/>
            </a:pPr>
            <a:endParaRPr lang="en-US" altLang="cs-CZ" sz="2400" dirty="0">
              <a:latin typeface="Times New Roman" panose="02020603050405020304" pitchFamily="18" charset="0"/>
              <a:cs typeface="Times New Roman" panose="02020603050405020304" pitchFamily="18" charset="0"/>
            </a:endParaRPr>
          </a:p>
          <a:p>
            <a:pPr marL="285750" indent="-285750" algn="just">
              <a:spcBef>
                <a:spcPct val="0"/>
              </a:spcBef>
              <a:defRPr/>
            </a:pPr>
            <a:r>
              <a:rPr lang="en-US" altLang="cs-CZ" sz="2400" dirty="0">
                <a:latin typeface="Times New Roman" panose="02020603050405020304" pitchFamily="18" charset="0"/>
                <a:cs typeface="Times New Roman" panose="02020603050405020304" pitchFamily="18" charset="0"/>
              </a:rPr>
              <a:t>Economic sectors:</a:t>
            </a:r>
          </a:p>
          <a:p>
            <a:pPr marL="1028700" lvl="1" algn="just">
              <a:spcBef>
                <a:spcPct val="0"/>
              </a:spcBef>
              <a:defRPr/>
            </a:pPr>
            <a:r>
              <a:rPr lang="en-US" altLang="cs-CZ" b="1" i="1" dirty="0">
                <a:latin typeface="Times New Roman" panose="02020603050405020304" pitchFamily="18" charset="0"/>
                <a:cs typeface="Times New Roman" panose="02020603050405020304" pitchFamily="18" charset="0"/>
              </a:rPr>
              <a:t>Primary sector </a:t>
            </a:r>
            <a:r>
              <a:rPr lang="en-US" altLang="cs-CZ" dirty="0">
                <a:latin typeface="Times New Roman" panose="02020603050405020304" pitchFamily="18" charset="0"/>
                <a:cs typeface="Times New Roman" panose="02020603050405020304" pitchFamily="18" charset="0"/>
              </a:rPr>
              <a:t>– agriculture, mining and other natural resource industries;</a:t>
            </a:r>
          </a:p>
          <a:p>
            <a:pPr marL="1028700" lvl="1" algn="just">
              <a:spcBef>
                <a:spcPct val="0"/>
              </a:spcBef>
              <a:defRPr/>
            </a:pPr>
            <a:r>
              <a:rPr lang="en-US" altLang="cs-CZ" b="1" i="1" dirty="0" smtClean="0">
                <a:latin typeface="Times New Roman" panose="02020603050405020304" pitchFamily="18" charset="0"/>
                <a:cs typeface="Times New Roman" panose="02020603050405020304" pitchFamily="18" charset="0"/>
              </a:rPr>
              <a:t>Secondary </a:t>
            </a:r>
            <a:r>
              <a:rPr lang="en-US" altLang="cs-CZ" b="1" i="1" dirty="0">
                <a:latin typeface="Times New Roman" panose="02020603050405020304" pitchFamily="18" charset="0"/>
                <a:cs typeface="Times New Roman" panose="02020603050405020304" pitchFamily="18" charset="0"/>
              </a:rPr>
              <a:t>sector </a:t>
            </a:r>
            <a:r>
              <a:rPr lang="en-US" altLang="cs-CZ" dirty="0">
                <a:latin typeface="Times New Roman" panose="02020603050405020304" pitchFamily="18" charset="0"/>
                <a:cs typeface="Times New Roman" panose="02020603050405020304" pitchFamily="18" charset="0"/>
              </a:rPr>
              <a:t>– covering manufacturing, engineering and construction;</a:t>
            </a:r>
          </a:p>
          <a:p>
            <a:pPr marL="1028700" lvl="1" algn="just">
              <a:spcBef>
                <a:spcPct val="0"/>
              </a:spcBef>
              <a:defRPr/>
            </a:pPr>
            <a:r>
              <a:rPr lang="en-US" altLang="cs-CZ" b="1" i="1" dirty="0" smtClean="0">
                <a:latin typeface="Times New Roman" panose="02020603050405020304" pitchFamily="18" charset="0"/>
                <a:cs typeface="Times New Roman" panose="02020603050405020304" pitchFamily="18" charset="0"/>
              </a:rPr>
              <a:t>Tertiary </a:t>
            </a:r>
            <a:r>
              <a:rPr lang="en-US" altLang="cs-CZ" b="1" i="1" dirty="0">
                <a:latin typeface="Times New Roman" panose="02020603050405020304" pitchFamily="18" charset="0"/>
                <a:cs typeface="Times New Roman" panose="02020603050405020304" pitchFamily="18" charset="0"/>
              </a:rPr>
              <a:t>sector </a:t>
            </a:r>
            <a:r>
              <a:rPr lang="en-US" altLang="cs-CZ" dirty="0">
                <a:latin typeface="Times New Roman" panose="02020603050405020304" pitchFamily="18" charset="0"/>
                <a:cs typeface="Times New Roman" panose="02020603050405020304" pitchFamily="18" charset="0"/>
              </a:rPr>
              <a:t>– service industries;</a:t>
            </a:r>
          </a:p>
          <a:p>
            <a:pPr marL="1028700" lvl="1" algn="just">
              <a:spcBef>
                <a:spcPct val="0"/>
              </a:spcBef>
              <a:defRPr/>
            </a:pPr>
            <a:r>
              <a:rPr lang="en-US" altLang="cs-CZ" b="1" i="1" dirty="0" err="1" smtClean="0">
                <a:latin typeface="Times New Roman" panose="02020603050405020304" pitchFamily="18" charset="0"/>
                <a:cs typeface="Times New Roman" panose="02020603050405020304" pitchFamily="18" charset="0"/>
              </a:rPr>
              <a:t>Quarternary</a:t>
            </a:r>
            <a:r>
              <a:rPr lang="en-US" altLang="cs-CZ" b="1" i="1" dirty="0" smtClean="0">
                <a:latin typeface="Times New Roman" panose="02020603050405020304" pitchFamily="18" charset="0"/>
                <a:cs typeface="Times New Roman" panose="02020603050405020304" pitchFamily="18" charset="0"/>
              </a:rPr>
              <a:t> </a:t>
            </a:r>
            <a:r>
              <a:rPr lang="en-US" altLang="cs-CZ" b="1" i="1" dirty="0">
                <a:latin typeface="Times New Roman" panose="02020603050405020304" pitchFamily="18" charset="0"/>
                <a:cs typeface="Times New Roman" panose="02020603050405020304" pitchFamily="18" charset="0"/>
              </a:rPr>
              <a:t>sector </a:t>
            </a:r>
            <a:r>
              <a:rPr lang="en-US" altLang="cs-CZ" dirty="0">
                <a:latin typeface="Times New Roman" panose="02020603050405020304" pitchFamily="18" charset="0"/>
                <a:cs typeface="Times New Roman" panose="02020603050405020304" pitchFamily="18" charset="0"/>
              </a:rPr>
              <a:t>– intellectual activities involving education and research;</a:t>
            </a:r>
          </a:p>
          <a:p>
            <a:pPr marL="1028700" lvl="1" algn="just">
              <a:spcBef>
                <a:spcPct val="0"/>
              </a:spcBef>
              <a:defRPr/>
            </a:pPr>
            <a:r>
              <a:rPr lang="en-US" altLang="cs-CZ" b="1" i="1" dirty="0" err="1" smtClean="0">
                <a:latin typeface="Times New Roman" panose="02020603050405020304" pitchFamily="18" charset="0"/>
                <a:cs typeface="Times New Roman" panose="02020603050405020304" pitchFamily="18" charset="0"/>
              </a:rPr>
              <a:t>Quinary</a:t>
            </a:r>
            <a:r>
              <a:rPr lang="en-US" altLang="cs-CZ" b="1" i="1" dirty="0" smtClean="0">
                <a:latin typeface="Times New Roman" panose="02020603050405020304" pitchFamily="18" charset="0"/>
                <a:cs typeface="Times New Roman" panose="02020603050405020304" pitchFamily="18" charset="0"/>
              </a:rPr>
              <a:t> </a:t>
            </a:r>
            <a:r>
              <a:rPr lang="en-US" altLang="cs-CZ" b="1" i="1" dirty="0">
                <a:latin typeface="Times New Roman" panose="02020603050405020304" pitchFamily="18" charset="0"/>
                <a:cs typeface="Times New Roman" panose="02020603050405020304" pitchFamily="18" charset="0"/>
              </a:rPr>
              <a:t>sector </a:t>
            </a:r>
            <a:r>
              <a:rPr lang="en-US" altLang="cs-CZ" dirty="0">
                <a:latin typeface="Times New Roman" panose="02020603050405020304" pitchFamily="18" charset="0"/>
                <a:cs typeface="Times New Roman" panose="02020603050405020304" pitchFamily="18" charset="0"/>
              </a:rPr>
              <a:t>– high level decision makers in government and industry.</a:t>
            </a:r>
          </a:p>
          <a:p>
            <a:pPr marL="342900" indent="-342900" algn="just">
              <a:spcBef>
                <a:spcPct val="0"/>
              </a:spcBef>
              <a:defRPr/>
            </a:pPr>
            <a:endParaRPr lang="en-US" altLang="cs-CZ" sz="2400" dirty="0" smtClean="0">
              <a:latin typeface="Times New Roman" panose="02020603050405020304" pitchFamily="18" charset="0"/>
              <a:cs typeface="Times New Roman" panose="02020603050405020304" pitchFamily="18" charset="0"/>
            </a:endParaRPr>
          </a:p>
          <a:p>
            <a:pPr marL="342900" indent="-342900" algn="just">
              <a:spcBef>
                <a:spcPct val="0"/>
              </a:spcBef>
              <a:defRPr/>
            </a:pPr>
            <a:endParaRPr lang="en-US" altLang="cs-CZ" sz="2400" dirty="0" smtClean="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lvl="1" indent="0" algn="just">
              <a:spcBef>
                <a:spcPct val="0"/>
              </a:spcBef>
              <a:buNone/>
              <a:defRPr/>
            </a:pPr>
            <a:endParaRPr lang="cs-CZ" alt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28790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04442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dirty="0" smtClean="0">
                <a:ln>
                  <a:noFill/>
                </a:ln>
                <a:solidFill>
                  <a:srgbClr val="307871"/>
                </a:solidFill>
                <a:effectLst/>
                <a:uLnTx/>
                <a:uFillTx/>
                <a:latin typeface="Times New Roman"/>
                <a:ea typeface="+mj-ea"/>
                <a:cs typeface="+mj-cs"/>
              </a:rPr>
              <a:t>International Industries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78225"/>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spcBef>
                <a:spcPct val="0"/>
              </a:spcBef>
              <a:defRPr/>
            </a:pPr>
            <a:r>
              <a:rPr lang="en-US" altLang="cs-CZ" sz="2400" dirty="0">
                <a:latin typeface="Times New Roman" panose="02020603050405020304" pitchFamily="18" charset="0"/>
                <a:cs typeface="Times New Roman" panose="02020603050405020304" pitchFamily="18" charset="0"/>
              </a:rPr>
              <a:t>According to Porter, </a:t>
            </a:r>
            <a:r>
              <a:rPr lang="en-US" altLang="cs-CZ" sz="2400" b="1" dirty="0">
                <a:latin typeface="Times New Roman" panose="02020603050405020304" pitchFamily="18" charset="0"/>
                <a:cs typeface="Times New Roman" panose="02020603050405020304" pitchFamily="18" charset="0"/>
              </a:rPr>
              <a:t>world industries vary on a continuum from </a:t>
            </a:r>
            <a:r>
              <a:rPr lang="en-US" altLang="cs-CZ" sz="2400" b="1" dirty="0" err="1">
                <a:latin typeface="Times New Roman" panose="02020603050405020304" pitchFamily="18" charset="0"/>
                <a:cs typeface="Times New Roman" panose="02020603050405020304" pitchFamily="18" charset="0"/>
              </a:rPr>
              <a:t>multidomestic</a:t>
            </a:r>
            <a:r>
              <a:rPr lang="en-US" altLang="cs-CZ" sz="2400" b="1" dirty="0">
                <a:latin typeface="Times New Roman" panose="02020603050405020304" pitchFamily="18" charset="0"/>
                <a:cs typeface="Times New Roman" panose="02020603050405020304" pitchFamily="18" charset="0"/>
              </a:rPr>
              <a:t> to global</a:t>
            </a:r>
            <a:r>
              <a:rPr lang="cs-CZ" altLang="cs-CZ" sz="2400" b="1" dirty="0">
                <a:latin typeface="Times New Roman" panose="02020603050405020304" pitchFamily="18" charset="0"/>
                <a:cs typeface="Times New Roman" panose="02020603050405020304" pitchFamily="18" charset="0"/>
              </a:rPr>
              <a:t>.</a:t>
            </a:r>
          </a:p>
          <a:p>
            <a:pPr marL="342900" indent="-342900" algn="just">
              <a:spcBef>
                <a:spcPct val="0"/>
              </a:spcBef>
              <a:defRPr/>
            </a:pPr>
            <a:endParaRPr lang="en-US" altLang="cs-CZ" sz="2400" dirty="0" smtClean="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lvl="1" indent="0" algn="just">
              <a:spcBef>
                <a:spcPct val="0"/>
              </a:spcBef>
              <a:buNone/>
              <a:defRPr/>
            </a:pPr>
            <a:endParaRPr lang="cs-CZ" altLang="cs-CZ" dirty="0">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rotWithShape="1">
          <a:blip r:embed="rId3"/>
          <a:srcRect l="25678" t="40667" r="7036" b="27714"/>
          <a:stretch/>
        </p:blipFill>
        <p:spPr>
          <a:xfrm>
            <a:off x="788339" y="2179927"/>
            <a:ext cx="9529943" cy="3173071"/>
          </a:xfrm>
          <a:prstGeom prst="rect">
            <a:avLst/>
          </a:prstGeom>
        </p:spPr>
      </p:pic>
    </p:spTree>
    <p:extLst>
      <p:ext uri="{BB962C8B-B14F-4D97-AF65-F5344CB8AC3E}">
        <p14:creationId xmlns:p14="http://schemas.microsoft.com/office/powerpoint/2010/main" val="30174642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04442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dirty="0" smtClean="0">
                <a:ln>
                  <a:noFill/>
                </a:ln>
                <a:solidFill>
                  <a:srgbClr val="307871"/>
                </a:solidFill>
                <a:effectLst/>
                <a:uLnTx/>
                <a:uFillTx/>
                <a:latin typeface="Times New Roman"/>
                <a:ea typeface="+mj-ea"/>
                <a:cs typeface="+mj-cs"/>
              </a:rPr>
              <a:t>International Industries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78225"/>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ct val="0"/>
              </a:spcBef>
              <a:buNone/>
              <a:defRPr/>
            </a:pPr>
            <a:r>
              <a:rPr lang="en-US" altLang="cs-CZ" sz="2400" b="1" dirty="0" err="1">
                <a:latin typeface="Times New Roman" panose="02020603050405020304" pitchFamily="18" charset="0"/>
                <a:cs typeface="Times New Roman" panose="02020603050405020304" pitchFamily="18" charset="0"/>
              </a:rPr>
              <a:t>Multidomestic</a:t>
            </a:r>
            <a:r>
              <a:rPr lang="en-US" altLang="cs-CZ" sz="2400" b="1" dirty="0">
                <a:latin typeface="Times New Roman" panose="02020603050405020304" pitchFamily="18" charset="0"/>
                <a:cs typeface="Times New Roman" panose="02020603050405020304" pitchFamily="18" charset="0"/>
              </a:rPr>
              <a:t> industries </a:t>
            </a:r>
            <a:r>
              <a:rPr lang="en-US" altLang="cs-CZ" sz="2400" dirty="0">
                <a:latin typeface="Times New Roman" panose="02020603050405020304" pitchFamily="18" charset="0"/>
                <a:cs typeface="Times New Roman" panose="02020603050405020304" pitchFamily="18" charset="0"/>
              </a:rPr>
              <a:t>are specific to each country or group of countries.</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This type of international industry is a collection of essentially domestic industries, such as</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retailing and insurance.</a:t>
            </a:r>
            <a:endParaRPr lang="cs-CZ" altLang="cs-CZ" sz="2400" dirty="0">
              <a:latin typeface="Times New Roman" panose="02020603050405020304" pitchFamily="18" charset="0"/>
              <a:cs typeface="Times New Roman" panose="02020603050405020304" pitchFamily="18" charset="0"/>
            </a:endParaRPr>
          </a:p>
          <a:p>
            <a:pPr algn="just">
              <a:spcBef>
                <a:spcPct val="0"/>
              </a:spcBef>
              <a:buNone/>
              <a:defRPr/>
            </a:pPr>
            <a:r>
              <a:rPr lang="en-US" altLang="cs-CZ" sz="2400" dirty="0">
                <a:latin typeface="Times New Roman" panose="02020603050405020304" pitchFamily="18" charset="0"/>
                <a:cs typeface="Times New Roman" panose="02020603050405020304" pitchFamily="18" charset="0"/>
              </a:rPr>
              <a:t> </a:t>
            </a:r>
            <a:endParaRPr lang="cs-CZ" altLang="cs-CZ" sz="2400" dirty="0">
              <a:latin typeface="Times New Roman" panose="02020603050405020304" pitchFamily="18" charset="0"/>
              <a:cs typeface="Times New Roman" panose="02020603050405020304" pitchFamily="18" charset="0"/>
            </a:endParaRPr>
          </a:p>
          <a:p>
            <a:pPr marL="355600" lvl="1" indent="-355600" algn="just">
              <a:spcBef>
                <a:spcPct val="0"/>
              </a:spcBef>
              <a:defRPr/>
            </a:pPr>
            <a:r>
              <a:rPr lang="en-US" altLang="cs-CZ" dirty="0">
                <a:latin typeface="Times New Roman" panose="02020603050405020304" pitchFamily="18" charset="0"/>
                <a:cs typeface="Times New Roman" panose="02020603050405020304" pitchFamily="18" charset="0"/>
              </a:rPr>
              <a:t>The activities in a subsidiary of a multinational corporation (MNC)</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in this type of industry are essentially independent of the activities of the MNC’s subsidiaries</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in other countries. </a:t>
            </a:r>
            <a:endParaRPr lang="en-US" altLang="cs-CZ" dirty="0" smtClean="0">
              <a:latin typeface="Times New Roman" panose="02020603050405020304" pitchFamily="18" charset="0"/>
              <a:cs typeface="Times New Roman" panose="02020603050405020304" pitchFamily="18" charset="0"/>
            </a:endParaRPr>
          </a:p>
          <a:p>
            <a:pPr marL="355600" lvl="1" indent="-355600" algn="just">
              <a:spcBef>
                <a:spcPct val="0"/>
              </a:spcBef>
              <a:defRPr/>
            </a:pPr>
            <a:endParaRPr lang="cs-CZ" altLang="cs-CZ" dirty="0">
              <a:latin typeface="Times New Roman" panose="02020603050405020304" pitchFamily="18" charset="0"/>
              <a:cs typeface="Times New Roman" panose="02020603050405020304" pitchFamily="18" charset="0"/>
            </a:endParaRPr>
          </a:p>
          <a:p>
            <a:pPr marL="355600" lvl="1" indent="-355600" algn="just">
              <a:spcBef>
                <a:spcPct val="0"/>
              </a:spcBef>
              <a:defRPr/>
            </a:pPr>
            <a:r>
              <a:rPr lang="en-US" altLang="cs-CZ" dirty="0">
                <a:latin typeface="Times New Roman" panose="02020603050405020304" pitchFamily="18" charset="0"/>
                <a:cs typeface="Times New Roman" panose="02020603050405020304" pitchFamily="18" charset="0"/>
              </a:rPr>
              <a:t>Within each country, it has a manufacturing facility to produce goods for</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sale within that country. </a:t>
            </a:r>
            <a:endParaRPr lang="en-US" altLang="cs-CZ" dirty="0" smtClean="0">
              <a:latin typeface="Times New Roman" panose="02020603050405020304" pitchFamily="18" charset="0"/>
              <a:cs typeface="Times New Roman" panose="02020603050405020304" pitchFamily="18" charset="0"/>
            </a:endParaRPr>
          </a:p>
          <a:p>
            <a:pPr marL="355600" lvl="1" indent="-355600" algn="just">
              <a:spcBef>
                <a:spcPct val="0"/>
              </a:spcBef>
              <a:defRPr/>
            </a:pPr>
            <a:endParaRPr lang="cs-CZ" altLang="cs-CZ" dirty="0">
              <a:latin typeface="Times New Roman" panose="02020603050405020304" pitchFamily="18" charset="0"/>
              <a:cs typeface="Times New Roman" panose="02020603050405020304" pitchFamily="18" charset="0"/>
            </a:endParaRPr>
          </a:p>
          <a:p>
            <a:pPr marL="355600" lvl="1" indent="-355600" algn="just">
              <a:spcBef>
                <a:spcPct val="0"/>
              </a:spcBef>
              <a:defRPr/>
            </a:pPr>
            <a:r>
              <a:rPr lang="en-US" altLang="cs-CZ" dirty="0">
                <a:latin typeface="Times New Roman" panose="02020603050405020304" pitchFamily="18" charset="0"/>
                <a:cs typeface="Times New Roman" panose="02020603050405020304" pitchFamily="18" charset="0"/>
              </a:rPr>
              <a:t>The MNC is thus able to tailor its products or services to the very</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specific needs of consumers in a particular country or group of countries having similar societal</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environments.</a:t>
            </a:r>
            <a:endParaRPr lang="cs-CZ" altLang="cs-CZ" dirty="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lvl="1" indent="0" algn="just">
              <a:spcBef>
                <a:spcPct val="0"/>
              </a:spcBef>
              <a:buNone/>
              <a:defRPr/>
            </a:pPr>
            <a:endParaRPr lang="cs-CZ" alt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1701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95786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Management</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39724"/>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To be successful in the long-run, companies must not only be able to execute</a:t>
            </a:r>
            <a:r>
              <a:rPr lang="cs-CZ" altLang="cs-CZ" sz="2200" dirty="0">
                <a:latin typeface="Times New Roman" panose="02020603050405020304" pitchFamily="18" charset="0"/>
                <a:cs typeface="Times New Roman" panose="02020603050405020304" pitchFamily="18" charset="0"/>
              </a:rPr>
              <a:t> </a:t>
            </a:r>
            <a:r>
              <a:rPr lang="en-US" altLang="cs-CZ" sz="2200" dirty="0">
                <a:latin typeface="Times New Roman" panose="02020603050405020304" pitchFamily="18" charset="0"/>
                <a:cs typeface="Times New Roman" panose="02020603050405020304" pitchFamily="18" charset="0"/>
              </a:rPr>
              <a:t>current activities to satisfy an existing market, but they must also adapt those activities to satisfy</a:t>
            </a:r>
            <a:r>
              <a:rPr lang="cs-CZ" altLang="cs-CZ" sz="2200" dirty="0">
                <a:latin typeface="Times New Roman" panose="02020603050405020304" pitchFamily="18" charset="0"/>
                <a:cs typeface="Times New Roman" panose="02020603050405020304" pitchFamily="18" charset="0"/>
              </a:rPr>
              <a:t> </a:t>
            </a:r>
            <a:r>
              <a:rPr lang="en-US" altLang="cs-CZ" sz="2200" dirty="0">
                <a:latin typeface="Times New Roman" panose="02020603050405020304" pitchFamily="18" charset="0"/>
                <a:cs typeface="Times New Roman" panose="02020603050405020304" pitchFamily="18" charset="0"/>
              </a:rPr>
              <a:t>new and changing markets</a:t>
            </a:r>
            <a:r>
              <a:rPr lang="cs-CZ" altLang="cs-CZ" sz="2200" dirty="0">
                <a:latin typeface="Times New Roman" panose="02020603050405020304" pitchFamily="18" charset="0"/>
                <a:cs typeface="Times New Roman" panose="02020603050405020304" pitchFamily="18" charset="0"/>
              </a:rPr>
              <a:t>.</a:t>
            </a:r>
          </a:p>
          <a:p>
            <a:pPr marL="285750" indent="-285750" algn="just">
              <a:spcBef>
                <a:spcPct val="0"/>
              </a:spcBef>
              <a:defRPr/>
            </a:pPr>
            <a:endParaRPr lang="cs-CZ" altLang="cs-CZ" sz="2200" dirty="0" smtClean="0">
              <a:latin typeface="Times New Roman" panose="02020603050405020304" pitchFamily="18" charset="0"/>
              <a:cs typeface="Times New Roman" panose="02020603050405020304" pitchFamily="18" charset="0"/>
            </a:endParaRPr>
          </a:p>
          <a:p>
            <a:pPr marL="285750" indent="-285750" algn="just">
              <a:spcBef>
                <a:spcPct val="0"/>
              </a:spcBef>
              <a:defRPr/>
            </a:pPr>
            <a:r>
              <a:rPr lang="en-US" altLang="cs-CZ" sz="2200" dirty="0" smtClean="0">
                <a:latin typeface="Times New Roman" panose="02020603050405020304" pitchFamily="18" charset="0"/>
                <a:cs typeface="Times New Roman" panose="02020603050405020304" pitchFamily="18" charset="0"/>
              </a:rPr>
              <a:t>Strategic </a:t>
            </a:r>
            <a:r>
              <a:rPr lang="en-US" altLang="cs-CZ" sz="2200" dirty="0">
                <a:latin typeface="Times New Roman" panose="02020603050405020304" pitchFamily="18" charset="0"/>
                <a:cs typeface="Times New Roman" panose="02020603050405020304" pitchFamily="18" charset="0"/>
              </a:rPr>
              <a:t>management is a set of </a:t>
            </a:r>
            <a:r>
              <a:rPr lang="en-US" altLang="cs-CZ" sz="2200" b="1" i="1" dirty="0">
                <a:latin typeface="Times New Roman" panose="02020603050405020304" pitchFamily="18" charset="0"/>
                <a:cs typeface="Times New Roman" panose="02020603050405020304" pitchFamily="18" charset="0"/>
              </a:rPr>
              <a:t>managerial decisions and actions that determines the </a:t>
            </a:r>
            <a:r>
              <a:rPr lang="en-US" altLang="cs-CZ" sz="2200" b="1" i="1" dirty="0" err="1">
                <a:latin typeface="Times New Roman" panose="02020603050405020304" pitchFamily="18" charset="0"/>
                <a:cs typeface="Times New Roman" panose="02020603050405020304" pitchFamily="18" charset="0"/>
              </a:rPr>
              <a:t>longrun</a:t>
            </a:r>
            <a:r>
              <a:rPr lang="cs-CZ" altLang="cs-CZ" sz="2200" b="1" i="1" dirty="0">
                <a:latin typeface="Times New Roman" panose="02020603050405020304" pitchFamily="18" charset="0"/>
                <a:cs typeface="Times New Roman" panose="02020603050405020304" pitchFamily="18" charset="0"/>
              </a:rPr>
              <a:t> </a:t>
            </a:r>
            <a:r>
              <a:rPr lang="en-US" altLang="cs-CZ" sz="2200" b="1" i="1" dirty="0">
                <a:latin typeface="Times New Roman" panose="02020603050405020304" pitchFamily="18" charset="0"/>
                <a:cs typeface="Times New Roman" panose="02020603050405020304" pitchFamily="18" charset="0"/>
              </a:rPr>
              <a:t>performance of a corporation</a:t>
            </a:r>
            <a:r>
              <a:rPr lang="en-US" altLang="cs-CZ" sz="2200" dirty="0">
                <a:latin typeface="Times New Roman" panose="02020603050405020304" pitchFamily="18" charset="0"/>
                <a:cs typeface="Times New Roman" panose="02020603050405020304" pitchFamily="18" charset="0"/>
              </a:rPr>
              <a:t>. It includes environmental scanning (both external and internal),</a:t>
            </a:r>
            <a:r>
              <a:rPr lang="cs-CZ" altLang="cs-CZ" sz="2200" dirty="0">
                <a:latin typeface="Times New Roman" panose="02020603050405020304" pitchFamily="18" charset="0"/>
                <a:cs typeface="Times New Roman" panose="02020603050405020304" pitchFamily="18" charset="0"/>
              </a:rPr>
              <a:t> </a:t>
            </a:r>
            <a:r>
              <a:rPr lang="en-US" altLang="cs-CZ" sz="2200" dirty="0">
                <a:latin typeface="Times New Roman" panose="02020603050405020304" pitchFamily="18" charset="0"/>
                <a:cs typeface="Times New Roman" panose="02020603050405020304" pitchFamily="18" charset="0"/>
              </a:rPr>
              <a:t>strategy formulation (strategic or long-range planning), strategy implementation, and</a:t>
            </a:r>
            <a:r>
              <a:rPr lang="cs-CZ" altLang="cs-CZ" sz="2200" dirty="0">
                <a:latin typeface="Times New Roman" panose="02020603050405020304" pitchFamily="18" charset="0"/>
                <a:cs typeface="Times New Roman" panose="02020603050405020304" pitchFamily="18" charset="0"/>
              </a:rPr>
              <a:t> </a:t>
            </a:r>
            <a:r>
              <a:rPr lang="en-US" altLang="cs-CZ" sz="2200" dirty="0">
                <a:latin typeface="Times New Roman" panose="02020603050405020304" pitchFamily="18" charset="0"/>
                <a:cs typeface="Times New Roman" panose="02020603050405020304" pitchFamily="18" charset="0"/>
              </a:rPr>
              <a:t>evaluation and control</a:t>
            </a:r>
            <a:r>
              <a:rPr lang="cs-CZ" altLang="cs-CZ" sz="2200" dirty="0">
                <a:latin typeface="Times New Roman" panose="02020603050405020304" pitchFamily="18" charset="0"/>
                <a:cs typeface="Times New Roman" panose="02020603050405020304" pitchFamily="18" charset="0"/>
              </a:rPr>
              <a:t>.</a:t>
            </a:r>
          </a:p>
          <a:p>
            <a:pPr marL="285750" indent="-285750" algn="just">
              <a:spcBef>
                <a:spcPct val="0"/>
              </a:spcBef>
              <a:defRPr/>
            </a:pPr>
            <a:endParaRPr lang="cs-CZ" altLang="cs-CZ" sz="2200" dirty="0">
              <a:latin typeface="Times New Roman" panose="02020603050405020304" pitchFamily="18" charset="0"/>
              <a:cs typeface="Times New Roman" panose="02020603050405020304" pitchFamily="18" charset="0"/>
            </a:endParaRPr>
          </a:p>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The study of strategic management, therefore, emphasizes the monitoring</a:t>
            </a:r>
            <a:r>
              <a:rPr lang="cs-CZ" altLang="cs-CZ" sz="2200" dirty="0">
                <a:latin typeface="Times New Roman" panose="02020603050405020304" pitchFamily="18" charset="0"/>
                <a:cs typeface="Times New Roman" panose="02020603050405020304" pitchFamily="18" charset="0"/>
              </a:rPr>
              <a:t> </a:t>
            </a:r>
            <a:r>
              <a:rPr lang="en-US" altLang="cs-CZ" sz="2200" dirty="0">
                <a:latin typeface="Times New Roman" panose="02020603050405020304" pitchFamily="18" charset="0"/>
                <a:cs typeface="Times New Roman" panose="02020603050405020304" pitchFamily="18" charset="0"/>
              </a:rPr>
              <a:t>and evaluating of external opportunities and threats in light of a corporation’s strengths</a:t>
            </a:r>
            <a:r>
              <a:rPr lang="cs-CZ" altLang="cs-CZ" sz="2200" dirty="0">
                <a:latin typeface="Times New Roman" panose="02020603050405020304" pitchFamily="18" charset="0"/>
                <a:cs typeface="Times New Roman" panose="02020603050405020304" pitchFamily="18" charset="0"/>
              </a:rPr>
              <a:t> </a:t>
            </a:r>
            <a:r>
              <a:rPr lang="en-US" altLang="cs-CZ" sz="2200" dirty="0">
                <a:latin typeface="Times New Roman" panose="02020603050405020304" pitchFamily="18" charset="0"/>
                <a:cs typeface="Times New Roman" panose="02020603050405020304" pitchFamily="18" charset="0"/>
              </a:rPr>
              <a:t>and </a:t>
            </a:r>
            <a:r>
              <a:rPr lang="en-US" altLang="cs-CZ" sz="2200" dirty="0" smtClean="0">
                <a:latin typeface="Times New Roman" panose="02020603050405020304" pitchFamily="18" charset="0"/>
                <a:cs typeface="Times New Roman" panose="02020603050405020304" pitchFamily="18" charset="0"/>
              </a:rPr>
              <a:t>weaknesses</a:t>
            </a:r>
            <a:r>
              <a:rPr lang="cs-CZ" altLang="cs-CZ" sz="2200" dirty="0" smtClean="0">
                <a:latin typeface="Times New Roman" panose="02020603050405020304" pitchFamily="18" charset="0"/>
                <a:cs typeface="Times New Roman" panose="02020603050405020304" pitchFamily="18" charset="0"/>
              </a:rPr>
              <a:t>.</a:t>
            </a:r>
          </a:p>
          <a:p>
            <a:pPr marL="285750" indent="-285750" algn="just">
              <a:spcBef>
                <a:spcPct val="0"/>
              </a:spcBef>
              <a:defRPr/>
            </a:pPr>
            <a:endParaRPr lang="cs-CZ" altLang="cs-CZ" sz="2200" dirty="0">
              <a:latin typeface="Times New Roman" panose="02020603050405020304" pitchFamily="18" charset="0"/>
              <a:cs typeface="Times New Roman" panose="02020603050405020304" pitchFamily="18" charset="0"/>
            </a:endParaRPr>
          </a:p>
          <a:p>
            <a:pPr marL="285750" indent="-285750" algn="just">
              <a:spcBef>
                <a:spcPct val="0"/>
              </a:spcBef>
              <a:defRPr/>
            </a:pPr>
            <a:r>
              <a:rPr lang="cs-CZ" altLang="cs-CZ" sz="2200" dirty="0">
                <a:latin typeface="Times New Roman" panose="02020603050405020304" pitchFamily="18" charset="0"/>
                <a:cs typeface="Times New Roman" panose="02020603050405020304" pitchFamily="18" charset="0"/>
              </a:rPr>
              <a:t>S</a:t>
            </a:r>
            <a:r>
              <a:rPr lang="en-US" altLang="cs-CZ" sz="2200" dirty="0" err="1">
                <a:latin typeface="Times New Roman" panose="02020603050405020304" pitchFamily="18" charset="0"/>
                <a:cs typeface="Times New Roman" panose="02020603050405020304" pitchFamily="18" charset="0"/>
              </a:rPr>
              <a:t>trategic</a:t>
            </a:r>
            <a:r>
              <a:rPr lang="en-US" altLang="cs-CZ" sz="2200" dirty="0">
                <a:latin typeface="Times New Roman" panose="02020603050405020304" pitchFamily="18" charset="0"/>
                <a:cs typeface="Times New Roman" panose="02020603050405020304" pitchFamily="18" charset="0"/>
              </a:rPr>
              <a:t> management is a broader term that includes not only the stages already identified but also the earlier steps of determining the mission and objectives of an organization within the context of its external environment.</a:t>
            </a:r>
          </a:p>
          <a:p>
            <a:pPr marL="285750" indent="-285750" algn="just">
              <a:spcBef>
                <a:spcPct val="0"/>
              </a:spcBef>
              <a:defRPr/>
            </a:pPr>
            <a:endParaRPr lang="en-GB" altLang="cs-CZ"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6243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04442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dirty="0" smtClean="0">
                <a:ln>
                  <a:noFill/>
                </a:ln>
                <a:solidFill>
                  <a:srgbClr val="307871"/>
                </a:solidFill>
                <a:effectLst/>
                <a:uLnTx/>
                <a:uFillTx/>
                <a:latin typeface="Times New Roman"/>
                <a:ea typeface="+mj-ea"/>
                <a:cs typeface="+mj-cs"/>
              </a:rPr>
              <a:t>International Industries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78225"/>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ct val="0"/>
              </a:spcBef>
              <a:buNone/>
              <a:defRPr/>
            </a:pPr>
            <a:r>
              <a:rPr lang="en-US" altLang="cs-CZ" sz="2400" b="1" dirty="0">
                <a:latin typeface="Times New Roman" panose="02020603050405020304" pitchFamily="18" charset="0"/>
                <a:cs typeface="Times New Roman" panose="02020603050405020304" pitchFamily="18" charset="0"/>
              </a:rPr>
              <a:t>Global industries</a:t>
            </a:r>
            <a:r>
              <a:rPr lang="en-US" altLang="cs-CZ" sz="2400" dirty="0">
                <a:latin typeface="Times New Roman" panose="02020603050405020304" pitchFamily="18" charset="0"/>
                <a:cs typeface="Times New Roman" panose="02020603050405020304" pitchFamily="18" charset="0"/>
              </a:rPr>
              <a:t>, in contrast, </a:t>
            </a:r>
            <a:r>
              <a:rPr lang="en-US" altLang="cs-CZ" sz="2400" b="1" i="1" dirty="0">
                <a:latin typeface="Times New Roman" panose="02020603050405020304" pitchFamily="18" charset="0"/>
                <a:cs typeface="Times New Roman" panose="02020603050405020304" pitchFamily="18" charset="0"/>
              </a:rPr>
              <a:t>operate worldwide</a:t>
            </a:r>
            <a:r>
              <a:rPr lang="en-US" altLang="cs-CZ" sz="2400" dirty="0">
                <a:latin typeface="Times New Roman" panose="02020603050405020304" pitchFamily="18" charset="0"/>
                <a:cs typeface="Times New Roman" panose="02020603050405020304" pitchFamily="18" charset="0"/>
              </a:rPr>
              <a:t>, with MNCs making only small adjustments</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for country-specific circumstances. </a:t>
            </a:r>
            <a:endParaRPr lang="cs-CZ"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r>
              <a:rPr lang="en-US" altLang="cs-CZ" sz="2400" dirty="0">
                <a:latin typeface="Times New Roman" panose="02020603050405020304" pitchFamily="18" charset="0"/>
                <a:cs typeface="Times New Roman" panose="02020603050405020304" pitchFamily="18" charset="0"/>
              </a:rPr>
              <a:t>In a global industry an MNC’s activities in one</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country are significantly affected by its activities in other countries. </a:t>
            </a:r>
            <a:endParaRPr lang="cs-CZ"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r>
              <a:rPr lang="en-US" altLang="cs-CZ" sz="2400" dirty="0">
                <a:latin typeface="Times New Roman" panose="02020603050405020304" pitchFamily="18" charset="0"/>
                <a:cs typeface="Times New Roman" panose="02020603050405020304" pitchFamily="18" charset="0"/>
              </a:rPr>
              <a:t>MNCs in global industries</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produce products or services in various locations throughout the world and sell them, making</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only minor adjustments for specific country requirements. </a:t>
            </a:r>
            <a:endParaRPr lang="en-US" altLang="cs-CZ" sz="2400" dirty="0" smtClean="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marL="355600" lvl="1" indent="-355600" algn="just">
              <a:spcBef>
                <a:spcPct val="0"/>
              </a:spcBef>
              <a:defRPr/>
            </a:pPr>
            <a:r>
              <a:rPr lang="en-US" altLang="cs-CZ" dirty="0">
                <a:latin typeface="Times New Roman" panose="02020603050405020304" pitchFamily="18" charset="0"/>
                <a:cs typeface="Times New Roman" panose="02020603050405020304" pitchFamily="18" charset="0"/>
              </a:rPr>
              <a:t>Examples of global industries are</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commercial aircraft, television sets, semiconductors, copiers, automobiles, watches, and tires.</a:t>
            </a:r>
            <a:endParaRPr lang="cs-CZ" altLang="cs-CZ" dirty="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lvl="1" indent="0" algn="just">
              <a:spcBef>
                <a:spcPct val="0"/>
              </a:spcBef>
              <a:buNone/>
              <a:defRPr/>
            </a:pPr>
            <a:endParaRPr lang="cs-CZ" alt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76435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04442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dirty="0" smtClean="0">
                <a:ln>
                  <a:noFill/>
                </a:ln>
                <a:solidFill>
                  <a:srgbClr val="307871"/>
                </a:solidFill>
                <a:effectLst/>
                <a:uLnTx/>
                <a:uFillTx/>
                <a:latin typeface="Times New Roman"/>
                <a:ea typeface="+mj-ea"/>
                <a:cs typeface="+mj-cs"/>
              </a:rPr>
              <a:t>International Industries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78225"/>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spcBef>
                <a:spcPct val="0"/>
              </a:spcBef>
              <a:defRPr/>
            </a:pPr>
            <a:r>
              <a:rPr lang="en-US" altLang="cs-CZ" sz="2400" b="1" dirty="0">
                <a:latin typeface="Times New Roman" panose="02020603050405020304" pitchFamily="18" charset="0"/>
                <a:cs typeface="Times New Roman" panose="02020603050405020304" pitchFamily="18" charset="0"/>
              </a:rPr>
              <a:t>The factors that tend to determine </a:t>
            </a:r>
            <a:r>
              <a:rPr lang="en-US" altLang="cs-CZ" sz="2400" dirty="0">
                <a:latin typeface="Times New Roman" panose="02020603050405020304" pitchFamily="18" charset="0"/>
                <a:cs typeface="Times New Roman" panose="02020603050405020304" pitchFamily="18" charset="0"/>
              </a:rPr>
              <a:t>whether an industry will be primarily </a:t>
            </a:r>
            <a:r>
              <a:rPr lang="en-US" altLang="cs-CZ" sz="2400" dirty="0" err="1">
                <a:latin typeface="Times New Roman" panose="02020603050405020304" pitchFamily="18" charset="0"/>
                <a:cs typeface="Times New Roman" panose="02020603050405020304" pitchFamily="18" charset="0"/>
              </a:rPr>
              <a:t>multidomestic</a:t>
            </a:r>
            <a:r>
              <a:rPr lang="en-US" altLang="cs-CZ" sz="2400" dirty="0">
                <a:latin typeface="Times New Roman" panose="02020603050405020304" pitchFamily="18" charset="0"/>
                <a:cs typeface="Times New Roman" panose="02020603050405020304" pitchFamily="18" charset="0"/>
              </a:rPr>
              <a:t> or</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primarily global are:</a:t>
            </a:r>
            <a:endParaRPr lang="cs-CZ"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marL="1085850" lvl="1" indent="-342900" algn="just">
              <a:spcBef>
                <a:spcPct val="0"/>
              </a:spcBef>
              <a:buFont typeface="+mj-lt"/>
              <a:buAutoNum type="arabicPeriod"/>
              <a:defRPr/>
            </a:pPr>
            <a:r>
              <a:rPr lang="en-US" altLang="cs-CZ" dirty="0">
                <a:latin typeface="Times New Roman" panose="02020603050405020304" pitchFamily="18" charset="0"/>
                <a:cs typeface="Times New Roman" panose="02020603050405020304" pitchFamily="18" charset="0"/>
              </a:rPr>
              <a:t>Pressure for </a:t>
            </a:r>
            <a:r>
              <a:rPr lang="en-US" altLang="cs-CZ" b="1" dirty="0">
                <a:latin typeface="Times New Roman" panose="02020603050405020304" pitchFamily="18" charset="0"/>
                <a:cs typeface="Times New Roman" panose="02020603050405020304" pitchFamily="18" charset="0"/>
              </a:rPr>
              <a:t>coordination within the MNCs </a:t>
            </a:r>
            <a:r>
              <a:rPr lang="en-US" altLang="cs-CZ" dirty="0">
                <a:latin typeface="Times New Roman" panose="02020603050405020304" pitchFamily="18" charset="0"/>
                <a:cs typeface="Times New Roman" panose="02020603050405020304" pitchFamily="18" charset="0"/>
              </a:rPr>
              <a:t>operating in that industry</a:t>
            </a:r>
            <a:r>
              <a:rPr lang="cs-CZ" altLang="cs-CZ" dirty="0">
                <a:latin typeface="Times New Roman" panose="02020603050405020304" pitchFamily="18" charset="0"/>
                <a:cs typeface="Times New Roman" panose="02020603050405020304" pitchFamily="18" charset="0"/>
              </a:rPr>
              <a:t>.</a:t>
            </a:r>
            <a:endParaRPr lang="en-US" altLang="cs-CZ" dirty="0">
              <a:latin typeface="Times New Roman" panose="02020603050405020304" pitchFamily="18" charset="0"/>
              <a:cs typeface="Times New Roman" panose="02020603050405020304" pitchFamily="18" charset="0"/>
            </a:endParaRPr>
          </a:p>
          <a:p>
            <a:pPr marL="1085850" lvl="1" indent="-342900" algn="just">
              <a:spcBef>
                <a:spcPct val="0"/>
              </a:spcBef>
              <a:buFont typeface="+mj-lt"/>
              <a:buAutoNum type="arabicPeriod"/>
              <a:defRPr/>
            </a:pPr>
            <a:r>
              <a:rPr lang="en-US" altLang="cs-CZ" dirty="0">
                <a:latin typeface="Times New Roman" panose="02020603050405020304" pitchFamily="18" charset="0"/>
                <a:cs typeface="Times New Roman" panose="02020603050405020304" pitchFamily="18" charset="0"/>
              </a:rPr>
              <a:t>Pressure for </a:t>
            </a:r>
            <a:r>
              <a:rPr lang="en-US" altLang="cs-CZ" b="1" dirty="0">
                <a:latin typeface="Times New Roman" panose="02020603050405020304" pitchFamily="18" charset="0"/>
                <a:cs typeface="Times New Roman" panose="02020603050405020304" pitchFamily="18" charset="0"/>
              </a:rPr>
              <a:t>local responsiveness </a:t>
            </a:r>
            <a:r>
              <a:rPr lang="en-US" altLang="cs-CZ" dirty="0">
                <a:latin typeface="Times New Roman" panose="02020603050405020304" pitchFamily="18" charset="0"/>
                <a:cs typeface="Times New Roman" panose="02020603050405020304" pitchFamily="18" charset="0"/>
              </a:rPr>
              <a:t>on the part of individual country markets</a:t>
            </a:r>
            <a:r>
              <a:rPr lang="cs-CZ" altLang="cs-CZ" dirty="0">
                <a:latin typeface="Times New Roman" panose="02020603050405020304" pitchFamily="18" charset="0"/>
                <a:cs typeface="Times New Roman" panose="02020603050405020304" pitchFamily="18" charset="0"/>
              </a:rPr>
              <a:t>.</a:t>
            </a: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r>
              <a:rPr lang="en-US" altLang="cs-CZ" sz="2400" dirty="0">
                <a:latin typeface="Times New Roman" panose="02020603050405020304" pitchFamily="18" charset="0"/>
                <a:cs typeface="Times New Roman" panose="02020603050405020304" pitchFamily="18" charset="0"/>
              </a:rPr>
              <a:t>Between these two extremes lie a number of industries with varying characteristics of both</a:t>
            </a:r>
            <a:r>
              <a:rPr lang="cs-CZ" altLang="cs-CZ" sz="2400" dirty="0">
                <a:latin typeface="Times New Roman" panose="02020603050405020304" pitchFamily="18" charset="0"/>
                <a:cs typeface="Times New Roman" panose="02020603050405020304" pitchFamily="18" charset="0"/>
              </a:rPr>
              <a:t> </a:t>
            </a:r>
            <a:r>
              <a:rPr lang="en-US" altLang="cs-CZ" sz="2400" dirty="0" err="1">
                <a:latin typeface="Times New Roman" panose="02020603050405020304" pitchFamily="18" charset="0"/>
                <a:cs typeface="Times New Roman" panose="02020603050405020304" pitchFamily="18" charset="0"/>
              </a:rPr>
              <a:t>multidomestic</a:t>
            </a:r>
            <a:r>
              <a:rPr lang="en-US" altLang="cs-CZ" sz="2400" dirty="0">
                <a:latin typeface="Times New Roman" panose="02020603050405020304" pitchFamily="18" charset="0"/>
                <a:cs typeface="Times New Roman" panose="02020603050405020304" pitchFamily="18" charset="0"/>
              </a:rPr>
              <a:t> and global industries. These are </a:t>
            </a:r>
            <a:r>
              <a:rPr lang="en-US" altLang="cs-CZ" sz="2400" b="1" dirty="0">
                <a:latin typeface="Times New Roman" panose="02020603050405020304" pitchFamily="18" charset="0"/>
                <a:cs typeface="Times New Roman" panose="02020603050405020304" pitchFamily="18" charset="0"/>
              </a:rPr>
              <a:t>regional industries</a:t>
            </a:r>
            <a:r>
              <a:rPr lang="en-US" altLang="cs-CZ" sz="2400" dirty="0">
                <a:latin typeface="Times New Roman" panose="02020603050405020304" pitchFamily="18" charset="0"/>
                <a:cs typeface="Times New Roman" panose="02020603050405020304" pitchFamily="18" charset="0"/>
              </a:rPr>
              <a:t>, in which MNCs primarily</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coordinate their activities within regions, such as the Americas or Asia</a:t>
            </a:r>
            <a:r>
              <a:rPr lang="cs-CZ" altLang="cs-CZ" sz="2400" dirty="0">
                <a:latin typeface="Times New Roman" panose="02020603050405020304" pitchFamily="18" charset="0"/>
                <a:cs typeface="Times New Roman" panose="02020603050405020304" pitchFamily="18" charset="0"/>
              </a:rPr>
              <a:t>.</a:t>
            </a: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lvl="1" indent="0" algn="just">
              <a:spcBef>
                <a:spcPct val="0"/>
              </a:spcBef>
              <a:buNone/>
              <a:defRPr/>
            </a:pPr>
            <a:endParaRPr lang="cs-CZ" alt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27821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85233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dirty="0" err="1" smtClean="0">
                <a:ln>
                  <a:noFill/>
                </a:ln>
                <a:solidFill>
                  <a:srgbClr val="307871"/>
                </a:solidFill>
                <a:effectLst/>
                <a:uLnTx/>
                <a:uFillTx/>
                <a:latin typeface="Times New Roman"/>
                <a:ea typeface="+mj-ea"/>
                <a:cs typeface="+mj-cs"/>
              </a:rPr>
              <a:t>Methods</a:t>
            </a:r>
            <a:r>
              <a:rPr kumimoji="0" lang="cs-CZ" sz="2400" b="0" i="0" u="none" strike="noStrike" kern="0" cap="none" spc="0" normalizeH="0" dirty="0" smtClean="0">
                <a:ln>
                  <a:noFill/>
                </a:ln>
                <a:solidFill>
                  <a:srgbClr val="307871"/>
                </a:solidFill>
                <a:effectLst/>
                <a:uLnTx/>
                <a:uFillTx/>
                <a:latin typeface="Times New Roman"/>
                <a:ea typeface="+mj-ea"/>
                <a:cs typeface="+mj-cs"/>
              </a:rPr>
              <a:t> </a:t>
            </a:r>
            <a:r>
              <a:rPr kumimoji="0" lang="cs-CZ" sz="2400" b="0" i="0" u="none" strike="noStrike" kern="0" cap="none" spc="0" normalizeH="0" dirty="0" err="1" smtClean="0">
                <a:ln>
                  <a:noFill/>
                </a:ln>
                <a:solidFill>
                  <a:srgbClr val="307871"/>
                </a:solidFill>
                <a:effectLst/>
                <a:uLnTx/>
                <a:uFillTx/>
                <a:latin typeface="Times New Roman"/>
                <a:ea typeface="+mj-ea"/>
                <a:cs typeface="+mj-cs"/>
              </a:rPr>
              <a:t>of</a:t>
            </a:r>
            <a:r>
              <a:rPr kumimoji="0" lang="cs-CZ" sz="2400" b="0" i="0" u="none" strike="noStrike" kern="0" cap="none" spc="0" normalizeH="0" dirty="0" smtClean="0">
                <a:ln>
                  <a:noFill/>
                </a:ln>
                <a:solidFill>
                  <a:srgbClr val="307871"/>
                </a:solidFill>
                <a:effectLst/>
                <a:uLnTx/>
                <a:uFillTx/>
                <a:latin typeface="Times New Roman"/>
                <a:ea typeface="+mj-ea"/>
                <a:cs typeface="+mj-cs"/>
              </a:rPr>
              <a:t> </a:t>
            </a:r>
            <a:r>
              <a:rPr kumimoji="0" lang="cs-CZ" sz="2400" b="0" i="0" u="none" strike="noStrike" kern="0" cap="none" spc="0" normalizeH="0" dirty="0" err="1" smtClean="0">
                <a:ln>
                  <a:noFill/>
                </a:ln>
                <a:solidFill>
                  <a:srgbClr val="307871"/>
                </a:solidFill>
                <a:effectLst/>
                <a:uLnTx/>
                <a:uFillTx/>
                <a:latin typeface="Times New Roman"/>
                <a:ea typeface="+mj-ea"/>
                <a:cs typeface="+mj-cs"/>
              </a:rPr>
              <a:t>Industry</a:t>
            </a:r>
            <a:r>
              <a:rPr kumimoji="0" lang="cs-CZ" sz="2400" b="0" i="0" u="none" strike="noStrike" kern="0" cap="none" spc="0" normalizeH="0" dirty="0" smtClean="0">
                <a:ln>
                  <a:noFill/>
                </a:ln>
                <a:solidFill>
                  <a:srgbClr val="307871"/>
                </a:solidFill>
                <a:effectLst/>
                <a:uLnTx/>
                <a:uFillTx/>
                <a:latin typeface="Times New Roman"/>
                <a:ea typeface="+mj-ea"/>
                <a:cs typeface="+mj-cs"/>
              </a:rPr>
              <a:t> </a:t>
            </a:r>
            <a:r>
              <a:rPr kumimoji="0" lang="cs-CZ" sz="2400" b="0" i="0" u="none" strike="noStrike" kern="0" cap="none" spc="0" normalizeH="0" dirty="0" err="1" smtClean="0">
                <a:ln>
                  <a:noFill/>
                </a:ln>
                <a:solidFill>
                  <a:srgbClr val="307871"/>
                </a:solidFill>
                <a:effectLst/>
                <a:uLnTx/>
                <a:uFillTx/>
                <a:latin typeface="Times New Roman"/>
                <a:ea typeface="+mj-ea"/>
                <a:cs typeface="+mj-cs"/>
              </a:rPr>
              <a:t>Analysis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78225"/>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ct val="0"/>
              </a:spcBef>
              <a:spcAft>
                <a:spcPts val="600"/>
              </a:spcAft>
              <a:defRPr/>
            </a:pPr>
            <a:r>
              <a:rPr lang="en-US" altLang="cs-CZ" sz="2000" dirty="0">
                <a:latin typeface="Times New Roman" panose="02020603050405020304" pitchFamily="18" charset="0"/>
                <a:cs typeface="Times New Roman" panose="02020603050405020304" pitchFamily="18" charset="0"/>
              </a:rPr>
              <a:t>The object of the sector analysis is the business entities in a particular sector. The purpose of the sector analysis is to describe the structure of the sector, identify the main drivers of the sector, assess the attractiveness of the sector and the level of the sector</a:t>
            </a:r>
            <a:r>
              <a:rPr lang="en-US" altLang="cs-CZ" sz="2000" dirty="0" smtClean="0">
                <a:latin typeface="Times New Roman" panose="02020603050405020304" pitchFamily="18" charset="0"/>
                <a:cs typeface="Times New Roman" panose="02020603050405020304" pitchFamily="18" charset="0"/>
              </a:rPr>
              <a:t>.</a:t>
            </a:r>
            <a:endParaRPr lang="cs-CZ" altLang="cs-CZ" sz="2000" dirty="0" smtClean="0">
              <a:latin typeface="Times New Roman" panose="02020603050405020304" pitchFamily="18" charset="0"/>
              <a:cs typeface="Times New Roman" panose="02020603050405020304" pitchFamily="18" charset="0"/>
            </a:endParaRPr>
          </a:p>
          <a:p>
            <a:pPr algn="just">
              <a:spcBef>
                <a:spcPct val="0"/>
              </a:spcBef>
              <a:spcAft>
                <a:spcPts val="600"/>
              </a:spcAft>
              <a:defRPr/>
            </a:pPr>
            <a:r>
              <a:rPr lang="en-US" altLang="cs-CZ" sz="2000" dirty="0">
                <a:latin typeface="Times New Roman" panose="02020603050405020304" pitchFamily="18" charset="0"/>
                <a:cs typeface="Times New Roman" panose="02020603050405020304" pitchFamily="18" charset="0"/>
              </a:rPr>
              <a:t>The information sources for the market environment analysis are mainly secondary information related to the target market, primary information obtained through research, information from the company's information system.</a:t>
            </a:r>
          </a:p>
          <a:p>
            <a:pPr marL="342900" indent="-342900" algn="just">
              <a:spcBef>
                <a:spcPct val="0"/>
              </a:spcBef>
              <a:defRPr/>
            </a:pPr>
            <a:r>
              <a:rPr lang="en-US" altLang="cs-CZ" sz="2000" dirty="0" smtClean="0">
                <a:latin typeface="Times New Roman" panose="02020603050405020304" pitchFamily="18" charset="0"/>
                <a:cs typeface="Times New Roman" panose="02020603050405020304" pitchFamily="18" charset="0"/>
              </a:rPr>
              <a:t>The </a:t>
            </a:r>
            <a:r>
              <a:rPr lang="en-US" altLang="cs-CZ" sz="2000" b="1" dirty="0">
                <a:latin typeface="Times New Roman" panose="02020603050405020304" pitchFamily="18" charset="0"/>
                <a:cs typeface="Times New Roman" panose="02020603050405020304" pitchFamily="18" charset="0"/>
              </a:rPr>
              <a:t>sectoral structure </a:t>
            </a:r>
            <a:r>
              <a:rPr lang="en-US" altLang="cs-CZ" sz="2000" dirty="0">
                <a:latin typeface="Times New Roman" panose="02020603050405020304" pitchFamily="18" charset="0"/>
                <a:cs typeface="Times New Roman" panose="02020603050405020304" pitchFamily="18" charset="0"/>
              </a:rPr>
              <a:t>follows the basic characteristics of a particular industry :</a:t>
            </a:r>
          </a:p>
          <a:p>
            <a:pPr marL="800100" lvl="1" indent="-342900" algn="just">
              <a:spcBef>
                <a:spcPct val="0"/>
              </a:spcBef>
              <a:defRPr/>
            </a:pPr>
            <a:r>
              <a:rPr lang="en-US" altLang="cs-CZ" sz="1800" dirty="0">
                <a:latin typeface="Times New Roman" panose="02020603050405020304" pitchFamily="18" charset="0"/>
                <a:cs typeface="Times New Roman" panose="02020603050405020304" pitchFamily="18" charset="0"/>
              </a:rPr>
              <a:t>the number and size of enterprises in the sector;</a:t>
            </a:r>
          </a:p>
          <a:p>
            <a:pPr marL="800100" lvl="1" indent="-342900" algn="just">
              <a:spcBef>
                <a:spcPct val="0"/>
              </a:spcBef>
              <a:defRPr/>
            </a:pPr>
            <a:r>
              <a:rPr lang="en-US" altLang="cs-CZ" sz="1800" dirty="0">
                <a:latin typeface="Times New Roman" panose="02020603050405020304" pitchFamily="18" charset="0"/>
                <a:cs typeface="Times New Roman" panose="02020603050405020304" pitchFamily="18" charset="0"/>
              </a:rPr>
              <a:t>types of products and services in the sector;</a:t>
            </a:r>
          </a:p>
          <a:p>
            <a:pPr marL="800100" lvl="1" indent="-342900" algn="just">
              <a:spcBef>
                <a:spcPct val="0"/>
              </a:spcBef>
              <a:defRPr/>
            </a:pPr>
            <a:r>
              <a:rPr lang="en-US" altLang="cs-CZ" sz="1800" dirty="0">
                <a:latin typeface="Times New Roman" panose="02020603050405020304" pitchFamily="18" charset="0"/>
                <a:cs typeface="Times New Roman" panose="02020603050405020304" pitchFamily="18" charset="0"/>
              </a:rPr>
              <a:t>the strength of individual enterprises in the sector;</a:t>
            </a:r>
          </a:p>
          <a:p>
            <a:pPr marL="800100" lvl="1" indent="-342900" algn="just">
              <a:spcBef>
                <a:spcPct val="0"/>
              </a:spcBef>
              <a:spcAft>
                <a:spcPts val="600"/>
              </a:spcAft>
              <a:defRPr/>
            </a:pPr>
            <a:r>
              <a:rPr lang="en-US" altLang="cs-CZ" sz="1800" dirty="0">
                <a:latin typeface="Times New Roman" panose="02020603050405020304" pitchFamily="18" charset="0"/>
                <a:cs typeface="Times New Roman" panose="02020603050405020304" pitchFamily="18" charset="0"/>
              </a:rPr>
              <a:t>the extent of market barriers in the sector.</a:t>
            </a:r>
          </a:p>
          <a:p>
            <a:pPr marL="342900" indent="-342900" algn="just">
              <a:spcBef>
                <a:spcPct val="0"/>
              </a:spcBef>
              <a:defRPr/>
            </a:pPr>
            <a:r>
              <a:rPr lang="en-US" altLang="cs-CZ" sz="2000" dirty="0">
                <a:latin typeface="Times New Roman" panose="02020603050405020304" pitchFamily="18" charset="0"/>
                <a:cs typeface="Times New Roman" panose="02020603050405020304" pitchFamily="18" charset="0"/>
              </a:rPr>
              <a:t>The </a:t>
            </a:r>
            <a:r>
              <a:rPr lang="en-US" altLang="cs-CZ" sz="2000" b="1" dirty="0">
                <a:latin typeface="Times New Roman" panose="02020603050405020304" pitchFamily="18" charset="0"/>
                <a:cs typeface="Times New Roman" panose="02020603050405020304" pitchFamily="18" charset="0"/>
              </a:rPr>
              <a:t>analysis of sectoral drivers </a:t>
            </a:r>
            <a:r>
              <a:rPr lang="en-US" altLang="cs-CZ" sz="2000" dirty="0">
                <a:latin typeface="Times New Roman" panose="02020603050405020304" pitchFamily="18" charset="0"/>
                <a:cs typeface="Times New Roman" panose="02020603050405020304" pitchFamily="18" charset="0"/>
              </a:rPr>
              <a:t>is intended to identify the forces in the sector that are determinant for a firm in a particular sector. The process of </a:t>
            </a:r>
            <a:r>
              <a:rPr lang="en-US" altLang="cs-CZ" sz="2000" dirty="0" err="1">
                <a:latin typeface="Times New Roman" panose="02020603050405020304" pitchFamily="18" charset="0"/>
                <a:cs typeface="Times New Roman" panose="02020603050405020304" pitchFamily="18" charset="0"/>
              </a:rPr>
              <a:t>analysing</a:t>
            </a:r>
            <a:r>
              <a:rPr lang="en-US" altLang="cs-CZ" sz="2000" dirty="0">
                <a:latin typeface="Times New Roman" panose="02020603050405020304" pitchFamily="18" charset="0"/>
                <a:cs typeface="Times New Roman" panose="02020603050405020304" pitchFamily="18" charset="0"/>
              </a:rPr>
              <a:t> sectoral drivers involves the following steps :</a:t>
            </a:r>
          </a:p>
          <a:p>
            <a:pPr marL="800100" lvl="1" indent="-342900" algn="just">
              <a:spcBef>
                <a:spcPct val="0"/>
              </a:spcBef>
              <a:defRPr/>
            </a:pPr>
            <a:r>
              <a:rPr lang="en-US" altLang="cs-CZ" sz="1800" dirty="0">
                <a:latin typeface="Times New Roman" panose="02020603050405020304" pitchFamily="18" charset="0"/>
                <a:cs typeface="Times New Roman" panose="02020603050405020304" pitchFamily="18" charset="0"/>
              </a:rPr>
              <a:t>Defining the relevant industry;</a:t>
            </a:r>
          </a:p>
          <a:p>
            <a:pPr marL="800100" lvl="1" indent="-342900" algn="just">
              <a:spcBef>
                <a:spcPct val="0"/>
              </a:spcBef>
              <a:defRPr/>
            </a:pPr>
            <a:r>
              <a:rPr lang="en-US" altLang="cs-CZ" sz="1800" dirty="0">
                <a:latin typeface="Times New Roman" panose="02020603050405020304" pitchFamily="18" charset="0"/>
                <a:cs typeface="Times New Roman" panose="02020603050405020304" pitchFamily="18" charset="0"/>
              </a:rPr>
              <a:t>identification of key players, forces in each group according to Porter's competitive analysis;</a:t>
            </a:r>
          </a:p>
          <a:p>
            <a:pPr marL="800100" lvl="1" indent="-342900" algn="just">
              <a:spcBef>
                <a:spcPct val="0"/>
              </a:spcBef>
              <a:defRPr/>
            </a:pPr>
            <a:r>
              <a:rPr lang="en-US" altLang="cs-CZ" sz="1800" dirty="0">
                <a:latin typeface="Times New Roman" panose="02020603050405020304" pitchFamily="18" charset="0"/>
                <a:cs typeface="Times New Roman" panose="02020603050405020304" pitchFamily="18" charset="0"/>
              </a:rPr>
              <a:t>determining the strength of each force and the sources of its strength;</a:t>
            </a:r>
          </a:p>
          <a:p>
            <a:pPr marL="800100" lvl="1" indent="-342900" algn="just">
              <a:spcBef>
                <a:spcPct val="0"/>
              </a:spcBef>
              <a:defRPr/>
            </a:pPr>
            <a:r>
              <a:rPr lang="en-US" altLang="cs-CZ" sz="1800" dirty="0">
                <a:latin typeface="Times New Roman" panose="02020603050405020304" pitchFamily="18" charset="0"/>
                <a:cs typeface="Times New Roman" panose="02020603050405020304" pitchFamily="18" charset="0"/>
              </a:rPr>
              <a:t>assessing the overall structure of the industry.</a:t>
            </a:r>
            <a:endParaRPr lang="cs-CZ" altLang="cs-CZ" sz="1800" dirty="0">
              <a:latin typeface="Times New Roman" panose="02020603050405020304" pitchFamily="18" charset="0"/>
              <a:cs typeface="Times New Roman" panose="02020603050405020304" pitchFamily="18" charset="0"/>
            </a:endParaRPr>
          </a:p>
          <a:p>
            <a:pPr lvl="1" indent="0" algn="just">
              <a:spcBef>
                <a:spcPct val="0"/>
              </a:spcBef>
              <a:buNone/>
              <a:defRPr/>
            </a:pPr>
            <a:endParaRPr lang="cs-CZ" altLang="cs-CZ"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48301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85233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dirty="0" err="1" smtClean="0">
                <a:ln>
                  <a:noFill/>
                </a:ln>
                <a:solidFill>
                  <a:srgbClr val="307871"/>
                </a:solidFill>
                <a:effectLst/>
                <a:uLnTx/>
                <a:uFillTx/>
                <a:latin typeface="Times New Roman"/>
                <a:ea typeface="+mj-ea"/>
                <a:cs typeface="+mj-cs"/>
              </a:rPr>
              <a:t>Methods</a:t>
            </a:r>
            <a:r>
              <a:rPr kumimoji="0" lang="cs-CZ" sz="2400" b="0" i="0" u="none" strike="noStrike" kern="0" cap="none" spc="0" normalizeH="0" dirty="0" smtClean="0">
                <a:ln>
                  <a:noFill/>
                </a:ln>
                <a:solidFill>
                  <a:srgbClr val="307871"/>
                </a:solidFill>
                <a:effectLst/>
                <a:uLnTx/>
                <a:uFillTx/>
                <a:latin typeface="Times New Roman"/>
                <a:ea typeface="+mj-ea"/>
                <a:cs typeface="+mj-cs"/>
              </a:rPr>
              <a:t> </a:t>
            </a:r>
            <a:r>
              <a:rPr kumimoji="0" lang="cs-CZ" sz="2400" b="0" i="0" u="none" strike="noStrike" kern="0" cap="none" spc="0" normalizeH="0" dirty="0" err="1" smtClean="0">
                <a:ln>
                  <a:noFill/>
                </a:ln>
                <a:solidFill>
                  <a:srgbClr val="307871"/>
                </a:solidFill>
                <a:effectLst/>
                <a:uLnTx/>
                <a:uFillTx/>
                <a:latin typeface="Times New Roman"/>
                <a:ea typeface="+mj-ea"/>
                <a:cs typeface="+mj-cs"/>
              </a:rPr>
              <a:t>of</a:t>
            </a:r>
            <a:r>
              <a:rPr kumimoji="0" lang="cs-CZ" sz="2400" b="0" i="0" u="none" strike="noStrike" kern="0" cap="none" spc="0" normalizeH="0" dirty="0" smtClean="0">
                <a:ln>
                  <a:noFill/>
                </a:ln>
                <a:solidFill>
                  <a:srgbClr val="307871"/>
                </a:solidFill>
                <a:effectLst/>
                <a:uLnTx/>
                <a:uFillTx/>
                <a:latin typeface="Times New Roman"/>
                <a:ea typeface="+mj-ea"/>
                <a:cs typeface="+mj-cs"/>
              </a:rPr>
              <a:t> </a:t>
            </a:r>
            <a:r>
              <a:rPr kumimoji="0" lang="cs-CZ" sz="2400" b="0" i="0" u="none" strike="noStrike" kern="0" cap="none" spc="0" normalizeH="0" dirty="0" err="1" smtClean="0">
                <a:ln>
                  <a:noFill/>
                </a:ln>
                <a:solidFill>
                  <a:srgbClr val="307871"/>
                </a:solidFill>
                <a:effectLst/>
                <a:uLnTx/>
                <a:uFillTx/>
                <a:latin typeface="Times New Roman"/>
                <a:ea typeface="+mj-ea"/>
                <a:cs typeface="+mj-cs"/>
              </a:rPr>
              <a:t>Industry</a:t>
            </a:r>
            <a:r>
              <a:rPr kumimoji="0" lang="cs-CZ" sz="2400" b="0" i="0" u="none" strike="noStrike" kern="0" cap="none" spc="0" normalizeH="0" dirty="0" smtClean="0">
                <a:ln>
                  <a:noFill/>
                </a:ln>
                <a:solidFill>
                  <a:srgbClr val="307871"/>
                </a:solidFill>
                <a:effectLst/>
                <a:uLnTx/>
                <a:uFillTx/>
                <a:latin typeface="Times New Roman"/>
                <a:ea typeface="+mj-ea"/>
                <a:cs typeface="+mj-cs"/>
              </a:rPr>
              <a:t> </a:t>
            </a:r>
            <a:r>
              <a:rPr kumimoji="0" lang="cs-CZ" sz="2400" b="0" i="0" u="none" strike="noStrike" kern="0" cap="none" spc="0" normalizeH="0" dirty="0" err="1" smtClean="0">
                <a:ln>
                  <a:noFill/>
                </a:ln>
                <a:solidFill>
                  <a:srgbClr val="307871"/>
                </a:solidFill>
                <a:effectLst/>
                <a:uLnTx/>
                <a:uFillTx/>
                <a:latin typeface="Times New Roman"/>
                <a:ea typeface="+mj-ea"/>
                <a:cs typeface="+mj-cs"/>
              </a:rPr>
              <a:t>Analysis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78225"/>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ct val="0"/>
              </a:spcBef>
              <a:spcAft>
                <a:spcPts val="600"/>
              </a:spcAft>
              <a:defRPr/>
            </a:pPr>
            <a:r>
              <a:rPr lang="en-US" altLang="cs-CZ" sz="2000" b="1" dirty="0">
                <a:latin typeface="Times New Roman" panose="02020603050405020304" pitchFamily="18" charset="0"/>
                <a:cs typeface="Times New Roman" panose="02020603050405020304" pitchFamily="18" charset="0"/>
              </a:rPr>
              <a:t>Porter's five competitive forces </a:t>
            </a:r>
            <a:r>
              <a:rPr lang="en-US" altLang="cs-CZ" sz="2000" dirty="0">
                <a:latin typeface="Times New Roman" panose="02020603050405020304" pitchFamily="18" charset="0"/>
                <a:cs typeface="Times New Roman" panose="02020603050405020304" pitchFamily="18" charset="0"/>
              </a:rPr>
              <a:t>analysis evaluates the competitive forces in a given industry that affect the long-term profit attractiveness of a particular industry. The competitive forces evaluated include (Porter, 1994):</a:t>
            </a:r>
          </a:p>
          <a:p>
            <a:pPr lvl="1" algn="just">
              <a:spcBef>
                <a:spcPct val="0"/>
              </a:spcBef>
              <a:spcAft>
                <a:spcPts val="600"/>
              </a:spcAft>
              <a:defRPr/>
            </a:pPr>
            <a:r>
              <a:rPr lang="en-US" altLang="cs-CZ" sz="1800" b="1" i="1" dirty="0">
                <a:latin typeface="Times New Roman" panose="02020603050405020304" pitchFamily="18" charset="0"/>
                <a:cs typeface="Times New Roman" panose="02020603050405020304" pitchFamily="18" charset="0"/>
              </a:rPr>
              <a:t>Existing competitors </a:t>
            </a:r>
            <a:r>
              <a:rPr lang="en-US" altLang="cs-CZ" sz="1800" dirty="0">
                <a:latin typeface="Times New Roman" panose="02020603050405020304" pitchFamily="18" charset="0"/>
                <a:cs typeface="Times New Roman" panose="02020603050405020304" pitchFamily="18" charset="0"/>
              </a:rPr>
              <a:t>- their ability to influence the price and quantity offered of a given product/service.</a:t>
            </a:r>
          </a:p>
          <a:p>
            <a:pPr lvl="1" algn="just">
              <a:spcBef>
                <a:spcPct val="0"/>
              </a:spcBef>
              <a:spcAft>
                <a:spcPts val="600"/>
              </a:spcAft>
              <a:defRPr/>
            </a:pPr>
            <a:r>
              <a:rPr lang="en-US" altLang="cs-CZ" sz="1800" b="1" i="1" dirty="0">
                <a:latin typeface="Times New Roman" panose="02020603050405020304" pitchFamily="18" charset="0"/>
                <a:cs typeface="Times New Roman" panose="02020603050405020304" pitchFamily="18" charset="0"/>
              </a:rPr>
              <a:t>Potential competitors </a:t>
            </a:r>
            <a:r>
              <a:rPr lang="en-US" altLang="cs-CZ" sz="1800" dirty="0">
                <a:latin typeface="Times New Roman" panose="02020603050405020304" pitchFamily="18" charset="0"/>
                <a:cs typeface="Times New Roman" panose="02020603050405020304" pitchFamily="18" charset="0"/>
              </a:rPr>
              <a:t>- their ability to enter the market and influence the price and quantity offered of a given product/service.</a:t>
            </a:r>
          </a:p>
          <a:p>
            <a:pPr lvl="1" algn="just">
              <a:spcBef>
                <a:spcPct val="0"/>
              </a:spcBef>
              <a:spcAft>
                <a:spcPts val="600"/>
              </a:spcAft>
              <a:defRPr/>
            </a:pPr>
            <a:r>
              <a:rPr lang="en-US" altLang="cs-CZ" sz="1800" b="1" i="1" dirty="0">
                <a:latin typeface="Times New Roman" panose="02020603050405020304" pitchFamily="18" charset="0"/>
                <a:cs typeface="Times New Roman" panose="02020603050405020304" pitchFamily="18" charset="0"/>
              </a:rPr>
              <a:t>Suppliers</a:t>
            </a:r>
            <a:r>
              <a:rPr lang="en-US" altLang="cs-CZ" sz="1800" dirty="0">
                <a:latin typeface="Times New Roman" panose="02020603050405020304" pitchFamily="18" charset="0"/>
                <a:cs typeface="Times New Roman" panose="02020603050405020304" pitchFamily="18" charset="0"/>
              </a:rPr>
              <a:t> - their ability to influence the price and quantity offered of the input required.</a:t>
            </a:r>
          </a:p>
          <a:p>
            <a:pPr lvl="1" algn="just">
              <a:spcBef>
                <a:spcPct val="0"/>
              </a:spcBef>
              <a:spcAft>
                <a:spcPts val="600"/>
              </a:spcAft>
              <a:defRPr/>
            </a:pPr>
            <a:r>
              <a:rPr lang="en-US" altLang="cs-CZ" sz="1800" b="1" i="1" dirty="0">
                <a:latin typeface="Times New Roman" panose="02020603050405020304" pitchFamily="18" charset="0"/>
                <a:cs typeface="Times New Roman" panose="02020603050405020304" pitchFamily="18" charset="0"/>
              </a:rPr>
              <a:t>Buyers</a:t>
            </a:r>
            <a:r>
              <a:rPr lang="en-US" altLang="cs-CZ" sz="1800" dirty="0">
                <a:latin typeface="Times New Roman" panose="02020603050405020304" pitchFamily="18" charset="0"/>
                <a:cs typeface="Times New Roman" panose="02020603050405020304" pitchFamily="18" charset="0"/>
              </a:rPr>
              <a:t> - their ability to influence the price and quantity demanded of the product/service.</a:t>
            </a:r>
          </a:p>
          <a:p>
            <a:pPr lvl="1" algn="just">
              <a:spcBef>
                <a:spcPct val="0"/>
              </a:spcBef>
              <a:spcAft>
                <a:spcPts val="600"/>
              </a:spcAft>
              <a:defRPr/>
            </a:pPr>
            <a:r>
              <a:rPr lang="en-US" altLang="cs-CZ" sz="1800" b="1" i="1" dirty="0">
                <a:latin typeface="Times New Roman" panose="02020603050405020304" pitchFamily="18" charset="0"/>
                <a:cs typeface="Times New Roman" panose="02020603050405020304" pitchFamily="18" charset="0"/>
              </a:rPr>
              <a:t>Substitutes</a:t>
            </a:r>
            <a:r>
              <a:rPr lang="en-US" altLang="cs-CZ" sz="1800" dirty="0">
                <a:latin typeface="Times New Roman" panose="02020603050405020304" pitchFamily="18" charset="0"/>
                <a:cs typeface="Times New Roman" panose="02020603050405020304" pitchFamily="18" charset="0"/>
              </a:rPr>
              <a:t> - the price and quantity offered of products/services capable of substituting, at least in part, the product/service in question</a:t>
            </a:r>
            <a:r>
              <a:rPr lang="en-US" altLang="cs-CZ" sz="1600" dirty="0">
                <a:latin typeface="Times New Roman" panose="02020603050405020304" pitchFamily="18" charset="0"/>
                <a:cs typeface="Times New Roman" panose="02020603050405020304" pitchFamily="18" charset="0"/>
              </a:rPr>
              <a:t>.</a:t>
            </a:r>
          </a:p>
          <a:p>
            <a:pPr algn="just">
              <a:spcBef>
                <a:spcPct val="0"/>
              </a:spcBef>
              <a:spcAft>
                <a:spcPts val="600"/>
              </a:spcAft>
              <a:defRPr/>
            </a:pPr>
            <a:r>
              <a:rPr lang="en-US" altLang="cs-CZ" sz="2000" dirty="0">
                <a:latin typeface="Times New Roman" panose="02020603050405020304" pitchFamily="18" charset="0"/>
                <a:cs typeface="Times New Roman" panose="02020603050405020304" pitchFamily="18" charset="0"/>
              </a:rPr>
              <a:t>In the context of significant changes in the business environment, there are some modifications to this traditional model of competitive forces. For example, a sixth force is added, namely </a:t>
            </a:r>
            <a:r>
              <a:rPr lang="en-US" altLang="cs-CZ" sz="2000" b="1" i="1" dirty="0">
                <a:latin typeface="Times New Roman" panose="02020603050405020304" pitchFamily="18" charset="0"/>
                <a:cs typeface="Times New Roman" panose="02020603050405020304" pitchFamily="18" charset="0"/>
              </a:rPr>
              <a:t>complementary products</a:t>
            </a:r>
            <a:endParaRPr lang="cs-CZ" altLang="cs-CZ" sz="2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64680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85233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dirty="0" err="1" smtClean="0">
                <a:ln>
                  <a:noFill/>
                </a:ln>
                <a:solidFill>
                  <a:srgbClr val="307871"/>
                </a:solidFill>
                <a:effectLst/>
                <a:uLnTx/>
                <a:uFillTx/>
                <a:latin typeface="Times New Roman"/>
                <a:ea typeface="+mj-ea"/>
                <a:cs typeface="+mj-cs"/>
              </a:rPr>
              <a:t>Methods</a:t>
            </a:r>
            <a:r>
              <a:rPr kumimoji="0" lang="cs-CZ" sz="2400" b="0" i="0" u="none" strike="noStrike" kern="0" cap="none" spc="0" normalizeH="0" dirty="0" smtClean="0">
                <a:ln>
                  <a:noFill/>
                </a:ln>
                <a:solidFill>
                  <a:srgbClr val="307871"/>
                </a:solidFill>
                <a:effectLst/>
                <a:uLnTx/>
                <a:uFillTx/>
                <a:latin typeface="Times New Roman"/>
                <a:ea typeface="+mj-ea"/>
                <a:cs typeface="+mj-cs"/>
              </a:rPr>
              <a:t> </a:t>
            </a:r>
            <a:r>
              <a:rPr kumimoji="0" lang="cs-CZ" sz="2400" b="0" i="0" u="none" strike="noStrike" kern="0" cap="none" spc="0" normalizeH="0" dirty="0" err="1" smtClean="0">
                <a:ln>
                  <a:noFill/>
                </a:ln>
                <a:solidFill>
                  <a:srgbClr val="307871"/>
                </a:solidFill>
                <a:effectLst/>
                <a:uLnTx/>
                <a:uFillTx/>
                <a:latin typeface="Times New Roman"/>
                <a:ea typeface="+mj-ea"/>
                <a:cs typeface="+mj-cs"/>
              </a:rPr>
              <a:t>of</a:t>
            </a:r>
            <a:r>
              <a:rPr kumimoji="0" lang="cs-CZ" sz="2400" b="0" i="0" u="none" strike="noStrike" kern="0" cap="none" spc="0" normalizeH="0" dirty="0" smtClean="0">
                <a:ln>
                  <a:noFill/>
                </a:ln>
                <a:solidFill>
                  <a:srgbClr val="307871"/>
                </a:solidFill>
                <a:effectLst/>
                <a:uLnTx/>
                <a:uFillTx/>
                <a:latin typeface="Times New Roman"/>
                <a:ea typeface="+mj-ea"/>
                <a:cs typeface="+mj-cs"/>
              </a:rPr>
              <a:t> </a:t>
            </a:r>
            <a:r>
              <a:rPr kumimoji="0" lang="cs-CZ" sz="2400" b="0" i="0" u="none" strike="noStrike" kern="0" cap="none" spc="0" normalizeH="0" dirty="0" err="1" smtClean="0">
                <a:ln>
                  <a:noFill/>
                </a:ln>
                <a:solidFill>
                  <a:srgbClr val="307871"/>
                </a:solidFill>
                <a:effectLst/>
                <a:uLnTx/>
                <a:uFillTx/>
                <a:latin typeface="Times New Roman"/>
                <a:ea typeface="+mj-ea"/>
                <a:cs typeface="+mj-cs"/>
              </a:rPr>
              <a:t>Industry</a:t>
            </a:r>
            <a:r>
              <a:rPr kumimoji="0" lang="cs-CZ" sz="2400" b="0" i="0" u="none" strike="noStrike" kern="0" cap="none" spc="0" normalizeH="0" dirty="0" smtClean="0">
                <a:ln>
                  <a:noFill/>
                </a:ln>
                <a:solidFill>
                  <a:srgbClr val="307871"/>
                </a:solidFill>
                <a:effectLst/>
                <a:uLnTx/>
                <a:uFillTx/>
                <a:latin typeface="Times New Roman"/>
                <a:ea typeface="+mj-ea"/>
                <a:cs typeface="+mj-cs"/>
              </a:rPr>
              <a:t> </a:t>
            </a:r>
            <a:r>
              <a:rPr kumimoji="0" lang="cs-CZ" sz="2400" b="0" i="0" u="none" strike="noStrike" kern="0" cap="none" spc="0" normalizeH="0" dirty="0" err="1" smtClean="0">
                <a:ln>
                  <a:noFill/>
                </a:ln>
                <a:solidFill>
                  <a:srgbClr val="307871"/>
                </a:solidFill>
                <a:effectLst/>
                <a:uLnTx/>
                <a:uFillTx/>
                <a:latin typeface="Times New Roman"/>
                <a:ea typeface="+mj-ea"/>
                <a:cs typeface="+mj-cs"/>
              </a:rPr>
              <a:t>Analysis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78225"/>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ct val="0"/>
              </a:spcBef>
              <a:spcAft>
                <a:spcPts val="600"/>
              </a:spcAft>
              <a:defRPr/>
            </a:pPr>
            <a:r>
              <a:rPr lang="en-US" altLang="cs-CZ" sz="2000" b="1" dirty="0">
                <a:latin typeface="Times New Roman" panose="02020603050405020304" pitchFamily="18" charset="0"/>
                <a:cs typeface="Times New Roman" panose="02020603050405020304" pitchFamily="18" charset="0"/>
              </a:rPr>
              <a:t>The attractiveness of an industry </a:t>
            </a:r>
            <a:r>
              <a:rPr lang="en-US" altLang="cs-CZ" sz="2000" dirty="0">
                <a:latin typeface="Times New Roman" panose="02020603050405020304" pitchFamily="18" charset="0"/>
                <a:cs typeface="Times New Roman" panose="02020603050405020304" pitchFamily="18" charset="0"/>
              </a:rPr>
              <a:t>is a multi-criteria evaluation of the industry based on selected factors and their weighted assessment. According to </a:t>
            </a:r>
            <a:r>
              <a:rPr lang="en-US" altLang="cs-CZ" sz="2000" dirty="0" err="1">
                <a:latin typeface="Times New Roman" panose="02020603050405020304" pitchFamily="18" charset="0"/>
                <a:cs typeface="Times New Roman" panose="02020603050405020304" pitchFamily="18" charset="0"/>
              </a:rPr>
              <a:t>Váchal</a:t>
            </a:r>
            <a:r>
              <a:rPr lang="en-US" altLang="cs-CZ" sz="2000" dirty="0">
                <a:latin typeface="Times New Roman" panose="02020603050405020304" pitchFamily="18" charset="0"/>
                <a:cs typeface="Times New Roman" panose="02020603050405020304" pitchFamily="18" charset="0"/>
              </a:rPr>
              <a:t> and </a:t>
            </a:r>
            <a:r>
              <a:rPr lang="en-US" altLang="cs-CZ" sz="2000" dirty="0" err="1">
                <a:latin typeface="Times New Roman" panose="02020603050405020304" pitchFamily="18" charset="0"/>
                <a:cs typeface="Times New Roman" panose="02020603050405020304" pitchFamily="18" charset="0"/>
              </a:rPr>
              <a:t>Váchalová</a:t>
            </a:r>
            <a:r>
              <a:rPr lang="en-US" altLang="cs-CZ" sz="2000" dirty="0">
                <a:latin typeface="Times New Roman" panose="02020603050405020304" pitchFamily="18" charset="0"/>
                <a:cs typeface="Times New Roman" panose="02020603050405020304" pitchFamily="18" charset="0"/>
              </a:rPr>
              <a:t> (2001), there are 15 factors and they are rated on a scale of 1 to 10. Different authors include different elements in the factors assessing industry attractiveness. </a:t>
            </a:r>
          </a:p>
          <a:p>
            <a:pPr algn="just">
              <a:spcBef>
                <a:spcPct val="0"/>
              </a:spcBef>
              <a:spcAft>
                <a:spcPts val="600"/>
              </a:spcAft>
              <a:defRPr/>
            </a:pPr>
            <a:r>
              <a:rPr lang="en-US" altLang="cs-CZ" sz="2000" b="1" dirty="0">
                <a:latin typeface="Times New Roman" panose="02020603050405020304" pitchFamily="18" charset="0"/>
                <a:cs typeface="Times New Roman" panose="02020603050405020304" pitchFamily="18" charset="0"/>
              </a:rPr>
              <a:t>Porter's attractiveness factors </a:t>
            </a:r>
            <a:r>
              <a:rPr lang="en-US" altLang="cs-CZ" sz="2000" dirty="0">
                <a:latin typeface="Times New Roman" panose="02020603050405020304" pitchFamily="18" charset="0"/>
                <a:cs typeface="Times New Roman" panose="02020603050405020304" pitchFamily="18" charset="0"/>
              </a:rPr>
              <a:t>- profits in excess of entry costs, opportunity for growth, barriers to entry into the industry, investment costs necessary to engage in the new business, additional investment to overcome other barriers to entry, expected costs due to retaliation by industry members against entry, expected cash flows associated with being in the industry, opportunity for the new business to establish a defensible position in the industry over the long term, etc. </a:t>
            </a:r>
          </a:p>
          <a:p>
            <a:pPr algn="just">
              <a:spcBef>
                <a:spcPct val="0"/>
              </a:spcBef>
              <a:spcAft>
                <a:spcPts val="600"/>
              </a:spcAft>
              <a:defRPr/>
            </a:pPr>
            <a:r>
              <a:rPr lang="en-US" altLang="cs-CZ" sz="2000" dirty="0">
                <a:latin typeface="Times New Roman" panose="02020603050405020304" pitchFamily="18" charset="0"/>
                <a:cs typeface="Times New Roman" panose="02020603050405020304" pitchFamily="18" charset="0"/>
              </a:rPr>
              <a:t>Michael E. Porter's method, known as the </a:t>
            </a:r>
            <a:r>
              <a:rPr lang="en-US" altLang="cs-CZ" sz="2000" b="1" dirty="0">
                <a:latin typeface="Times New Roman" panose="02020603050405020304" pitchFamily="18" charset="0"/>
                <a:cs typeface="Times New Roman" panose="02020603050405020304" pitchFamily="18" charset="0"/>
              </a:rPr>
              <a:t>Porter Diamond</a:t>
            </a:r>
            <a:r>
              <a:rPr lang="en-US" altLang="cs-CZ" sz="2000" dirty="0">
                <a:latin typeface="Times New Roman" panose="02020603050405020304" pitchFamily="18" charset="0"/>
                <a:cs typeface="Times New Roman" panose="02020603050405020304" pitchFamily="18" charset="0"/>
              </a:rPr>
              <a:t>, is used to assess the level and maturity of an industry. The Porter diamond identifies four basic groups of factors:</a:t>
            </a:r>
          </a:p>
          <a:p>
            <a:pPr lvl="1" algn="just">
              <a:spcBef>
                <a:spcPct val="0"/>
              </a:spcBef>
              <a:spcAft>
                <a:spcPts val="600"/>
              </a:spcAft>
              <a:defRPr/>
            </a:pPr>
            <a:r>
              <a:rPr lang="en-US" altLang="cs-CZ" sz="1800" dirty="0">
                <a:latin typeface="Times New Roman" panose="02020603050405020304" pitchFamily="18" charset="0"/>
                <a:cs typeface="Times New Roman" panose="02020603050405020304" pitchFamily="18" charset="0"/>
              </a:rPr>
              <a:t>Conditions of Production Factors (Conditions Factor);</a:t>
            </a:r>
          </a:p>
          <a:p>
            <a:pPr lvl="1" algn="just">
              <a:spcBef>
                <a:spcPct val="0"/>
              </a:spcBef>
              <a:spcAft>
                <a:spcPts val="600"/>
              </a:spcAft>
              <a:defRPr/>
            </a:pPr>
            <a:r>
              <a:rPr lang="en-US" altLang="cs-CZ" sz="1800" dirty="0">
                <a:latin typeface="Times New Roman" panose="02020603050405020304" pitchFamily="18" charset="0"/>
                <a:cs typeface="Times New Roman" panose="02020603050405020304" pitchFamily="18" charset="0"/>
              </a:rPr>
              <a:t>Demand-side conditions (demand conditions);</a:t>
            </a:r>
          </a:p>
          <a:p>
            <a:pPr lvl="1" algn="just">
              <a:spcBef>
                <a:spcPct val="0"/>
              </a:spcBef>
              <a:spcAft>
                <a:spcPts val="600"/>
              </a:spcAft>
              <a:defRPr/>
            </a:pPr>
            <a:r>
              <a:rPr lang="en-US" altLang="cs-CZ" sz="1800" dirty="0">
                <a:latin typeface="Times New Roman" panose="02020603050405020304" pitchFamily="18" charset="0"/>
                <a:cs typeface="Times New Roman" panose="02020603050405020304" pitchFamily="18" charset="0"/>
              </a:rPr>
              <a:t>Related and supporting industries (related and supporting industries);</a:t>
            </a:r>
          </a:p>
          <a:p>
            <a:pPr lvl="1" algn="just">
              <a:spcBef>
                <a:spcPct val="0"/>
              </a:spcBef>
              <a:spcAft>
                <a:spcPts val="600"/>
              </a:spcAft>
              <a:defRPr/>
            </a:pPr>
            <a:r>
              <a:rPr lang="en-US" altLang="cs-CZ" sz="1800" dirty="0">
                <a:latin typeface="Times New Roman" panose="02020603050405020304" pitchFamily="18" charset="0"/>
                <a:cs typeface="Times New Roman" panose="02020603050405020304" pitchFamily="18" charset="0"/>
              </a:rPr>
              <a:t>Corporate strategy, structure and rivalry in the industry.</a:t>
            </a:r>
          </a:p>
          <a:p>
            <a:pPr algn="just">
              <a:spcBef>
                <a:spcPct val="0"/>
              </a:spcBef>
              <a:spcAft>
                <a:spcPts val="600"/>
              </a:spcAft>
              <a:defRPr/>
            </a:pPr>
            <a:endParaRPr lang="en-US" altLang="cs-CZ"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22745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07273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dirty="0" smtClean="0">
                <a:ln>
                  <a:noFill/>
                </a:ln>
                <a:solidFill>
                  <a:srgbClr val="307871"/>
                </a:solidFill>
                <a:effectLst/>
                <a:uLnTx/>
                <a:uFillTx/>
                <a:latin typeface="Times New Roman"/>
                <a:ea typeface="+mj-ea"/>
                <a:cs typeface="+mj-cs"/>
              </a:rPr>
              <a:t>Market</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957040"/>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ct val="0"/>
              </a:spcBef>
              <a:buNone/>
              <a:defRPr/>
            </a:pPr>
            <a:r>
              <a:rPr lang="cs-CZ" sz="2200" b="1" dirty="0">
                <a:latin typeface="Times New Roman" panose="02020603050405020304" pitchFamily="18" charset="0"/>
                <a:cs typeface="Times New Roman" panose="02020603050405020304" pitchFamily="18" charset="0"/>
              </a:rPr>
              <a:t>M</a:t>
            </a:r>
            <a:r>
              <a:rPr lang="en-GB" sz="2200" b="1" dirty="0" err="1">
                <a:latin typeface="Times New Roman" panose="02020603050405020304" pitchFamily="18" charset="0"/>
                <a:cs typeface="Times New Roman" panose="02020603050405020304" pitchFamily="18" charset="0"/>
              </a:rPr>
              <a:t>arket</a:t>
            </a:r>
            <a:r>
              <a:rPr lang="en-GB" sz="2200" b="1" dirty="0">
                <a:latin typeface="Times New Roman" panose="02020603050405020304" pitchFamily="18" charset="0"/>
                <a:cs typeface="Times New Roman" panose="02020603050405020304" pitchFamily="18" charset="0"/>
              </a:rPr>
              <a:t> </a:t>
            </a:r>
            <a:r>
              <a:rPr lang="en-GB" sz="2200" dirty="0">
                <a:latin typeface="Times New Roman" panose="02020603050405020304" pitchFamily="18" charset="0"/>
                <a:cs typeface="Times New Roman" panose="02020603050405020304" pitchFamily="18" charset="0"/>
              </a:rPr>
              <a:t>consists of individuals and organizations which are interested and willing to buy a particular product to obtain benefits that will satisfy a specific need or want and who have the resources to engage in such a transaction</a:t>
            </a:r>
            <a:r>
              <a:rPr lang="cs-CZ" sz="2200" dirty="0" smtClean="0">
                <a:latin typeface="Times New Roman" panose="02020603050405020304" pitchFamily="18" charset="0"/>
                <a:cs typeface="Times New Roman" panose="02020603050405020304" pitchFamily="18" charset="0"/>
              </a:rPr>
              <a:t>.</a:t>
            </a:r>
            <a:endParaRPr lang="en-US" sz="2200" dirty="0" smtClean="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sz="2200" dirty="0">
              <a:latin typeface="Times New Roman" panose="02020603050405020304" pitchFamily="18" charset="0"/>
              <a:cs typeface="Times New Roman" panose="02020603050405020304" pitchFamily="18" charset="0"/>
            </a:endParaRPr>
          </a:p>
          <a:p>
            <a:pPr marL="342900" indent="-342900" algn="just">
              <a:spcBef>
                <a:spcPct val="0"/>
              </a:spcBef>
              <a:defRPr/>
            </a:pPr>
            <a:r>
              <a:rPr lang="en-GB" sz="2200" dirty="0">
                <a:latin typeface="Times New Roman" panose="02020603050405020304" pitchFamily="18" charset="0"/>
                <a:cs typeface="Times New Roman" panose="02020603050405020304" pitchFamily="18" charset="0"/>
              </a:rPr>
              <a:t>In the market we can to find these </a:t>
            </a:r>
            <a:r>
              <a:rPr lang="en-GB" sz="2200" b="1" i="1" dirty="0">
                <a:latin typeface="Times New Roman" panose="02020603050405020304" pitchFamily="18" charset="0"/>
                <a:cs typeface="Times New Roman" panose="02020603050405020304" pitchFamily="18" charset="0"/>
              </a:rPr>
              <a:t>market subjects</a:t>
            </a:r>
            <a:r>
              <a:rPr lang="en-GB" sz="2200" dirty="0">
                <a:latin typeface="Times New Roman" panose="02020603050405020304" pitchFamily="18" charset="0"/>
                <a:cs typeface="Times New Roman" panose="02020603050405020304" pitchFamily="18" charset="0"/>
              </a:rPr>
              <a:t>:</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buyers</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organizational</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buyers</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competition</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publics</a:t>
            </a:r>
            <a:endParaRPr lang="cs-CZ" sz="2200" dirty="0">
              <a:latin typeface="Times New Roman" panose="02020603050405020304" pitchFamily="18" charset="0"/>
              <a:cs typeface="Times New Roman" panose="02020603050405020304" pitchFamily="18" charset="0"/>
            </a:endParaRPr>
          </a:p>
          <a:p>
            <a:pPr marL="355600" indent="-355600" algn="just"/>
            <a:r>
              <a:rPr lang="en-GB" sz="2200" dirty="0">
                <a:latin typeface="Times New Roman" panose="02020603050405020304" pitchFamily="18" charset="0"/>
                <a:cs typeface="Times New Roman" panose="02020603050405020304" pitchFamily="18" charset="0"/>
              </a:rPr>
              <a:t>Market is usually measured by dollar (euro) sales and/or unit sales for a defined product-market and specified time period. For measurement of market we can use these three measures: </a:t>
            </a:r>
            <a:endParaRPr lang="cs-CZ" sz="2200" dirty="0">
              <a:latin typeface="Times New Roman" panose="02020603050405020304" pitchFamily="18" charset="0"/>
              <a:cs typeface="Times New Roman" panose="02020603050405020304" pitchFamily="18" charset="0"/>
            </a:endParaRPr>
          </a:p>
          <a:p>
            <a:pPr lvl="1" algn="just"/>
            <a:r>
              <a:rPr lang="en-GB" sz="2200" i="1" dirty="0">
                <a:latin typeface="Times New Roman" panose="02020603050405020304" pitchFamily="18" charset="0"/>
                <a:cs typeface="Times New Roman" panose="02020603050405020304" pitchFamily="18" charset="0"/>
              </a:rPr>
              <a:t>Market potential</a:t>
            </a:r>
            <a:r>
              <a:rPr lang="en-GB" sz="2200" dirty="0">
                <a:latin typeface="Times New Roman" panose="02020603050405020304" pitchFamily="18" charset="0"/>
                <a:cs typeface="Times New Roman" panose="02020603050405020304" pitchFamily="18" charset="0"/>
              </a:rPr>
              <a:t> is an estimate of the maximum possible sales of a product, a group of products or a service for an entire industry during a specified time period. </a:t>
            </a:r>
            <a:endParaRPr lang="cs-CZ" sz="2200" dirty="0">
              <a:latin typeface="Times New Roman" panose="02020603050405020304" pitchFamily="18" charset="0"/>
              <a:cs typeface="Times New Roman" panose="02020603050405020304" pitchFamily="18" charset="0"/>
            </a:endParaRPr>
          </a:p>
          <a:p>
            <a:pPr lvl="1" algn="just"/>
            <a:r>
              <a:rPr lang="en-GB" sz="2200" i="1" dirty="0">
                <a:latin typeface="Times New Roman" panose="02020603050405020304" pitchFamily="18" charset="0"/>
                <a:cs typeface="Times New Roman" panose="02020603050405020304" pitchFamily="18" charset="0"/>
              </a:rPr>
              <a:t>Market size</a:t>
            </a:r>
            <a:r>
              <a:rPr lang="en-GB" sz="2200" dirty="0">
                <a:latin typeface="Times New Roman" panose="02020603050405020304" pitchFamily="18" charset="0"/>
                <a:cs typeface="Times New Roman" panose="02020603050405020304" pitchFamily="18" charset="0"/>
              </a:rPr>
              <a:t> (market capacity) is total sales of product, a group of product or a service of the defined industry during a specified time period.</a:t>
            </a:r>
            <a:endParaRPr lang="cs-CZ" sz="2200" dirty="0">
              <a:latin typeface="Times New Roman" panose="02020603050405020304" pitchFamily="18" charset="0"/>
              <a:cs typeface="Times New Roman" panose="02020603050405020304" pitchFamily="18" charset="0"/>
            </a:endParaRPr>
          </a:p>
          <a:p>
            <a:pPr lvl="1" algn="just"/>
            <a:r>
              <a:rPr lang="en-GB" sz="2200" i="1" dirty="0">
                <a:latin typeface="Times New Roman" panose="02020603050405020304" pitchFamily="18" charset="0"/>
                <a:cs typeface="Times New Roman" panose="02020603050405020304" pitchFamily="18" charset="0"/>
              </a:rPr>
              <a:t>Market share</a:t>
            </a:r>
            <a:r>
              <a:rPr lang="en-GB" sz="2200" dirty="0">
                <a:latin typeface="Times New Roman" panose="02020603050405020304" pitchFamily="18" charset="0"/>
                <a:cs typeface="Times New Roman" panose="02020603050405020304" pitchFamily="18" charset="0"/>
              </a:rPr>
              <a:t> is defined as the sales of product, a group of product or a service of the particular company in the defined industry during a specified time period.</a:t>
            </a:r>
            <a:endParaRPr lang="cs-CZ" sz="2200" dirty="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200" dirty="0">
              <a:latin typeface="Times New Roman" panose="02020603050405020304" pitchFamily="18" charset="0"/>
              <a:cs typeface="Times New Roman" panose="02020603050405020304" pitchFamily="18" charset="0"/>
            </a:endParaRPr>
          </a:p>
          <a:p>
            <a:pPr lvl="1" indent="0" algn="just">
              <a:spcBef>
                <a:spcPct val="0"/>
              </a:spcBef>
              <a:buNone/>
              <a:defRPr/>
            </a:pPr>
            <a:endParaRPr lang="cs-CZ" altLang="cs-CZ"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89557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07273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dirty="0" smtClean="0">
                <a:ln>
                  <a:noFill/>
                </a:ln>
                <a:solidFill>
                  <a:srgbClr val="307871"/>
                </a:solidFill>
                <a:effectLst/>
                <a:uLnTx/>
                <a:uFillTx/>
                <a:latin typeface="Times New Roman"/>
                <a:ea typeface="+mj-ea"/>
                <a:cs typeface="+mj-cs"/>
              </a:rPr>
              <a:t>Market</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957040"/>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spcBef>
                <a:spcPct val="0"/>
              </a:spcBef>
              <a:defRPr/>
            </a:pPr>
            <a:r>
              <a:rPr lang="en-US" altLang="cs-CZ" sz="2400" b="1" i="1" dirty="0">
                <a:latin typeface="Times New Roman" panose="02020603050405020304" pitchFamily="18" charset="0"/>
                <a:cs typeface="Times New Roman" panose="02020603050405020304" pitchFamily="18" charset="0"/>
              </a:rPr>
              <a:t>Market segments </a:t>
            </a:r>
            <a:r>
              <a:rPr lang="en-US" altLang="cs-CZ" sz="2400" dirty="0">
                <a:latin typeface="Times New Roman" panose="02020603050405020304" pitchFamily="18" charset="0"/>
                <a:cs typeface="Times New Roman" panose="02020603050405020304" pitchFamily="18" charset="0"/>
              </a:rPr>
              <a:t>are distinct groups of customers within a market that can be differentiated from each other on the basis of their distinct attributes and specific demands.</a:t>
            </a:r>
          </a:p>
          <a:p>
            <a:pPr marL="285750" indent="-285750" algn="just">
              <a:spcBef>
                <a:spcPct val="0"/>
              </a:spcBef>
              <a:defRPr/>
            </a:pPr>
            <a:endParaRPr lang="en-US" altLang="cs-CZ" sz="2400" dirty="0">
              <a:latin typeface="Times New Roman" panose="02020603050405020304" pitchFamily="18" charset="0"/>
              <a:cs typeface="Times New Roman" panose="02020603050405020304" pitchFamily="18" charset="0"/>
            </a:endParaRPr>
          </a:p>
          <a:p>
            <a:pPr marL="285750" indent="-285750" algn="just">
              <a:spcBef>
                <a:spcPct val="0"/>
              </a:spcBef>
              <a:defRPr/>
            </a:pPr>
            <a:r>
              <a:rPr lang="en-US" sz="2400" dirty="0">
                <a:latin typeface="Times New Roman" panose="02020603050405020304" pitchFamily="18" charset="0"/>
                <a:cs typeface="Times New Roman" panose="02020603050405020304" pitchFamily="18" charset="0"/>
              </a:rPr>
              <a:t>Each segment contains people who are relatively homogenous in their needs, wants and the product benefits they seek. Also, each segment seeks a different set of benefits from the same product category.</a:t>
            </a:r>
          </a:p>
          <a:p>
            <a:pPr marL="285750" indent="-285750" algn="just">
              <a:spcBef>
                <a:spcPct val="0"/>
              </a:spcBef>
              <a:defRPr/>
            </a:pPr>
            <a:endParaRPr lang="en-US" sz="2400" dirty="0">
              <a:latin typeface="Times New Roman" panose="02020603050405020304" pitchFamily="18" charset="0"/>
              <a:cs typeface="Times New Roman" panose="02020603050405020304" pitchFamily="18" charset="0"/>
            </a:endParaRPr>
          </a:p>
          <a:p>
            <a:pPr marL="285750" indent="-285750" algn="just">
              <a:spcBef>
                <a:spcPct val="0"/>
              </a:spcBef>
              <a:defRPr/>
            </a:pPr>
            <a:r>
              <a:rPr lang="en-US" sz="2400" dirty="0">
                <a:latin typeface="Times New Roman" panose="02020603050405020304" pitchFamily="18" charset="0"/>
                <a:cs typeface="Times New Roman" panose="02020603050405020304" pitchFamily="18" charset="0"/>
              </a:rPr>
              <a:t>The aim of segmentation is to identify groups within a heterogeneous market who share distinctive needs, preferences and behaviors.</a:t>
            </a:r>
            <a:endParaRPr lang="en-US"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lvl="1" indent="0" algn="just">
              <a:spcBef>
                <a:spcPct val="0"/>
              </a:spcBef>
              <a:buNone/>
              <a:defRPr/>
            </a:pPr>
            <a:endParaRPr lang="cs-CZ" alt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54476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71447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dirty="0" err="1" smtClean="0">
                <a:ln>
                  <a:noFill/>
                </a:ln>
                <a:solidFill>
                  <a:srgbClr val="307871"/>
                </a:solidFill>
                <a:effectLst/>
                <a:uLnTx/>
                <a:uFillTx/>
                <a:latin typeface="Times New Roman"/>
                <a:ea typeface="+mj-ea"/>
                <a:cs typeface="+mj-cs"/>
              </a:rPr>
              <a:t>Methods</a:t>
            </a:r>
            <a:r>
              <a:rPr kumimoji="0" lang="cs-CZ" sz="2400" b="0" i="0" u="none" strike="noStrike" kern="0" cap="none" spc="0" normalizeH="0" dirty="0" smtClean="0">
                <a:ln>
                  <a:noFill/>
                </a:ln>
                <a:solidFill>
                  <a:srgbClr val="307871"/>
                </a:solidFill>
                <a:effectLst/>
                <a:uLnTx/>
                <a:uFillTx/>
                <a:latin typeface="Times New Roman"/>
                <a:ea typeface="+mj-ea"/>
                <a:cs typeface="+mj-cs"/>
              </a:rPr>
              <a:t> </a:t>
            </a:r>
            <a:r>
              <a:rPr kumimoji="0" lang="cs-CZ" sz="2400" b="0" i="0" u="none" strike="noStrike" kern="0" cap="none" spc="0" normalizeH="0" dirty="0" err="1" smtClean="0">
                <a:ln>
                  <a:noFill/>
                </a:ln>
                <a:solidFill>
                  <a:srgbClr val="307871"/>
                </a:solidFill>
                <a:effectLst/>
                <a:uLnTx/>
                <a:uFillTx/>
                <a:latin typeface="Times New Roman"/>
                <a:ea typeface="+mj-ea"/>
                <a:cs typeface="+mj-cs"/>
              </a:rPr>
              <a:t>of</a:t>
            </a:r>
            <a:r>
              <a:rPr kumimoji="0" lang="cs-CZ" sz="2400" b="0" i="0" u="none" strike="noStrike" kern="0" cap="none" spc="0" normalizeH="0" dirty="0" smtClean="0">
                <a:ln>
                  <a:noFill/>
                </a:ln>
                <a:solidFill>
                  <a:srgbClr val="307871"/>
                </a:solidFill>
                <a:effectLst/>
                <a:uLnTx/>
                <a:uFillTx/>
                <a:latin typeface="Times New Roman"/>
                <a:ea typeface="+mj-ea"/>
                <a:cs typeface="+mj-cs"/>
              </a:rPr>
              <a:t> </a:t>
            </a:r>
            <a:r>
              <a:rPr kumimoji="0" lang="en-US" sz="2400" b="0" i="0" u="none" strike="noStrike" kern="0" cap="none" spc="0" normalizeH="0" dirty="0" smtClean="0">
                <a:ln>
                  <a:noFill/>
                </a:ln>
                <a:solidFill>
                  <a:srgbClr val="307871"/>
                </a:solidFill>
                <a:effectLst/>
                <a:uLnTx/>
                <a:uFillTx/>
                <a:latin typeface="Times New Roman"/>
                <a:ea typeface="+mj-ea"/>
                <a:cs typeface="+mj-cs"/>
              </a:rPr>
              <a:t>Market</a:t>
            </a:r>
            <a:r>
              <a:rPr kumimoji="0" lang="cs-CZ" sz="2400" b="0" i="0" u="none" strike="noStrike" kern="0" cap="none" spc="0" normalizeH="0" dirty="0" smtClean="0">
                <a:ln>
                  <a:noFill/>
                </a:ln>
                <a:solidFill>
                  <a:srgbClr val="307871"/>
                </a:solidFill>
                <a:effectLst/>
                <a:uLnTx/>
                <a:uFillTx/>
                <a:latin typeface="Times New Roman"/>
                <a:ea typeface="+mj-ea"/>
                <a:cs typeface="+mj-cs"/>
              </a:rPr>
              <a:t> </a:t>
            </a:r>
            <a:r>
              <a:rPr kumimoji="0" lang="cs-CZ" sz="2400" b="0" i="0" u="none" strike="noStrike" kern="0" cap="none" spc="0" normalizeH="0" dirty="0" err="1" smtClean="0">
                <a:ln>
                  <a:noFill/>
                </a:ln>
                <a:solidFill>
                  <a:srgbClr val="307871"/>
                </a:solidFill>
                <a:effectLst/>
                <a:uLnTx/>
                <a:uFillTx/>
                <a:latin typeface="Times New Roman"/>
                <a:ea typeface="+mj-ea"/>
                <a:cs typeface="+mj-cs"/>
              </a:rPr>
              <a:t>Analysis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957040"/>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spcBef>
                <a:spcPct val="0"/>
              </a:spcBef>
              <a:defRPr/>
            </a:pPr>
            <a:r>
              <a:rPr lang="en-US" altLang="cs-CZ" sz="2000" dirty="0">
                <a:latin typeface="Times New Roman" panose="02020603050405020304" pitchFamily="18" charset="0"/>
                <a:cs typeface="Times New Roman" panose="02020603050405020304" pitchFamily="18" charset="0"/>
              </a:rPr>
              <a:t>The market analysis focuses on the specification and description of customers and customer groups. </a:t>
            </a:r>
            <a:endParaRPr lang="cs-CZ" altLang="cs-CZ" sz="2000" dirty="0" smtClean="0">
              <a:latin typeface="Times New Roman" panose="02020603050405020304" pitchFamily="18" charset="0"/>
              <a:cs typeface="Times New Roman" panose="02020603050405020304" pitchFamily="18" charset="0"/>
            </a:endParaRPr>
          </a:p>
          <a:p>
            <a:pPr marL="285750" indent="-285750" algn="just">
              <a:spcBef>
                <a:spcPct val="0"/>
              </a:spcBef>
              <a:defRPr/>
            </a:pPr>
            <a:r>
              <a:rPr lang="cs-CZ" altLang="cs-CZ" sz="2000" dirty="0" smtClean="0">
                <a:latin typeface="Times New Roman" panose="02020603050405020304" pitchFamily="18" charset="0"/>
                <a:cs typeface="Times New Roman" panose="02020603050405020304" pitchFamily="18" charset="0"/>
              </a:rPr>
              <a:t>T</a:t>
            </a:r>
            <a:r>
              <a:rPr lang="en-US" altLang="cs-CZ" sz="2000" dirty="0" smtClean="0">
                <a:latin typeface="Times New Roman" panose="02020603050405020304" pitchFamily="18" charset="0"/>
                <a:cs typeface="Times New Roman" panose="02020603050405020304" pitchFamily="18" charset="0"/>
              </a:rPr>
              <a:t>he </a:t>
            </a:r>
            <a:r>
              <a:rPr lang="en-US" altLang="cs-CZ" sz="2000" dirty="0">
                <a:latin typeface="Times New Roman" panose="02020603050405020304" pitchFamily="18" charset="0"/>
                <a:cs typeface="Times New Roman" panose="02020603050405020304" pitchFamily="18" charset="0"/>
              </a:rPr>
              <a:t>market analysis is used to identify the customers that are under consideration for a particular market </a:t>
            </a:r>
            <a:r>
              <a:rPr lang="en-US" altLang="cs-CZ" sz="2000" dirty="0" smtClean="0">
                <a:latin typeface="Times New Roman" panose="02020603050405020304" pitchFamily="18" charset="0"/>
                <a:cs typeface="Times New Roman" panose="02020603050405020304" pitchFamily="18" charset="0"/>
              </a:rPr>
              <a:t>offer</a:t>
            </a:r>
            <a:r>
              <a:rPr lang="cs-CZ" altLang="cs-CZ" sz="2000" dirty="0" smtClean="0">
                <a:latin typeface="Times New Roman" panose="02020603050405020304" pitchFamily="18" charset="0"/>
                <a:cs typeface="Times New Roman" panose="02020603050405020304" pitchFamily="18" charset="0"/>
              </a:rPr>
              <a:t>.</a:t>
            </a:r>
          </a:p>
          <a:p>
            <a:pPr marL="285750" indent="-285750" algn="just">
              <a:spcBef>
                <a:spcPct val="0"/>
              </a:spcBef>
              <a:defRPr/>
            </a:pPr>
            <a:r>
              <a:rPr lang="en-US" altLang="cs-CZ" sz="2000" dirty="0" smtClean="0">
                <a:latin typeface="Times New Roman" panose="02020603050405020304" pitchFamily="18" charset="0"/>
                <a:cs typeface="Times New Roman" panose="02020603050405020304" pitchFamily="18" charset="0"/>
              </a:rPr>
              <a:t>The </a:t>
            </a:r>
            <a:r>
              <a:rPr lang="en-US" altLang="cs-CZ" sz="2000" dirty="0">
                <a:latin typeface="Times New Roman" panose="02020603050405020304" pitchFamily="18" charset="0"/>
                <a:cs typeface="Times New Roman" panose="02020603050405020304" pitchFamily="18" charset="0"/>
              </a:rPr>
              <a:t>information sources for the market environment analysis are mainly secondary information related to the target market, primary information obtained through research, information from the company's information system</a:t>
            </a:r>
            <a:r>
              <a:rPr lang="en-US" altLang="cs-CZ" sz="2000" dirty="0" smtClean="0">
                <a:latin typeface="Times New Roman" panose="02020603050405020304" pitchFamily="18" charset="0"/>
                <a:cs typeface="Times New Roman" panose="02020603050405020304" pitchFamily="18" charset="0"/>
              </a:rPr>
              <a:t>.</a:t>
            </a:r>
            <a:endParaRPr lang="cs-CZ" altLang="cs-CZ" sz="2000" dirty="0" smtClean="0">
              <a:latin typeface="Times New Roman" panose="02020603050405020304" pitchFamily="18" charset="0"/>
              <a:cs typeface="Times New Roman" panose="02020603050405020304" pitchFamily="18" charset="0"/>
            </a:endParaRPr>
          </a:p>
          <a:p>
            <a:pPr marL="285750" indent="-285750" algn="just">
              <a:spcBef>
                <a:spcPct val="0"/>
              </a:spcBef>
              <a:defRPr/>
            </a:pPr>
            <a:endParaRPr lang="cs-CZ" altLang="cs-CZ" sz="2000" dirty="0" smtClean="0">
              <a:latin typeface="Times New Roman" panose="02020603050405020304" pitchFamily="18" charset="0"/>
              <a:cs typeface="Times New Roman" panose="02020603050405020304" pitchFamily="18" charset="0"/>
            </a:endParaRPr>
          </a:p>
          <a:p>
            <a:pPr marL="285750" indent="-285750" algn="just">
              <a:spcBef>
                <a:spcPct val="0"/>
              </a:spcBef>
              <a:defRPr/>
            </a:pPr>
            <a:r>
              <a:rPr lang="en-US" altLang="cs-CZ" sz="2000" b="1" dirty="0">
                <a:latin typeface="Times New Roman" panose="02020603050405020304" pitchFamily="18" charset="0"/>
                <a:cs typeface="Times New Roman" panose="02020603050405020304" pitchFamily="18" charset="0"/>
              </a:rPr>
              <a:t>Market research </a:t>
            </a:r>
            <a:r>
              <a:rPr lang="en-US" altLang="cs-CZ" sz="2000" dirty="0">
                <a:latin typeface="Times New Roman" panose="02020603050405020304" pitchFamily="18" charset="0"/>
                <a:cs typeface="Times New Roman" panose="02020603050405020304" pitchFamily="18" charset="0"/>
              </a:rPr>
              <a:t>is the specification, collection, analysis and interpretation of information used as a basis for managerial decision making.</a:t>
            </a:r>
          </a:p>
          <a:p>
            <a:pPr marL="285750" indent="-285750" algn="just">
              <a:spcBef>
                <a:spcPct val="0"/>
              </a:spcBef>
              <a:defRPr/>
            </a:pPr>
            <a:r>
              <a:rPr lang="en-US" altLang="cs-CZ" sz="2000" dirty="0">
                <a:latin typeface="Times New Roman" panose="02020603050405020304" pitchFamily="18" charset="0"/>
                <a:cs typeface="Times New Roman" panose="02020603050405020304" pitchFamily="18" charset="0"/>
              </a:rPr>
              <a:t>Market research is a part of the enterprise information system, which consists of: internal information system, external intelligence system, research system, decision support system.</a:t>
            </a:r>
          </a:p>
          <a:p>
            <a:pPr marL="285750" indent="-285750" algn="just">
              <a:spcBef>
                <a:spcPct val="0"/>
              </a:spcBef>
              <a:defRPr/>
            </a:pPr>
            <a:r>
              <a:rPr lang="en-US" altLang="cs-CZ" sz="2000" dirty="0">
                <a:latin typeface="Times New Roman" panose="02020603050405020304" pitchFamily="18" charset="0"/>
                <a:cs typeface="Times New Roman" panose="02020603050405020304" pitchFamily="18" charset="0"/>
              </a:rPr>
              <a:t>The market research process is a sequence of steps leading from the preparation of research towards the actual implementation of research. Although each research and its process is </a:t>
            </a:r>
            <a:r>
              <a:rPr lang="en-US" altLang="cs-CZ" sz="2000" dirty="0" err="1">
                <a:latin typeface="Times New Roman" panose="02020603050405020304" pitchFamily="18" charset="0"/>
                <a:cs typeface="Times New Roman" panose="02020603050405020304" pitchFamily="18" charset="0"/>
              </a:rPr>
              <a:t>characterised</a:t>
            </a:r>
            <a:r>
              <a:rPr lang="en-US" altLang="cs-CZ" sz="2000" dirty="0">
                <a:latin typeface="Times New Roman" panose="02020603050405020304" pitchFamily="18" charset="0"/>
                <a:cs typeface="Times New Roman" panose="02020603050405020304" pitchFamily="18" charset="0"/>
              </a:rPr>
              <a:t> by specific features and differences, it can be divided into three basic phases:</a:t>
            </a:r>
          </a:p>
          <a:p>
            <a:pPr marL="742950" lvl="1" indent="-285750" algn="just">
              <a:spcBef>
                <a:spcPct val="0"/>
              </a:spcBef>
              <a:defRPr/>
            </a:pPr>
            <a:r>
              <a:rPr lang="en-US" altLang="cs-CZ" sz="1800" dirty="0">
                <a:latin typeface="Times New Roman" panose="02020603050405020304" pitchFamily="18" charset="0"/>
                <a:cs typeface="Times New Roman" panose="02020603050405020304" pitchFamily="18" charset="0"/>
              </a:rPr>
              <a:t>Preparatory phase - setting the research objective, specification of the research problem, designing the research plan;</a:t>
            </a:r>
          </a:p>
          <a:p>
            <a:pPr marL="742950" lvl="1" indent="-285750" algn="just">
              <a:spcBef>
                <a:spcPct val="0"/>
              </a:spcBef>
              <a:defRPr/>
            </a:pPr>
            <a:r>
              <a:rPr lang="cs-CZ" altLang="cs-CZ" sz="1800" dirty="0" smtClean="0">
                <a:latin typeface="Times New Roman" panose="02020603050405020304" pitchFamily="18" charset="0"/>
                <a:cs typeface="Times New Roman" panose="02020603050405020304" pitchFamily="18" charset="0"/>
              </a:rPr>
              <a:t>I</a:t>
            </a:r>
            <a:r>
              <a:rPr lang="en-US" altLang="cs-CZ" sz="1800" dirty="0" err="1" smtClean="0">
                <a:latin typeface="Times New Roman" panose="02020603050405020304" pitchFamily="18" charset="0"/>
                <a:cs typeface="Times New Roman" panose="02020603050405020304" pitchFamily="18" charset="0"/>
              </a:rPr>
              <a:t>mplementation</a:t>
            </a:r>
            <a:r>
              <a:rPr lang="en-US" altLang="cs-CZ" sz="1800" dirty="0" smtClean="0">
                <a:latin typeface="Times New Roman" panose="02020603050405020304" pitchFamily="18" charset="0"/>
                <a:cs typeface="Times New Roman" panose="02020603050405020304" pitchFamily="18" charset="0"/>
              </a:rPr>
              <a:t> </a:t>
            </a:r>
            <a:r>
              <a:rPr lang="en-US" altLang="cs-CZ" sz="1800" dirty="0">
                <a:latin typeface="Times New Roman" panose="02020603050405020304" pitchFamily="18" charset="0"/>
                <a:cs typeface="Times New Roman" panose="02020603050405020304" pitchFamily="18" charset="0"/>
              </a:rPr>
              <a:t>phase - collection of information, data analysis, transformation of data structure into information;</a:t>
            </a:r>
          </a:p>
          <a:p>
            <a:pPr marL="742950" lvl="1" indent="-285750" algn="just">
              <a:spcBef>
                <a:spcPct val="0"/>
              </a:spcBef>
              <a:defRPr/>
            </a:pPr>
            <a:r>
              <a:rPr lang="cs-CZ" altLang="cs-CZ" sz="1800" dirty="0" smtClean="0">
                <a:latin typeface="Times New Roman" panose="02020603050405020304" pitchFamily="18" charset="0"/>
                <a:cs typeface="Times New Roman" panose="02020603050405020304" pitchFamily="18" charset="0"/>
              </a:rPr>
              <a:t>P</a:t>
            </a:r>
            <a:r>
              <a:rPr lang="en-US" altLang="cs-CZ" sz="1800" dirty="0" err="1" smtClean="0">
                <a:latin typeface="Times New Roman" panose="02020603050405020304" pitchFamily="18" charset="0"/>
                <a:cs typeface="Times New Roman" panose="02020603050405020304" pitchFamily="18" charset="0"/>
              </a:rPr>
              <a:t>resentation</a:t>
            </a:r>
            <a:r>
              <a:rPr lang="en-US" altLang="cs-CZ" sz="1800" dirty="0" smtClean="0">
                <a:latin typeface="Times New Roman" panose="02020603050405020304" pitchFamily="18" charset="0"/>
                <a:cs typeface="Times New Roman" panose="02020603050405020304" pitchFamily="18" charset="0"/>
              </a:rPr>
              <a:t> </a:t>
            </a:r>
            <a:r>
              <a:rPr lang="en-US" altLang="cs-CZ" sz="1800" dirty="0">
                <a:latin typeface="Times New Roman" panose="02020603050405020304" pitchFamily="18" charset="0"/>
                <a:cs typeface="Times New Roman" panose="02020603050405020304" pitchFamily="18" charset="0"/>
              </a:rPr>
              <a:t>phase - written and oral presentation of research results.</a:t>
            </a:r>
          </a:p>
          <a:p>
            <a:pPr marL="342900" indent="-342900" algn="just">
              <a:spcBef>
                <a:spcPct val="0"/>
              </a:spcBef>
              <a:defRPr/>
            </a:pPr>
            <a:endParaRPr lang="cs-CZ" altLang="cs-CZ" sz="2000" dirty="0">
              <a:latin typeface="Times New Roman" panose="02020603050405020304" pitchFamily="18" charset="0"/>
              <a:cs typeface="Times New Roman" panose="02020603050405020304" pitchFamily="18" charset="0"/>
            </a:endParaRPr>
          </a:p>
          <a:p>
            <a:pPr lvl="1" indent="0" algn="just">
              <a:spcBef>
                <a:spcPct val="0"/>
              </a:spcBef>
              <a:buNone/>
              <a:defRPr/>
            </a:pPr>
            <a:endParaRPr lang="cs-CZ" altLang="cs-CZ"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3948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71447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dirty="0" err="1" smtClean="0">
                <a:ln>
                  <a:noFill/>
                </a:ln>
                <a:solidFill>
                  <a:srgbClr val="307871"/>
                </a:solidFill>
                <a:effectLst/>
                <a:uLnTx/>
                <a:uFillTx/>
                <a:latin typeface="Times New Roman"/>
                <a:ea typeface="+mj-ea"/>
                <a:cs typeface="+mj-cs"/>
              </a:rPr>
              <a:t>Methods</a:t>
            </a:r>
            <a:r>
              <a:rPr kumimoji="0" lang="cs-CZ" sz="2400" b="0" i="0" u="none" strike="noStrike" kern="0" cap="none" spc="0" normalizeH="0" dirty="0" smtClean="0">
                <a:ln>
                  <a:noFill/>
                </a:ln>
                <a:solidFill>
                  <a:srgbClr val="307871"/>
                </a:solidFill>
                <a:effectLst/>
                <a:uLnTx/>
                <a:uFillTx/>
                <a:latin typeface="Times New Roman"/>
                <a:ea typeface="+mj-ea"/>
                <a:cs typeface="+mj-cs"/>
              </a:rPr>
              <a:t> </a:t>
            </a:r>
            <a:r>
              <a:rPr kumimoji="0" lang="cs-CZ" sz="2400" b="0" i="0" u="none" strike="noStrike" kern="0" cap="none" spc="0" normalizeH="0" dirty="0" err="1" smtClean="0">
                <a:ln>
                  <a:noFill/>
                </a:ln>
                <a:solidFill>
                  <a:srgbClr val="307871"/>
                </a:solidFill>
                <a:effectLst/>
                <a:uLnTx/>
                <a:uFillTx/>
                <a:latin typeface="Times New Roman"/>
                <a:ea typeface="+mj-ea"/>
                <a:cs typeface="+mj-cs"/>
              </a:rPr>
              <a:t>of</a:t>
            </a:r>
            <a:r>
              <a:rPr kumimoji="0" lang="cs-CZ" sz="2400" b="0" i="0" u="none" strike="noStrike" kern="0" cap="none" spc="0" normalizeH="0" dirty="0" smtClean="0">
                <a:ln>
                  <a:noFill/>
                </a:ln>
                <a:solidFill>
                  <a:srgbClr val="307871"/>
                </a:solidFill>
                <a:effectLst/>
                <a:uLnTx/>
                <a:uFillTx/>
                <a:latin typeface="Times New Roman"/>
                <a:ea typeface="+mj-ea"/>
                <a:cs typeface="+mj-cs"/>
              </a:rPr>
              <a:t> </a:t>
            </a:r>
            <a:r>
              <a:rPr kumimoji="0" lang="en-US" sz="2400" b="0" i="0" u="none" strike="noStrike" kern="0" cap="none" spc="0" normalizeH="0" dirty="0" smtClean="0">
                <a:ln>
                  <a:noFill/>
                </a:ln>
                <a:solidFill>
                  <a:srgbClr val="307871"/>
                </a:solidFill>
                <a:effectLst/>
                <a:uLnTx/>
                <a:uFillTx/>
                <a:latin typeface="Times New Roman"/>
                <a:ea typeface="+mj-ea"/>
                <a:cs typeface="+mj-cs"/>
              </a:rPr>
              <a:t>Market</a:t>
            </a:r>
            <a:r>
              <a:rPr kumimoji="0" lang="cs-CZ" sz="2400" b="0" i="0" u="none" strike="noStrike" kern="0" cap="none" spc="0" normalizeH="0" dirty="0" smtClean="0">
                <a:ln>
                  <a:noFill/>
                </a:ln>
                <a:solidFill>
                  <a:srgbClr val="307871"/>
                </a:solidFill>
                <a:effectLst/>
                <a:uLnTx/>
                <a:uFillTx/>
                <a:latin typeface="Times New Roman"/>
                <a:ea typeface="+mj-ea"/>
                <a:cs typeface="+mj-cs"/>
              </a:rPr>
              <a:t> </a:t>
            </a:r>
            <a:r>
              <a:rPr kumimoji="0" lang="cs-CZ" sz="2400" b="0" i="0" u="none" strike="noStrike" kern="0" cap="none" spc="0" normalizeH="0" dirty="0" err="1" smtClean="0">
                <a:ln>
                  <a:noFill/>
                </a:ln>
                <a:solidFill>
                  <a:srgbClr val="307871"/>
                </a:solidFill>
                <a:effectLst/>
                <a:uLnTx/>
                <a:uFillTx/>
                <a:latin typeface="Times New Roman"/>
                <a:ea typeface="+mj-ea"/>
                <a:cs typeface="+mj-cs"/>
              </a:rPr>
              <a:t>Analysis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957040"/>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spcBef>
                <a:spcPct val="0"/>
              </a:spcBef>
              <a:spcAft>
                <a:spcPts val="600"/>
              </a:spcAft>
              <a:defRPr/>
            </a:pPr>
            <a:r>
              <a:rPr lang="en-US" altLang="cs-CZ" sz="2000" b="1" dirty="0">
                <a:latin typeface="Times New Roman" panose="02020603050405020304" pitchFamily="18" charset="0"/>
                <a:cs typeface="Times New Roman" panose="02020603050405020304" pitchFamily="18" charset="0"/>
              </a:rPr>
              <a:t>Strategy maps </a:t>
            </a:r>
            <a:r>
              <a:rPr lang="en-US" altLang="cs-CZ" sz="2000" dirty="0">
                <a:latin typeface="Times New Roman" panose="02020603050405020304" pitchFamily="18" charset="0"/>
                <a:cs typeface="Times New Roman" panose="02020603050405020304" pitchFamily="18" charset="0"/>
              </a:rPr>
              <a:t>are created by examining the differences of companies in a given sector.</a:t>
            </a:r>
          </a:p>
          <a:p>
            <a:pPr marL="285750" indent="-285750" algn="just">
              <a:spcBef>
                <a:spcPct val="0"/>
              </a:spcBef>
              <a:spcAft>
                <a:spcPts val="600"/>
              </a:spcAft>
              <a:defRPr/>
            </a:pPr>
            <a:r>
              <a:rPr lang="en-US" altLang="cs-CZ" sz="2000" dirty="0">
                <a:latin typeface="Times New Roman" panose="02020603050405020304" pitchFamily="18" charset="0"/>
                <a:cs typeface="Times New Roman" panose="02020603050405020304" pitchFamily="18" charset="0"/>
              </a:rPr>
              <a:t>They are particularly meaningful in those sectors where there are several groups of competitors with different characteristics and a significant market position.</a:t>
            </a:r>
          </a:p>
          <a:p>
            <a:pPr marL="285750" indent="-285750" algn="just">
              <a:spcBef>
                <a:spcPct val="0"/>
              </a:spcBef>
              <a:spcAft>
                <a:spcPts val="600"/>
              </a:spcAft>
              <a:defRPr/>
            </a:pPr>
            <a:r>
              <a:rPr lang="en-US" altLang="cs-CZ" sz="2000" dirty="0">
                <a:latin typeface="Times New Roman" panose="02020603050405020304" pitchFamily="18" charset="0"/>
                <a:cs typeface="Times New Roman" panose="02020603050405020304" pitchFamily="18" charset="0"/>
              </a:rPr>
              <a:t>These groups of firms are then plotted on a two-variable map according to selected characteristics. This creates strategic areas, spaces, strategic groups of competitors in the overall market. The size of each circle indicates the share of the strategic group in the total market.  </a:t>
            </a:r>
          </a:p>
          <a:p>
            <a:pPr marL="285750" indent="-285750" algn="just">
              <a:spcBef>
                <a:spcPct val="0"/>
              </a:spcBef>
              <a:spcAft>
                <a:spcPts val="600"/>
              </a:spcAft>
              <a:defRPr/>
            </a:pPr>
            <a:r>
              <a:rPr lang="en-US" altLang="cs-CZ" sz="2000" dirty="0">
                <a:latin typeface="Times New Roman" panose="02020603050405020304" pitchFamily="18" charset="0"/>
                <a:cs typeface="Times New Roman" panose="02020603050405020304" pitchFamily="18" charset="0"/>
              </a:rPr>
              <a:t>Strategic maps are an important, useful and simple tool for industry analysis. They allow a better understanding of the nature of sectoral competition and to make changes in the sector or strategic group of customers.</a:t>
            </a:r>
            <a:endParaRPr lang="cs-CZ" altLang="cs-CZ" sz="2000" dirty="0">
              <a:latin typeface="Times New Roman" panose="02020603050405020304" pitchFamily="18" charset="0"/>
              <a:cs typeface="Times New Roman" panose="02020603050405020304" pitchFamily="18" charset="0"/>
            </a:endParaRPr>
          </a:p>
          <a:p>
            <a:pPr lvl="1" indent="0" algn="just">
              <a:spcBef>
                <a:spcPct val="0"/>
              </a:spcBef>
              <a:buNone/>
              <a:defRPr/>
            </a:pPr>
            <a:endParaRPr lang="cs-CZ" altLang="cs-CZ"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81781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71447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dirty="0" err="1" smtClean="0">
                <a:ln>
                  <a:noFill/>
                </a:ln>
                <a:solidFill>
                  <a:srgbClr val="307871"/>
                </a:solidFill>
                <a:effectLst/>
                <a:uLnTx/>
                <a:uFillTx/>
                <a:latin typeface="Times New Roman"/>
                <a:ea typeface="+mj-ea"/>
                <a:cs typeface="+mj-cs"/>
              </a:rPr>
              <a:t>Methods</a:t>
            </a:r>
            <a:r>
              <a:rPr kumimoji="0" lang="cs-CZ" sz="2400" b="0" i="0" u="none" strike="noStrike" kern="0" cap="none" spc="0" normalizeH="0" dirty="0" smtClean="0">
                <a:ln>
                  <a:noFill/>
                </a:ln>
                <a:solidFill>
                  <a:srgbClr val="307871"/>
                </a:solidFill>
                <a:effectLst/>
                <a:uLnTx/>
                <a:uFillTx/>
                <a:latin typeface="Times New Roman"/>
                <a:ea typeface="+mj-ea"/>
                <a:cs typeface="+mj-cs"/>
              </a:rPr>
              <a:t> </a:t>
            </a:r>
            <a:r>
              <a:rPr kumimoji="0" lang="cs-CZ" sz="2400" b="0" i="0" u="none" strike="noStrike" kern="0" cap="none" spc="0" normalizeH="0" dirty="0" err="1" smtClean="0">
                <a:ln>
                  <a:noFill/>
                </a:ln>
                <a:solidFill>
                  <a:srgbClr val="307871"/>
                </a:solidFill>
                <a:effectLst/>
                <a:uLnTx/>
                <a:uFillTx/>
                <a:latin typeface="Times New Roman"/>
                <a:ea typeface="+mj-ea"/>
                <a:cs typeface="+mj-cs"/>
              </a:rPr>
              <a:t>of</a:t>
            </a:r>
            <a:r>
              <a:rPr kumimoji="0" lang="cs-CZ" sz="2400" b="0" i="0" u="none" strike="noStrike" kern="0" cap="none" spc="0" normalizeH="0" dirty="0" smtClean="0">
                <a:ln>
                  <a:noFill/>
                </a:ln>
                <a:solidFill>
                  <a:srgbClr val="307871"/>
                </a:solidFill>
                <a:effectLst/>
                <a:uLnTx/>
                <a:uFillTx/>
                <a:latin typeface="Times New Roman"/>
                <a:ea typeface="+mj-ea"/>
                <a:cs typeface="+mj-cs"/>
              </a:rPr>
              <a:t> </a:t>
            </a:r>
            <a:r>
              <a:rPr kumimoji="0" lang="en-US" sz="2400" b="0" i="0" u="none" strike="noStrike" kern="0" cap="none" spc="0" normalizeH="0" dirty="0" smtClean="0">
                <a:ln>
                  <a:noFill/>
                </a:ln>
                <a:solidFill>
                  <a:srgbClr val="307871"/>
                </a:solidFill>
                <a:effectLst/>
                <a:uLnTx/>
                <a:uFillTx/>
                <a:latin typeface="Times New Roman"/>
                <a:ea typeface="+mj-ea"/>
                <a:cs typeface="+mj-cs"/>
              </a:rPr>
              <a:t>Market</a:t>
            </a:r>
            <a:r>
              <a:rPr kumimoji="0" lang="cs-CZ" sz="2400" b="0" i="0" u="none" strike="noStrike" kern="0" cap="none" spc="0" normalizeH="0" dirty="0" smtClean="0">
                <a:ln>
                  <a:noFill/>
                </a:ln>
                <a:solidFill>
                  <a:srgbClr val="307871"/>
                </a:solidFill>
                <a:effectLst/>
                <a:uLnTx/>
                <a:uFillTx/>
                <a:latin typeface="Times New Roman"/>
                <a:ea typeface="+mj-ea"/>
                <a:cs typeface="+mj-cs"/>
              </a:rPr>
              <a:t> </a:t>
            </a:r>
            <a:r>
              <a:rPr kumimoji="0" lang="cs-CZ" sz="2400" b="0" i="0" u="none" strike="noStrike" kern="0" cap="none" spc="0" normalizeH="0" dirty="0" err="1" smtClean="0">
                <a:ln>
                  <a:noFill/>
                </a:ln>
                <a:solidFill>
                  <a:srgbClr val="307871"/>
                </a:solidFill>
                <a:effectLst/>
                <a:uLnTx/>
                <a:uFillTx/>
                <a:latin typeface="Times New Roman"/>
                <a:ea typeface="+mj-ea"/>
                <a:cs typeface="+mj-cs"/>
              </a:rPr>
              <a:t>Analysis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957040"/>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spcBef>
                <a:spcPct val="0"/>
              </a:spcBef>
              <a:spcAft>
                <a:spcPts val="600"/>
              </a:spcAft>
              <a:defRPr/>
            </a:pPr>
            <a:r>
              <a:rPr lang="en-US" altLang="cs-CZ" sz="2000" b="1" dirty="0">
                <a:latin typeface="Times New Roman" panose="02020603050405020304" pitchFamily="18" charset="0"/>
                <a:cs typeface="Times New Roman" panose="02020603050405020304" pitchFamily="18" charset="0"/>
              </a:rPr>
              <a:t>The analysis of </a:t>
            </a:r>
            <a:r>
              <a:rPr lang="en-US" altLang="cs-CZ" sz="2000" b="1" dirty="0" err="1">
                <a:latin typeface="Times New Roman" panose="02020603050405020304" pitchFamily="18" charset="0"/>
                <a:cs typeface="Times New Roman" panose="02020603050405020304" pitchFamily="18" charset="0"/>
              </a:rPr>
              <a:t>globalisation</a:t>
            </a:r>
            <a:r>
              <a:rPr lang="en-US" altLang="cs-CZ" sz="2000" b="1" dirty="0">
                <a:latin typeface="Times New Roman" panose="02020603050405020304" pitchFamily="18" charset="0"/>
                <a:cs typeface="Times New Roman" panose="02020603050405020304" pitchFamily="18" charset="0"/>
              </a:rPr>
              <a:t> trends </a:t>
            </a:r>
            <a:r>
              <a:rPr lang="en-US" altLang="cs-CZ" sz="2000" dirty="0">
                <a:latin typeface="Times New Roman" panose="02020603050405020304" pitchFamily="18" charset="0"/>
                <a:cs typeface="Times New Roman" panose="02020603050405020304" pitchFamily="18" charset="0"/>
              </a:rPr>
              <a:t>mainly looks at:</a:t>
            </a:r>
          </a:p>
          <a:p>
            <a:pPr marL="285750" indent="-285750" algn="just">
              <a:spcBef>
                <a:spcPct val="0"/>
              </a:spcBef>
              <a:spcAft>
                <a:spcPts val="600"/>
              </a:spcAft>
              <a:defRPr/>
            </a:pPr>
            <a:r>
              <a:rPr lang="en-US" altLang="cs-CZ" sz="2000" dirty="0">
                <a:latin typeface="Times New Roman" panose="02020603050405020304" pitchFamily="18" charset="0"/>
                <a:cs typeface="Times New Roman" panose="02020603050405020304" pitchFamily="18" charset="0"/>
              </a:rPr>
              <a:t>Costs (technology development and deployment costs, transport and resources), </a:t>
            </a:r>
          </a:p>
          <a:p>
            <a:pPr marL="285750" indent="-285750" algn="just">
              <a:spcBef>
                <a:spcPct val="0"/>
              </a:spcBef>
              <a:spcAft>
                <a:spcPts val="600"/>
              </a:spcAft>
              <a:defRPr/>
            </a:pPr>
            <a:r>
              <a:rPr lang="en-US" altLang="cs-CZ" sz="2000" dirty="0">
                <a:latin typeface="Times New Roman" panose="02020603050405020304" pitchFamily="18" charset="0"/>
                <a:cs typeface="Times New Roman" panose="02020603050405020304" pitchFamily="18" charset="0"/>
              </a:rPr>
              <a:t>customers (their requirements and the possibility of applying uniform forms of marketing), </a:t>
            </a:r>
          </a:p>
          <a:p>
            <a:pPr marL="285750" indent="-285750" algn="just">
              <a:spcBef>
                <a:spcPct val="0"/>
              </a:spcBef>
              <a:spcAft>
                <a:spcPts val="600"/>
              </a:spcAft>
              <a:defRPr/>
            </a:pPr>
            <a:r>
              <a:rPr lang="en-US" altLang="cs-CZ" sz="2000" dirty="0">
                <a:latin typeface="Times New Roman" panose="02020603050405020304" pitchFamily="18" charset="0"/>
                <a:cs typeface="Times New Roman" panose="02020603050405020304" pitchFamily="18" charset="0"/>
              </a:rPr>
              <a:t>national specificities (business support and state protection, application of technical standards, institutional norms, customs barriers) </a:t>
            </a:r>
          </a:p>
          <a:p>
            <a:pPr marL="285750" indent="-285750" algn="just">
              <a:spcBef>
                <a:spcPct val="0"/>
              </a:spcBef>
              <a:spcAft>
                <a:spcPts val="600"/>
              </a:spcAft>
              <a:defRPr/>
            </a:pPr>
            <a:r>
              <a:rPr lang="en-US" altLang="cs-CZ" sz="2000" dirty="0">
                <a:latin typeface="Times New Roman" panose="02020603050405020304" pitchFamily="18" charset="0"/>
                <a:cs typeface="Times New Roman" panose="02020603050405020304" pitchFamily="18" charset="0"/>
              </a:rPr>
              <a:t>competition (manifestations of global competition in its 'super' and 'hyper' forms). </a:t>
            </a:r>
          </a:p>
          <a:p>
            <a:pPr marL="285750" indent="-285750" algn="just">
              <a:spcBef>
                <a:spcPct val="0"/>
              </a:spcBef>
              <a:spcAft>
                <a:spcPts val="600"/>
              </a:spcAft>
              <a:defRPr/>
            </a:pPr>
            <a:r>
              <a:rPr lang="en-US" altLang="cs-CZ" sz="2000" dirty="0">
                <a:latin typeface="Times New Roman" panose="02020603050405020304" pitchFamily="18" charset="0"/>
                <a:cs typeface="Times New Roman" panose="02020603050405020304" pitchFamily="18" charset="0"/>
              </a:rPr>
              <a:t>This method is often referred to as the '4C' method, as it is made up of the words</a:t>
            </a:r>
          </a:p>
          <a:p>
            <a:pPr marL="742950" lvl="1" indent="-285750" algn="just">
              <a:spcBef>
                <a:spcPct val="0"/>
              </a:spcBef>
              <a:spcAft>
                <a:spcPts val="600"/>
              </a:spcAft>
              <a:defRPr/>
            </a:pPr>
            <a:r>
              <a:rPr lang="en-US" altLang="cs-CZ" sz="1800" dirty="0">
                <a:latin typeface="Times New Roman" panose="02020603050405020304" pitchFamily="18" charset="0"/>
                <a:cs typeface="Times New Roman" panose="02020603050405020304" pitchFamily="18" charset="0"/>
              </a:rPr>
              <a:t>CUSTOMER, </a:t>
            </a:r>
          </a:p>
          <a:p>
            <a:pPr marL="742950" lvl="1" indent="-285750" algn="just">
              <a:spcBef>
                <a:spcPct val="0"/>
              </a:spcBef>
              <a:spcAft>
                <a:spcPts val="600"/>
              </a:spcAft>
              <a:defRPr/>
            </a:pPr>
            <a:r>
              <a:rPr lang="en-US" altLang="cs-CZ" sz="1800" dirty="0">
                <a:latin typeface="Times New Roman" panose="02020603050405020304" pitchFamily="18" charset="0"/>
                <a:cs typeface="Times New Roman" panose="02020603050405020304" pitchFamily="18" charset="0"/>
              </a:rPr>
              <a:t>COUNTRY (national specifics), 	</a:t>
            </a:r>
          </a:p>
          <a:p>
            <a:pPr marL="742950" lvl="1" indent="-285750" algn="just">
              <a:spcBef>
                <a:spcPct val="0"/>
              </a:spcBef>
              <a:spcAft>
                <a:spcPts val="600"/>
              </a:spcAft>
              <a:defRPr/>
            </a:pPr>
            <a:r>
              <a:rPr lang="en-US" altLang="cs-CZ" sz="1800" dirty="0">
                <a:latin typeface="Times New Roman" panose="02020603050405020304" pitchFamily="18" charset="0"/>
                <a:cs typeface="Times New Roman" panose="02020603050405020304" pitchFamily="18" charset="0"/>
              </a:rPr>
              <a:t>COMPETITION  </a:t>
            </a:r>
          </a:p>
          <a:p>
            <a:pPr marL="742950" lvl="1" indent="-285750" algn="just">
              <a:spcBef>
                <a:spcPct val="0"/>
              </a:spcBef>
              <a:spcAft>
                <a:spcPts val="600"/>
              </a:spcAft>
              <a:defRPr/>
            </a:pPr>
            <a:r>
              <a:rPr lang="en-US" altLang="cs-CZ" sz="1800" dirty="0">
                <a:latin typeface="Times New Roman" panose="02020603050405020304" pitchFamily="18" charset="0"/>
                <a:cs typeface="Times New Roman" panose="02020603050405020304" pitchFamily="18" charset="0"/>
              </a:rPr>
              <a:t>COST. </a:t>
            </a:r>
          </a:p>
          <a:p>
            <a:pPr marL="285750" indent="-285750" algn="just">
              <a:spcBef>
                <a:spcPct val="0"/>
              </a:spcBef>
              <a:spcAft>
                <a:spcPts val="600"/>
              </a:spcAft>
              <a:defRPr/>
            </a:pPr>
            <a:r>
              <a:rPr lang="en-US" altLang="cs-CZ" sz="2000" dirty="0">
                <a:latin typeface="Times New Roman" panose="02020603050405020304" pitchFamily="18" charset="0"/>
                <a:cs typeface="Times New Roman" panose="02020603050405020304" pitchFamily="18" charset="0"/>
              </a:rPr>
              <a:t>The result of this analysis should be a proposal of the country where the company will locate its plant, how many markets the company will offer its products, etc.</a:t>
            </a:r>
          </a:p>
          <a:p>
            <a:pPr lvl="1" indent="0" algn="just">
              <a:spcBef>
                <a:spcPct val="0"/>
              </a:spcBef>
              <a:buNone/>
              <a:defRPr/>
            </a:pPr>
            <a:endParaRPr lang="cs-CZ" altLang="cs-CZ"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9458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05912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Management </a:t>
            </a: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Concept</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39724"/>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Strategic management is a set of activities aimed at shaping the long-term objectives of the company.</a:t>
            </a:r>
          </a:p>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Strategic management is an integral part of the overall management of an enterprise.</a:t>
            </a:r>
          </a:p>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The objective of strategic management is to gain competitive advantage.</a:t>
            </a:r>
          </a:p>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It indicates the direction of the development of the enterprise and defines the main strategic directions of the enterprise. </a:t>
            </a:r>
          </a:p>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It enables the company to orient itself in the competitive </a:t>
            </a:r>
            <a:r>
              <a:rPr lang="en-US" altLang="cs-CZ" sz="2200" dirty="0" smtClean="0">
                <a:latin typeface="Times New Roman" panose="02020603050405020304" pitchFamily="18" charset="0"/>
                <a:cs typeface="Times New Roman" panose="02020603050405020304" pitchFamily="18" charset="0"/>
              </a:rPr>
              <a:t>environment</a:t>
            </a:r>
            <a:r>
              <a:rPr lang="cs-CZ" altLang="cs-CZ" sz="2200" dirty="0" smtClean="0">
                <a:latin typeface="Times New Roman" panose="02020603050405020304" pitchFamily="18" charset="0"/>
                <a:cs typeface="Times New Roman" panose="02020603050405020304" pitchFamily="18" charset="0"/>
              </a:rPr>
              <a:t>.</a:t>
            </a:r>
          </a:p>
          <a:p>
            <a:pPr marL="285750" indent="-285750" algn="just">
              <a:spcBef>
                <a:spcPct val="0"/>
              </a:spcBef>
              <a:defRPr/>
            </a:pPr>
            <a:r>
              <a:rPr lang="cs-CZ" altLang="cs-CZ" sz="2200" dirty="0" err="1" smtClean="0">
                <a:latin typeface="Times New Roman" panose="02020603050405020304" pitchFamily="18" charset="0"/>
                <a:cs typeface="Times New Roman" panose="02020603050405020304" pitchFamily="18" charset="0"/>
              </a:rPr>
              <a:t>Strategic</a:t>
            </a:r>
            <a:r>
              <a:rPr lang="cs-CZ" altLang="cs-CZ" sz="2200" dirty="0" smtClean="0">
                <a:latin typeface="Times New Roman" panose="02020603050405020304" pitchFamily="18" charset="0"/>
                <a:cs typeface="Times New Roman" panose="02020603050405020304" pitchFamily="18" charset="0"/>
              </a:rPr>
              <a:t> management has basic </a:t>
            </a:r>
            <a:r>
              <a:rPr lang="cs-CZ" altLang="cs-CZ" sz="2200" dirty="0" err="1" smtClean="0">
                <a:latin typeface="Times New Roman" panose="02020603050405020304" pitchFamily="18" charset="0"/>
                <a:cs typeface="Times New Roman" panose="02020603050405020304" pitchFamily="18" charset="0"/>
              </a:rPr>
              <a:t>characteristics</a:t>
            </a:r>
            <a:r>
              <a:rPr lang="cs-CZ" altLang="cs-CZ" sz="2200" dirty="0" smtClean="0">
                <a:latin typeface="Times New Roman" panose="02020603050405020304" pitchFamily="18" charset="0"/>
                <a:cs typeface="Times New Roman" panose="02020603050405020304" pitchFamily="18" charset="0"/>
              </a:rPr>
              <a:t>: l</a:t>
            </a:r>
            <a:r>
              <a:rPr lang="en-US" altLang="cs-CZ" sz="2200" dirty="0" err="1" smtClean="0">
                <a:latin typeface="Times New Roman" panose="02020603050405020304" pitchFamily="18" charset="0"/>
                <a:cs typeface="Times New Roman" panose="02020603050405020304" pitchFamily="18" charset="0"/>
              </a:rPr>
              <a:t>ong</a:t>
            </a:r>
            <a:r>
              <a:rPr lang="en-US" altLang="cs-CZ" sz="2200" dirty="0" smtClean="0">
                <a:latin typeface="Times New Roman" panose="02020603050405020304" pitchFamily="18" charset="0"/>
                <a:cs typeface="Times New Roman" panose="02020603050405020304" pitchFamily="18" charset="0"/>
              </a:rPr>
              <a:t> </a:t>
            </a:r>
            <a:r>
              <a:rPr lang="en-US" altLang="cs-CZ" sz="2200" dirty="0">
                <a:latin typeface="Times New Roman" panose="02020603050405020304" pitchFamily="18" charset="0"/>
                <a:cs typeface="Times New Roman" panose="02020603050405020304" pitchFamily="18" charset="0"/>
              </a:rPr>
              <a:t>term, high risk, dynamic and creative approach</a:t>
            </a:r>
          </a:p>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The implementers of strategic management are the managers (top management or CEO) who</a:t>
            </a:r>
          </a:p>
          <a:p>
            <a:pPr marL="742950" lvl="1" indent="-285750" algn="just">
              <a:spcBef>
                <a:spcPct val="0"/>
              </a:spcBef>
              <a:defRPr/>
            </a:pPr>
            <a:r>
              <a:rPr lang="en-US" altLang="cs-CZ" sz="1800" dirty="0">
                <a:latin typeface="Times New Roman" panose="02020603050405020304" pitchFamily="18" charset="0"/>
                <a:cs typeface="Times New Roman" panose="02020603050405020304" pitchFamily="18" charset="0"/>
              </a:rPr>
              <a:t>decide on the necessary activities of the enterprise;</a:t>
            </a:r>
          </a:p>
          <a:p>
            <a:pPr marL="742950" lvl="1" indent="-285750" algn="just">
              <a:spcBef>
                <a:spcPct val="0"/>
              </a:spcBef>
              <a:defRPr/>
            </a:pPr>
            <a:r>
              <a:rPr lang="en-US" altLang="cs-CZ" sz="1800" dirty="0">
                <a:latin typeface="Times New Roman" panose="02020603050405020304" pitchFamily="18" charset="0"/>
                <a:cs typeface="Times New Roman" panose="02020603050405020304" pitchFamily="18" charset="0"/>
              </a:rPr>
              <a:t>create the conditions for the smooth running of these activities.</a:t>
            </a:r>
            <a:endParaRPr lang="en-GB" altLang="cs-CZ"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82587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71447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dirty="0" err="1" smtClean="0">
                <a:ln>
                  <a:noFill/>
                </a:ln>
                <a:solidFill>
                  <a:srgbClr val="307871"/>
                </a:solidFill>
                <a:effectLst/>
                <a:uLnTx/>
                <a:uFillTx/>
                <a:latin typeface="Times New Roman"/>
                <a:ea typeface="+mj-ea"/>
                <a:cs typeface="+mj-cs"/>
              </a:rPr>
              <a:t>Methods</a:t>
            </a:r>
            <a:r>
              <a:rPr kumimoji="0" lang="cs-CZ" sz="2400" b="0" i="0" u="none" strike="noStrike" kern="0" cap="none" spc="0" normalizeH="0" dirty="0" smtClean="0">
                <a:ln>
                  <a:noFill/>
                </a:ln>
                <a:solidFill>
                  <a:srgbClr val="307871"/>
                </a:solidFill>
                <a:effectLst/>
                <a:uLnTx/>
                <a:uFillTx/>
                <a:latin typeface="Times New Roman"/>
                <a:ea typeface="+mj-ea"/>
                <a:cs typeface="+mj-cs"/>
              </a:rPr>
              <a:t> </a:t>
            </a:r>
            <a:r>
              <a:rPr kumimoji="0" lang="cs-CZ" sz="2400" b="0" i="0" u="none" strike="noStrike" kern="0" cap="none" spc="0" normalizeH="0" dirty="0" err="1" smtClean="0">
                <a:ln>
                  <a:noFill/>
                </a:ln>
                <a:solidFill>
                  <a:srgbClr val="307871"/>
                </a:solidFill>
                <a:effectLst/>
                <a:uLnTx/>
                <a:uFillTx/>
                <a:latin typeface="Times New Roman"/>
                <a:ea typeface="+mj-ea"/>
                <a:cs typeface="+mj-cs"/>
              </a:rPr>
              <a:t>of</a:t>
            </a:r>
            <a:r>
              <a:rPr kumimoji="0" lang="cs-CZ" sz="2400" b="0" i="0" u="none" strike="noStrike" kern="0" cap="none" spc="0" normalizeH="0" dirty="0" smtClean="0">
                <a:ln>
                  <a:noFill/>
                </a:ln>
                <a:solidFill>
                  <a:srgbClr val="307871"/>
                </a:solidFill>
                <a:effectLst/>
                <a:uLnTx/>
                <a:uFillTx/>
                <a:latin typeface="Times New Roman"/>
                <a:ea typeface="+mj-ea"/>
                <a:cs typeface="+mj-cs"/>
              </a:rPr>
              <a:t> </a:t>
            </a:r>
            <a:r>
              <a:rPr kumimoji="0" lang="en-US" sz="2400" b="0" i="0" u="none" strike="noStrike" kern="0" cap="none" spc="0" normalizeH="0" dirty="0" smtClean="0">
                <a:ln>
                  <a:noFill/>
                </a:ln>
                <a:solidFill>
                  <a:srgbClr val="307871"/>
                </a:solidFill>
                <a:effectLst/>
                <a:uLnTx/>
                <a:uFillTx/>
                <a:latin typeface="Times New Roman"/>
                <a:ea typeface="+mj-ea"/>
                <a:cs typeface="+mj-cs"/>
              </a:rPr>
              <a:t>Market</a:t>
            </a:r>
            <a:r>
              <a:rPr kumimoji="0" lang="cs-CZ" sz="2400" b="0" i="0" u="none" strike="noStrike" kern="0" cap="none" spc="0" normalizeH="0" dirty="0" smtClean="0">
                <a:ln>
                  <a:noFill/>
                </a:ln>
                <a:solidFill>
                  <a:srgbClr val="307871"/>
                </a:solidFill>
                <a:effectLst/>
                <a:uLnTx/>
                <a:uFillTx/>
                <a:latin typeface="Times New Roman"/>
                <a:ea typeface="+mj-ea"/>
                <a:cs typeface="+mj-cs"/>
              </a:rPr>
              <a:t> </a:t>
            </a:r>
            <a:r>
              <a:rPr kumimoji="0" lang="cs-CZ" sz="2400" b="0" i="0" u="none" strike="noStrike" kern="0" cap="none" spc="0" normalizeH="0" dirty="0" err="1" smtClean="0">
                <a:ln>
                  <a:noFill/>
                </a:ln>
                <a:solidFill>
                  <a:srgbClr val="307871"/>
                </a:solidFill>
                <a:effectLst/>
                <a:uLnTx/>
                <a:uFillTx/>
                <a:latin typeface="Times New Roman"/>
                <a:ea typeface="+mj-ea"/>
                <a:cs typeface="+mj-cs"/>
              </a:rPr>
              <a:t>Analysis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957040"/>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spcBef>
                <a:spcPct val="0"/>
              </a:spcBef>
              <a:spcAft>
                <a:spcPts val="600"/>
              </a:spcAft>
              <a:defRPr/>
            </a:pPr>
            <a:r>
              <a:rPr lang="cs-CZ" altLang="cs-CZ" sz="2000" b="1" dirty="0" err="1" smtClean="0">
                <a:latin typeface="Times New Roman" panose="02020603050405020304" pitchFamily="18" charset="0"/>
                <a:cs typeface="Times New Roman" panose="02020603050405020304" pitchFamily="18" charset="0"/>
              </a:rPr>
              <a:t>Strategic</a:t>
            </a:r>
            <a:r>
              <a:rPr lang="cs-CZ" altLang="cs-CZ" sz="2000" b="1" dirty="0" smtClean="0">
                <a:latin typeface="Times New Roman" panose="02020603050405020304" pitchFamily="18" charset="0"/>
                <a:cs typeface="Times New Roman" panose="02020603050405020304" pitchFamily="18" charset="0"/>
              </a:rPr>
              <a:t> gap </a:t>
            </a:r>
            <a:r>
              <a:rPr lang="cs-CZ" altLang="cs-CZ" sz="2000" b="1" dirty="0" err="1" smtClean="0">
                <a:latin typeface="Times New Roman" panose="02020603050405020304" pitchFamily="18" charset="0"/>
                <a:cs typeface="Times New Roman" panose="02020603050405020304" pitchFamily="18" charset="0"/>
              </a:rPr>
              <a:t>analysis</a:t>
            </a:r>
            <a:r>
              <a:rPr lang="cs-CZ" altLang="cs-CZ" sz="2000" b="1" dirty="0" smtClean="0">
                <a:latin typeface="Times New Roman" panose="02020603050405020304" pitchFamily="18" charset="0"/>
                <a:cs typeface="Times New Roman" panose="02020603050405020304" pitchFamily="18" charset="0"/>
              </a:rPr>
              <a:t> </a:t>
            </a:r>
            <a:r>
              <a:rPr lang="cs-CZ" altLang="cs-CZ" sz="2000" dirty="0" smtClean="0">
                <a:latin typeface="Times New Roman" panose="02020603050405020304" pitchFamily="18" charset="0"/>
                <a:cs typeface="Times New Roman" panose="02020603050405020304" pitchFamily="18" charset="0"/>
              </a:rPr>
              <a:t>– </a:t>
            </a:r>
            <a:r>
              <a:rPr lang="cs-CZ" altLang="cs-CZ" sz="2000" dirty="0">
                <a:latin typeface="Times New Roman" panose="02020603050405020304" pitchFamily="18" charset="0"/>
                <a:cs typeface="Times New Roman" panose="02020603050405020304" pitchFamily="18" charset="0"/>
              </a:rPr>
              <a:t>i</a:t>
            </a:r>
            <a:r>
              <a:rPr lang="en-US" altLang="cs-CZ" sz="2000" dirty="0" smtClean="0">
                <a:latin typeface="Times New Roman" panose="02020603050405020304" pitchFamily="18" charset="0"/>
                <a:cs typeface="Times New Roman" panose="02020603050405020304" pitchFamily="18" charset="0"/>
              </a:rPr>
              <a:t>n </a:t>
            </a:r>
            <a:r>
              <a:rPr lang="en-US" altLang="cs-CZ" sz="2000" dirty="0">
                <a:latin typeface="Times New Roman" panose="02020603050405020304" pitchFamily="18" charset="0"/>
                <a:cs typeface="Times New Roman" panose="02020603050405020304" pitchFamily="18" charset="0"/>
              </a:rPr>
              <a:t>the course of using the strategy, it can be noted that there is a drop-off or, on the contrary, a fall-off in the performance of the set tasks, which creates a certain gap between the plan and the reality. These possible changes are caused by both internal and external conditions that need to be remedied as a matter of urgency. </a:t>
            </a:r>
          </a:p>
          <a:p>
            <a:pPr marL="285750" indent="-285750" algn="just">
              <a:spcBef>
                <a:spcPct val="0"/>
              </a:spcBef>
              <a:spcAft>
                <a:spcPts val="600"/>
              </a:spcAft>
              <a:defRPr/>
            </a:pPr>
            <a:endParaRPr lang="en-US" altLang="cs-CZ" sz="2000" dirty="0">
              <a:latin typeface="Times New Roman" panose="02020603050405020304" pitchFamily="18" charset="0"/>
              <a:cs typeface="Times New Roman" panose="02020603050405020304" pitchFamily="18" charset="0"/>
            </a:endParaRPr>
          </a:p>
          <a:p>
            <a:pPr marL="285750" indent="-285750" algn="just">
              <a:spcBef>
                <a:spcPct val="0"/>
              </a:spcBef>
              <a:spcAft>
                <a:spcPts val="600"/>
              </a:spcAft>
              <a:defRPr/>
            </a:pPr>
            <a:r>
              <a:rPr lang="en-US" altLang="cs-CZ" sz="2000" dirty="0">
                <a:latin typeface="Times New Roman" panose="02020603050405020304" pitchFamily="18" charset="0"/>
                <a:cs typeface="Times New Roman" panose="02020603050405020304" pitchFamily="18" charset="0"/>
              </a:rPr>
              <a:t>The causes of deviations from the plan in a negative direction are often due to the following phenomena:</a:t>
            </a:r>
          </a:p>
          <a:p>
            <a:pPr marL="742950" lvl="1" indent="-285750" algn="just">
              <a:spcBef>
                <a:spcPct val="0"/>
              </a:spcBef>
              <a:spcAft>
                <a:spcPts val="600"/>
              </a:spcAft>
              <a:defRPr/>
            </a:pPr>
            <a:r>
              <a:rPr lang="en-US" altLang="cs-CZ" sz="1800" dirty="0">
                <a:latin typeface="Times New Roman" panose="02020603050405020304" pitchFamily="18" charset="0"/>
                <a:cs typeface="Times New Roman" panose="02020603050405020304" pitchFamily="18" charset="0"/>
              </a:rPr>
              <a:t>Unexpected developments in the company's environment.</a:t>
            </a:r>
          </a:p>
          <a:p>
            <a:pPr marL="742950" lvl="1" indent="-285750" algn="just">
              <a:spcBef>
                <a:spcPct val="0"/>
              </a:spcBef>
              <a:spcAft>
                <a:spcPts val="600"/>
              </a:spcAft>
              <a:defRPr/>
            </a:pPr>
            <a:r>
              <a:rPr lang="en-US" altLang="cs-CZ" sz="1800" dirty="0">
                <a:latin typeface="Times New Roman" panose="02020603050405020304" pitchFamily="18" charset="0"/>
                <a:cs typeface="Times New Roman" panose="02020603050405020304" pitchFamily="18" charset="0"/>
              </a:rPr>
              <a:t>The increasing influence of competitors and their unexpected activities.</a:t>
            </a:r>
          </a:p>
          <a:p>
            <a:pPr marL="742950" lvl="1" indent="-285750" algn="just">
              <a:spcBef>
                <a:spcPct val="0"/>
              </a:spcBef>
              <a:spcAft>
                <a:spcPts val="600"/>
              </a:spcAft>
              <a:defRPr/>
            </a:pPr>
            <a:r>
              <a:rPr lang="en-US" altLang="cs-CZ" sz="1800" dirty="0">
                <a:latin typeface="Times New Roman" panose="02020603050405020304" pitchFamily="18" charset="0"/>
                <a:cs typeface="Times New Roman" panose="02020603050405020304" pitchFamily="18" charset="0"/>
              </a:rPr>
              <a:t>Changes in customer segment values.</a:t>
            </a:r>
          </a:p>
          <a:p>
            <a:pPr marL="742950" lvl="1" indent="-285750" algn="just">
              <a:spcBef>
                <a:spcPct val="0"/>
              </a:spcBef>
              <a:spcAft>
                <a:spcPts val="600"/>
              </a:spcAft>
              <a:defRPr/>
            </a:pPr>
            <a:r>
              <a:rPr lang="en-US" altLang="cs-CZ" sz="1800" dirty="0">
                <a:latin typeface="Times New Roman" panose="02020603050405020304" pitchFamily="18" charset="0"/>
                <a:cs typeface="Times New Roman" panose="02020603050405020304" pitchFamily="18" charset="0"/>
              </a:rPr>
              <a:t>Inappropriate employee selection and management.</a:t>
            </a:r>
          </a:p>
          <a:p>
            <a:pPr marL="742950" lvl="1" indent="-285750" algn="just">
              <a:spcBef>
                <a:spcPct val="0"/>
              </a:spcBef>
              <a:spcAft>
                <a:spcPts val="600"/>
              </a:spcAft>
              <a:defRPr/>
            </a:pPr>
            <a:r>
              <a:rPr lang="en-US" altLang="cs-CZ" sz="1800" dirty="0">
                <a:latin typeface="Times New Roman" panose="02020603050405020304" pitchFamily="18" charset="0"/>
                <a:cs typeface="Times New Roman" panose="02020603050405020304" pitchFamily="18" charset="0"/>
              </a:rPr>
              <a:t>The demands of an influential interest group.</a:t>
            </a:r>
          </a:p>
          <a:p>
            <a:pPr marL="742950" lvl="1" indent="-285750" algn="just">
              <a:spcBef>
                <a:spcPct val="0"/>
              </a:spcBef>
              <a:spcAft>
                <a:spcPts val="600"/>
              </a:spcAft>
              <a:defRPr/>
            </a:pPr>
            <a:r>
              <a:rPr lang="en-US" altLang="cs-CZ" sz="1800" dirty="0">
                <a:latin typeface="Times New Roman" panose="02020603050405020304" pitchFamily="18" charset="0"/>
                <a:cs typeface="Times New Roman" panose="02020603050405020304" pitchFamily="18" charset="0"/>
              </a:rPr>
              <a:t>Incorrectly developed corporate activity plan.</a:t>
            </a:r>
          </a:p>
          <a:p>
            <a:pPr marL="742950" lvl="1" indent="-285750" algn="just">
              <a:spcBef>
                <a:spcPct val="0"/>
              </a:spcBef>
              <a:spcAft>
                <a:spcPts val="600"/>
              </a:spcAft>
              <a:defRPr/>
            </a:pPr>
            <a:r>
              <a:rPr lang="en-US" altLang="cs-CZ" sz="1800" dirty="0">
                <a:latin typeface="Times New Roman" panose="02020603050405020304" pitchFamily="18" charset="0"/>
                <a:cs typeface="Times New Roman" panose="02020603050405020304" pitchFamily="18" charset="0"/>
              </a:rPr>
              <a:t>Inappropriate implementation of sub-strategic measures.</a:t>
            </a:r>
          </a:p>
          <a:p>
            <a:pPr lvl="1" indent="0" algn="just">
              <a:spcBef>
                <a:spcPct val="0"/>
              </a:spcBef>
              <a:buNone/>
              <a:defRPr/>
            </a:pPr>
            <a:endParaRPr lang="cs-CZ" altLang="cs-CZ"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6187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851556"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Management and </a:t>
            </a: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a:t>
            </a: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Decision</a:t>
            </a:r>
            <a:r>
              <a:rPr lang="cs-CZ" sz="2400" kern="0" dirty="0" err="1">
                <a:solidFill>
                  <a:srgbClr val="307871"/>
                </a:solidFill>
                <a:latin typeface="Times New Roman"/>
                <a:ea typeface="+mj-ea"/>
                <a:cs typeface="+mj-cs"/>
              </a:rPr>
              <a:t>-</a:t>
            </a:r>
            <a:r>
              <a:rPr kumimoji="0" lang="cs-CZ" sz="2400" b="0" i="0" u="none" strike="noStrike" kern="0" cap="none" spc="0" normalizeH="0" dirty="0" err="1" smtClean="0">
                <a:ln>
                  <a:noFill/>
                </a:ln>
                <a:solidFill>
                  <a:srgbClr val="307871"/>
                </a:solidFill>
                <a:effectLst/>
                <a:uLnTx/>
                <a:uFillTx/>
                <a:latin typeface="Times New Roman"/>
                <a:ea typeface="+mj-ea"/>
                <a:cs typeface="+mj-cs"/>
              </a:rPr>
              <a:t>Making</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39724"/>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Strategic decision-making is the process of finding such options in the future that will ensure the success of the company on the market, strengthen its competitiveness, and ensure its suitable position among producers.</a:t>
            </a:r>
          </a:p>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Decision-making is a typical managerial activity, which represents a dynamic conscious process of choosing one of the possible alternatives that, in the opinion of the decision-maker, allows the effective achievement of the goal.</a:t>
            </a:r>
          </a:p>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The decision-making process is always influenced by the personality of the decision maker, his personal characteristics, interests, knowledge and the influence of external conditions, especially time.</a:t>
            </a:r>
          </a:p>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The decision-making process always results in a decision that is the product of the individual's thought process or the recommendations of his/her colleagues and advisors. </a:t>
            </a:r>
          </a:p>
        </p:txBody>
      </p:sp>
    </p:spTree>
    <p:extLst>
      <p:ext uri="{BB962C8B-B14F-4D97-AF65-F5344CB8AC3E}">
        <p14:creationId xmlns:p14="http://schemas.microsoft.com/office/powerpoint/2010/main" val="1704627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7859844"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Deciding</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a:t>
            </a: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between</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a:t>
            </a: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and </a:t>
            </a: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Operational</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a:t>
            </a: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Decision</a:t>
            </a:r>
            <a:r>
              <a:rPr lang="cs-CZ" sz="2400" kern="0" dirty="0" err="1">
                <a:solidFill>
                  <a:srgbClr val="307871"/>
                </a:solidFill>
                <a:latin typeface="Times New Roman"/>
                <a:ea typeface="+mj-ea"/>
                <a:cs typeface="+mj-cs"/>
              </a:rPr>
              <a:t>-</a:t>
            </a:r>
            <a:r>
              <a:rPr kumimoji="0" lang="cs-CZ" sz="2400" b="0" i="0" u="none" strike="noStrike" kern="0" cap="none" spc="0" normalizeH="0" dirty="0" err="1" smtClean="0">
                <a:ln>
                  <a:noFill/>
                </a:ln>
                <a:solidFill>
                  <a:srgbClr val="307871"/>
                </a:solidFill>
                <a:effectLst/>
                <a:uLnTx/>
                <a:uFillTx/>
                <a:latin typeface="Times New Roman"/>
                <a:ea typeface="+mj-ea"/>
                <a:cs typeface="+mj-cs"/>
              </a:rPr>
              <a:t>Making</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39724"/>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ct val="0"/>
              </a:spcBef>
              <a:buNone/>
              <a:defRPr/>
            </a:pPr>
            <a:r>
              <a:rPr lang="en-US" altLang="cs-CZ" sz="2200" b="1" dirty="0">
                <a:latin typeface="Times New Roman" panose="02020603050405020304" pitchFamily="18" charset="0"/>
                <a:cs typeface="Times New Roman" panose="02020603050405020304" pitchFamily="18" charset="0"/>
              </a:rPr>
              <a:t>Basic characteristics of strategic decision-making</a:t>
            </a:r>
          </a:p>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Long-term, future-oriented, high degree of risk and uncertainty, organization-wide, prioritizing, flexible, creative, relates the organization to the environment, always learning something new</a:t>
            </a:r>
          </a:p>
          <a:p>
            <a:pPr marL="285750" indent="-285750" algn="just">
              <a:spcBef>
                <a:spcPct val="0"/>
              </a:spcBef>
              <a:defRPr/>
            </a:pPr>
            <a:endParaRPr lang="en-US" altLang="cs-CZ" sz="2200" dirty="0">
              <a:latin typeface="Times New Roman" panose="02020603050405020304" pitchFamily="18" charset="0"/>
              <a:cs typeface="Times New Roman" panose="02020603050405020304" pitchFamily="18" charset="0"/>
            </a:endParaRPr>
          </a:p>
          <a:p>
            <a:pPr marL="0" indent="0" algn="just">
              <a:spcBef>
                <a:spcPct val="0"/>
              </a:spcBef>
              <a:buNone/>
              <a:defRPr/>
            </a:pPr>
            <a:r>
              <a:rPr lang="en-US" altLang="cs-CZ" sz="2200" b="1" dirty="0">
                <a:latin typeface="Times New Roman" panose="02020603050405020304" pitchFamily="18" charset="0"/>
                <a:cs typeface="Times New Roman" panose="02020603050405020304" pitchFamily="18" charset="0"/>
              </a:rPr>
              <a:t>Basic characteristics of operational decision-making</a:t>
            </a:r>
          </a:p>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Reactive, isolated, short-term, cautious, non-prioritizing, inflexible, predictable, satisfaction with the status quo</a:t>
            </a:r>
          </a:p>
        </p:txBody>
      </p:sp>
    </p:spTree>
    <p:extLst>
      <p:ext uri="{BB962C8B-B14F-4D97-AF65-F5344CB8AC3E}">
        <p14:creationId xmlns:p14="http://schemas.microsoft.com/office/powerpoint/2010/main" val="2644448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85742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Process</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a:t>
            </a: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of</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a:t>
            </a: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a:t>
            </a: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Decision</a:t>
            </a:r>
            <a:r>
              <a:rPr lang="cs-CZ" sz="2400" kern="0" dirty="0" err="1" smtClean="0">
                <a:solidFill>
                  <a:srgbClr val="307871"/>
                </a:solidFill>
                <a:latin typeface="Times New Roman"/>
                <a:ea typeface="+mj-ea"/>
                <a:cs typeface="+mj-cs"/>
              </a:rPr>
              <a:t>-</a:t>
            </a:r>
            <a:r>
              <a:rPr kumimoji="0" lang="cs-CZ" sz="2400" b="0" i="0" u="none" strike="noStrike" kern="0" cap="none" spc="0" normalizeH="0" dirty="0" err="1" smtClean="0">
                <a:ln>
                  <a:noFill/>
                </a:ln>
                <a:solidFill>
                  <a:srgbClr val="307871"/>
                </a:solidFill>
                <a:effectLst/>
                <a:uLnTx/>
                <a:uFillTx/>
                <a:latin typeface="Times New Roman"/>
                <a:ea typeface="+mj-ea"/>
                <a:cs typeface="+mj-cs"/>
              </a:rPr>
              <a:t>Making</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39724"/>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spcBef>
                <a:spcPct val="0"/>
              </a:spcBef>
              <a:spcAft>
                <a:spcPts val="600"/>
              </a:spcAft>
              <a:buFont typeface="+mj-lt"/>
              <a:buAutoNum type="arabicPeriod"/>
              <a:defRPr/>
            </a:pPr>
            <a:r>
              <a:rPr lang="en-US" altLang="cs-CZ" sz="2200" dirty="0">
                <a:latin typeface="Times New Roman" panose="02020603050405020304" pitchFamily="18" charset="0"/>
                <a:cs typeface="Times New Roman" panose="02020603050405020304" pitchFamily="18" charset="0"/>
              </a:rPr>
              <a:t>Precise formulation of the problem to be solved.</a:t>
            </a:r>
          </a:p>
          <a:p>
            <a:pPr marL="457200" indent="-457200" algn="just">
              <a:spcBef>
                <a:spcPct val="0"/>
              </a:spcBef>
              <a:spcAft>
                <a:spcPts val="600"/>
              </a:spcAft>
              <a:buFont typeface="+mj-lt"/>
              <a:buAutoNum type="arabicPeriod"/>
              <a:defRPr/>
            </a:pPr>
            <a:r>
              <a:rPr lang="en-US" altLang="cs-CZ" sz="2200" dirty="0">
                <a:latin typeface="Times New Roman" panose="02020603050405020304" pitchFamily="18" charset="0"/>
                <a:cs typeface="Times New Roman" panose="02020603050405020304" pitchFamily="18" charset="0"/>
              </a:rPr>
              <a:t>Determine the time appropriate for a decision (immediately, later, leave without a decision and await developments).</a:t>
            </a:r>
          </a:p>
          <a:p>
            <a:pPr marL="457200" indent="-457200" algn="just">
              <a:spcBef>
                <a:spcPct val="0"/>
              </a:spcBef>
              <a:spcAft>
                <a:spcPts val="600"/>
              </a:spcAft>
              <a:buFont typeface="+mj-lt"/>
              <a:buAutoNum type="arabicPeriod"/>
              <a:defRPr/>
            </a:pPr>
            <a:r>
              <a:rPr lang="en-US" altLang="cs-CZ" sz="2200" dirty="0">
                <a:latin typeface="Times New Roman" panose="02020603050405020304" pitchFamily="18" charset="0"/>
                <a:cs typeface="Times New Roman" panose="02020603050405020304" pitchFamily="18" charset="0"/>
              </a:rPr>
              <a:t>Gather all the necessary and available information and verify its veracity and telling power.</a:t>
            </a:r>
          </a:p>
          <a:p>
            <a:pPr marL="457200" indent="-457200" algn="just">
              <a:spcBef>
                <a:spcPct val="0"/>
              </a:spcBef>
              <a:spcAft>
                <a:spcPts val="600"/>
              </a:spcAft>
              <a:buFont typeface="+mj-lt"/>
              <a:buAutoNum type="arabicPeriod"/>
              <a:defRPr/>
            </a:pPr>
            <a:r>
              <a:rPr lang="en-US" altLang="cs-CZ" sz="2200" dirty="0">
                <a:latin typeface="Times New Roman" panose="02020603050405020304" pitchFamily="18" charset="0"/>
                <a:cs typeface="Times New Roman" panose="02020603050405020304" pitchFamily="18" charset="0"/>
              </a:rPr>
              <a:t>Examine the possible options and consider selecting one option from the given set.</a:t>
            </a:r>
          </a:p>
          <a:p>
            <a:pPr marL="457200" indent="-457200" algn="just">
              <a:spcBef>
                <a:spcPct val="0"/>
              </a:spcBef>
              <a:spcAft>
                <a:spcPts val="600"/>
              </a:spcAft>
              <a:buFont typeface="+mj-lt"/>
              <a:buAutoNum type="arabicPeriod"/>
              <a:defRPr/>
            </a:pPr>
            <a:r>
              <a:rPr lang="en-US" altLang="cs-CZ" sz="2200" dirty="0">
                <a:latin typeface="Times New Roman" panose="02020603050405020304" pitchFamily="18" charset="0"/>
                <a:cs typeface="Times New Roman" panose="02020603050405020304" pitchFamily="18" charset="0"/>
              </a:rPr>
              <a:t>Select the optimal option in the opinion of the decision maker.</a:t>
            </a:r>
          </a:p>
          <a:p>
            <a:pPr marL="457200" indent="-457200" algn="just">
              <a:spcBef>
                <a:spcPct val="0"/>
              </a:spcBef>
              <a:spcAft>
                <a:spcPts val="600"/>
              </a:spcAft>
              <a:buFont typeface="+mj-lt"/>
              <a:buAutoNum type="arabicPeriod"/>
              <a:defRPr/>
            </a:pPr>
            <a:r>
              <a:rPr lang="en-US" altLang="cs-CZ" sz="2200" dirty="0">
                <a:latin typeface="Times New Roman" panose="02020603050405020304" pitchFamily="18" charset="0"/>
                <a:cs typeface="Times New Roman" panose="02020603050405020304" pitchFamily="18" charset="0"/>
              </a:rPr>
              <a:t>Implement the chosen decision.</a:t>
            </a:r>
          </a:p>
          <a:p>
            <a:pPr marL="457200" indent="-457200" algn="just">
              <a:spcBef>
                <a:spcPct val="0"/>
              </a:spcBef>
              <a:spcAft>
                <a:spcPts val="600"/>
              </a:spcAft>
              <a:buFont typeface="+mj-lt"/>
              <a:buAutoNum type="arabicPeriod"/>
              <a:defRPr/>
            </a:pPr>
            <a:r>
              <a:rPr lang="en-US" altLang="cs-CZ" sz="2200" dirty="0">
                <a:latin typeface="Times New Roman" panose="02020603050405020304" pitchFamily="18" charset="0"/>
                <a:cs typeface="Times New Roman" panose="02020603050405020304" pitchFamily="18" charset="0"/>
              </a:rPr>
              <a:t>Verify the correctness of the decision based on the results of its implementation.</a:t>
            </a:r>
          </a:p>
        </p:txBody>
      </p:sp>
    </p:spTree>
    <p:extLst>
      <p:ext uri="{BB962C8B-B14F-4D97-AF65-F5344CB8AC3E}">
        <p14:creationId xmlns:p14="http://schemas.microsoft.com/office/powerpoint/2010/main" val="3100413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74227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Characteristics</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a:t>
            </a: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of</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a:t>
            </a: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a:t>
            </a: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Decision</a:t>
            </a:r>
            <a:r>
              <a:rPr lang="cs-CZ" sz="2400" kern="0" dirty="0" err="1" smtClean="0">
                <a:solidFill>
                  <a:srgbClr val="307871"/>
                </a:solidFill>
                <a:latin typeface="Times New Roman"/>
                <a:ea typeface="+mj-ea"/>
                <a:cs typeface="+mj-cs"/>
              </a:rPr>
              <a:t>-</a:t>
            </a:r>
            <a:r>
              <a:rPr kumimoji="0" lang="cs-CZ" sz="2400" b="0" i="0" u="none" strike="noStrike" kern="0" cap="none" spc="0" normalizeH="0" dirty="0" err="1" smtClean="0">
                <a:ln>
                  <a:noFill/>
                </a:ln>
                <a:solidFill>
                  <a:srgbClr val="307871"/>
                </a:solidFill>
                <a:effectLst/>
                <a:uLnTx/>
                <a:uFillTx/>
                <a:latin typeface="Times New Roman"/>
                <a:ea typeface="+mj-ea"/>
                <a:cs typeface="+mj-cs"/>
              </a:rPr>
              <a:t>Making</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39724"/>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ct val="0"/>
              </a:spcBef>
              <a:spcAft>
                <a:spcPts val="600"/>
              </a:spcAft>
              <a:defRPr/>
            </a:pPr>
            <a:r>
              <a:rPr lang="en-US" altLang="cs-CZ" sz="2200" dirty="0">
                <a:latin typeface="Times New Roman" panose="02020603050405020304" pitchFamily="18" charset="0"/>
                <a:cs typeface="Times New Roman" panose="02020603050405020304" pitchFamily="18" charset="0"/>
              </a:rPr>
              <a:t>It is primarily the activity of the top management or owners of the business.</a:t>
            </a:r>
          </a:p>
          <a:p>
            <a:pPr algn="just">
              <a:spcBef>
                <a:spcPct val="0"/>
              </a:spcBef>
              <a:spcAft>
                <a:spcPts val="600"/>
              </a:spcAft>
              <a:defRPr/>
            </a:pPr>
            <a:r>
              <a:rPr lang="en-US" altLang="cs-CZ" sz="2200" dirty="0">
                <a:latin typeface="Times New Roman" panose="02020603050405020304" pitchFamily="18" charset="0"/>
                <a:cs typeface="Times New Roman" panose="02020603050405020304" pitchFamily="18" charset="0"/>
              </a:rPr>
              <a:t>It primarily takes into account the influences of the external environment in the form of opportunities and threats.</a:t>
            </a:r>
          </a:p>
          <a:p>
            <a:pPr algn="just">
              <a:spcBef>
                <a:spcPct val="0"/>
              </a:spcBef>
              <a:spcAft>
                <a:spcPts val="600"/>
              </a:spcAft>
              <a:defRPr/>
            </a:pPr>
            <a:r>
              <a:rPr lang="en-US" altLang="cs-CZ" sz="2200" dirty="0">
                <a:latin typeface="Times New Roman" panose="02020603050405020304" pitchFamily="18" charset="0"/>
                <a:cs typeface="Times New Roman" panose="02020603050405020304" pitchFamily="18" charset="0"/>
              </a:rPr>
              <a:t>It is oriented towards the more distant future, so that impacts are not immediately apparent.</a:t>
            </a:r>
          </a:p>
          <a:p>
            <a:pPr algn="just">
              <a:spcBef>
                <a:spcPct val="0"/>
              </a:spcBef>
              <a:spcAft>
                <a:spcPts val="600"/>
              </a:spcAft>
              <a:defRPr/>
            </a:pPr>
            <a:r>
              <a:rPr lang="en-US" altLang="cs-CZ" sz="2200" dirty="0">
                <a:latin typeface="Times New Roman" panose="02020603050405020304" pitchFamily="18" charset="0"/>
                <a:cs typeface="Times New Roman" panose="02020603050405020304" pitchFamily="18" charset="0"/>
              </a:rPr>
              <a:t>It has an impact on the </a:t>
            </a:r>
            <a:r>
              <a:rPr lang="en-US" altLang="cs-CZ" sz="2200" dirty="0" err="1">
                <a:latin typeface="Times New Roman" panose="02020603050405020304" pitchFamily="18" charset="0"/>
                <a:cs typeface="Times New Roman" panose="02020603050405020304" pitchFamily="18" charset="0"/>
              </a:rPr>
              <a:t>organisational</a:t>
            </a:r>
            <a:r>
              <a:rPr lang="en-US" altLang="cs-CZ" sz="2200" dirty="0">
                <a:latin typeface="Times New Roman" panose="02020603050405020304" pitchFamily="18" charset="0"/>
                <a:cs typeface="Times New Roman" panose="02020603050405020304" pitchFamily="18" charset="0"/>
              </a:rPr>
              <a:t> set-up of the enterprise.</a:t>
            </a:r>
          </a:p>
          <a:p>
            <a:pPr algn="just">
              <a:spcBef>
                <a:spcPct val="0"/>
              </a:spcBef>
              <a:spcAft>
                <a:spcPts val="600"/>
              </a:spcAft>
              <a:defRPr/>
            </a:pPr>
            <a:r>
              <a:rPr lang="en-US" altLang="cs-CZ" sz="2200" dirty="0">
                <a:latin typeface="Times New Roman" panose="02020603050405020304" pitchFamily="18" charset="0"/>
                <a:cs typeface="Times New Roman" panose="02020603050405020304" pitchFamily="18" charset="0"/>
              </a:rPr>
              <a:t>It influences the long-term perspective and existence of the enterprise.</a:t>
            </a:r>
          </a:p>
          <a:p>
            <a:pPr algn="just">
              <a:spcBef>
                <a:spcPct val="0"/>
              </a:spcBef>
              <a:spcAft>
                <a:spcPts val="600"/>
              </a:spcAft>
              <a:defRPr/>
            </a:pPr>
            <a:r>
              <a:rPr lang="en-US" altLang="cs-CZ" sz="2200" dirty="0">
                <a:latin typeface="Times New Roman" panose="02020603050405020304" pitchFamily="18" charset="0"/>
                <a:cs typeface="Times New Roman" panose="02020603050405020304" pitchFamily="18" charset="0"/>
              </a:rPr>
              <a:t>The results of decision-making are original.</a:t>
            </a:r>
          </a:p>
          <a:p>
            <a:pPr algn="just">
              <a:spcBef>
                <a:spcPct val="0"/>
              </a:spcBef>
              <a:spcAft>
                <a:spcPts val="600"/>
              </a:spcAft>
              <a:defRPr/>
            </a:pPr>
            <a:r>
              <a:rPr lang="en-US" altLang="cs-CZ" sz="2200" dirty="0">
                <a:latin typeface="Times New Roman" panose="02020603050405020304" pitchFamily="18" charset="0"/>
                <a:cs typeface="Times New Roman" panose="02020603050405020304" pitchFamily="18" charset="0"/>
              </a:rPr>
              <a:t>It affects much greater values than operational management.</a:t>
            </a:r>
          </a:p>
        </p:txBody>
      </p:sp>
    </p:spTree>
    <p:extLst>
      <p:ext uri="{BB962C8B-B14F-4D97-AF65-F5344CB8AC3E}">
        <p14:creationId xmlns:p14="http://schemas.microsoft.com/office/powerpoint/2010/main" val="1672999447"/>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786</TotalTime>
  <Words>6035</Words>
  <Application>Microsoft Office PowerPoint</Application>
  <PresentationFormat>Širokoúhlá obrazovka</PresentationFormat>
  <Paragraphs>395</Paragraphs>
  <Slides>50</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50</vt:i4>
      </vt:variant>
    </vt:vector>
  </HeadingPairs>
  <TitlesOfParts>
    <vt:vector size="55" baseType="lpstr">
      <vt:lpstr>Arial</vt:lpstr>
      <vt:lpstr>Calibri</vt:lpstr>
      <vt:lpstr>Calibri Light</vt:lpstr>
      <vt:lpstr>Times New Roman</vt:lpstr>
      <vt:lpstr>Motiv Office</vt:lpstr>
      <vt:lpstr>Strategic Analysis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zap0046</cp:lastModifiedBy>
  <cp:revision>164</cp:revision>
  <dcterms:created xsi:type="dcterms:W3CDTF">2016-11-25T20:36:16Z</dcterms:created>
  <dcterms:modified xsi:type="dcterms:W3CDTF">2022-10-03T14:35:44Z</dcterms:modified>
</cp:coreProperties>
</file>