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65" r:id="rId6"/>
    <p:sldId id="266" r:id="rId7"/>
    <p:sldId id="267" r:id="rId8"/>
    <p:sldId id="287" r:id="rId9"/>
    <p:sldId id="286" r:id="rId10"/>
    <p:sldId id="268" r:id="rId11"/>
    <p:sldId id="269" r:id="rId12"/>
    <p:sldId id="270" r:id="rId13"/>
    <p:sldId id="272" r:id="rId14"/>
    <p:sldId id="273" r:id="rId15"/>
    <p:sldId id="274" r:id="rId16"/>
    <p:sldId id="275" r:id="rId17"/>
    <p:sldId id="276" r:id="rId18"/>
    <p:sldId id="282" r:id="rId19"/>
    <p:sldId id="283" r:id="rId20"/>
    <p:sldId id="277" r:id="rId21"/>
    <p:sldId id="278" r:id="rId22"/>
    <p:sldId id="284" r:id="rId23"/>
    <p:sldId id="279" r:id="rId24"/>
    <p:sldId id="280" r:id="rId25"/>
    <p:sldId id="285" r:id="rId26"/>
    <p:sldId id="288" r:id="rId27"/>
    <p:sldId id="289" r:id="rId28"/>
    <p:sldId id="290" r:id="rId29"/>
    <p:sldId id="291" r:id="rId30"/>
    <p:sldId id="292"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smtClean="0">
                <a:solidFill>
                  <a:srgbClr val="981E3A"/>
                </a:solidFill>
                <a:latin typeface="Times New Roman" panose="02020603050405020304" pitchFamily="18" charset="0"/>
                <a:cs typeface="Times New Roman" panose="02020603050405020304" pitchFamily="18" charset="0"/>
              </a:rPr>
              <a:t>Název listu</a:t>
            </a:r>
            <a:endParaRPr lang="cs-CZ" sz="32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786121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10.11.2020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10.11.2020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10.11.2020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10.11.2020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Corporate</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Strategy</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buNone/>
              <a:defRPr/>
            </a:pPr>
            <a:r>
              <a:rPr lang="cs-CZ" altLang="cs-CZ" sz="2400" b="1" dirty="0" smtClean="0">
                <a:latin typeface="Times New Roman" panose="02020603050405020304" pitchFamily="18" charset="0"/>
                <a:cs typeface="Times New Roman" panose="02020603050405020304" pitchFamily="18" charset="0"/>
              </a:rPr>
              <a:t>Hierarchy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strategy</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36393" t="12095" r="18928" b="9429"/>
          <a:stretch/>
        </p:blipFill>
        <p:spPr>
          <a:xfrm>
            <a:off x="2672556" y="1347536"/>
            <a:ext cx="5011919" cy="4951824"/>
          </a:xfrm>
          <a:prstGeom prst="rect">
            <a:avLst/>
          </a:prstGeom>
        </p:spPr>
      </p:pic>
    </p:spTree>
    <p:extLst>
      <p:ext uri="{BB962C8B-B14F-4D97-AF65-F5344CB8AC3E}">
        <p14:creationId xmlns:p14="http://schemas.microsoft.com/office/powerpoint/2010/main" val="409860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Corporate strategy is primarily about the choice of direction for a firm as a whole and the management</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of its business or product portfolio</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This is true whether the firm is a small company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a large multinational corporation (MNC).</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a large multiple-business company, in particular,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corporate strategy is concerned with managing various product lines and business units for</a:t>
            </a:r>
            <a:r>
              <a:rPr lang="cs-CZ" altLang="cs-CZ" sz="2400" dirty="0">
                <a:latin typeface="Times New Roman" panose="02020603050405020304" pitchFamily="18" charset="0"/>
                <a:cs typeface="Times New Roman" panose="02020603050405020304" pitchFamily="18" charset="0"/>
              </a:rPr>
              <a:t> </a:t>
            </a:r>
            <a:r>
              <a:rPr lang="en-US" altLang="cs-CZ" sz="2400" dirty="0" smtClean="0">
                <a:latin typeface="Times New Roman" panose="02020603050405020304" pitchFamily="18" charset="0"/>
                <a:cs typeface="Times New Roman" panose="02020603050405020304" pitchFamily="18" charset="0"/>
              </a:rPr>
              <a:t>maximum</a:t>
            </a:r>
            <a:r>
              <a:rPr lang="cs-CZ" altLang="cs-CZ" sz="2400" dirty="0" smtClean="0">
                <a:latin typeface="Times New Roman" panose="02020603050405020304" pitchFamily="18" charset="0"/>
                <a:cs typeface="Times New Roman" panose="02020603050405020304" pitchFamily="18" charset="0"/>
              </a:rPr>
              <a:t> </a:t>
            </a:r>
            <a:r>
              <a:rPr lang="en-US" altLang="cs-CZ" sz="2400" dirty="0" smtClean="0">
                <a:latin typeface="Times New Roman" panose="02020603050405020304" pitchFamily="18" charset="0"/>
                <a:cs typeface="Times New Roman" panose="02020603050405020304" pitchFamily="18" charset="0"/>
              </a:rPr>
              <a:t>value</a:t>
            </a:r>
            <a:r>
              <a:rPr lang="en-US" altLang="cs-CZ" sz="2400" dirty="0">
                <a:latin typeface="Times New Roman" panose="02020603050405020304" pitchFamily="18" charset="0"/>
                <a:cs typeface="Times New Roman" panose="02020603050405020304" pitchFamily="18" charset="0"/>
              </a:rPr>
              <a:t>. </a:t>
            </a: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smtClean="0">
                <a:latin typeface="Times New Roman" panose="02020603050405020304" pitchFamily="18" charset="0"/>
                <a:cs typeface="Times New Roman" panose="02020603050405020304" pitchFamily="18" charset="0"/>
              </a:rPr>
              <a:t>In </a:t>
            </a:r>
            <a:r>
              <a:rPr lang="en-US" altLang="cs-CZ" sz="2400" dirty="0">
                <a:latin typeface="Times New Roman" panose="02020603050405020304" pitchFamily="18" charset="0"/>
                <a:cs typeface="Times New Roman" panose="02020603050405020304" pitchFamily="18" charset="0"/>
              </a:rPr>
              <a:t>this instance, corporate headquarters must play the role of the organizational</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“parent,” in that it must deal with various product and business unit “children</a:t>
            </a:r>
            <a:r>
              <a:rPr lang="cs-CZ" altLang="cs-CZ" sz="2400" dirty="0">
                <a:latin typeface="Times New Roman" panose="02020603050405020304" pitchFamily="18" charset="0"/>
                <a:cs typeface="Times New Roman" panose="02020603050405020304" pitchFamily="18" charset="0"/>
              </a:rPr>
              <a: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092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Corporate strategy, therefore, </a:t>
            </a:r>
            <a:r>
              <a:rPr lang="en-US" altLang="cs-CZ" sz="2400" i="1" dirty="0">
                <a:latin typeface="Times New Roman" panose="02020603050405020304" pitchFamily="18" charset="0"/>
                <a:cs typeface="Times New Roman" panose="02020603050405020304" pitchFamily="18" charset="0"/>
              </a:rPr>
              <a:t>includes decisions regarding the flow of financial and other</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resources to and from a company’s product lines and business units</a:t>
            </a:r>
            <a:r>
              <a:rPr lang="en-US" altLang="cs-CZ" sz="2400" dirty="0">
                <a:latin typeface="Times New Roman" panose="02020603050405020304" pitchFamily="18" charset="0"/>
                <a:cs typeface="Times New Roman" panose="02020603050405020304" pitchFamily="18" charset="0"/>
              </a:rPr>
              <a:t>.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Through a series of coordinating</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devices, a company transfers skills and capabilities developed in one unit to other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units that need such resources.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this way, it attempts to obtain </a:t>
            </a:r>
            <a:r>
              <a:rPr lang="en-US" altLang="cs-CZ" sz="2400" b="1" dirty="0">
                <a:latin typeface="Times New Roman" panose="02020603050405020304" pitchFamily="18" charset="0"/>
                <a:cs typeface="Times New Roman" panose="02020603050405020304" pitchFamily="18" charset="0"/>
              </a:rPr>
              <a:t>synergy</a:t>
            </a:r>
            <a:r>
              <a:rPr lang="en-US" altLang="cs-CZ" sz="2400" dirty="0">
                <a:latin typeface="Times New Roman" panose="02020603050405020304" pitchFamily="18" charset="0"/>
                <a:cs typeface="Times New Roman" panose="02020603050405020304" pitchFamily="18" charset="0"/>
              </a:rPr>
              <a:t> among numerous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product lines and business units so that the </a:t>
            </a:r>
            <a:r>
              <a:rPr lang="en-US" altLang="cs-CZ" sz="2400" b="1" dirty="0">
                <a:latin typeface="Times New Roman" panose="02020603050405020304" pitchFamily="18" charset="0"/>
                <a:cs typeface="Times New Roman" panose="02020603050405020304" pitchFamily="18" charset="0"/>
              </a:rPr>
              <a:t>corporate whole is greater</a:t>
            </a:r>
            <a:r>
              <a:rPr lang="en-US" altLang="cs-CZ" sz="2400" dirty="0">
                <a:latin typeface="Times New Roman" panose="02020603050405020304" pitchFamily="18" charset="0"/>
                <a:cs typeface="Times New Roman" panose="02020603050405020304" pitchFamily="18" charset="0"/>
              </a:rPr>
              <a:t> than the sum of its individual</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unit parts</a:t>
            </a:r>
            <a:r>
              <a:rPr lang="cs-CZ" altLang="cs-CZ" sz="2400"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algn="just">
              <a:spcBef>
                <a:spcPct val="0"/>
              </a:spcBef>
              <a:defRPr/>
            </a:pPr>
            <a:r>
              <a:rPr lang="en-US" altLang="cs-CZ" sz="2400" b="1" dirty="0">
                <a:latin typeface="Times New Roman" panose="02020603050405020304" pitchFamily="18" charset="0"/>
                <a:cs typeface="Times New Roman" panose="02020603050405020304" pitchFamily="18" charset="0"/>
              </a:rPr>
              <a:t>Corporate strategy </a:t>
            </a:r>
            <a:r>
              <a:rPr lang="en-US" altLang="cs-CZ" sz="2400" dirty="0">
                <a:latin typeface="Times New Roman" panose="02020603050405020304" pitchFamily="18" charset="0"/>
                <a:cs typeface="Times New Roman" panose="02020603050405020304" pitchFamily="18" charset="0"/>
              </a:rPr>
              <a:t>deals with </a:t>
            </a:r>
            <a:r>
              <a:rPr lang="en-US" altLang="cs-CZ" sz="2400" dirty="0" smtClean="0">
                <a:latin typeface="Times New Roman" panose="02020603050405020304" pitchFamily="18" charset="0"/>
                <a:cs typeface="Times New Roman" panose="02020603050405020304" pitchFamily="18" charset="0"/>
              </a:rPr>
              <a:t>key issue </a:t>
            </a:r>
            <a:r>
              <a:rPr lang="en-US" altLang="cs-CZ" sz="2400" dirty="0">
                <a:latin typeface="Times New Roman" panose="02020603050405020304" pitchFamily="18" charset="0"/>
                <a:cs typeface="Times New Roman" panose="02020603050405020304" pitchFamily="18" charset="0"/>
              </a:rPr>
              <a:t>facing the corporation as a whole</a:t>
            </a:r>
            <a:r>
              <a:rPr lang="en-US" altLang="cs-CZ" sz="2400" dirty="0" smtClean="0">
                <a:latin typeface="Times New Roman" panose="02020603050405020304" pitchFamily="18" charset="0"/>
                <a:cs typeface="Times New Roman" panose="02020603050405020304" pitchFamily="18" charset="0"/>
              </a:rPr>
              <a:t>:</a:t>
            </a:r>
            <a:r>
              <a:rPr lang="cs-CZ" altLang="cs-CZ" sz="2400" dirty="0" smtClean="0">
                <a:latin typeface="Times New Roman" panose="02020603050405020304" pitchFamily="18" charset="0"/>
                <a:cs typeface="Times New Roman" panose="02020603050405020304" pitchFamily="18" charset="0"/>
              </a:rPr>
              <a:t> t</a:t>
            </a:r>
            <a:r>
              <a:rPr lang="en-US" altLang="cs-CZ" sz="2400" dirty="0" smtClean="0">
                <a:latin typeface="Times New Roman" panose="02020603050405020304" pitchFamily="18" charset="0"/>
                <a:cs typeface="Times New Roman" panose="02020603050405020304" pitchFamily="18" charset="0"/>
              </a:rPr>
              <a:t>he </a:t>
            </a:r>
            <a:r>
              <a:rPr lang="en-US" altLang="cs-CZ" sz="2400" dirty="0">
                <a:latin typeface="Times New Roman" panose="02020603050405020304" pitchFamily="18" charset="0"/>
                <a:cs typeface="Times New Roman" panose="02020603050405020304" pitchFamily="18" charset="0"/>
              </a:rPr>
              <a:t>firm’s overall orientation toward growth, stability, or retrenchment (</a:t>
            </a:r>
            <a:r>
              <a:rPr lang="en-US" altLang="cs-CZ" sz="2400" b="1" dirty="0">
                <a:latin typeface="Times New Roman" panose="02020603050405020304" pitchFamily="18" charset="0"/>
                <a:cs typeface="Times New Roman" panose="02020603050405020304" pitchFamily="18" charset="0"/>
              </a:rPr>
              <a:t>directional strategy</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899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smtClean="0">
                <a:latin typeface="Times New Roman" panose="02020603050405020304" pitchFamily="18" charset="0"/>
                <a:cs typeface="Times New Roman" panose="02020603050405020304" pitchFamily="18" charset="0"/>
              </a:rPr>
              <a:t>A </a:t>
            </a:r>
            <a:r>
              <a:rPr lang="en-US" altLang="cs-CZ" sz="2400" dirty="0">
                <a:latin typeface="Times New Roman" panose="02020603050405020304" pitchFamily="18" charset="0"/>
                <a:cs typeface="Times New Roman" panose="02020603050405020304" pitchFamily="18" charset="0"/>
              </a:rPr>
              <a:t>corporation’s directional strategy is composed of three general orientations (sometimes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called grand strategies):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Growth strategies</a:t>
            </a:r>
            <a:r>
              <a:rPr lang="en-US" altLang="cs-CZ" dirty="0">
                <a:latin typeface="Times New Roman" panose="02020603050405020304" pitchFamily="18" charset="0"/>
                <a:cs typeface="Times New Roman" panose="02020603050405020304" pitchFamily="18" charset="0"/>
              </a:rPr>
              <a:t> expand the company’s activities.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Stability strategies </a:t>
            </a:r>
            <a:r>
              <a:rPr lang="en-US" altLang="cs-CZ" dirty="0">
                <a:latin typeface="Times New Roman" panose="02020603050405020304" pitchFamily="18" charset="0"/>
                <a:cs typeface="Times New Roman" panose="02020603050405020304" pitchFamily="18" charset="0"/>
              </a:rPr>
              <a:t>make no change to the company’s current activities.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Retrenchment strategies </a:t>
            </a:r>
            <a:r>
              <a:rPr lang="en-US" altLang="cs-CZ" dirty="0">
                <a:latin typeface="Times New Roman" panose="02020603050405020304" pitchFamily="18" charset="0"/>
                <a:cs typeface="Times New Roman" panose="02020603050405020304" pitchFamily="18" charset="0"/>
              </a:rPr>
              <a:t>reduce the company’s level of activities.</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20429" t="35334" r="7249" b="27333"/>
          <a:stretch/>
        </p:blipFill>
        <p:spPr>
          <a:xfrm>
            <a:off x="991420" y="3262136"/>
            <a:ext cx="9432740" cy="2738988"/>
          </a:xfrm>
          <a:prstGeom prst="rect">
            <a:avLst/>
          </a:prstGeom>
        </p:spPr>
      </p:pic>
    </p:spTree>
    <p:extLst>
      <p:ext uri="{BB962C8B-B14F-4D97-AF65-F5344CB8AC3E}">
        <p14:creationId xmlns:p14="http://schemas.microsoft.com/office/powerpoint/2010/main" val="346365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cs-CZ" altLang="cs-CZ" sz="2400" dirty="0">
                <a:latin typeface="Times New Roman" panose="02020603050405020304" pitchFamily="18" charset="0"/>
                <a:cs typeface="Times New Roman" panose="02020603050405020304" pitchFamily="18" charset="0"/>
              </a:rPr>
              <a:t>D</a:t>
            </a:r>
            <a:r>
              <a:rPr lang="en-US" altLang="cs-CZ" sz="2400" dirty="0" err="1">
                <a:latin typeface="Times New Roman" panose="02020603050405020304" pitchFamily="18" charset="0"/>
                <a:cs typeface="Times New Roman" panose="02020603050405020304" pitchFamily="18" charset="0"/>
              </a:rPr>
              <a:t>esigned</a:t>
            </a:r>
            <a:r>
              <a:rPr lang="en-US" altLang="cs-CZ" sz="2400" dirty="0">
                <a:latin typeface="Times New Roman" panose="02020603050405020304" pitchFamily="18" charset="0"/>
                <a:cs typeface="Times New Roman" panose="02020603050405020304" pitchFamily="18" charset="0"/>
              </a:rPr>
              <a:t> to achieve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growth in sales, assets, profits, or some combination.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Continuing growth means increasing sales and a chance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to take advantage of the experience curve to reduce the per-unit cost of products sold, thereby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increasing profits.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This cost reduction becomes extremely important if a corporation’s industry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is growing quickly or consolidating and if competitors are engaging in price wars in attempts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increase their shares of the market.</a:t>
            </a:r>
            <a:endParaRPr lang="cs-CZ"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 corporation can grow </a:t>
            </a:r>
            <a:r>
              <a:rPr lang="en-US" altLang="cs-CZ" sz="2400" b="1" dirty="0">
                <a:latin typeface="Times New Roman" panose="02020603050405020304" pitchFamily="18" charset="0"/>
                <a:cs typeface="Times New Roman" panose="02020603050405020304" pitchFamily="18" charset="0"/>
              </a:rPr>
              <a:t>internally</a:t>
            </a:r>
            <a:r>
              <a:rPr lang="en-US" altLang="cs-CZ" sz="2400" dirty="0">
                <a:latin typeface="Times New Roman" panose="02020603050405020304" pitchFamily="18" charset="0"/>
                <a:cs typeface="Times New Roman" panose="02020603050405020304" pitchFamily="18" charset="0"/>
              </a:rPr>
              <a:t> by expanding its operations both globally and domestically,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it can grow </a:t>
            </a:r>
            <a:r>
              <a:rPr lang="en-US" altLang="cs-CZ" sz="2400" b="1" dirty="0">
                <a:latin typeface="Times New Roman" panose="02020603050405020304" pitchFamily="18" charset="0"/>
                <a:cs typeface="Times New Roman" panose="02020603050405020304" pitchFamily="18" charset="0"/>
              </a:rPr>
              <a:t>externally</a:t>
            </a:r>
            <a:r>
              <a:rPr lang="en-US" altLang="cs-CZ" sz="2400" dirty="0">
                <a:latin typeface="Times New Roman" panose="02020603050405020304" pitchFamily="18" charset="0"/>
                <a:cs typeface="Times New Roman" panose="02020603050405020304" pitchFamily="18" charset="0"/>
              </a:rPr>
              <a:t> through mergers, acquisitions, and strategic alliances.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A</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merger</a:t>
            </a:r>
            <a:r>
              <a:rPr lang="en-US" altLang="cs-CZ" dirty="0">
                <a:latin typeface="Times New Roman" panose="02020603050405020304" pitchFamily="18" charset="0"/>
                <a:cs typeface="Times New Roman" panose="02020603050405020304" pitchFamily="18" charset="0"/>
              </a:rPr>
              <a:t> is a transaction involving two or more corporations in which stock is exchanged but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only one corporation survives.</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28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two basic growth strategies are </a:t>
            </a:r>
            <a:r>
              <a:rPr lang="en-US" altLang="cs-CZ" sz="2400" b="1" dirty="0">
                <a:latin typeface="Times New Roman" panose="02020603050405020304" pitchFamily="18" charset="0"/>
                <a:cs typeface="Times New Roman" panose="02020603050405020304" pitchFamily="18" charset="0"/>
              </a:rPr>
              <a:t>concentration</a:t>
            </a:r>
            <a:r>
              <a:rPr lang="en-US" altLang="cs-CZ" sz="2400" dirty="0">
                <a:latin typeface="Times New Roman" panose="02020603050405020304" pitchFamily="18" charset="0"/>
                <a:cs typeface="Times New Roman" panose="02020603050405020304" pitchFamily="18" charset="0"/>
              </a:rPr>
              <a:t> on the current product line(s) in one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industry and </a:t>
            </a:r>
            <a:r>
              <a:rPr lang="en-US" altLang="cs-CZ" sz="2400" b="1" dirty="0">
                <a:latin typeface="Times New Roman" panose="02020603050405020304" pitchFamily="18" charset="0"/>
                <a:cs typeface="Times New Roman" panose="02020603050405020304" pitchFamily="18" charset="0"/>
              </a:rPr>
              <a:t>diversification</a:t>
            </a:r>
            <a:r>
              <a:rPr lang="en-US" altLang="cs-CZ" sz="2400" dirty="0">
                <a:latin typeface="Times New Roman" panose="02020603050405020304" pitchFamily="18" charset="0"/>
                <a:cs typeface="Times New Roman" panose="02020603050405020304" pitchFamily="18" charset="0"/>
              </a:rPr>
              <a:t> into other product lines in other industries.</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Concentration</a:t>
            </a:r>
            <a:endParaRPr lang="cs-CZ" altLang="cs-CZ" sz="24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If a company’s current product lines have real growth potential, concentration of resources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those product lines makes sense as a strategy for growth. </a:t>
            </a:r>
            <a:endParaRPr lang="cs-CZ" altLang="cs-CZ"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The two basic concentration strategies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are </a:t>
            </a:r>
            <a:r>
              <a:rPr lang="en-US" altLang="cs-CZ" b="1" dirty="0">
                <a:latin typeface="Times New Roman" panose="02020603050405020304" pitchFamily="18" charset="0"/>
                <a:cs typeface="Times New Roman" panose="02020603050405020304" pitchFamily="18" charset="0"/>
              </a:rPr>
              <a:t>vertical growth </a:t>
            </a:r>
            <a:r>
              <a:rPr lang="en-US" altLang="cs-CZ" dirty="0">
                <a:latin typeface="Times New Roman" panose="02020603050405020304" pitchFamily="18" charset="0"/>
                <a:cs typeface="Times New Roman" panose="02020603050405020304" pitchFamily="18" charset="0"/>
              </a:rPr>
              <a:t>and </a:t>
            </a:r>
            <a:r>
              <a:rPr lang="en-US" altLang="cs-CZ" b="1" dirty="0">
                <a:latin typeface="Times New Roman" panose="02020603050405020304" pitchFamily="18" charset="0"/>
                <a:cs typeface="Times New Roman" panose="02020603050405020304" pitchFamily="18" charset="0"/>
              </a:rPr>
              <a:t>horizontal growth</a:t>
            </a:r>
            <a:r>
              <a:rPr lang="en-US" altLang="cs-CZ" dirty="0">
                <a:latin typeface="Times New Roman" panose="02020603050405020304" pitchFamily="18" charset="0"/>
                <a:cs typeface="Times New Roman" panose="02020603050405020304" pitchFamily="18" charset="0"/>
              </a:rPr>
              <a:t>.</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680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Vertical growth can be achieved by taking over a function previously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provided by a supplier or by a distributor.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company, in effect, grows by making its own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supplies and/or by distributing its own products.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This may be </a:t>
            </a:r>
            <a:r>
              <a:rPr lang="en-US" altLang="cs-CZ" sz="2400" i="1" dirty="0">
                <a:latin typeface="Times New Roman" panose="02020603050405020304" pitchFamily="18" charset="0"/>
                <a:cs typeface="Times New Roman" panose="02020603050405020304" pitchFamily="18" charset="0"/>
              </a:rPr>
              <a:t>done in order to reduce costs,</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gain control over a </a:t>
            </a:r>
            <a:r>
              <a:rPr lang="en-US" altLang="cs-CZ" sz="2400" dirty="0">
                <a:latin typeface="Times New Roman" panose="02020603050405020304" pitchFamily="18" charset="0"/>
                <a:cs typeface="Times New Roman" panose="02020603050405020304" pitchFamily="18" charset="0"/>
              </a:rPr>
              <a:t>scarce resource, guarantee quality of a key input, or obtain access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potential customers.</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092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a:t>
            </a:r>
            <a:r>
              <a:rPr lang="en-US" altLang="cs-CZ" sz="2400" b="1" dirty="0" smtClean="0">
                <a:latin typeface="Times New Roman" panose="02020603050405020304" pitchFamily="18" charset="0"/>
                <a:cs typeface="Times New Roman" panose="02020603050405020304" pitchFamily="18" charset="0"/>
              </a:rPr>
              <a:t>Growth</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Vertical growth results in </a:t>
            </a:r>
            <a:r>
              <a:rPr lang="en-US" altLang="cs-CZ" sz="2400" b="1" dirty="0">
                <a:latin typeface="Times New Roman" panose="02020603050405020304" pitchFamily="18" charset="0"/>
                <a:cs typeface="Times New Roman" panose="02020603050405020304" pitchFamily="18" charset="0"/>
              </a:rPr>
              <a:t>vertical integration</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 degree to which a firm operates vertically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 multiple locations on an industry’s value chain from extracting raw materials to manufacturing</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to retailing.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endParaRPr lang="cs-CZ" altLang="cs-CZ" dirty="0" smtClean="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smtClean="0">
                <a:latin typeface="Times New Roman" panose="02020603050405020304" pitchFamily="18" charset="0"/>
                <a:cs typeface="Times New Roman" panose="02020603050405020304" pitchFamily="18" charset="0"/>
              </a:rPr>
              <a:t>More </a:t>
            </a:r>
            <a:r>
              <a:rPr lang="en-US" altLang="cs-CZ" dirty="0">
                <a:latin typeface="Times New Roman" panose="02020603050405020304" pitchFamily="18" charset="0"/>
                <a:cs typeface="Times New Roman" panose="02020603050405020304" pitchFamily="18" charset="0"/>
              </a:rPr>
              <a:t>specifically, assuming a function previously provided by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supplier is called </a:t>
            </a:r>
            <a:r>
              <a:rPr lang="en-US" altLang="cs-CZ" b="1" dirty="0">
                <a:latin typeface="Times New Roman" panose="02020603050405020304" pitchFamily="18" charset="0"/>
                <a:cs typeface="Times New Roman" panose="02020603050405020304" pitchFamily="18" charset="0"/>
              </a:rPr>
              <a:t>backward integration </a:t>
            </a:r>
            <a:r>
              <a:rPr lang="en-US" altLang="cs-CZ" dirty="0">
                <a:latin typeface="Times New Roman" panose="02020603050405020304" pitchFamily="18" charset="0"/>
                <a:cs typeface="Times New Roman" panose="02020603050405020304" pitchFamily="18" charset="0"/>
              </a:rPr>
              <a:t>(going backward on an industry’s value chain).</a:t>
            </a: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endParaRPr lang="cs-CZ" altLang="cs-CZ" dirty="0" smtClean="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smtClean="0">
                <a:latin typeface="Times New Roman" panose="02020603050405020304" pitchFamily="18" charset="0"/>
                <a:cs typeface="Times New Roman" panose="02020603050405020304" pitchFamily="18" charset="0"/>
              </a:rPr>
              <a:t>Assuming </a:t>
            </a:r>
            <a:r>
              <a:rPr lang="en-US" altLang="cs-CZ" dirty="0">
                <a:latin typeface="Times New Roman" panose="02020603050405020304" pitchFamily="18" charset="0"/>
                <a:cs typeface="Times New Roman" panose="02020603050405020304" pitchFamily="18" charset="0"/>
              </a:rPr>
              <a:t>a function </a:t>
            </a:r>
            <a:r>
              <a:rPr lang="en-US" altLang="cs-CZ" dirty="0" err="1" smtClean="0">
                <a:latin typeface="Times New Roman" panose="02020603050405020304" pitchFamily="18" charset="0"/>
                <a:cs typeface="Times New Roman" panose="02020603050405020304" pitchFamily="18" charset="0"/>
              </a:rPr>
              <a:t>previousl</a:t>
            </a:r>
            <a:r>
              <a:rPr lang="cs-CZ" altLang="cs-CZ" dirty="0" smtClean="0">
                <a:latin typeface="Times New Roman" panose="02020603050405020304" pitchFamily="18" charset="0"/>
                <a:cs typeface="Times New Roman" panose="02020603050405020304" pitchFamily="18" charset="0"/>
              </a:rPr>
              <a:t>y </a:t>
            </a:r>
            <a:r>
              <a:rPr lang="en-US" altLang="cs-CZ" dirty="0">
                <a:latin typeface="Times New Roman" panose="02020603050405020304" pitchFamily="18" charset="0"/>
                <a:cs typeface="Times New Roman" panose="02020603050405020304" pitchFamily="18" charset="0"/>
              </a:rPr>
              <a:t>provided by a distributor is labeled </a:t>
            </a:r>
            <a:r>
              <a:rPr lang="en-US" altLang="cs-CZ" b="1" dirty="0">
                <a:latin typeface="Times New Roman" panose="02020603050405020304" pitchFamily="18" charset="0"/>
                <a:cs typeface="Times New Roman" panose="02020603050405020304" pitchFamily="18" charset="0"/>
              </a:rPr>
              <a:t>forward integration </a:t>
            </a:r>
            <a:r>
              <a:rPr lang="en-US" altLang="cs-CZ" dirty="0">
                <a:latin typeface="Times New Roman" panose="02020603050405020304" pitchFamily="18" charset="0"/>
                <a:cs typeface="Times New Roman" panose="02020603050405020304" pitchFamily="18" charset="0"/>
              </a:rPr>
              <a:t>(going forward on an industry’s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value chain)</a:t>
            </a:r>
            <a:r>
              <a:rPr lang="cs-CZ" altLang="cs-CZ" dirty="0">
                <a:latin typeface="Times New Roman" panose="02020603050405020304" pitchFamily="18" charset="0"/>
                <a:cs typeface="Times New Roman" panose="02020603050405020304" pitchFamily="18" charset="0"/>
              </a:rPr>
              <a:t>.</a:t>
            </a:r>
          </a:p>
          <a:p>
            <a:pPr marL="355600" lvl="1" indent="-355600" algn="just">
              <a:spcBef>
                <a:spcPct val="0"/>
              </a:spcBef>
              <a:defRPr/>
            </a:pPr>
            <a:endParaRPr lang="cs-CZ" altLang="cs-CZ" b="1" dirty="0" smtClean="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b="1" dirty="0" smtClean="0">
                <a:latin typeface="Times New Roman" panose="02020603050405020304" pitchFamily="18" charset="0"/>
                <a:cs typeface="Times New Roman" panose="02020603050405020304" pitchFamily="18" charset="0"/>
              </a:rPr>
              <a:t>Transaction </a:t>
            </a:r>
            <a:r>
              <a:rPr lang="en-US" altLang="cs-CZ" b="1" dirty="0">
                <a:latin typeface="Times New Roman" panose="02020603050405020304" pitchFamily="18" charset="0"/>
                <a:cs typeface="Times New Roman" panose="02020603050405020304" pitchFamily="18" charset="0"/>
              </a:rPr>
              <a:t>cost economics </a:t>
            </a:r>
            <a:r>
              <a:rPr lang="en-US" altLang="cs-CZ" dirty="0">
                <a:latin typeface="Times New Roman" panose="02020603050405020304" pitchFamily="18" charset="0"/>
                <a:cs typeface="Times New Roman" panose="02020603050405020304" pitchFamily="18" charset="0"/>
              </a:rPr>
              <a:t>proposes that vertical integration is more efficient than contracting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goods and services in the marketplace when the transaction costs of buying goods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on the open market become too great</a:t>
            </a:r>
            <a:r>
              <a:rPr lang="cs-CZ" altLang="cs-CZ" dirty="0">
                <a:latin typeface="Times New Roman" panose="02020603050405020304" pitchFamily="18" charset="0"/>
                <a:cs typeface="Times New Roman" panose="02020603050405020304" pitchFamily="18" charset="0"/>
              </a:rPr>
              <a:t>.</a:t>
            </a: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9210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48164" y="1124744"/>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57290"/>
            <a:ext cx="10177131" cy="480296"/>
          </a:xfrm>
        </p:spPr>
        <p:txBody>
          <a:bodyPr/>
          <a:lstStyle/>
          <a:p>
            <a:pPr>
              <a:lnSpc>
                <a:spcPct val="100000"/>
              </a:lnSpc>
              <a:spcBef>
                <a:spcPts val="0"/>
              </a:spcBef>
              <a:defRPr/>
            </a:pPr>
            <a:r>
              <a:rPr lang="cs-CZ" sz="2400" kern="0" dirty="0" err="1">
                <a:solidFill>
                  <a:srgbClr val="307871"/>
                </a:solidFill>
                <a:latin typeface="Times New Roman"/>
              </a:rPr>
              <a:t>Vertical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6" name="TextovéPole 5"/>
          <p:cNvSpPr txBox="1"/>
          <p:nvPr/>
        </p:nvSpPr>
        <p:spPr>
          <a:xfrm>
            <a:off x="719403" y="1219712"/>
            <a:ext cx="1632181" cy="461665"/>
          </a:xfrm>
          <a:prstGeom prst="rect">
            <a:avLst/>
          </a:prstGeom>
          <a:noFill/>
        </p:spPr>
        <p:txBody>
          <a:bodyPr wrap="square" rtlCol="0">
            <a:spAutoFit/>
          </a:bodyPr>
          <a:lstStyle/>
          <a:p>
            <a:endParaRPr lang="cs-CZ" sz="2400" dirty="0"/>
          </a:p>
        </p:txBody>
      </p:sp>
      <p:sp>
        <p:nvSpPr>
          <p:cNvPr id="4" name="Obdélník 3"/>
          <p:cNvSpPr/>
          <p:nvPr/>
        </p:nvSpPr>
        <p:spPr>
          <a:xfrm>
            <a:off x="954334" y="1257011"/>
            <a:ext cx="4224469" cy="406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Industry</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value</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chain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1" name="Obdélník 10"/>
          <p:cNvSpPr/>
          <p:nvPr/>
        </p:nvSpPr>
        <p:spPr>
          <a:xfrm>
            <a:off x="6033689" y="1533675"/>
            <a:ext cx="1118428" cy="4776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none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7501783" y="1555287"/>
            <a:ext cx="1288280" cy="4560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partial</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3" name="Obdélník 12"/>
          <p:cNvSpPr/>
          <p:nvPr/>
        </p:nvSpPr>
        <p:spPr>
          <a:xfrm>
            <a:off x="9211555" y="1558463"/>
            <a:ext cx="948928" cy="452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rgbClr val="000000"/>
                </a:solidFill>
                <a:latin typeface="Times New Roman" panose="02020603050405020304" pitchFamily="18" charset="0"/>
                <a:cs typeface="Times New Roman" panose="02020603050405020304" pitchFamily="18" charset="0"/>
              </a:rPr>
              <a:t>full</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5" name="Vývojový diagram: spojnice mezi stránkami 4"/>
          <p:cNvSpPr/>
          <p:nvPr/>
        </p:nvSpPr>
        <p:spPr>
          <a:xfrm>
            <a:off x="1718394" y="2369907"/>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Raw</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4" name="Vývojový diagram: spojnice mezi stránkami 13"/>
          <p:cNvSpPr/>
          <p:nvPr/>
        </p:nvSpPr>
        <p:spPr>
          <a:xfrm>
            <a:off x="1708882" y="3994228"/>
            <a:ext cx="2659148" cy="49655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Production</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671222" y="3217325"/>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Intermediates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7" name="Vývojový diagram: spojnice mezi stránkami 16"/>
          <p:cNvSpPr/>
          <p:nvPr/>
        </p:nvSpPr>
        <p:spPr>
          <a:xfrm>
            <a:off x="1672818" y="4783777"/>
            <a:ext cx="2668903" cy="57961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latin typeface="Times New Roman" panose="02020603050405020304" pitchFamily="18" charset="0"/>
                <a:cs typeface="Times New Roman" panose="02020603050405020304" pitchFamily="18" charset="0"/>
              </a:rPr>
              <a:t>Marketing </a:t>
            </a:r>
            <a:r>
              <a:rPr lang="cs-CZ" sz="2400" dirty="0" smtClean="0">
                <a:solidFill>
                  <a:srgbClr val="000000"/>
                </a:solidFill>
                <a:latin typeface="Times New Roman" panose="02020603050405020304" pitchFamily="18" charset="0"/>
                <a:cs typeface="Times New Roman" panose="02020603050405020304" pitchFamily="18" charset="0"/>
              </a:rPr>
              <a:t>and </a:t>
            </a:r>
            <a:r>
              <a:rPr lang="cs-CZ" sz="2400" dirty="0" err="1" smtClean="0">
                <a:solidFill>
                  <a:srgbClr val="000000"/>
                </a:solidFill>
                <a:latin typeface="Times New Roman" panose="02020603050405020304" pitchFamily="18" charset="0"/>
                <a:cs typeface="Times New Roman" panose="02020603050405020304" pitchFamily="18" charset="0"/>
              </a:rPr>
              <a:t>sale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8" name="Vývojový diagram: spojnice mezi stránkami 17"/>
          <p:cNvSpPr/>
          <p:nvPr/>
        </p:nvSpPr>
        <p:spPr>
          <a:xfrm>
            <a:off x="1603819" y="5638775"/>
            <a:ext cx="2736304" cy="56404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Aftersales</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services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9" name="Obdélník 18"/>
          <p:cNvSpPr/>
          <p:nvPr/>
        </p:nvSpPr>
        <p:spPr>
          <a:xfrm>
            <a:off x="6033688" y="1029996"/>
            <a:ext cx="4224469" cy="4089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Level</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of</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9336662" y="3166907"/>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4" name="Vývojový diagram: spojnice 33"/>
          <p:cNvSpPr/>
          <p:nvPr/>
        </p:nvSpPr>
        <p:spPr>
          <a:xfrm>
            <a:off x="9336662" y="2358999"/>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5" name="Vývojový diagram: spojnice 34"/>
          <p:cNvSpPr/>
          <p:nvPr/>
        </p:nvSpPr>
        <p:spPr>
          <a:xfrm>
            <a:off x="7828694" y="544976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6" name="Vývojový diagram: spojnice 35"/>
          <p:cNvSpPr/>
          <p:nvPr/>
        </p:nvSpPr>
        <p:spPr>
          <a:xfrm>
            <a:off x="7828693" y="472110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7" name="Vývojový diagram: spojnice 36"/>
          <p:cNvSpPr/>
          <p:nvPr/>
        </p:nvSpPr>
        <p:spPr>
          <a:xfrm>
            <a:off x="7828695" y="394816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8" name="Vývojový diagram: spojnice 37"/>
          <p:cNvSpPr/>
          <p:nvPr/>
        </p:nvSpPr>
        <p:spPr>
          <a:xfrm>
            <a:off x="7828693" y="315405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9" name="Vývojový diagram: spojnice 38"/>
          <p:cNvSpPr/>
          <p:nvPr/>
        </p:nvSpPr>
        <p:spPr>
          <a:xfrm>
            <a:off x="7828693" y="2360379"/>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0" name="Vývojový diagram: spojnice 39"/>
          <p:cNvSpPr/>
          <p:nvPr/>
        </p:nvSpPr>
        <p:spPr>
          <a:xfrm>
            <a:off x="6235441" y="548936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6235442" y="474450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2" name="Vývojový diagram: spojnice 41"/>
          <p:cNvSpPr/>
          <p:nvPr/>
        </p:nvSpPr>
        <p:spPr>
          <a:xfrm>
            <a:off x="6254299" y="395040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3" name="Vývojový diagram: spojnice 42"/>
          <p:cNvSpPr/>
          <p:nvPr/>
        </p:nvSpPr>
        <p:spPr>
          <a:xfrm>
            <a:off x="6262491" y="3156292"/>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4" name="Vývojový diagram: spojnice 43"/>
          <p:cNvSpPr/>
          <p:nvPr/>
        </p:nvSpPr>
        <p:spPr>
          <a:xfrm>
            <a:off x="6254299" y="238558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5" name="Vývojový diagram: spojnice 44"/>
          <p:cNvSpPr/>
          <p:nvPr/>
        </p:nvSpPr>
        <p:spPr>
          <a:xfrm>
            <a:off x="9336658" y="393517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9368789" y="4707898"/>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7" name="Vývojový diagram: spojnice 46"/>
          <p:cNvSpPr/>
          <p:nvPr/>
        </p:nvSpPr>
        <p:spPr>
          <a:xfrm>
            <a:off x="9351527" y="5508303"/>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cxnSp>
        <p:nvCxnSpPr>
          <p:cNvPr id="49" name="Přímá spojnice 48"/>
          <p:cNvCxnSpPr>
            <a:stCxn id="38" idx="4"/>
            <a:endCxn id="37" idx="0"/>
          </p:cNvCxnSpPr>
          <p:nvPr/>
        </p:nvCxnSpPr>
        <p:spPr>
          <a:xfrm>
            <a:off x="8145919" y="3761002"/>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9668752" y="5311738"/>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9686015" y="4508223"/>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9653884" y="2953303"/>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9648368" y="3738567"/>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577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06164" y="1105385"/>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66829"/>
            <a:ext cx="10177131" cy="470757"/>
          </a:xfrm>
        </p:spPr>
        <p:txBody>
          <a:bodyPr/>
          <a:lstStyle/>
          <a:p>
            <a:pPr>
              <a:lnSpc>
                <a:spcPct val="100000"/>
              </a:lnSpc>
              <a:spcBef>
                <a:spcPts val="0"/>
              </a:spcBef>
              <a:defRPr/>
            </a:pPr>
            <a:r>
              <a:rPr lang="cs-CZ" sz="2400" kern="0" dirty="0" err="1">
                <a:solidFill>
                  <a:srgbClr val="307871"/>
                </a:solidFill>
                <a:latin typeface="Times New Roman"/>
              </a:rPr>
              <a:t>Vertical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6" name="TextovéPole 5"/>
          <p:cNvSpPr txBox="1"/>
          <p:nvPr/>
        </p:nvSpPr>
        <p:spPr>
          <a:xfrm>
            <a:off x="719403" y="1219712"/>
            <a:ext cx="1632181" cy="461665"/>
          </a:xfrm>
          <a:prstGeom prst="rect">
            <a:avLst/>
          </a:prstGeom>
          <a:noFill/>
        </p:spPr>
        <p:txBody>
          <a:bodyPr wrap="square" rtlCol="0">
            <a:spAutoFit/>
          </a:bodyPr>
          <a:lstStyle/>
          <a:p>
            <a:endParaRPr lang="cs-CZ" sz="2400" dirty="0"/>
          </a:p>
        </p:txBody>
      </p:sp>
      <p:sp>
        <p:nvSpPr>
          <p:cNvPr id="4" name="Obdélník 3"/>
          <p:cNvSpPr/>
          <p:nvPr/>
        </p:nvSpPr>
        <p:spPr>
          <a:xfrm>
            <a:off x="926223" y="1155359"/>
            <a:ext cx="4224469" cy="406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Industry</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value</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chain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1" name="Obdélník 10"/>
          <p:cNvSpPr/>
          <p:nvPr/>
        </p:nvSpPr>
        <p:spPr>
          <a:xfrm>
            <a:off x="5388936" y="1054627"/>
            <a:ext cx="1584467" cy="6351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rgbClr val="000000"/>
                </a:solidFill>
                <a:latin typeface="Times New Roman" panose="02020603050405020304" pitchFamily="18" charset="0"/>
                <a:cs typeface="Times New Roman" panose="02020603050405020304" pitchFamily="18" charset="0"/>
              </a:rPr>
              <a:t>forward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7132320" y="1062071"/>
            <a:ext cx="1545431" cy="6134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b</a:t>
            </a:r>
            <a:r>
              <a:rPr lang="cs-CZ" sz="2400" dirty="0" err="1" smtClean="0">
                <a:solidFill>
                  <a:srgbClr val="000000"/>
                </a:solidFill>
                <a:latin typeface="Times New Roman" panose="02020603050405020304" pitchFamily="18" charset="0"/>
                <a:cs typeface="Times New Roman" panose="02020603050405020304" pitchFamily="18" charset="0"/>
              </a:rPr>
              <a:t>ackward</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3" name="Obdélník 12"/>
          <p:cNvSpPr/>
          <p:nvPr/>
        </p:nvSpPr>
        <p:spPr>
          <a:xfrm>
            <a:off x="8852334" y="1048933"/>
            <a:ext cx="1564146" cy="6266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b</a:t>
            </a:r>
            <a:r>
              <a:rPr lang="cs-CZ" sz="2400" dirty="0" err="1" smtClean="0">
                <a:solidFill>
                  <a:srgbClr val="000000"/>
                </a:solidFill>
                <a:latin typeface="Times New Roman" panose="02020603050405020304" pitchFamily="18" charset="0"/>
                <a:cs typeface="Times New Roman" panose="02020603050405020304" pitchFamily="18" charset="0"/>
              </a:rPr>
              <a:t>alanced</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5" name="Vývojový diagram: spojnice mezi stránkami 4"/>
          <p:cNvSpPr/>
          <p:nvPr/>
        </p:nvSpPr>
        <p:spPr>
          <a:xfrm>
            <a:off x="1718394" y="2369907"/>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Raw</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4" name="Vývojový diagram: spojnice mezi stránkami 13"/>
          <p:cNvSpPr/>
          <p:nvPr/>
        </p:nvSpPr>
        <p:spPr>
          <a:xfrm>
            <a:off x="1708882" y="3994228"/>
            <a:ext cx="2659148" cy="49655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Production</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671222" y="3217325"/>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Intermediates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7" name="Vývojový diagram: spojnice mezi stránkami 16"/>
          <p:cNvSpPr/>
          <p:nvPr/>
        </p:nvSpPr>
        <p:spPr>
          <a:xfrm>
            <a:off x="1672818" y="4783777"/>
            <a:ext cx="2668903" cy="57961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rgbClr val="000000"/>
                </a:solidFill>
                <a:latin typeface="Times New Roman" panose="02020603050405020304" pitchFamily="18" charset="0"/>
                <a:cs typeface="Times New Roman" panose="02020603050405020304" pitchFamily="18" charset="0"/>
              </a:rPr>
              <a:t>Marketing and </a:t>
            </a:r>
            <a:r>
              <a:rPr lang="cs-CZ" sz="2400" dirty="0" err="1" smtClean="0">
                <a:solidFill>
                  <a:srgbClr val="000000"/>
                </a:solidFill>
                <a:latin typeface="Times New Roman" panose="02020603050405020304" pitchFamily="18" charset="0"/>
                <a:cs typeface="Times New Roman" panose="02020603050405020304" pitchFamily="18" charset="0"/>
              </a:rPr>
              <a:t>sale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8" name="Vývojový diagram: spojnice mezi stránkami 17"/>
          <p:cNvSpPr/>
          <p:nvPr/>
        </p:nvSpPr>
        <p:spPr>
          <a:xfrm>
            <a:off x="1603819" y="5638775"/>
            <a:ext cx="2736304" cy="56404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Aftersales</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services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9336662" y="3166907"/>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4" name="Vývojový diagram: spojnice 33"/>
          <p:cNvSpPr/>
          <p:nvPr/>
        </p:nvSpPr>
        <p:spPr>
          <a:xfrm>
            <a:off x="9336662" y="2358999"/>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5" name="Vývojový diagram: spojnice 34"/>
          <p:cNvSpPr/>
          <p:nvPr/>
        </p:nvSpPr>
        <p:spPr>
          <a:xfrm>
            <a:off x="7828694" y="544976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6" name="Vývojový diagram: spojnice 35"/>
          <p:cNvSpPr/>
          <p:nvPr/>
        </p:nvSpPr>
        <p:spPr>
          <a:xfrm>
            <a:off x="7828693" y="472110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7" name="Vývojový diagram: spojnice 36"/>
          <p:cNvSpPr/>
          <p:nvPr/>
        </p:nvSpPr>
        <p:spPr>
          <a:xfrm>
            <a:off x="7828695" y="394816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8" name="Vývojový diagram: spojnice 37"/>
          <p:cNvSpPr/>
          <p:nvPr/>
        </p:nvSpPr>
        <p:spPr>
          <a:xfrm>
            <a:off x="7828693" y="315405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9" name="Vývojový diagram: spojnice 38"/>
          <p:cNvSpPr/>
          <p:nvPr/>
        </p:nvSpPr>
        <p:spPr>
          <a:xfrm>
            <a:off x="7828693" y="2360379"/>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0" name="Vývojový diagram: spojnice 39"/>
          <p:cNvSpPr/>
          <p:nvPr/>
        </p:nvSpPr>
        <p:spPr>
          <a:xfrm>
            <a:off x="5988635" y="5504271"/>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6003501" y="4741459"/>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2" name="Vývojový diagram: spojnice 41"/>
          <p:cNvSpPr/>
          <p:nvPr/>
        </p:nvSpPr>
        <p:spPr>
          <a:xfrm>
            <a:off x="6003501" y="392116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3" name="Vývojový diagram: spojnice 42"/>
          <p:cNvSpPr/>
          <p:nvPr/>
        </p:nvSpPr>
        <p:spPr>
          <a:xfrm>
            <a:off x="6003501" y="314148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4" name="Vývojový diagram: spojnice 43"/>
          <p:cNvSpPr/>
          <p:nvPr/>
        </p:nvSpPr>
        <p:spPr>
          <a:xfrm>
            <a:off x="6003501" y="234412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5" name="Vývojový diagram: spojnice 44"/>
          <p:cNvSpPr/>
          <p:nvPr/>
        </p:nvSpPr>
        <p:spPr>
          <a:xfrm>
            <a:off x="9336658" y="393517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9368789" y="4707898"/>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7" name="Vývojový diagram: spojnice 46"/>
          <p:cNvSpPr/>
          <p:nvPr/>
        </p:nvSpPr>
        <p:spPr>
          <a:xfrm>
            <a:off x="9351527" y="550830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2" name="Zahnutá šipka doprava 1"/>
          <p:cNvSpPr/>
          <p:nvPr/>
        </p:nvSpPr>
        <p:spPr>
          <a:xfrm>
            <a:off x="5519936" y="3994227"/>
            <a:ext cx="468699" cy="12589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7" name="Zahnutá šipka doprava 6"/>
          <p:cNvSpPr/>
          <p:nvPr/>
        </p:nvSpPr>
        <p:spPr>
          <a:xfrm>
            <a:off x="5150693" y="3994227"/>
            <a:ext cx="753287" cy="20826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8" name="Zahnutá šipka doleva 7"/>
          <p:cNvSpPr/>
          <p:nvPr/>
        </p:nvSpPr>
        <p:spPr>
          <a:xfrm rot="10800000">
            <a:off x="7440150" y="3217326"/>
            <a:ext cx="388543" cy="117178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21" name="Zahnutá šipka dolů 20"/>
          <p:cNvSpPr/>
          <p:nvPr/>
        </p:nvSpPr>
        <p:spPr>
          <a:xfrm rot="16200000">
            <a:off x="6378558" y="2938969"/>
            <a:ext cx="2044985" cy="8552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54" name="Zahnutá šipka doleva 53"/>
          <p:cNvSpPr/>
          <p:nvPr/>
        </p:nvSpPr>
        <p:spPr>
          <a:xfrm rot="10800000">
            <a:off x="8929888" y="3197192"/>
            <a:ext cx="438899" cy="11608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55" name="Zahnutá šipka doprava 54"/>
          <p:cNvSpPr/>
          <p:nvPr/>
        </p:nvSpPr>
        <p:spPr>
          <a:xfrm>
            <a:off x="8876942" y="4191895"/>
            <a:ext cx="491845" cy="11035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Tree>
    <p:extLst>
      <p:ext uri="{BB962C8B-B14F-4D97-AF65-F5344CB8AC3E}">
        <p14:creationId xmlns:p14="http://schemas.microsoft.com/office/powerpoint/2010/main" val="3333517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Strategy</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objectives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Strategy</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Corporate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strategy</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Growth</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strategies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Stability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strategies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Rentrenchment</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strategies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a:t>
            </a:r>
            <a:r>
              <a:rPr lang="en-US" altLang="cs-CZ" sz="2400" b="1" dirty="0" smtClean="0">
                <a:latin typeface="Times New Roman" panose="02020603050405020304" pitchFamily="18" charset="0"/>
                <a:cs typeface="Times New Roman" panose="02020603050405020304" pitchFamily="18" charset="0"/>
              </a:rPr>
              <a:t>Growth</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dirty="0">
                <a:latin typeface="Times New Roman" panose="02020603050405020304" pitchFamily="18" charset="0"/>
                <a:cs typeface="Times New Roman" panose="02020603050405020304" pitchFamily="18" charset="0"/>
              </a:rPr>
              <a:t>Vertical growth results in </a:t>
            </a:r>
            <a:r>
              <a:rPr lang="en-US" altLang="cs-CZ" sz="2400" b="1" dirty="0">
                <a:latin typeface="Times New Roman" panose="02020603050405020304" pitchFamily="18" charset="0"/>
                <a:cs typeface="Times New Roman" panose="02020603050405020304" pitchFamily="18" charset="0"/>
              </a:rPr>
              <a:t>vertical integration</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 degree to which a firm operates vertically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 </a:t>
            </a: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Under </a:t>
            </a:r>
            <a:r>
              <a:rPr lang="en-US" altLang="cs-CZ" sz="2400" b="1" dirty="0">
                <a:latin typeface="Times New Roman" panose="02020603050405020304" pitchFamily="18" charset="0"/>
                <a:cs typeface="Times New Roman" panose="02020603050405020304" pitchFamily="18" charset="0"/>
              </a:rPr>
              <a:t>full integration</a:t>
            </a:r>
            <a:r>
              <a:rPr lang="en-US" altLang="cs-CZ" sz="2400" dirty="0">
                <a:latin typeface="Times New Roman" panose="02020603050405020304" pitchFamily="18" charset="0"/>
                <a:cs typeface="Times New Roman" panose="02020603050405020304" pitchFamily="18" charset="0"/>
              </a:rPr>
              <a:t>, a firm internally makes 100% of its key supplies and completely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controls its distributors.</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With </a:t>
            </a:r>
            <a:r>
              <a:rPr lang="en-US" altLang="cs-CZ" sz="2400" b="1" dirty="0">
                <a:latin typeface="Times New Roman" panose="02020603050405020304" pitchFamily="18" charset="0"/>
                <a:cs typeface="Times New Roman" panose="02020603050405020304" pitchFamily="18" charset="0"/>
              </a:rPr>
              <a:t>taper integration </a:t>
            </a:r>
            <a:r>
              <a:rPr lang="en-US" altLang="cs-CZ" sz="2400" dirty="0">
                <a:latin typeface="Times New Roman" panose="02020603050405020304" pitchFamily="18" charset="0"/>
                <a:cs typeface="Times New Roman" panose="02020603050405020304" pitchFamily="18" charset="0"/>
              </a:rPr>
              <a:t>(also called concurrent sourcing), a firm internally produces less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than half of its own requirements and buys the rest from outside suppliers (backward taper integration)</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With </a:t>
            </a:r>
            <a:r>
              <a:rPr lang="en-US" altLang="cs-CZ" sz="2400" b="1" dirty="0">
                <a:latin typeface="Times New Roman" panose="02020603050405020304" pitchFamily="18" charset="0"/>
                <a:cs typeface="Times New Roman" panose="02020603050405020304" pitchFamily="18" charset="0"/>
              </a:rPr>
              <a:t>quasi-integration</a:t>
            </a:r>
            <a:r>
              <a:rPr lang="en-US" altLang="cs-CZ" sz="2400" dirty="0">
                <a:latin typeface="Times New Roman" panose="02020603050405020304" pitchFamily="18" charset="0"/>
                <a:cs typeface="Times New Roman" panose="02020603050405020304" pitchFamily="18" charset="0"/>
              </a:rPr>
              <a:t>, a company does not make any of its key supplies but purchases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most of its requirements from outside suppliers that are under its partial control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backward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quasi-integration).</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26537" t="45809" r="13678" b="36477"/>
          <a:stretch/>
        </p:blipFill>
        <p:spPr>
          <a:xfrm>
            <a:off x="1742718" y="5120758"/>
            <a:ext cx="6776357" cy="1129394"/>
          </a:xfrm>
          <a:prstGeom prst="rect">
            <a:avLst/>
          </a:prstGeom>
        </p:spPr>
      </p:pic>
    </p:spTree>
    <p:extLst>
      <p:ext uri="{BB962C8B-B14F-4D97-AF65-F5344CB8AC3E}">
        <p14:creationId xmlns:p14="http://schemas.microsoft.com/office/powerpoint/2010/main" val="1539524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300" b="1" dirty="0" err="1">
                <a:latin typeface="Times New Roman" panose="02020603050405020304" pitchFamily="18" charset="0"/>
                <a:cs typeface="Times New Roman" panose="02020603050405020304" pitchFamily="18" charset="0"/>
              </a:rPr>
              <a:t>Horizontal</a:t>
            </a:r>
            <a:r>
              <a:rPr lang="cs-CZ" altLang="cs-CZ" sz="2300" b="1" dirty="0">
                <a:latin typeface="Times New Roman" panose="02020603050405020304" pitchFamily="18" charset="0"/>
                <a:cs typeface="Times New Roman" panose="02020603050405020304" pitchFamily="18" charset="0"/>
              </a:rPr>
              <a:t> </a:t>
            </a:r>
            <a:r>
              <a:rPr lang="en-US" altLang="cs-CZ" sz="2300" b="1" dirty="0">
                <a:latin typeface="Times New Roman" panose="02020603050405020304" pitchFamily="18" charset="0"/>
                <a:cs typeface="Times New Roman" panose="02020603050405020304" pitchFamily="18" charset="0"/>
              </a:rPr>
              <a:t>Growth</a:t>
            </a:r>
            <a:endParaRPr lang="cs-CZ"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A</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firm can achieve horizontal growth by </a:t>
            </a:r>
            <a:r>
              <a:rPr lang="en-US" altLang="cs-CZ" sz="2300" b="1" i="1" dirty="0">
                <a:latin typeface="Times New Roman" panose="02020603050405020304" pitchFamily="18" charset="0"/>
                <a:cs typeface="Times New Roman" panose="02020603050405020304" pitchFamily="18" charset="0"/>
              </a:rPr>
              <a:t>expanding its operations into</a:t>
            </a:r>
            <a:r>
              <a:rPr lang="cs-CZ" altLang="cs-CZ" sz="2300" b="1" i="1" dirty="0">
                <a:latin typeface="Times New Roman" panose="02020603050405020304" pitchFamily="18" charset="0"/>
                <a:cs typeface="Times New Roman" panose="02020603050405020304" pitchFamily="18" charset="0"/>
              </a:rPr>
              <a:t> </a:t>
            </a:r>
            <a:r>
              <a:rPr lang="en-US" altLang="cs-CZ" sz="2300" b="1" i="1" dirty="0">
                <a:latin typeface="Times New Roman" panose="02020603050405020304" pitchFamily="18" charset="0"/>
                <a:cs typeface="Times New Roman" panose="02020603050405020304" pitchFamily="18" charset="0"/>
              </a:rPr>
              <a:t>other geographic locations </a:t>
            </a:r>
            <a:r>
              <a:rPr lang="en-US" altLang="cs-CZ" sz="2300" dirty="0">
                <a:latin typeface="Times New Roman" panose="02020603050405020304" pitchFamily="18" charset="0"/>
                <a:cs typeface="Times New Roman" panose="02020603050405020304" pitchFamily="18" charset="0"/>
              </a:rPr>
              <a:t>and/or by increasing the range of products and services offered to</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current markets.</a:t>
            </a:r>
            <a:endParaRPr lang="cs-CZ"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Horizontal growth results in </a:t>
            </a:r>
            <a:r>
              <a:rPr lang="en-US" altLang="cs-CZ" sz="2300" b="1" dirty="0">
                <a:latin typeface="Times New Roman" panose="02020603050405020304" pitchFamily="18" charset="0"/>
                <a:cs typeface="Times New Roman" panose="02020603050405020304" pitchFamily="18" charset="0"/>
              </a:rPr>
              <a:t>horizontal</a:t>
            </a:r>
            <a:r>
              <a:rPr lang="cs-CZ" altLang="cs-CZ" sz="2300" b="1" dirty="0">
                <a:latin typeface="Times New Roman" panose="02020603050405020304" pitchFamily="18" charset="0"/>
                <a:cs typeface="Times New Roman" panose="02020603050405020304" pitchFamily="18" charset="0"/>
              </a:rPr>
              <a:t> </a:t>
            </a:r>
            <a:r>
              <a:rPr lang="en-US" altLang="cs-CZ" sz="2300" b="1" dirty="0">
                <a:latin typeface="Times New Roman" panose="02020603050405020304" pitchFamily="18" charset="0"/>
                <a:cs typeface="Times New Roman" panose="02020603050405020304" pitchFamily="18" charset="0"/>
              </a:rPr>
              <a:t>integration</a:t>
            </a:r>
            <a:r>
              <a:rPr lang="cs-CZ" altLang="cs-CZ" sz="2300" dirty="0">
                <a:latin typeface="Times New Roman" panose="02020603050405020304" pitchFamily="18" charset="0"/>
                <a:cs typeface="Times New Roman" panose="02020603050405020304" pitchFamily="18" charset="0"/>
              </a:rPr>
              <a:t> - </a:t>
            </a:r>
            <a:r>
              <a:rPr lang="en-US" altLang="cs-CZ" sz="2300" dirty="0">
                <a:latin typeface="Times New Roman" panose="02020603050405020304" pitchFamily="18" charset="0"/>
                <a:cs typeface="Times New Roman" panose="02020603050405020304" pitchFamily="18" charset="0"/>
              </a:rPr>
              <a:t>he degree to which a firm operates in multiple geographic locations at the same</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point on an industry’s value chain</a:t>
            </a:r>
            <a:r>
              <a:rPr lang="cs-CZ" altLang="cs-CZ" sz="2300"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Entry Options for Horizontal Growth</a:t>
            </a:r>
            <a:endParaRPr lang="cs-CZ" altLang="cs-CZ" sz="23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Exporting</a:t>
            </a:r>
            <a:r>
              <a:rPr lang="en-US" altLang="cs-CZ" sz="2300" dirty="0">
                <a:latin typeface="Times New Roman" panose="02020603050405020304" pitchFamily="18" charset="0"/>
                <a:cs typeface="Times New Roman" panose="02020603050405020304" pitchFamily="18" charset="0"/>
              </a:rPr>
              <a:t>: A good way to minimize risk and experiment with a specific product is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exporting, shipping goods produced in the company’s home country to other countries for</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marketing.</a:t>
            </a:r>
            <a:endParaRPr lang="cs-CZ" altLang="cs-CZ" sz="23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Licensing</a:t>
            </a:r>
            <a:r>
              <a:rPr lang="en-US" altLang="cs-CZ" sz="2300" dirty="0">
                <a:latin typeface="Times New Roman" panose="02020603050405020304" pitchFamily="18" charset="0"/>
                <a:cs typeface="Times New Roman" panose="02020603050405020304" pitchFamily="18" charset="0"/>
              </a:rPr>
              <a:t>: Under a licensing agreement, the licensing firm grants rights to another firm</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the host country to produce and/or sell a product.</a:t>
            </a:r>
            <a:endParaRPr lang="cs-CZ" altLang="cs-CZ" sz="23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Franchising</a:t>
            </a:r>
            <a:r>
              <a:rPr lang="en-US" altLang="cs-CZ" sz="2300" dirty="0">
                <a:latin typeface="Times New Roman" panose="02020603050405020304" pitchFamily="18" charset="0"/>
                <a:cs typeface="Times New Roman" panose="02020603050405020304" pitchFamily="18" charset="0"/>
              </a:rPr>
              <a:t>: Under a franchising agreement, the franchiser grants rights to another</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company to open a retail store using the franchiser’s name and operating system.</a:t>
            </a:r>
            <a:endParaRPr lang="cs-CZ" altLang="cs-CZ" sz="23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259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48164" y="1124744"/>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534793"/>
            <a:ext cx="10177131" cy="402793"/>
          </a:xfrm>
        </p:spPr>
        <p:txBody>
          <a:bodyPr/>
          <a:lstStyle/>
          <a:p>
            <a:pPr>
              <a:lnSpc>
                <a:spcPct val="100000"/>
              </a:lnSpc>
              <a:spcBef>
                <a:spcPts val="0"/>
              </a:spcBef>
              <a:defRPr/>
            </a:pPr>
            <a:r>
              <a:rPr lang="cs-CZ" sz="2400" kern="0" dirty="0" err="1">
                <a:solidFill>
                  <a:srgbClr val="307871"/>
                </a:solidFill>
                <a:latin typeface="Times New Roman"/>
              </a:rPr>
              <a:t>Horizontal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5" name="Vývojový diagram: spojnice mezi stránkami 4"/>
          <p:cNvSpPr/>
          <p:nvPr/>
        </p:nvSpPr>
        <p:spPr>
          <a:xfrm>
            <a:off x="1863281" y="2237766"/>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Raw</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863281" y="3606352"/>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Intermediates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6934542" y="245831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rPr>
              <a:t>A</a:t>
            </a:r>
            <a:endParaRPr lang="cs-CZ" sz="2400" dirty="0">
              <a:solidFill>
                <a:srgbClr val="000000"/>
              </a:solidFill>
            </a:endParaRPr>
          </a:p>
        </p:txBody>
      </p:sp>
      <p:sp>
        <p:nvSpPr>
          <p:cNvPr id="40" name="Vývojový diagram: spojnice 39"/>
          <p:cNvSpPr/>
          <p:nvPr/>
        </p:nvSpPr>
        <p:spPr>
          <a:xfrm>
            <a:off x="5730073" y="3555934"/>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5707938" y="2458311"/>
            <a:ext cx="634452" cy="606949"/>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7969180" y="2458313"/>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rPr>
              <a:t>B</a:t>
            </a:r>
            <a:endParaRPr lang="cs-CZ" sz="2400" dirty="0">
              <a:solidFill>
                <a:srgbClr val="000000"/>
              </a:solidFill>
            </a:endParaRPr>
          </a:p>
        </p:txBody>
      </p:sp>
      <p:sp>
        <p:nvSpPr>
          <p:cNvPr id="9" name="Zahnutá šipka doprava 8"/>
          <p:cNvSpPr/>
          <p:nvPr/>
        </p:nvSpPr>
        <p:spPr>
          <a:xfrm>
            <a:off x="5215552" y="2700798"/>
            <a:ext cx="468699" cy="118381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19" name="Zahnutá šipka dolů 18"/>
          <p:cNvSpPr/>
          <p:nvPr/>
        </p:nvSpPr>
        <p:spPr>
          <a:xfrm>
            <a:off x="5956948" y="1902555"/>
            <a:ext cx="1104836" cy="44836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48" name="Zahnutá šipka dolů 47"/>
          <p:cNvSpPr/>
          <p:nvPr/>
        </p:nvSpPr>
        <p:spPr>
          <a:xfrm>
            <a:off x="7260855" y="1902784"/>
            <a:ext cx="1123665" cy="47054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20" name="Obdélník 19"/>
          <p:cNvSpPr/>
          <p:nvPr/>
        </p:nvSpPr>
        <p:spPr>
          <a:xfrm>
            <a:off x="5519936" y="1321628"/>
            <a:ext cx="3083696" cy="384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Horizontal</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49" name="Obdélník 48"/>
          <p:cNvSpPr/>
          <p:nvPr/>
        </p:nvSpPr>
        <p:spPr>
          <a:xfrm>
            <a:off x="4579534" y="1828819"/>
            <a:ext cx="784881" cy="2720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Vertical</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132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100" b="1" dirty="0">
                <a:latin typeface="Times New Roman" panose="02020603050405020304" pitchFamily="18" charset="0"/>
                <a:cs typeface="Times New Roman" panose="02020603050405020304" pitchFamily="18" charset="0"/>
              </a:rPr>
              <a:t>International Entry Options for Horizontal </a:t>
            </a:r>
            <a:r>
              <a:rPr lang="en-US" altLang="cs-CZ" sz="2100" b="1" dirty="0" smtClean="0">
                <a:latin typeface="Times New Roman" panose="02020603050405020304" pitchFamily="18" charset="0"/>
                <a:cs typeface="Times New Roman" panose="02020603050405020304" pitchFamily="18" charset="0"/>
              </a:rPr>
              <a:t>Growth</a:t>
            </a:r>
            <a:endParaRPr lang="cs-CZ" altLang="cs-CZ" sz="21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1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Joint Ventures: </a:t>
            </a:r>
            <a:r>
              <a:rPr lang="en-US" altLang="cs-CZ" sz="2100" dirty="0">
                <a:latin typeface="Times New Roman" panose="02020603050405020304" pitchFamily="18" charset="0"/>
                <a:cs typeface="Times New Roman" panose="02020603050405020304" pitchFamily="18" charset="0"/>
              </a:rPr>
              <a:t>Forming a joint venture between a foreign corporation and a domestic</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company is the most popular strategy used to enter a new country</a:t>
            </a:r>
            <a:r>
              <a:rPr lang="cs-CZ" altLang="cs-CZ" sz="2100" dirty="0">
                <a:latin typeface="Times New Roman" panose="02020603050405020304" pitchFamily="18" charset="0"/>
                <a:cs typeface="Times New Roman" panose="02020603050405020304" pitchFamily="18" charset="0"/>
              </a:rPr>
              <a:t>.</a:t>
            </a: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Acquisitions</a:t>
            </a:r>
            <a:r>
              <a:rPr lang="en-US" altLang="cs-CZ" sz="2100" b="1" dirty="0" smtClean="0">
                <a:latin typeface="Times New Roman" panose="02020603050405020304" pitchFamily="18" charset="0"/>
                <a:cs typeface="Times New Roman" panose="02020603050405020304" pitchFamily="18" charset="0"/>
              </a:rPr>
              <a:t>:</a:t>
            </a:r>
            <a:r>
              <a:rPr lang="cs-CZ" altLang="cs-CZ" sz="2100" b="1" dirty="0" smtClean="0">
                <a:latin typeface="Times New Roman" panose="02020603050405020304" pitchFamily="18" charset="0"/>
                <a:cs typeface="Times New Roman" panose="02020603050405020304" pitchFamily="18" charset="0"/>
              </a:rPr>
              <a:t> </a:t>
            </a:r>
            <a:r>
              <a:rPr lang="en-US" altLang="cs-CZ" sz="2100" b="1" dirty="0" smtClean="0">
                <a:latin typeface="Times New Roman" panose="02020603050405020304" pitchFamily="18" charset="0"/>
                <a:cs typeface="Times New Roman" panose="02020603050405020304" pitchFamily="18" charset="0"/>
              </a:rPr>
              <a:t>A</a:t>
            </a:r>
            <a:r>
              <a:rPr lang="cs-CZ" altLang="cs-CZ" sz="2100" b="1" dirty="0" smtClean="0">
                <a:latin typeface="Times New Roman" panose="02020603050405020304" pitchFamily="18" charset="0"/>
                <a:cs typeface="Times New Roman" panose="02020603050405020304" pitchFamily="18" charset="0"/>
              </a:rPr>
              <a:t> </a:t>
            </a:r>
            <a:r>
              <a:rPr lang="en-US" altLang="cs-CZ" sz="2100" b="1" dirty="0" smtClean="0">
                <a:latin typeface="Times New Roman" panose="02020603050405020304" pitchFamily="18" charset="0"/>
                <a:cs typeface="Times New Roman" panose="02020603050405020304" pitchFamily="18" charset="0"/>
              </a:rPr>
              <a:t>relatively </a:t>
            </a:r>
            <a:r>
              <a:rPr lang="en-US" altLang="cs-CZ" sz="2100" dirty="0">
                <a:latin typeface="Times New Roman" panose="02020603050405020304" pitchFamily="18" charset="0"/>
                <a:cs typeface="Times New Roman" panose="02020603050405020304" pitchFamily="18" charset="0"/>
              </a:rPr>
              <a:t>quick way to move into an international area is through acquisitions</a:t>
            </a:r>
            <a:r>
              <a:rPr lang="cs-CZ" altLang="cs-CZ" sz="2100" dirty="0">
                <a:latin typeface="Times New Roman" panose="02020603050405020304" pitchFamily="18" charset="0"/>
                <a:cs typeface="Times New Roman" panose="02020603050405020304" pitchFamily="18" charset="0"/>
              </a:rPr>
              <a:t> - </a:t>
            </a:r>
            <a:r>
              <a:rPr lang="en-US" altLang="cs-CZ" sz="2100" dirty="0">
                <a:latin typeface="Times New Roman" panose="02020603050405020304" pitchFamily="18" charset="0"/>
                <a:cs typeface="Times New Roman" panose="02020603050405020304" pitchFamily="18" charset="0"/>
              </a:rPr>
              <a:t>purchasing another company already operating in that area.</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Green-Field Development</a:t>
            </a:r>
            <a:r>
              <a:rPr lang="en-US" altLang="cs-CZ" sz="2100" dirty="0">
                <a:latin typeface="Times New Roman" panose="02020603050405020304" pitchFamily="18" charset="0"/>
                <a:cs typeface="Times New Roman" panose="02020603050405020304" pitchFamily="18" charset="0"/>
              </a:rPr>
              <a:t>: If a company doesn’t want to purchase another company’s</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problems along with its assets, it may choose green-field development and build its own</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manufacturing plant and distribution system.</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Production Sharing</a:t>
            </a:r>
            <a:r>
              <a:rPr lang="en-US" altLang="cs-CZ" sz="2100" dirty="0">
                <a:latin typeface="Times New Roman" panose="02020603050405020304" pitchFamily="18" charset="0"/>
                <a:cs typeface="Times New Roman" panose="02020603050405020304" pitchFamily="18" charset="0"/>
              </a:rPr>
              <a:t>: </a:t>
            </a:r>
            <a:r>
              <a:rPr lang="cs-CZ" altLang="cs-CZ" sz="2100" dirty="0">
                <a:latin typeface="Times New Roman" panose="02020603050405020304" pitchFamily="18" charset="0"/>
                <a:cs typeface="Times New Roman" panose="02020603050405020304" pitchFamily="18" charset="0"/>
              </a:rPr>
              <a:t>M</a:t>
            </a:r>
            <a:r>
              <a:rPr lang="en-US" altLang="cs-CZ" sz="2100" dirty="0" err="1">
                <a:latin typeface="Times New Roman" panose="02020603050405020304" pitchFamily="18" charset="0"/>
                <a:cs typeface="Times New Roman" panose="02020603050405020304" pitchFamily="18" charset="0"/>
              </a:rPr>
              <a:t>eans</a:t>
            </a:r>
            <a:r>
              <a:rPr lang="en-US" altLang="cs-CZ" sz="2100" dirty="0">
                <a:latin typeface="Times New Roman" panose="02020603050405020304" pitchFamily="18" charset="0"/>
                <a:cs typeface="Times New Roman" panose="02020603050405020304" pitchFamily="18" charset="0"/>
              </a:rPr>
              <a:t> the</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process of combining the higher labor skills and technology available in developed Countries</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with the lower-cost labor available in developing countries.</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Turnkey Operations</a:t>
            </a:r>
            <a:r>
              <a:rPr lang="en-US" altLang="cs-CZ" sz="2100" dirty="0">
                <a:latin typeface="Times New Roman" panose="02020603050405020304" pitchFamily="18" charset="0"/>
                <a:cs typeface="Times New Roman" panose="02020603050405020304" pitchFamily="18" charset="0"/>
              </a:rPr>
              <a:t>: Turnkey operations are typically contracts for the construction of</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operating facilities in exchange for a fee.</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Management Contracts</a:t>
            </a:r>
            <a:r>
              <a:rPr lang="en-US" altLang="cs-CZ" sz="2100" dirty="0">
                <a:latin typeface="Times New Roman" panose="02020603050405020304" pitchFamily="18" charset="0"/>
                <a:cs typeface="Times New Roman" panose="02020603050405020304" pitchFamily="18" charset="0"/>
              </a:rPr>
              <a:t>: A large corporation operating throughout the world is likely to</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have a large amount of management talent at its disposal.</a:t>
            </a:r>
            <a:endParaRPr lang="cs-CZ" altLang="cs-CZ" sz="2100" dirty="0">
              <a:latin typeface="Times New Roman" panose="02020603050405020304" pitchFamily="18" charset="0"/>
              <a:cs typeface="Times New Roman" panose="02020603050405020304" pitchFamily="18" charset="0"/>
            </a:endParaRPr>
          </a:p>
          <a:p>
            <a:pPr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8738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Diversification </a:t>
            </a:r>
            <a:r>
              <a:rPr lang="en-US" altLang="cs-CZ" sz="2400" b="1" dirty="0"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cs-CZ" altLang="cs-CZ" sz="2400" dirty="0">
                <a:latin typeface="Times New Roman" panose="02020603050405020304" pitchFamily="18" charset="0"/>
                <a:cs typeface="Times New Roman" panose="02020603050405020304" pitchFamily="18" charset="0"/>
              </a:rPr>
              <a:t>C</a:t>
            </a:r>
            <a:r>
              <a:rPr lang="en-US" altLang="cs-CZ" sz="2400" dirty="0" err="1">
                <a:latin typeface="Times New Roman" panose="02020603050405020304" pitchFamily="18" charset="0"/>
                <a:cs typeface="Times New Roman" panose="02020603050405020304" pitchFamily="18" charset="0"/>
              </a:rPr>
              <a:t>ompanies</a:t>
            </a:r>
            <a:r>
              <a:rPr lang="en-US" altLang="cs-CZ" sz="2400" dirty="0">
                <a:latin typeface="Times New Roman" panose="02020603050405020304" pitchFamily="18" charset="0"/>
                <a:cs typeface="Times New Roman" panose="02020603050405020304" pitchFamily="18" charset="0"/>
              </a:rPr>
              <a:t> begin thinking about diversification when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growth has plateaued and opportunities for growth in the original business have been depleted</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two basic diversification strategies are </a:t>
            </a:r>
            <a:r>
              <a:rPr lang="en-US" altLang="cs-CZ" sz="2400" b="1" dirty="0">
                <a:latin typeface="Times New Roman" panose="02020603050405020304" pitchFamily="18" charset="0"/>
                <a:cs typeface="Times New Roman" panose="02020603050405020304" pitchFamily="18" charset="0"/>
              </a:rPr>
              <a:t>concentric</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conglomerate</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smtClean="0">
                <a:latin typeface="Times New Roman" panose="02020603050405020304" pitchFamily="18" charset="0"/>
                <a:cs typeface="Times New Roman" panose="02020603050405020304" pitchFamily="18" charset="0"/>
              </a:rPr>
              <a:t>Growth </a:t>
            </a:r>
            <a:r>
              <a:rPr lang="en-US" altLang="cs-CZ" dirty="0">
                <a:latin typeface="Times New Roman" panose="02020603050405020304" pitchFamily="18" charset="0"/>
                <a:cs typeface="Times New Roman" panose="02020603050405020304" pitchFamily="18" charset="0"/>
              </a:rPr>
              <a:t>through </a:t>
            </a:r>
            <a:r>
              <a:rPr lang="en-US" altLang="cs-CZ" b="1" dirty="0">
                <a:latin typeface="Times New Roman" panose="02020603050405020304" pitchFamily="18" charset="0"/>
                <a:cs typeface="Times New Roman" panose="02020603050405020304" pitchFamily="18" charset="0"/>
              </a:rPr>
              <a:t>concentric diversification </a:t>
            </a:r>
            <a:r>
              <a:rPr lang="en-US" altLang="cs-CZ" dirty="0">
                <a:latin typeface="Times New Roman" panose="02020603050405020304" pitchFamily="18" charset="0"/>
                <a:cs typeface="Times New Roman" panose="02020603050405020304" pitchFamily="18" charset="0"/>
              </a:rPr>
              <a:t>into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related industry may be a very appropriate corporate strategy when a firm has a strong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competitive position but industry attractiveness is low. The search is for </a:t>
            </a:r>
            <a:r>
              <a:rPr lang="en-US" altLang="cs-CZ" b="1" dirty="0">
                <a:latin typeface="Times New Roman" panose="02020603050405020304" pitchFamily="18" charset="0"/>
                <a:cs typeface="Times New Roman" panose="02020603050405020304" pitchFamily="18" charset="0"/>
              </a:rPr>
              <a:t>synergy</a:t>
            </a:r>
            <a:r>
              <a:rPr lang="en-US" altLang="cs-CZ" dirty="0">
                <a:latin typeface="Times New Roman" panose="02020603050405020304" pitchFamily="18" charset="0"/>
                <a:cs typeface="Times New Roman" panose="02020603050405020304" pitchFamily="18" charset="0"/>
              </a:rPr>
              <a:t>, the concept that two businesses will generate more profits together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than they could separately.</a:t>
            </a: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b="1" dirty="0" smtClean="0">
                <a:latin typeface="Times New Roman" panose="02020603050405020304" pitchFamily="18" charset="0"/>
                <a:cs typeface="Times New Roman" panose="02020603050405020304" pitchFamily="18" charset="0"/>
              </a:rPr>
              <a:t>Conglomerate </a:t>
            </a:r>
            <a:r>
              <a:rPr lang="en-US" altLang="cs-CZ" b="1" dirty="0">
                <a:latin typeface="Times New Roman" panose="02020603050405020304" pitchFamily="18" charset="0"/>
                <a:cs typeface="Times New Roman" panose="02020603050405020304" pitchFamily="18" charset="0"/>
              </a:rPr>
              <a:t>(Unrelated) Diversification</a:t>
            </a:r>
            <a:r>
              <a:rPr lang="en-US" altLang="cs-CZ" dirty="0">
                <a:latin typeface="Times New Roman" panose="02020603050405020304" pitchFamily="18" charset="0"/>
                <a:cs typeface="Times New Roman" panose="02020603050405020304" pitchFamily="18" charset="0"/>
              </a:rPr>
              <a:t>. When management realizes that the current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industry is unattractive and that the firm lacks outstanding abilities or skills that it could easily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transfer to related products or services in other industries</a:t>
            </a:r>
            <a:r>
              <a:rPr lang="cs-CZ" altLang="cs-CZ" dirty="0">
                <a:latin typeface="Times New Roman" panose="02020603050405020304" pitchFamily="18" charset="0"/>
                <a:cs typeface="Times New Roman" panose="02020603050405020304" pitchFamily="18" charset="0"/>
              </a:rPr>
              <a:t>.</a:t>
            </a: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141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81263"/>
            <a:ext cx="6720747" cy="456323"/>
          </a:xfrm>
        </p:spPr>
        <p:txBody>
          <a:bodyPr/>
          <a:lstStyle/>
          <a:p>
            <a:pPr>
              <a:lnSpc>
                <a:spcPct val="100000"/>
              </a:lnSpc>
              <a:spcBef>
                <a:spcPts val="0"/>
              </a:spcBef>
              <a:defRPr/>
            </a:pPr>
            <a:r>
              <a:rPr lang="cs-CZ" sz="2400" kern="0" dirty="0" err="1">
                <a:solidFill>
                  <a:srgbClr val="307871"/>
                </a:solidFill>
                <a:latin typeface="Times New Roman"/>
              </a:rPr>
              <a:t>Diversification</a:t>
            </a:r>
            <a:r>
              <a:rPr lang="cs-CZ" sz="2400" kern="0" dirty="0">
                <a:solidFill>
                  <a:srgbClr val="307871"/>
                </a:solidFill>
                <a:latin typeface="Times New Roman"/>
              </a:rPr>
              <a:t> </a:t>
            </a:r>
            <a:r>
              <a:rPr lang="cs-CZ" sz="2400" kern="0" dirty="0" err="1">
                <a:solidFill>
                  <a:srgbClr val="307871"/>
                </a:solidFill>
                <a:latin typeface="Times New Roman"/>
              </a:rPr>
              <a:t>Strategies</a:t>
            </a:r>
            <a:endParaRPr lang="cs-CZ" sz="2400" kern="0" dirty="0">
              <a:solidFill>
                <a:srgbClr val="307871"/>
              </a:solidFill>
              <a:latin typeface="Times New Roman"/>
            </a:endParaRPr>
          </a:p>
        </p:txBody>
      </p:sp>
      <p:graphicFrame>
        <p:nvGraphicFramePr>
          <p:cNvPr id="5" name="Zástupný symbol pro obsah 3"/>
          <p:cNvGraphicFramePr>
            <a:graphicFrameLocks/>
          </p:cNvGraphicFramePr>
          <p:nvPr>
            <p:extLst>
              <p:ext uri="{D42A27DB-BD31-4B8C-83A1-F6EECF244321}">
                <p14:modId xmlns:p14="http://schemas.microsoft.com/office/powerpoint/2010/main" val="859903004"/>
              </p:ext>
            </p:extLst>
          </p:nvPr>
        </p:nvGraphicFramePr>
        <p:xfrm>
          <a:off x="424474" y="1350999"/>
          <a:ext cx="11343051" cy="4179145"/>
        </p:xfrm>
        <a:graphic>
          <a:graphicData uri="http://schemas.openxmlformats.org/drawingml/2006/table">
            <a:tbl>
              <a:tblPr firstRow="1" bandRow="1">
                <a:tableStyleId>{5C22544A-7EE6-4342-B048-85BDC9FD1C3A}</a:tableStyleId>
              </a:tblPr>
              <a:tblGrid>
                <a:gridCol w="3502633">
                  <a:extLst>
                    <a:ext uri="{9D8B030D-6E8A-4147-A177-3AD203B41FA5}">
                      <a16:colId xmlns:a16="http://schemas.microsoft.com/office/drawing/2014/main" val="1878963592"/>
                    </a:ext>
                  </a:extLst>
                </a:gridCol>
                <a:gridCol w="2744957">
                  <a:extLst>
                    <a:ext uri="{9D8B030D-6E8A-4147-A177-3AD203B41FA5}">
                      <a16:colId xmlns:a16="http://schemas.microsoft.com/office/drawing/2014/main" val="228178752"/>
                    </a:ext>
                  </a:extLst>
                </a:gridCol>
                <a:gridCol w="5095461">
                  <a:extLst>
                    <a:ext uri="{9D8B030D-6E8A-4147-A177-3AD203B41FA5}">
                      <a16:colId xmlns:a16="http://schemas.microsoft.com/office/drawing/2014/main" val="1099550100"/>
                    </a:ext>
                  </a:extLst>
                </a:gridCol>
              </a:tblGrid>
              <a:tr h="772160">
                <a:tc>
                  <a:txBody>
                    <a:bodyPr/>
                    <a:lstStyle/>
                    <a:p>
                      <a:r>
                        <a:rPr lang="cs-CZ" sz="2400" dirty="0" err="1" smtClean="0">
                          <a:latin typeface="Times New Roman" panose="02020603050405020304" pitchFamily="18" charset="0"/>
                          <a:cs typeface="Times New Roman" panose="02020603050405020304" pitchFamily="18" charset="0"/>
                        </a:rPr>
                        <a:t>Types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of</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diversification</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smtClean="0">
                          <a:latin typeface="Times New Roman" panose="02020603050405020304" pitchFamily="18" charset="0"/>
                          <a:cs typeface="Times New Roman" panose="02020603050405020304" pitchFamily="18" charset="0"/>
                        </a:rPr>
                        <a:t>Revenue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from</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primary</a:t>
                      </a:r>
                      <a:r>
                        <a:rPr lang="cs-CZ" sz="2400" dirty="0" smtClean="0">
                          <a:latin typeface="Times New Roman" panose="02020603050405020304" pitchFamily="18" charset="0"/>
                          <a:cs typeface="Times New Roman" panose="02020603050405020304" pitchFamily="18" charset="0"/>
                        </a:rPr>
                        <a: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smtClean="0">
                          <a:latin typeface="Times New Roman" panose="02020603050405020304" pitchFamily="18" charset="0"/>
                          <a:cs typeface="Times New Roman" panose="02020603050405020304" pitchFamily="18" charset="0"/>
                        </a:rPr>
                        <a:t>Examples</a:t>
                      </a:r>
                      <a:r>
                        <a:rPr lang="cs-CZ" sz="2400" dirty="0" smtClean="0">
                          <a:latin typeface="Times New Roman" panose="02020603050405020304" pitchFamily="18" charset="0"/>
                          <a:cs typeface="Times New Roman" panose="02020603050405020304" pitchFamily="18" charset="0"/>
                        </a:rPr>
                        <a:t> </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1336370472"/>
                  </a:ext>
                </a:extLst>
              </a:tr>
              <a:tr h="494453">
                <a:tc>
                  <a:txBody>
                    <a:bodyPr/>
                    <a:lstStyle/>
                    <a:p>
                      <a:r>
                        <a:rPr lang="cs-CZ" sz="2400" dirty="0" smtClean="0">
                          <a:latin typeface="Times New Roman" panose="02020603050405020304" pitchFamily="18" charset="0"/>
                          <a:cs typeface="Times New Roman" panose="02020603050405020304" pitchFamily="18" charset="0"/>
                        </a:rPr>
                        <a:t>Single</a:t>
                      </a:r>
                      <a:r>
                        <a:rPr lang="cs-CZ" sz="2400" baseline="0" dirty="0" smtClean="0">
                          <a:latin typeface="Times New Roman" panose="02020603050405020304" pitchFamily="18" charset="0"/>
                          <a:cs typeface="Times New Roman" panose="02020603050405020304" pitchFamily="18" charset="0"/>
                        </a:rPr>
                        <a: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en-US" sz="2400" dirty="0" smtClean="0">
                          <a:latin typeface="Times New Roman" panose="02020603050405020304" pitchFamily="18" charset="0"/>
                          <a:cs typeface="Times New Roman" panose="02020603050405020304" pitchFamily="18" charset="0"/>
                        </a:rPr>
                        <a:t>&gt; 95%</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Coca-Cola, Google, </a:t>
                      </a:r>
                      <a:r>
                        <a:rPr lang="cs-CZ" sz="2400" dirty="0" err="1" smtClean="0">
                          <a:latin typeface="Times New Roman" panose="02020603050405020304" pitchFamily="18" charset="0"/>
                          <a:cs typeface="Times New Roman" panose="02020603050405020304" pitchFamily="18" charset="0"/>
                        </a:rPr>
                        <a:t>Facebook</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1504315043"/>
                  </a:ext>
                </a:extLst>
              </a:tr>
              <a:tr h="494453">
                <a:tc>
                  <a:txBody>
                    <a:bodyPr/>
                    <a:lstStyle/>
                    <a:p>
                      <a:r>
                        <a:rPr lang="cs-CZ" sz="2400" dirty="0" smtClean="0">
                          <a:latin typeface="Times New Roman" panose="02020603050405020304" pitchFamily="18" charset="0"/>
                          <a:cs typeface="Times New Roman" panose="02020603050405020304" pitchFamily="18" charset="0"/>
                        </a:rPr>
                        <a:t>Dominant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70% - 95%</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Nestlé, </a:t>
                      </a:r>
                      <a:r>
                        <a:rPr lang="cs-CZ" sz="2400" dirty="0" err="1" smtClean="0">
                          <a:latin typeface="Times New Roman" panose="02020603050405020304" pitchFamily="18" charset="0"/>
                          <a:cs typeface="Times New Roman" panose="02020603050405020304" pitchFamily="18" charset="0"/>
                        </a:rPr>
                        <a:t>Harley-Davidson</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236814579"/>
                  </a:ext>
                </a:extLst>
              </a:tr>
              <a:tr h="494453">
                <a:tc>
                  <a:txBody>
                    <a:bodyPr/>
                    <a:lstStyle/>
                    <a:p>
                      <a:r>
                        <a:rPr lang="cs-CZ" sz="2400" dirty="0" err="1" smtClean="0">
                          <a:latin typeface="Times New Roman" panose="02020603050405020304" pitchFamily="18" charset="0"/>
                          <a:cs typeface="Times New Roman" panose="02020603050405020304" pitchFamily="18" charset="0"/>
                        </a:rPr>
                        <a:t>Related</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diversification</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en-US" sz="2400" dirty="0" smtClean="0">
                          <a:latin typeface="Times New Roman" panose="02020603050405020304" pitchFamily="18" charset="0"/>
                          <a:cs typeface="Times New Roman" panose="02020603050405020304" pitchFamily="18" charset="0"/>
                        </a:rPr>
                        <a:t>&lt;</a:t>
                      </a:r>
                      <a:r>
                        <a:rPr lang="cs-CZ" sz="2400" dirty="0" smtClean="0">
                          <a:latin typeface="Times New Roman" panose="02020603050405020304" pitchFamily="18" charset="0"/>
                          <a:cs typeface="Times New Roman" panose="02020603050405020304" pitchFamily="18" charset="0"/>
                        </a:rPr>
                        <a:t> 70%</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3584268064"/>
                  </a:ext>
                </a:extLst>
              </a:tr>
              <a:tr h="494453">
                <a:tc>
                  <a:txBody>
                    <a:bodyPr/>
                    <a:lstStyle/>
                    <a:p>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related-constrained</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smtClean="0">
                          <a:latin typeface="Times New Roman" panose="02020603050405020304" pitchFamily="18" charset="0"/>
                          <a:cs typeface="Times New Roman" panose="02020603050405020304" pitchFamily="18" charset="0"/>
                        </a:rPr>
                        <a:t>Nike</a:t>
                      </a:r>
                      <a:r>
                        <a:rPr lang="cs-CZ" sz="2400" dirty="0" smtClean="0">
                          <a:latin typeface="Times New Roman" panose="02020603050405020304" pitchFamily="18" charset="0"/>
                          <a:cs typeface="Times New Roman" panose="02020603050405020304" pitchFamily="18" charset="0"/>
                        </a:rPr>
                        <a:t>, Johnson </a:t>
                      </a:r>
                      <a:r>
                        <a:rPr lang="en-US" sz="2400" dirty="0" smtClean="0">
                          <a:latin typeface="Times New Roman" panose="02020603050405020304" pitchFamily="18" charset="0"/>
                          <a:cs typeface="Times New Roman" panose="02020603050405020304" pitchFamily="18" charset="0"/>
                        </a:rPr>
                        <a:t>&amp;</a:t>
                      </a:r>
                      <a:r>
                        <a:rPr lang="cs-CZ" sz="2400" dirty="0" smtClean="0">
                          <a:latin typeface="Times New Roman" panose="02020603050405020304" pitchFamily="18" charset="0"/>
                          <a:cs typeface="Times New Roman" panose="02020603050405020304" pitchFamily="18" charset="0"/>
                        </a:rPr>
                        <a:t> Johnson</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935693185"/>
                  </a:ext>
                </a:extLst>
              </a:tr>
              <a:tr h="494453">
                <a:tc>
                  <a:txBody>
                    <a:bodyPr/>
                    <a:lstStyle/>
                    <a:p>
                      <a:r>
                        <a:rPr lang="cs-CZ" sz="2400" dirty="0" smtClean="0">
                          <a:latin typeface="Times New Roman" panose="02020603050405020304" pitchFamily="18" charset="0"/>
                          <a:cs typeface="Times New Roman" panose="02020603050405020304" pitchFamily="18" charset="0"/>
                        </a:rPr>
                        <a:t>- </a:t>
                      </a:r>
                      <a:r>
                        <a:rPr lang="cs-CZ" sz="2400" smtClean="0">
                          <a:latin typeface="Times New Roman" panose="02020603050405020304" pitchFamily="18" charset="0"/>
                          <a:cs typeface="Times New Roman" panose="02020603050405020304" pitchFamily="18" charset="0"/>
                        </a:rPr>
                        <a:t>related-linked</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Amazon,</a:t>
                      </a:r>
                      <a:r>
                        <a:rPr lang="cs-CZ" sz="2400" baseline="0" dirty="0" smtClean="0">
                          <a:latin typeface="Times New Roman" panose="02020603050405020304" pitchFamily="18" charset="0"/>
                          <a:cs typeface="Times New Roman" panose="02020603050405020304" pitchFamily="18" charset="0"/>
                        </a:rPr>
                        <a:t> </a:t>
                      </a:r>
                      <a:r>
                        <a:rPr lang="cs-CZ" sz="2400" baseline="0" dirty="0" err="1" smtClean="0">
                          <a:latin typeface="Times New Roman" panose="02020603050405020304" pitchFamily="18" charset="0"/>
                          <a:cs typeface="Times New Roman" panose="02020603050405020304" pitchFamily="18" charset="0"/>
                        </a:rPr>
                        <a:t>Disney</a:t>
                      </a:r>
                      <a:r>
                        <a:rPr lang="cs-CZ" sz="2400" baseline="0" dirty="0" smtClean="0">
                          <a:latin typeface="Times New Roman" panose="02020603050405020304" pitchFamily="18" charset="0"/>
                          <a:cs typeface="Times New Roman" panose="02020603050405020304" pitchFamily="18" charset="0"/>
                        </a:rPr>
                        <a:t>, GE</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3626375120"/>
                  </a:ext>
                </a:extLst>
              </a:tr>
              <a:tr h="772160">
                <a:tc>
                  <a:txBody>
                    <a:bodyPr/>
                    <a:lstStyle/>
                    <a:p>
                      <a:r>
                        <a:rPr lang="cs-CZ" sz="2400" dirty="0" err="1" smtClean="0">
                          <a:latin typeface="Times New Roman" panose="02020603050405020304" pitchFamily="18" charset="0"/>
                          <a:cs typeface="Times New Roman" panose="02020603050405020304" pitchFamily="18" charset="0"/>
                        </a:rPr>
                        <a:t>Unrelated</a:t>
                      </a:r>
                      <a:r>
                        <a:rPr lang="cs-CZ" sz="2400" baseline="0" dirty="0" smtClean="0">
                          <a:latin typeface="Times New Roman" panose="02020603050405020304" pitchFamily="18" charset="0"/>
                          <a:cs typeface="Times New Roman" panose="02020603050405020304" pitchFamily="18" charset="0"/>
                        </a:rPr>
                        <a:t> </a:t>
                      </a:r>
                      <a:r>
                        <a:rPr lang="cs-CZ" sz="2400" baseline="0" dirty="0" err="1" smtClean="0">
                          <a:latin typeface="Times New Roman" panose="02020603050405020304" pitchFamily="18" charset="0"/>
                          <a:cs typeface="Times New Roman" panose="02020603050405020304" pitchFamily="18" charset="0"/>
                        </a:rPr>
                        <a:t>diversification</a:t>
                      </a:r>
                      <a:r>
                        <a:rPr lang="cs-CZ" sz="2400" baseline="0" dirty="0" smtClean="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a:t>
                      </a:r>
                      <a:r>
                        <a:rPr lang="cs-CZ" sz="2400" dirty="0" err="1" smtClean="0">
                          <a:latin typeface="Times New Roman" panose="02020603050405020304" pitchFamily="18" charset="0"/>
                          <a:cs typeface="Times New Roman" panose="02020603050405020304" pitchFamily="18" charset="0"/>
                        </a:rPr>
                        <a:t>conglomerate</a:t>
                      </a:r>
                      <a:r>
                        <a:rPr lang="cs-CZ"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&lt;</a:t>
                      </a:r>
                      <a:r>
                        <a:rPr lang="cs-CZ" sz="2400" dirty="0" smtClean="0">
                          <a:latin typeface="Times New Roman" panose="02020603050405020304" pitchFamily="18" charset="0"/>
                          <a:cs typeface="Times New Roman" panose="02020603050405020304" pitchFamily="18" charset="0"/>
                        </a:rPr>
                        <a:t> 70%</a:t>
                      </a:r>
                    </a:p>
                    <a:p>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Yamaha, Berkshire</a:t>
                      </a:r>
                      <a:r>
                        <a:rPr lang="cs-CZ" sz="2400" baseline="0" dirty="0" smtClean="0">
                          <a:latin typeface="Times New Roman" panose="02020603050405020304" pitchFamily="18" charset="0"/>
                          <a:cs typeface="Times New Roman" panose="02020603050405020304" pitchFamily="18" charset="0"/>
                        </a:rPr>
                        <a:t> Hathaway</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23025940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Stability</a:t>
            </a:r>
            <a:r>
              <a:rPr lang="en-US" altLang="cs-CZ" sz="2400" b="1" dirty="0" smtClean="0">
                <a:latin typeface="Times New Roman" panose="02020603050405020304" pitchFamily="18" charset="0"/>
                <a:cs typeface="Times New Roman" panose="02020603050405020304" pitchFamily="18" charset="0"/>
              </a:rPr>
              <a:t> 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Stability Strategy is a corporate strategy where a company concentrates on maintaining its current market position. </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company that adopts such an approach focuses on its existing product and market. </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few examples of this strategy are offering the same products to the same clients, not introducing new products, maintaining market share, and more</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Usually, a company that is satisfied with its current market share or position uses such a strategy. Also, a company following this strategy does not need any additional resources and work using the existing expertise of the workforce. </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But</a:t>
            </a:r>
            <a:r>
              <a:rPr lang="en-US" sz="2400" dirty="0">
                <a:latin typeface="Times New Roman" panose="02020603050405020304" pitchFamily="18" charset="0"/>
                <a:cs typeface="Times New Roman" panose="02020603050405020304" pitchFamily="18" charset="0"/>
              </a:rPr>
              <a:t>, this strategy is useful only if there is a simple and stable environment.</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6744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Types</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Stability</a:t>
            </a:r>
            <a:r>
              <a:rPr lang="en-US" altLang="cs-CZ" sz="2200" b="1" dirty="0" smtClean="0">
                <a:latin typeface="Times New Roman" panose="02020603050405020304" pitchFamily="18" charset="0"/>
                <a:cs typeface="Times New Roman" panose="02020603050405020304" pitchFamily="18" charset="0"/>
              </a:rPr>
              <a:t> Strategies</a:t>
            </a:r>
            <a:endParaRPr lang="cs-CZ" altLang="cs-CZ" sz="2200" b="1" dirty="0" smtClean="0">
              <a:latin typeface="Times New Roman" panose="02020603050405020304" pitchFamily="18" charset="0"/>
              <a:cs typeface="Times New Roman" panose="02020603050405020304" pitchFamily="18" charset="0"/>
            </a:endParaRPr>
          </a:p>
          <a:p>
            <a:pPr algn="just"/>
            <a:r>
              <a:rPr lang="en-US" sz="2200" b="1" dirty="0" smtClean="0">
                <a:latin typeface="Times New Roman" panose="02020603050405020304" pitchFamily="18" charset="0"/>
                <a:cs typeface="Times New Roman" panose="02020603050405020304" pitchFamily="18" charset="0"/>
              </a:rPr>
              <a:t>No-change </a:t>
            </a:r>
            <a:r>
              <a:rPr lang="en-US" sz="2200" b="1" dirty="0">
                <a:latin typeface="Times New Roman" panose="02020603050405020304" pitchFamily="18" charset="0"/>
                <a:cs typeface="Times New Roman" panose="02020603050405020304" pitchFamily="18" charset="0"/>
              </a:rPr>
              <a:t>Strategy</a:t>
            </a:r>
          </a:p>
          <a:p>
            <a:pPr marL="0" indent="0" algn="just">
              <a:buNone/>
            </a:pPr>
            <a:r>
              <a:rPr lang="en-US" sz="2200" dirty="0" smtClean="0">
                <a:latin typeface="Times New Roman" panose="02020603050405020304" pitchFamily="18" charset="0"/>
                <a:cs typeface="Times New Roman" panose="02020603050405020304" pitchFamily="18" charset="0"/>
              </a:rPr>
              <a:t>As </a:t>
            </a:r>
            <a:r>
              <a:rPr lang="en-US" sz="2200" dirty="0">
                <a:latin typeface="Times New Roman" panose="02020603050405020304" pitchFamily="18" charset="0"/>
                <a:cs typeface="Times New Roman" panose="02020603050405020304" pitchFamily="18" charset="0"/>
              </a:rPr>
              <a:t>the name suggests, a company following this strategy does not take up any new activities. Instead, the company continues with its current business. Companies that are well established may go for this strategy.</a:t>
            </a:r>
          </a:p>
          <a:p>
            <a:pPr algn="just"/>
            <a:r>
              <a:rPr lang="en-US" sz="2200" b="1" dirty="0">
                <a:latin typeface="Times New Roman" panose="02020603050405020304" pitchFamily="18" charset="0"/>
                <a:cs typeface="Times New Roman" panose="02020603050405020304" pitchFamily="18" charset="0"/>
              </a:rPr>
              <a:t>Modest Growth Strategy</a:t>
            </a:r>
          </a:p>
          <a:p>
            <a:pPr marL="0" indent="0" algn="just">
              <a:buNone/>
            </a:pPr>
            <a:r>
              <a:rPr lang="en-US" sz="2200" dirty="0">
                <a:latin typeface="Times New Roman" panose="02020603050405020304" pitchFamily="18" charset="0"/>
                <a:cs typeface="Times New Roman" panose="02020603050405020304" pitchFamily="18" charset="0"/>
              </a:rPr>
              <a:t>Under this, a company strives to achieve the same target as it did in the past. For example, if a company hit a 5% growth last year, then for the current year also, it targets the same percentage (making adjustments </a:t>
            </a:r>
            <a:r>
              <a:rPr lang="en-US" sz="2200" dirty="0" smtClean="0">
                <a:latin typeface="Times New Roman" panose="02020603050405020304" pitchFamily="18" charset="0"/>
                <a:cs typeface="Times New Roman" panose="02020603050405020304" pitchFamily="18" charset="0"/>
              </a:rPr>
              <a:t>for</a:t>
            </a:r>
            <a:r>
              <a:rPr lang="cs-CZ" sz="2200" dirty="0" smtClean="0">
                <a:latin typeface="Times New Roman" panose="02020603050405020304" pitchFamily="18" charset="0"/>
                <a:cs typeface="Times New Roman" panose="02020603050405020304" pitchFamily="18" charset="0"/>
              </a:rPr>
              <a:t> </a:t>
            </a:r>
            <a:r>
              <a:rPr lang="cs-CZ" sz="2200" dirty="0" err="1" smtClean="0">
                <a:latin typeface="Times New Roman" panose="02020603050405020304" pitchFamily="18" charset="0"/>
                <a:cs typeface="Times New Roman" panose="02020603050405020304" pitchFamily="18" charset="0"/>
              </a:rPr>
              <a:t>inflation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It is the most relaxed approach as the risk is low, and the company does not need any additional efforts or resources.</a:t>
            </a:r>
          </a:p>
          <a:p>
            <a:pPr algn="just"/>
            <a:r>
              <a:rPr lang="en-US" sz="2200" b="1" dirty="0">
                <a:latin typeface="Times New Roman" panose="02020603050405020304" pitchFamily="18" charset="0"/>
                <a:cs typeface="Times New Roman" panose="02020603050405020304" pitchFamily="18" charset="0"/>
              </a:rPr>
              <a:t>Sustainable Growth Strategy</a:t>
            </a:r>
          </a:p>
          <a:p>
            <a:pPr marL="0" indent="0" algn="just">
              <a:buNone/>
            </a:pPr>
            <a:r>
              <a:rPr lang="en-US" sz="2200" dirty="0">
                <a:latin typeface="Times New Roman" panose="02020603050405020304" pitchFamily="18" charset="0"/>
                <a:cs typeface="Times New Roman" panose="02020603050405020304" pitchFamily="18" charset="0"/>
              </a:rPr>
              <a:t>A company follows this strategy if it believes the external environment is not favorable.  For instance, if the economy is in recession, or if there is a lack of financial resources.</a:t>
            </a:r>
          </a:p>
          <a:p>
            <a:pPr algn="just"/>
            <a:endParaRPr lang="en-US" sz="22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174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Types</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Stability</a:t>
            </a:r>
            <a:r>
              <a:rPr lang="en-US" altLang="cs-CZ" sz="2200" b="1" dirty="0" smtClean="0">
                <a:latin typeface="Times New Roman" panose="02020603050405020304" pitchFamily="18" charset="0"/>
                <a:cs typeface="Times New Roman" panose="02020603050405020304" pitchFamily="18" charset="0"/>
              </a:rPr>
              <a:t> Strategies</a:t>
            </a:r>
            <a:endParaRPr lang="cs-CZ" altLang="cs-CZ" sz="2200" b="1" dirty="0" smtClean="0">
              <a:latin typeface="Times New Roman" panose="02020603050405020304" pitchFamily="18" charset="0"/>
              <a:cs typeface="Times New Roman" panose="02020603050405020304" pitchFamily="18" charset="0"/>
            </a:endParaRPr>
          </a:p>
          <a:p>
            <a:pPr algn="just"/>
            <a:r>
              <a:rPr lang="en-US" sz="2200" b="1" dirty="0" smtClean="0">
                <a:latin typeface="Times New Roman" panose="02020603050405020304" pitchFamily="18" charset="0"/>
                <a:cs typeface="Times New Roman" panose="02020603050405020304" pitchFamily="18" charset="0"/>
              </a:rPr>
              <a:t>Profit </a:t>
            </a:r>
            <a:r>
              <a:rPr lang="en-US" sz="2200" b="1" dirty="0">
                <a:latin typeface="Times New Roman" panose="02020603050405020304" pitchFamily="18" charset="0"/>
                <a:cs typeface="Times New Roman" panose="02020603050405020304" pitchFamily="18" charset="0"/>
              </a:rPr>
              <a:t>Strategy</a:t>
            </a:r>
          </a:p>
          <a:p>
            <a:pPr marL="0" indent="0" algn="just">
              <a:buNone/>
            </a:pPr>
            <a:r>
              <a:rPr lang="en-US" sz="2200" dirty="0">
                <a:latin typeface="Times New Roman" panose="02020603050405020304" pitchFamily="18" charset="0"/>
                <a:cs typeface="Times New Roman" panose="02020603050405020304" pitchFamily="18" charset="0"/>
              </a:rPr>
              <a:t>If the objective of a company is to generate cash, then a company may adopt this strategy. A company pursuing this strategy may be willing to give up some of its market share to make cash</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en-US" sz="2200" b="1" dirty="0">
                <a:latin typeface="Times New Roman" panose="02020603050405020304" pitchFamily="18" charset="0"/>
                <a:cs typeface="Times New Roman" panose="02020603050405020304" pitchFamily="18" charset="0"/>
              </a:rPr>
              <a:t>Pause Strategy</a:t>
            </a:r>
          </a:p>
          <a:p>
            <a:pPr marL="0" indent="0" algn="just">
              <a:buNone/>
            </a:pPr>
            <a:r>
              <a:rPr lang="en-US" sz="2200" dirty="0">
                <a:latin typeface="Times New Roman" panose="02020603050405020304" pitchFamily="18" charset="0"/>
                <a:cs typeface="Times New Roman" panose="02020603050405020304" pitchFamily="18" charset="0"/>
              </a:rPr>
              <a:t>A company adopts such a strategy if, in the past, it has enjoyed rapid growth. By using this strategy, the company wants to take some rest before pushing for growth again. Or, we can say, a company moves cautiously for sometime before pursuing growth. It is a temporary strategy. A company can use the rest period to make its production more efficient to exploit future opportunities.</a:t>
            </a:r>
          </a:p>
          <a:p>
            <a:pPr algn="just"/>
            <a:endParaRPr lang="en-US" sz="22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238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Retrenchment</a:t>
            </a:r>
            <a:r>
              <a:rPr lang="en-US" altLang="cs-CZ" sz="2400" b="1" dirty="0" smtClean="0">
                <a:latin typeface="Times New Roman" panose="02020603050405020304" pitchFamily="18" charset="0"/>
                <a:cs typeface="Times New Roman" panose="02020603050405020304" pitchFamily="18" charset="0"/>
              </a:rPr>
              <a:t> Strategies</a:t>
            </a:r>
            <a:endParaRPr lang="cs-CZ" alt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Retrenchment strategy is a corporate level strategy that aims to reduce the size or diversity of organizational operations.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At </a:t>
            </a:r>
            <a:r>
              <a:rPr lang="en-US" sz="2400" dirty="0">
                <a:latin typeface="Times New Roman" panose="02020603050405020304" pitchFamily="18" charset="0"/>
                <a:cs typeface="Times New Roman" panose="02020603050405020304" pitchFamily="18" charset="0"/>
              </a:rPr>
              <a:t>times, it also becomes a means to ensure an organization’s financial stability. </a:t>
            </a: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is done by reducing the expenditure.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retrenchment strategy is a design to fortify an organization’s basic distinctive competence</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Besides, a retrenchment strategy also results in reduction of the number of employees, and sale of assets associated with discontinued product or service line. At other times, it involves restructuring of debt through bankruptcy proceedings; and in most extreme cases, liquidation of the firm.</a:t>
            </a:r>
          </a:p>
          <a:p>
            <a:pPr algn="just"/>
            <a:r>
              <a:rPr lang="en-US" sz="2400" dirty="0">
                <a:latin typeface="Times New Roman" panose="02020603050405020304" pitchFamily="18" charset="0"/>
                <a:cs typeface="Times New Roman" panose="02020603050405020304" pitchFamily="18" charset="0"/>
              </a:rPr>
              <a:t>A retrenchment strategy aims at the contraction of organization’s activities to improve performance. It is implemented to find out the problem areas and the steps to resolve them. This strategy is adopted when an organization suffers continuous losses.</a:t>
            </a:r>
          </a:p>
          <a:p>
            <a:pPr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10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 strategy is all about integrating organizational activities and utilizing and allocating the scarce resources within the organizational environment so as to meet the present objectives.</a:t>
            </a: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Corporate </a:t>
            </a:r>
            <a:r>
              <a:rPr lang="en-US" altLang="cs-CZ" sz="2400" dirty="0">
                <a:latin typeface="Times New Roman" panose="02020603050405020304" pitchFamily="18" charset="0"/>
                <a:cs typeface="Times New Roman" panose="02020603050405020304" pitchFamily="18" charset="0"/>
              </a:rPr>
              <a:t>strategy is primarily about the choice of direction for the firm as a whole</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 strategy of a corporation forms a comprehensive master plan that states how the corporation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will achieve its mission and objectives. It maximizes competitive advantage and minimizes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competitive disadvantage</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typical business firm usually considers three types of strategy: corporate, business,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functional.</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Types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Retrenchment</a:t>
            </a:r>
            <a:r>
              <a:rPr lang="en-US" altLang="cs-CZ" sz="2400" b="1" dirty="0" smtClean="0">
                <a:latin typeface="Times New Roman" panose="02020603050405020304" pitchFamily="18" charset="0"/>
                <a:cs typeface="Times New Roman" panose="02020603050405020304" pitchFamily="18" charset="0"/>
              </a:rPr>
              <a:t> 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Turnaround</a:t>
            </a:r>
            <a:r>
              <a:rPr lang="cs-CZ" sz="2400" dirty="0" smtClean="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Divestiture</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Liquidation</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Captive</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Company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Harvest</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endParaRPr lang="cs-CZ" sz="2400" dirty="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Transformation</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Leadership</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Strategy</a:t>
            </a:r>
            <a:endParaRPr lang="cs-CZ" sz="2400" dirty="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Niche</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Bankruptcy</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smtClean="0">
                <a:latin typeface="Times New Roman" panose="02020603050405020304" pitchFamily="18" charset="0"/>
                <a:cs typeface="Times New Roman" panose="02020603050405020304" pitchFamily="18" charset="0"/>
              </a:rPr>
              <a:t>End-Game </a:t>
            </a:r>
            <a:r>
              <a:rPr lang="cs-CZ" sz="2400" dirty="0" err="1" smtClean="0">
                <a:latin typeface="Times New Roman" panose="02020603050405020304" pitchFamily="18" charset="0"/>
                <a:cs typeface="Times New Roman" panose="02020603050405020304" pitchFamily="18" charset="0"/>
              </a:rPr>
              <a:t>Strategies</a:t>
            </a:r>
            <a:endParaRPr lang="cs-CZ"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9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Objectives</a:t>
            </a:r>
            <a:r>
              <a:rPr lang="en-US" altLang="cs-CZ" sz="2400" dirty="0">
                <a:latin typeface="Times New Roman" panose="02020603050405020304" pitchFamily="18" charset="0"/>
                <a:cs typeface="Times New Roman" panose="02020603050405020304" pitchFamily="18" charset="0"/>
              </a:rPr>
              <a:t> are the end results of planned activity.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They should be stated as action verbs and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tell what is to be accomplished by when and quantified if possible.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achievement of corporate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objectives should result in the fulfillment of a corporation’s mission. </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In effect, this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is what society gives back to the corporation when the corporation does a good job of fulfilling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its mission.</a:t>
            </a:r>
            <a:endParaRPr lang="cs-CZ" altLang="cs-CZ" dirty="0">
              <a:latin typeface="Times New Roman" panose="02020603050405020304" pitchFamily="18" charset="0"/>
              <a:cs typeface="Times New Roman" panose="02020603050405020304" pitchFamily="18" charset="0"/>
            </a:endParaRPr>
          </a:p>
          <a:p>
            <a:pPr marL="355600" indent="-355600" algn="just">
              <a:spcBef>
                <a:spcPct val="0"/>
              </a:spcBef>
              <a:defRPr/>
            </a:pPr>
            <a:r>
              <a:rPr lang="en-US" altLang="cs-CZ" sz="2400" dirty="0">
                <a:latin typeface="Times New Roman" panose="02020603050405020304" pitchFamily="18" charset="0"/>
                <a:cs typeface="Times New Roman" panose="02020603050405020304" pitchFamily="18" charset="0"/>
              </a:rPr>
              <a:t>The term </a:t>
            </a:r>
            <a:r>
              <a:rPr lang="en-US" altLang="cs-CZ" sz="2400" b="1" dirty="0">
                <a:latin typeface="Times New Roman" panose="02020603050405020304" pitchFamily="18" charset="0"/>
                <a:cs typeface="Times New Roman" panose="02020603050405020304" pitchFamily="18" charset="0"/>
              </a:rPr>
              <a:t>goal</a:t>
            </a:r>
            <a:r>
              <a:rPr lang="en-US" altLang="cs-CZ" sz="2400" dirty="0">
                <a:latin typeface="Times New Roman" panose="02020603050405020304" pitchFamily="18" charset="0"/>
                <a:cs typeface="Times New Roman" panose="02020603050405020304" pitchFamily="18" charset="0"/>
              </a:rPr>
              <a:t> is often used interchangeably with the term objective. </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cs-CZ" altLang="cs-CZ" dirty="0">
                <a:latin typeface="Times New Roman" panose="02020603050405020304" pitchFamily="18" charset="0"/>
                <a:cs typeface="Times New Roman" panose="02020603050405020304" pitchFamily="18" charset="0"/>
              </a:rPr>
              <a:t>W</a:t>
            </a:r>
            <a:r>
              <a:rPr lang="en-US" altLang="cs-CZ" dirty="0">
                <a:latin typeface="Times New Roman" panose="02020603050405020304" pitchFamily="18" charset="0"/>
                <a:cs typeface="Times New Roman" panose="02020603050405020304" pitchFamily="18" charset="0"/>
              </a:rPr>
              <a:t>e prefer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differentiate the two terms. In contrast to an objective, we consider a goal as an </a:t>
            </a:r>
            <a:r>
              <a:rPr lang="en-US" altLang="cs-CZ" dirty="0" err="1" smtClean="0">
                <a:latin typeface="Times New Roman" panose="02020603050405020304" pitchFamily="18" charset="0"/>
                <a:cs typeface="Times New Roman" panose="02020603050405020304" pitchFamily="18" charset="0"/>
              </a:rPr>
              <a:t>openened</a:t>
            </a:r>
            <a:r>
              <a:rPr lang="cs-CZ" altLang="cs-CZ" dirty="0" smtClean="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statement of what one wants to accomplish, with no quantification of what is to be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achieved and no time criteria for completion. </a:t>
            </a:r>
            <a:r>
              <a:rPr lang="en-US" altLang="cs-CZ" i="1" dirty="0">
                <a:latin typeface="Times New Roman" panose="02020603050405020304" pitchFamily="18" charset="0"/>
                <a:cs typeface="Times New Roman" panose="02020603050405020304" pitchFamily="18" charset="0"/>
              </a:rPr>
              <a:t>For example, a simple statement of “increased</a:t>
            </a:r>
            <a:r>
              <a:rPr lang="cs-CZ" altLang="cs-CZ" i="1" dirty="0">
                <a:latin typeface="Times New Roman" panose="02020603050405020304" pitchFamily="18" charset="0"/>
                <a:cs typeface="Times New Roman" panose="02020603050405020304" pitchFamily="18" charset="0"/>
              </a:rPr>
              <a:t> </a:t>
            </a:r>
            <a:r>
              <a:rPr lang="en-US" altLang="cs-CZ" i="1" dirty="0">
                <a:latin typeface="Times New Roman" panose="02020603050405020304" pitchFamily="18" charset="0"/>
                <a:cs typeface="Times New Roman" panose="02020603050405020304" pitchFamily="18" charset="0"/>
              </a:rPr>
              <a:t>profitability” is thus a goal, not an objective, because it does not state how much profit the firm</a:t>
            </a:r>
            <a:r>
              <a:rPr lang="cs-CZ" altLang="cs-CZ" i="1" dirty="0">
                <a:latin typeface="Times New Roman" panose="02020603050405020304" pitchFamily="18" charset="0"/>
                <a:cs typeface="Times New Roman" panose="02020603050405020304" pitchFamily="18" charset="0"/>
              </a:rPr>
              <a:t> </a:t>
            </a:r>
            <a:r>
              <a:rPr lang="en-US" altLang="cs-CZ" i="1" dirty="0">
                <a:latin typeface="Times New Roman" panose="02020603050405020304" pitchFamily="18" charset="0"/>
                <a:cs typeface="Times New Roman" panose="02020603050405020304" pitchFamily="18" charset="0"/>
              </a:rPr>
              <a:t>wants to make the next year.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good objective should be action-oriented and begin with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word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dirty="0">
                <a:latin typeface="Times New Roman" panose="02020603050405020304" pitchFamily="18" charset="0"/>
                <a:cs typeface="Times New Roman" panose="02020603050405020304" pitchFamily="18" charset="0"/>
              </a:rPr>
              <a:t>Some of the areas in which a corporation might establish its </a:t>
            </a:r>
            <a:r>
              <a:rPr lang="en-US" altLang="cs-CZ" sz="2400" b="1" i="1" dirty="0">
                <a:latin typeface="Times New Roman" panose="02020603050405020304" pitchFamily="18" charset="0"/>
                <a:cs typeface="Times New Roman" panose="02020603050405020304" pitchFamily="18" charset="0"/>
              </a:rPr>
              <a:t>goals and objectives</a:t>
            </a:r>
            <a:r>
              <a:rPr lang="en-US" altLang="cs-CZ" sz="2400" dirty="0">
                <a:latin typeface="Times New Roman" panose="02020603050405020304" pitchFamily="18" charset="0"/>
                <a:cs typeface="Times New Roman" panose="02020603050405020304" pitchFamily="18" charset="0"/>
              </a:rPr>
              <a:t> are: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Profitability (net profits)</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Efficiency (low costs, etc.)</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Growth (increase in total assets, sales, etc.)</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Shareholder wealth (dividends plus stock price appreciation)</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Utilization of resources (ROE or ROI)</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Reputation (being considered a “top” firm)</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Contributions to employees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Contributions to society (taxes paid, participation in charities, providing a needed product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service)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Market leadership (market share)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Technological leadership (innovations, creativity)</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Survival (avoiding bankruptcy)</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Personal needs of top management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98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300" dirty="0" smtClean="0">
                <a:latin typeface="Times New Roman" panose="02020603050405020304" pitchFamily="18" charset="0"/>
                <a:cs typeface="Times New Roman" panose="02020603050405020304" pitchFamily="18" charset="0"/>
              </a:rPr>
              <a:t>S.M.A.R.T</a:t>
            </a:r>
            <a:r>
              <a:rPr lang="en-US" sz="2300" dirty="0">
                <a:latin typeface="Times New Roman" panose="02020603050405020304" pitchFamily="18" charset="0"/>
                <a:cs typeface="Times New Roman" panose="02020603050405020304" pitchFamily="18" charset="0"/>
              </a:rPr>
              <a:t>. is an acronym that is used to guide the development of measurable goals</a:t>
            </a:r>
            <a:r>
              <a:rPr lang="en-US" sz="2300" dirty="0" smtClean="0">
                <a:latin typeface="Times New Roman" panose="02020603050405020304" pitchFamily="18" charset="0"/>
                <a:cs typeface="Times New Roman" panose="02020603050405020304" pitchFamily="18" charset="0"/>
              </a:rPr>
              <a:t>.</a:t>
            </a:r>
            <a:endParaRPr lang="cs-CZ" sz="2300" dirty="0" smtClean="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The first known use of the term occurs in the November 1981 issue of </a:t>
            </a:r>
            <a:r>
              <a:rPr lang="en-US" sz="2300" i="1" dirty="0">
                <a:latin typeface="Times New Roman" panose="02020603050405020304" pitchFamily="18" charset="0"/>
                <a:cs typeface="Times New Roman" panose="02020603050405020304" pitchFamily="18" charset="0"/>
              </a:rPr>
              <a:t>Management Review</a:t>
            </a:r>
            <a:r>
              <a:rPr lang="en-US" sz="2300" dirty="0">
                <a:latin typeface="Times New Roman" panose="02020603050405020304" pitchFamily="18" charset="0"/>
                <a:cs typeface="Times New Roman" panose="02020603050405020304" pitchFamily="18" charset="0"/>
              </a:rPr>
              <a:t> by George T. Doran. Since then, </a:t>
            </a:r>
            <a:r>
              <a:rPr lang="en-US" sz="2300" dirty="0" smtClean="0">
                <a:latin typeface="Times New Roman" panose="02020603050405020304" pitchFamily="18" charset="0"/>
                <a:cs typeface="Times New Roman" panose="02020603050405020304" pitchFamily="18" charset="0"/>
              </a:rPr>
              <a:t>Professor</a:t>
            </a:r>
            <a:r>
              <a:rPr lang="cs-CZ" sz="2300" dirty="0" smtClean="0">
                <a:latin typeface="Times New Roman" panose="02020603050405020304" pitchFamily="18" charset="0"/>
                <a:cs typeface="Times New Roman" panose="02020603050405020304" pitchFamily="18" charset="0"/>
              </a:rPr>
              <a:t> Robert S. </a:t>
            </a:r>
            <a:r>
              <a:rPr lang="cs-CZ" sz="2300" dirty="0" err="1" smtClean="0">
                <a:latin typeface="Times New Roman" panose="02020603050405020304" pitchFamily="18" charset="0"/>
                <a:cs typeface="Times New Roman" panose="02020603050405020304" pitchFamily="18" charset="0"/>
              </a:rPr>
              <a:t>Rubin</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Saint Louis University) wrote about SMART in an article for The Society for Industrial and Organizational Psychology. He stated that SMART has come to mean different things to different </a:t>
            </a:r>
            <a:r>
              <a:rPr lang="en-US" sz="2300" dirty="0" smtClean="0">
                <a:latin typeface="Times New Roman" panose="02020603050405020304" pitchFamily="18" charset="0"/>
                <a:cs typeface="Times New Roman" panose="02020603050405020304" pitchFamily="18" charset="0"/>
              </a:rPr>
              <a:t>people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lgn="just">
              <a:buNone/>
            </a:pPr>
            <a:r>
              <a:rPr lang="en-US" sz="2300" dirty="0">
                <a:latin typeface="Times New Roman" panose="02020603050405020304" pitchFamily="18" charset="0"/>
                <a:cs typeface="Times New Roman" panose="02020603050405020304" pitchFamily="18" charset="0"/>
              </a:rPr>
              <a:t>To make sure </a:t>
            </a:r>
            <a:r>
              <a:rPr lang="en-US" sz="2300" dirty="0" smtClean="0">
                <a:latin typeface="Times New Roman" panose="02020603050405020304" pitchFamily="18" charset="0"/>
                <a:cs typeface="Times New Roman" panose="02020603050405020304" pitchFamily="18" charset="0"/>
              </a:rPr>
              <a:t>goals </a:t>
            </a:r>
            <a:r>
              <a:rPr lang="en-US" sz="2300" dirty="0">
                <a:latin typeface="Times New Roman" panose="02020603050405020304" pitchFamily="18" charset="0"/>
                <a:cs typeface="Times New Roman" panose="02020603050405020304" pitchFamily="18" charset="0"/>
              </a:rPr>
              <a:t>are clear and reachable, each one should be:</a:t>
            </a:r>
          </a:p>
          <a:p>
            <a:pPr algn="just"/>
            <a:r>
              <a:rPr lang="en-US" sz="2300" b="1" dirty="0">
                <a:latin typeface="Times New Roman" panose="02020603050405020304" pitchFamily="18" charset="0"/>
                <a:cs typeface="Times New Roman" panose="02020603050405020304" pitchFamily="18" charset="0"/>
              </a:rPr>
              <a:t>S</a:t>
            </a:r>
            <a:r>
              <a:rPr lang="en-US" sz="2300" dirty="0">
                <a:latin typeface="Times New Roman" panose="02020603050405020304" pitchFamily="18" charset="0"/>
                <a:cs typeface="Times New Roman" panose="02020603050405020304" pitchFamily="18" charset="0"/>
              </a:rPr>
              <a:t>pecific (simple, sensible, significant).</a:t>
            </a:r>
          </a:p>
          <a:p>
            <a:pPr algn="just"/>
            <a:r>
              <a:rPr lang="en-US" sz="2300" b="1" dirty="0">
                <a:latin typeface="Times New Roman" panose="02020603050405020304" pitchFamily="18" charset="0"/>
                <a:cs typeface="Times New Roman" panose="02020603050405020304" pitchFamily="18" charset="0"/>
              </a:rPr>
              <a:t>M</a:t>
            </a:r>
            <a:r>
              <a:rPr lang="en-US" sz="2300" dirty="0">
                <a:latin typeface="Times New Roman" panose="02020603050405020304" pitchFamily="18" charset="0"/>
                <a:cs typeface="Times New Roman" panose="02020603050405020304" pitchFamily="18" charset="0"/>
              </a:rPr>
              <a:t>easurable (meaningful, motivating).</a:t>
            </a:r>
          </a:p>
          <a:p>
            <a:pPr algn="just"/>
            <a:r>
              <a:rPr lang="en-US" sz="2300" b="1" dirty="0">
                <a:latin typeface="Times New Roman" panose="02020603050405020304" pitchFamily="18" charset="0"/>
                <a:cs typeface="Times New Roman" panose="02020603050405020304" pitchFamily="18" charset="0"/>
              </a:rPr>
              <a:t>A</a:t>
            </a:r>
            <a:r>
              <a:rPr lang="en-US" sz="2300" dirty="0">
                <a:latin typeface="Times New Roman" panose="02020603050405020304" pitchFamily="18" charset="0"/>
                <a:cs typeface="Times New Roman" panose="02020603050405020304" pitchFamily="18" charset="0"/>
              </a:rPr>
              <a:t>chievable (agreed, attainable).</a:t>
            </a:r>
          </a:p>
          <a:p>
            <a:pPr algn="just"/>
            <a:r>
              <a:rPr lang="en-US" sz="2300" b="1" dirty="0">
                <a:latin typeface="Times New Roman" panose="02020603050405020304" pitchFamily="18" charset="0"/>
                <a:cs typeface="Times New Roman" panose="02020603050405020304" pitchFamily="18" charset="0"/>
              </a:rPr>
              <a:t>R</a:t>
            </a:r>
            <a:r>
              <a:rPr lang="en-US" sz="2300" dirty="0">
                <a:latin typeface="Times New Roman" panose="02020603050405020304" pitchFamily="18" charset="0"/>
                <a:cs typeface="Times New Roman" panose="02020603050405020304" pitchFamily="18" charset="0"/>
              </a:rPr>
              <a:t>elevant (reasonable, realistic and resourced, results-based).</a:t>
            </a:r>
          </a:p>
          <a:p>
            <a:pPr algn="just"/>
            <a:r>
              <a:rPr lang="en-US" sz="2300" b="1" dirty="0">
                <a:latin typeface="Times New Roman" panose="02020603050405020304" pitchFamily="18" charset="0"/>
                <a:cs typeface="Times New Roman" panose="02020603050405020304" pitchFamily="18" charset="0"/>
              </a:rPr>
              <a:t>T</a:t>
            </a:r>
            <a:r>
              <a:rPr lang="en-US" sz="2300" dirty="0">
                <a:latin typeface="Times New Roman" panose="02020603050405020304" pitchFamily="18" charset="0"/>
                <a:cs typeface="Times New Roman" panose="02020603050405020304" pitchFamily="18" charset="0"/>
              </a:rPr>
              <a:t>ime bound (time-based, time limited, time/cost limited, timely, time-sensitive).</a:t>
            </a: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79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89350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150" dirty="0">
                <a:latin typeface="Times New Roman" panose="02020603050405020304" pitchFamily="18" charset="0"/>
                <a:cs typeface="Times New Roman" panose="02020603050405020304" pitchFamily="18" charset="0"/>
              </a:rPr>
              <a:t>The word “strategy” is derived from the Greek word “</a:t>
            </a:r>
            <a:r>
              <a:rPr lang="en-US" sz="2150" dirty="0" err="1">
                <a:latin typeface="Times New Roman" panose="02020603050405020304" pitchFamily="18" charset="0"/>
                <a:cs typeface="Times New Roman" panose="02020603050405020304" pitchFamily="18" charset="0"/>
              </a:rPr>
              <a:t>stratçgos</a:t>
            </a:r>
            <a:r>
              <a:rPr lang="en-US" sz="2150" dirty="0">
                <a:latin typeface="Times New Roman" panose="02020603050405020304" pitchFamily="18" charset="0"/>
                <a:cs typeface="Times New Roman" panose="02020603050405020304" pitchFamily="18" charset="0"/>
              </a:rPr>
              <a:t>”; stratus (meaning army) and “ago” (meaning leading/moving).</a:t>
            </a:r>
          </a:p>
          <a:p>
            <a:pPr algn="just"/>
            <a:r>
              <a:rPr lang="en-US" sz="2150" b="1" dirty="0">
                <a:latin typeface="Times New Roman" panose="02020603050405020304" pitchFamily="18" charset="0"/>
                <a:cs typeface="Times New Roman" panose="02020603050405020304" pitchFamily="18" charset="0"/>
              </a:rPr>
              <a:t>Strategy</a:t>
            </a:r>
            <a:r>
              <a:rPr lang="en-US" sz="2150" dirty="0">
                <a:latin typeface="Times New Roman" panose="02020603050405020304" pitchFamily="18" charset="0"/>
                <a:cs typeface="Times New Roman" panose="02020603050405020304" pitchFamily="18" charset="0"/>
              </a:rPr>
              <a:t> is an action that managers take to attain one or more of the organization’s goals. </a:t>
            </a:r>
            <a:endParaRPr lang="cs-CZ" sz="2150" dirty="0" smtClean="0">
              <a:latin typeface="Times New Roman" panose="02020603050405020304" pitchFamily="18" charset="0"/>
              <a:cs typeface="Times New Roman" panose="02020603050405020304" pitchFamily="18" charset="0"/>
            </a:endParaRPr>
          </a:p>
          <a:p>
            <a:pPr algn="just"/>
            <a:r>
              <a:rPr lang="en-US" sz="2150" dirty="0" smtClean="0">
                <a:latin typeface="Times New Roman" panose="02020603050405020304" pitchFamily="18" charset="0"/>
                <a:cs typeface="Times New Roman" panose="02020603050405020304" pitchFamily="18" charset="0"/>
              </a:rPr>
              <a:t>Strategy </a:t>
            </a:r>
            <a:r>
              <a:rPr lang="en-US" sz="2150" dirty="0">
                <a:latin typeface="Times New Roman" panose="02020603050405020304" pitchFamily="18" charset="0"/>
                <a:cs typeface="Times New Roman" panose="02020603050405020304" pitchFamily="18" charset="0"/>
              </a:rPr>
              <a:t>can also be defined as “A general direction set for the company and its various components to achieve a desired state in the future. Strategy results from the detailed strategic planning process</a:t>
            </a:r>
            <a:r>
              <a:rPr lang="en-US" sz="2150" dirty="0" smtClean="0">
                <a:latin typeface="Times New Roman" panose="02020603050405020304" pitchFamily="18" charset="0"/>
                <a:cs typeface="Times New Roman" panose="02020603050405020304" pitchFamily="18" charset="0"/>
              </a:rPr>
              <a:t>”.</a:t>
            </a:r>
            <a:endParaRPr lang="cs-CZ" sz="2150" dirty="0" smtClean="0">
              <a:latin typeface="Times New Roman" panose="02020603050405020304" pitchFamily="18" charset="0"/>
              <a:cs typeface="Times New Roman" panose="02020603050405020304" pitchFamily="18" charset="0"/>
            </a:endParaRPr>
          </a:p>
          <a:p>
            <a:pPr algn="just"/>
            <a:r>
              <a:rPr lang="en-US" sz="2150" dirty="0">
                <a:latin typeface="Times New Roman" panose="02020603050405020304" pitchFamily="18" charset="0"/>
                <a:cs typeface="Times New Roman" panose="02020603050405020304" pitchFamily="18" charset="0"/>
              </a:rPr>
              <a:t>A strategy is all about integrating organizational activities and utilizing and allocating the scarce resources within the organizational environment so as to meet the present objectives.</a:t>
            </a:r>
          </a:p>
          <a:p>
            <a:pPr algn="just"/>
            <a:r>
              <a:rPr lang="en-US" sz="2150" b="1" dirty="0">
                <a:latin typeface="Times New Roman" panose="02020603050405020304" pitchFamily="18" charset="0"/>
                <a:cs typeface="Times New Roman" panose="02020603050405020304" pitchFamily="18" charset="0"/>
              </a:rPr>
              <a:t>Strategy is a well defined roadmap of an organization</a:t>
            </a:r>
            <a:r>
              <a:rPr lang="en-US" sz="2150" dirty="0">
                <a:latin typeface="Times New Roman" panose="02020603050405020304" pitchFamily="18" charset="0"/>
                <a:cs typeface="Times New Roman" panose="02020603050405020304" pitchFamily="18" charset="0"/>
              </a:rPr>
              <a:t>. It defines the overall mission, vision and direction of an organization. The objective of a strategy is to maximize an organization’s strengths and to minimize the strengths of the competitors.</a:t>
            </a:r>
          </a:p>
          <a:p>
            <a:pPr algn="just"/>
            <a:r>
              <a:rPr lang="en-US" sz="2150" dirty="0">
                <a:latin typeface="Times New Roman" panose="02020603050405020304" pitchFamily="18" charset="0"/>
                <a:cs typeface="Times New Roman" panose="02020603050405020304" pitchFamily="18" charset="0"/>
              </a:rPr>
              <a:t>Strategy, in short, bridges the gap between “where we are” and “where we want to be”.</a:t>
            </a:r>
          </a:p>
          <a:p>
            <a:pPr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074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89350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Features of </a:t>
            </a:r>
            <a:r>
              <a:rPr lang="en-US" sz="2400" b="1" dirty="0" smtClean="0">
                <a:latin typeface="Times New Roman" panose="02020603050405020304" pitchFamily="18" charset="0"/>
                <a:cs typeface="Times New Roman" panose="02020603050405020304" pitchFamily="18" charset="0"/>
              </a:rPr>
              <a:t>Strategy</a:t>
            </a:r>
            <a:endParaRPr lang="cs-CZ"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Strategy </a:t>
            </a:r>
            <a:r>
              <a:rPr lang="en-US" sz="2400" dirty="0">
                <a:latin typeface="Times New Roman" panose="02020603050405020304" pitchFamily="18" charset="0"/>
                <a:cs typeface="Times New Roman" panose="02020603050405020304" pitchFamily="18" charset="0"/>
              </a:rPr>
              <a:t>is </a:t>
            </a:r>
            <a:r>
              <a:rPr lang="cs-CZ" sz="2400" dirty="0" smtClean="0">
                <a:latin typeface="Times New Roman" panose="02020603050405020304" pitchFamily="18" charset="0"/>
                <a:cs typeface="Times New Roman" panose="02020603050405020304" pitchFamily="18" charset="0"/>
              </a:rPr>
              <a:t>s</a:t>
            </a:r>
            <a:r>
              <a:rPr lang="en-US" sz="2400" dirty="0" err="1" smtClean="0">
                <a:latin typeface="Times New Roman" panose="02020603050405020304" pitchFamily="18" charset="0"/>
                <a:cs typeface="Times New Roman" panose="02020603050405020304" pitchFamily="18" charset="0"/>
              </a:rPr>
              <a:t>ignificant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because it is not possible to foresee the future. Without a perfect foresight, the firms must be ready to deal with the uncertain events which constitute the business environment.</a:t>
            </a:r>
          </a:p>
          <a:p>
            <a:pPr algn="just"/>
            <a:r>
              <a:rPr lang="en-US" sz="2400" dirty="0">
                <a:latin typeface="Times New Roman" panose="02020603050405020304" pitchFamily="18" charset="0"/>
                <a:cs typeface="Times New Roman" panose="02020603050405020304" pitchFamily="18" charset="0"/>
              </a:rPr>
              <a:t>Strategy deals with long term developments rather than routine operations, i.e. it deals with probability of innovations or new products, new methods of productions, or new markets to be developed in future.</a:t>
            </a:r>
          </a:p>
          <a:p>
            <a:pPr algn="just"/>
            <a:r>
              <a:rPr lang="en-US" sz="2400" dirty="0">
                <a:latin typeface="Times New Roman" panose="02020603050405020304" pitchFamily="18" charset="0"/>
                <a:cs typeface="Times New Roman" panose="02020603050405020304" pitchFamily="18" charset="0"/>
              </a:rPr>
              <a:t>Strategy is created to take into account the probable behavior of customers and competitors. Strategies dealing with employees will predict the employee behavior.</a:t>
            </a:r>
          </a:p>
          <a:p>
            <a:pPr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7203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A strategy of a corporation forms a comprehensive master plan that states how the corporation</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will achieve its mission and objectives</a:t>
            </a:r>
            <a:r>
              <a:rPr lang="en-US" altLang="cs-CZ" sz="2400" dirty="0">
                <a:latin typeface="Times New Roman" panose="02020603050405020304" pitchFamily="18" charset="0"/>
                <a:cs typeface="Times New Roman" panose="02020603050405020304" pitchFamily="18" charset="0"/>
              </a:rPr>
              <a:t>. It maximizes competitive advantage and minimizes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competitive disadvantage.</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Armed with a mission, objectives</a:t>
            </a:r>
            <a:r>
              <a:rPr lang="en-US" altLang="cs-CZ" sz="2400" dirty="0" smtClean="0">
                <a:latin typeface="Times New Roman" panose="02020603050405020304" pitchFamily="18" charset="0"/>
                <a:cs typeface="Times New Roman" panose="02020603050405020304" pitchFamily="18" charset="0"/>
              </a:rPr>
              <a:t>,</a:t>
            </a:r>
            <a:r>
              <a:rPr lang="cs-CZ" altLang="cs-CZ" sz="2400" dirty="0" smtClean="0">
                <a:latin typeface="Times New Roman" panose="02020603050405020304" pitchFamily="18" charset="0"/>
                <a:cs typeface="Times New Roman" panose="02020603050405020304" pitchFamily="18" charset="0"/>
              </a:rPr>
              <a:t> </a:t>
            </a:r>
            <a:r>
              <a:rPr lang="en-US" altLang="cs-CZ" sz="2400" dirty="0" smtClean="0">
                <a:latin typeface="Times New Roman" panose="02020603050405020304" pitchFamily="18" charset="0"/>
                <a:cs typeface="Times New Roman" panose="02020603050405020304" pitchFamily="18" charset="0"/>
              </a:rPr>
              <a:t>and </a:t>
            </a:r>
            <a:r>
              <a:rPr lang="en-US" altLang="cs-CZ" sz="2400" dirty="0">
                <a:latin typeface="Times New Roman" panose="02020603050405020304" pitchFamily="18" charset="0"/>
                <a:cs typeface="Times New Roman" panose="02020603050405020304" pitchFamily="18" charset="0"/>
              </a:rPr>
              <a:t>completed external and internal analyses, a</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firm is ready to make its strategic choices. That is, a firm is ready to choose its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t>
            </a:r>
            <a:r>
              <a:rPr lang="en-US" altLang="cs-CZ" sz="2400" b="1" i="1" dirty="0">
                <a:latin typeface="Times New Roman" panose="02020603050405020304" pitchFamily="18" charset="0"/>
                <a:cs typeface="Times New Roman" panose="02020603050405020304" pitchFamily="18" charset="0"/>
              </a:rPr>
              <a:t>theory of how to gain competitive advantage</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The typical business firm usually considers three types of strategy: corporate, business,</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and functional.</a:t>
            </a:r>
            <a:endParaRPr lang="cs-CZ" altLang="cs-CZ" sz="2400" b="1"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10157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TotalTime>
  <Words>2855</Words>
  <Application>Microsoft Office PowerPoint</Application>
  <PresentationFormat>Širokoúhlá obrazovka</PresentationFormat>
  <Paragraphs>254</Paragraphs>
  <Slides>30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Calibri Light</vt:lpstr>
      <vt:lpstr>Enriqueta</vt:lpstr>
      <vt:lpstr>Times New Roman</vt:lpstr>
      <vt:lpstr>Motiv Office</vt:lpstr>
      <vt:lpstr>Corporate Strategy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Vertical Integration</vt:lpstr>
      <vt:lpstr>Vertical Integration</vt:lpstr>
      <vt:lpstr>Prezentace aplikace PowerPoint</vt:lpstr>
      <vt:lpstr>Prezentace aplikace PowerPoint</vt:lpstr>
      <vt:lpstr>Horizontal Integration</vt:lpstr>
      <vt:lpstr>Prezentace aplikace PowerPoint</vt:lpstr>
      <vt:lpstr>Prezentace aplikace PowerPoint</vt:lpstr>
      <vt:lpstr>Diversification Strategies</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283</cp:revision>
  <dcterms:created xsi:type="dcterms:W3CDTF">2016-11-25T20:36:16Z</dcterms:created>
  <dcterms:modified xsi:type="dcterms:W3CDTF">2020-11-10T19:50:51Z</dcterms:modified>
</cp:coreProperties>
</file>