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346" r:id="rId4"/>
    <p:sldId id="347" r:id="rId5"/>
    <p:sldId id="348" r:id="rId6"/>
    <p:sldId id="349" r:id="rId7"/>
    <p:sldId id="350" r:id="rId8"/>
    <p:sldId id="351" r:id="rId9"/>
    <p:sldId id="266" r:id="rId10"/>
    <p:sldId id="344" r:id="rId11"/>
    <p:sldId id="287" r:id="rId12"/>
    <p:sldId id="288" r:id="rId13"/>
    <p:sldId id="345" r:id="rId14"/>
    <p:sldId id="315" r:id="rId15"/>
    <p:sldId id="316" r:id="rId16"/>
    <p:sldId id="323" r:id="rId17"/>
    <p:sldId id="338" r:id="rId18"/>
    <p:sldId id="339" r:id="rId19"/>
    <p:sldId id="340" r:id="rId20"/>
    <p:sldId id="341" r:id="rId21"/>
    <p:sldId id="317" r:id="rId22"/>
    <p:sldId id="342" r:id="rId23"/>
    <p:sldId id="318" r:id="rId24"/>
    <p:sldId id="289" r:id="rId25"/>
    <p:sldId id="319" r:id="rId26"/>
    <p:sldId id="321" r:id="rId27"/>
    <p:sldId id="322" r:id="rId28"/>
    <p:sldId id="325" r:id="rId29"/>
    <p:sldId id="324" r:id="rId30"/>
    <p:sldId id="333" r:id="rId31"/>
    <p:sldId id="334" r:id="rId32"/>
    <p:sldId id="335" r:id="rId33"/>
    <p:sldId id="336" r:id="rId34"/>
    <p:sldId id="343" r:id="rId35"/>
    <p:sldId id="263" r:id="rId3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278" autoAdjust="0"/>
    <p:restoredTop sz="86775" autoAdjust="0"/>
  </p:normalViewPr>
  <p:slideViewPr>
    <p:cSldViewPr>
      <p:cViewPr varScale="1">
        <p:scale>
          <a:sx n="133" d="100"/>
          <a:sy n="133" d="100"/>
        </p:scale>
        <p:origin x="165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05.11.2018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937159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150629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585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3852485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78985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95584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206740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24401376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134350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443540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663153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3723948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2714216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11425296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2028299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3581830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7458235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349322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770537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http://www.m-journal.cz/cs/internet/jak-na-plan-obsahoveho-marketingu-krok-za-krokem----1--cast__s281x12358.html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580863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37783881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http://www.m-journal.cz/cs/internet/jak-na-plan-obsahoveho-marketingu-krok-za-krokem----1--cast__s281x12358.html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4326598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http://www.m-journal.cz/cs/internet/jak-na-plan-obsahoveho-marketingu-krok-za-krokem----1--cast__s281x12358.html</a:t>
            </a:r>
          </a:p>
          <a:p>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662540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Zdroj: http://www.m-journal.cz/cs/internet/jak-na-plan-obsahoveho-marketingu-krok-za-krokem----2--cast__s281x12410.html</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8354066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495332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52384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540986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20520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256335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3867773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opyblogger.com/content-marketin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www.malamarketingova.cz/onpage-faktory-SEO-obsahy.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hyperlink" Target="https://www.inspirovnik.cz/obsahovy-marketin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zive.cz/bleskovky/video-technologie-microsoftu-v-praxi-kdyz-babicka-jede-na-navstevu/sc-4-a-180200/default.asp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dbm.cz/pfile/1Blogbarometr%202015_CZ.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www.tchiboblog.cz/" TargetMode="External"/><Relationship Id="rId4" Type="http://schemas.openxmlformats.org/officeDocument/2006/relationships/hyperlink" Target="http://www.tchibo.cz/"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facebook.com/Intel/?fref=t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hyperlink" Target="https://giphy.com/" TargetMode="External"/><Relationship Id="rId4" Type="http://schemas.openxmlformats.org/officeDocument/2006/relationships/hyperlink" Target="https://www.meetsoci.com/blog/what-you-should-know-about-using-gifs-on-social-media/"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forbes.com/forbes/welcome/?toURL=https://www.forbes.com/sites/forbescommunicationscouncil/2017/05/08/meme-marketing-how-brands-are-speaking-a-new-consumer-language/&amp;refURL=&amp;referrer=#49c2be0537f5"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hyperlink" Target="https://www.forbes.com/sites/jaysondemers/2017/02/08/how-to-use-memes-for-online-marketing-and-how-not-to-use-them/#7b64bdbb4ea3"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nstantarticles.fb.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czechcrunch.cz/2017/10/jak-s-pomoci-chatbotu-a-dalsich-modernich-technologii-dominovat-vasemu-byznysu/"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studujvkarvine.cz/"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microsite.s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m-journal.cz/cs/internet/jak-na-plan-obsahoveho-marketingu-krok-za-krokem----1--cast__s281x12358.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vceliste.cz/blog/co-to-je-obsahovy-market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484953"/>
            <a:ext cx="5112568"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Online and Content </a:t>
            </a:r>
            <a:r>
              <a:rPr lang="cs-CZ" sz="4000" b="1" dirty="0" smtClean="0">
                <a:solidFill>
                  <a:schemeClr val="bg1"/>
                </a:solidFill>
                <a:latin typeface="Times New Roman" panose="02020603050405020304" pitchFamily="18" charset="0"/>
                <a:cs typeface="Times New Roman" panose="02020603050405020304" pitchFamily="18" charset="0"/>
              </a:rPr>
              <a:t>Marketing</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4155926"/>
            <a:ext cx="3888432" cy="432048"/>
          </a:xfrm>
          <a:prstGeom prst="rect">
            <a:avLst/>
          </a:prstGeom>
        </p:spPr>
        <p:txBody>
          <a:bodyPr>
            <a:normAutofit/>
          </a:bodyPr>
          <a:lstStyle/>
          <a:p>
            <a:pPr marL="0" indent="0" algn="r">
              <a:buNone/>
            </a:pPr>
            <a:r>
              <a:rPr lang="cs-CZ" sz="2000" dirty="0" err="1" smtClean="0">
                <a:solidFill>
                  <a:schemeClr val="bg1"/>
                </a:solidFill>
                <a:latin typeface="Times New Roman" panose="02020603050405020304" pitchFamily="18" charset="0"/>
                <a:cs typeface="Times New Roman" panose="02020603050405020304" pitchFamily="18" charset="0"/>
              </a:rPr>
              <a:t>GIFs</a:t>
            </a:r>
            <a:r>
              <a:rPr lang="cs-CZ" sz="2000" dirty="0" smtClean="0">
                <a:solidFill>
                  <a:schemeClr val="bg1"/>
                </a:solidFill>
                <a:latin typeface="Times New Roman" panose="02020603050405020304" pitchFamily="18" charset="0"/>
                <a:cs typeface="Times New Roman" panose="02020603050405020304" pitchFamily="18" charset="0"/>
              </a:rPr>
              <a:t> and </a:t>
            </a:r>
            <a:r>
              <a:rPr lang="cs-CZ" sz="2000" dirty="0" err="1" smtClean="0">
                <a:solidFill>
                  <a:schemeClr val="bg1"/>
                </a:solidFill>
                <a:latin typeface="Times New Roman" panose="02020603050405020304" pitchFamily="18" charset="0"/>
                <a:cs typeface="Times New Roman" panose="02020603050405020304" pitchFamily="18" charset="0"/>
              </a:rPr>
              <a:t>MEMEs</a:t>
            </a:r>
            <a:r>
              <a:rPr lang="cs-CZ" sz="2000" dirty="0" smtClean="0">
                <a:solidFill>
                  <a:schemeClr val="bg1"/>
                </a:solidFill>
                <a:latin typeface="Times New Roman" panose="02020603050405020304" pitchFamily="18" charset="0"/>
                <a:cs typeface="Times New Roman" panose="02020603050405020304" pitchFamily="18" charset="0"/>
              </a:rPr>
              <a:t> 4 </a:t>
            </a:r>
            <a:r>
              <a:rPr lang="cs-CZ" sz="2000" dirty="0" err="1" smtClean="0">
                <a:solidFill>
                  <a:schemeClr val="bg1"/>
                </a:solidFill>
                <a:latin typeface="Times New Roman" panose="02020603050405020304" pitchFamily="18" charset="0"/>
                <a:cs typeface="Times New Roman" panose="02020603050405020304" pitchFamily="18" charset="0"/>
              </a:rPr>
              <a:t>lyfe</a:t>
            </a:r>
            <a:r>
              <a:rPr lang="cs-CZ" sz="2000" dirty="0" smtClean="0">
                <a:solidFill>
                  <a:schemeClr val="bg1"/>
                </a:solidFill>
                <a:latin typeface="Times New Roman" panose="02020603050405020304" pitchFamily="18" charset="0"/>
                <a:cs typeface="Times New Roman" panose="02020603050405020304" pitchFamily="18" charset="0"/>
              </a:rPr>
              <a:t>! </a:t>
            </a:r>
            <a:r>
              <a:rPr lang="cs-CZ" sz="2000" dirty="0" err="1" smtClean="0">
                <a:solidFill>
                  <a:schemeClr val="bg1"/>
                </a:solidFill>
                <a:latin typeface="Times New Roman" panose="02020603050405020304" pitchFamily="18" charset="0"/>
                <a:cs typeface="Times New Roman" panose="02020603050405020304" pitchFamily="18" charset="0"/>
              </a:rPr>
              <a:t>xD</a:t>
            </a:r>
            <a:endParaRPr lang="cs-CZ" sz="20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smtClean="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smtClean="0">
                <a:solidFill>
                  <a:srgbClr val="307871"/>
                </a:solidFill>
                <a:latin typeface="Times New Roman" panose="02020603050405020304" pitchFamily="18" charset="0"/>
                <a:cs typeface="Times New Roman" panose="02020603050405020304" pitchFamily="18" charset="0"/>
              </a:rPr>
              <a:t>Marketing </a:t>
            </a:r>
            <a:r>
              <a:rPr lang="cs-CZ" altLang="cs-CZ" sz="1200" dirty="0" err="1" smtClean="0">
                <a:solidFill>
                  <a:srgbClr val="307871"/>
                </a:solidFill>
                <a:latin typeface="Times New Roman" panose="02020603050405020304" pitchFamily="18" charset="0"/>
                <a:cs typeface="Times New Roman" panose="02020603050405020304" pitchFamily="18" charset="0"/>
              </a:rPr>
              <a:t>Communication</a:t>
            </a:r>
            <a:endParaRPr lang="cs-CZ" altLang="cs-CZ" sz="1200" dirty="0" smtClean="0">
              <a:solidFill>
                <a:srgbClr val="307871"/>
              </a:solidFill>
              <a:latin typeface="Times New Roman" panose="02020603050405020304" pitchFamily="18" charset="0"/>
              <a:cs typeface="Times New Roman" panose="02020603050405020304" pitchFamily="18" charset="0"/>
            </a:endParaRP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78" y="1773797"/>
            <a:ext cx="4762500" cy="2390775"/>
          </a:xfrm>
          <a:prstGeom prst="rect">
            <a:avLst/>
          </a:prstGeom>
        </p:spPr>
      </p:pic>
    </p:spTree>
    <p:extLst>
      <p:ext uri="{BB962C8B-B14F-4D97-AF65-F5344CB8AC3E}">
        <p14:creationId xmlns:p14="http://schemas.microsoft.com/office/powerpoint/2010/main" val="280633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smtClean="0">
                <a:solidFill>
                  <a:srgbClr val="002060"/>
                </a:solidFill>
                <a:latin typeface="Times New Roman" panose="02020603050405020304" pitchFamily="18" charset="0"/>
                <a:cs typeface="Times New Roman" panose="02020603050405020304" pitchFamily="18" charset="0"/>
              </a:rPr>
              <a:t>Doing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content marketing means creating free and regular high quality content that your listeners will share and </a:t>
            </a:r>
            <a:r>
              <a:rPr lang="cs-CZ" sz="2000" dirty="0" err="1" smtClean="0">
                <a:solidFill>
                  <a:srgbClr val="002060"/>
                </a:solidFill>
                <a:latin typeface="Times New Roman" panose="02020603050405020304" pitchFamily="18" charset="0"/>
                <a:cs typeface="Times New Roman" panose="02020603050405020304" pitchFamily="18" charset="0"/>
              </a:rPr>
              <a:t>will</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be</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useful</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or </a:t>
            </a:r>
            <a:r>
              <a:rPr lang="en-US" sz="2000" dirty="0" smtClean="0">
                <a:solidFill>
                  <a:srgbClr val="002060"/>
                </a:solidFill>
                <a:latin typeface="Times New Roman" panose="02020603050405020304" pitchFamily="18" charset="0"/>
                <a:cs typeface="Times New Roman" panose="02020603050405020304" pitchFamily="18" charset="0"/>
              </a:rPr>
              <a:t>enjoy</a:t>
            </a:r>
            <a:r>
              <a:rPr lang="cs-CZ" sz="2000" dirty="0" err="1" smtClean="0">
                <a:solidFill>
                  <a:srgbClr val="002060"/>
                </a:solidFill>
                <a:latin typeface="Times New Roman" panose="02020603050405020304" pitchFamily="18" charset="0"/>
                <a:cs typeface="Times New Roman" panose="02020603050405020304" pitchFamily="18" charset="0"/>
              </a:rPr>
              <a:t>able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quality </a:t>
            </a:r>
            <a:r>
              <a:rPr lang="cs-CZ" sz="2000" dirty="0" smtClean="0">
                <a:solidFill>
                  <a:srgbClr val="002060"/>
                </a:solidFill>
                <a:latin typeface="Times New Roman" panose="02020603050405020304" pitchFamily="18" charset="0"/>
                <a:cs typeface="Times New Roman" panose="02020603050405020304" pitchFamily="18" charset="0"/>
              </a:rPr>
              <a:t>of </a:t>
            </a:r>
            <a:r>
              <a:rPr lang="cs-CZ" sz="2000" dirty="0" err="1" smtClean="0">
                <a:solidFill>
                  <a:srgbClr val="002060"/>
                </a:solidFill>
                <a:latin typeface="Times New Roman" panose="02020603050405020304" pitchFamily="18" charset="0"/>
                <a:cs typeface="Times New Roman" panose="02020603050405020304" pitchFamily="18" charset="0"/>
              </a:rPr>
              <a:t>the</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content will </a:t>
            </a:r>
            <a:r>
              <a:rPr lang="en-US" sz="2000" dirty="0">
                <a:solidFill>
                  <a:srgbClr val="002060"/>
                </a:solidFill>
                <a:latin typeface="Times New Roman" panose="02020603050405020304" pitchFamily="18" charset="0"/>
                <a:cs typeface="Times New Roman" panose="02020603050405020304" pitchFamily="18" charset="0"/>
              </a:rPr>
              <a:t>attract some of them </a:t>
            </a:r>
            <a:r>
              <a:rPr lang="en-US" sz="2000" dirty="0" smtClean="0">
                <a:solidFill>
                  <a:srgbClr val="002060"/>
                </a:solidFill>
                <a:latin typeface="Times New Roman" panose="02020603050405020304" pitchFamily="18" charset="0"/>
                <a:cs typeface="Times New Roman" panose="02020603050405020304" pitchFamily="18" charset="0"/>
              </a:rPr>
              <a:t>and </a:t>
            </a:r>
            <a:r>
              <a:rPr lang="cs-CZ" sz="2000" dirty="0" err="1" smtClean="0">
                <a:solidFill>
                  <a:srgbClr val="002060"/>
                </a:solidFill>
                <a:latin typeface="Times New Roman" panose="02020603050405020304" pitchFamily="18" charset="0"/>
                <a:cs typeface="Times New Roman" panose="02020603050405020304" pitchFamily="18" charset="0"/>
              </a:rPr>
              <a:t>they</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will</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begin </a:t>
            </a:r>
            <a:r>
              <a:rPr lang="en-US" sz="2000" dirty="0">
                <a:solidFill>
                  <a:srgbClr val="002060"/>
                </a:solidFill>
                <a:latin typeface="Times New Roman" panose="02020603050405020304" pitchFamily="18" charset="0"/>
                <a:cs typeface="Times New Roman" panose="02020603050405020304" pitchFamily="18" charset="0"/>
              </a:rPr>
              <a:t>to </a:t>
            </a:r>
            <a:r>
              <a:rPr lang="cs-CZ" sz="2000" dirty="0" err="1" smtClean="0">
                <a:solidFill>
                  <a:srgbClr val="002060"/>
                </a:solidFill>
                <a:latin typeface="Times New Roman" panose="02020603050405020304" pitchFamily="18" charset="0"/>
                <a:cs typeface="Times New Roman" panose="02020603050405020304" pitchFamily="18" charset="0"/>
              </a:rPr>
              <a:t>understand</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your </a:t>
            </a:r>
            <a:r>
              <a:rPr lang="en-US" sz="2000" dirty="0">
                <a:solidFill>
                  <a:srgbClr val="002060"/>
                </a:solidFill>
                <a:latin typeface="Times New Roman" panose="02020603050405020304" pitchFamily="18" charset="0"/>
                <a:cs typeface="Times New Roman" panose="02020603050405020304" pitchFamily="18" charset="0"/>
              </a:rPr>
              <a:t>business </a:t>
            </a:r>
            <a:r>
              <a:rPr lang="en-US" sz="2000" dirty="0" smtClean="0">
                <a:solidFill>
                  <a:srgbClr val="002060"/>
                </a:solidFill>
                <a:latin typeface="Times New Roman" panose="02020603050405020304" pitchFamily="18" charset="0"/>
                <a:cs typeface="Times New Roman" panose="02020603050405020304" pitchFamily="18" charset="0"/>
              </a:rPr>
              <a:t>in </a:t>
            </a:r>
            <a:r>
              <a:rPr lang="en-US" sz="2000" dirty="0">
                <a:solidFill>
                  <a:srgbClr val="002060"/>
                </a:solidFill>
                <a:latin typeface="Times New Roman" panose="02020603050405020304" pitchFamily="18" charset="0"/>
                <a:cs typeface="Times New Roman" panose="02020603050405020304" pitchFamily="18" charset="0"/>
              </a:rPr>
              <a:t>more detail. They can then become customers. And if you set the processes well and customers will be satisfied, customers will become returning clients. By publishing high-quality educational content, customers trust you, like you and want to trade with </a:t>
            </a:r>
            <a:r>
              <a:rPr lang="en-US" sz="2000" dirty="0" smtClean="0">
                <a:solidFill>
                  <a:srgbClr val="002060"/>
                </a:solidFill>
                <a:latin typeface="Times New Roman" panose="02020603050405020304" pitchFamily="18" charset="0"/>
                <a:cs typeface="Times New Roman" panose="02020603050405020304" pitchFamily="18" charset="0"/>
              </a:rPr>
              <a:t>you.</a:t>
            </a:r>
            <a:r>
              <a:rPr lang="cs-CZ" sz="2000" dirty="0" smtClean="0">
                <a:solidFill>
                  <a:srgbClr val="002060"/>
                </a:solidFill>
                <a:latin typeface="Times New Roman" panose="02020603050405020304" pitchFamily="18" charset="0"/>
                <a:cs typeface="Times New Roman" panose="02020603050405020304" pitchFamily="18" charset="0"/>
              </a:rPr>
              <a:t> – </a:t>
            </a:r>
            <a:r>
              <a:rPr lang="cs-CZ" sz="2000" dirty="0" err="1" smtClean="0">
                <a:solidFill>
                  <a:srgbClr val="002060"/>
                </a:solidFill>
                <a:latin typeface="Times New Roman" panose="02020603050405020304" pitchFamily="18" charset="0"/>
                <a:cs typeface="Times New Roman" panose="02020603050405020304" pitchFamily="18" charset="0"/>
              </a:rPr>
              <a:t>from</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hlinkClick r:id="rId3"/>
              </a:rPr>
              <a:t>Copyblogger</a:t>
            </a:r>
            <a:r>
              <a:rPr lang="cs-CZ" sz="2000" dirty="0" smtClean="0">
                <a:solidFill>
                  <a:srgbClr val="002060"/>
                </a:solidFill>
                <a:latin typeface="Times New Roman" panose="02020603050405020304" pitchFamily="18" charset="0"/>
                <a:cs typeface="Times New Roman" panose="02020603050405020304" pitchFamily="18" charset="0"/>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Content =/= Content </a:t>
            </a:r>
            <a:r>
              <a:rPr lang="cs-CZ" altLang="cs-CZ" sz="2000" dirty="0" err="1" smtClean="0">
                <a:solidFill>
                  <a:srgbClr val="002060"/>
                </a:solidFill>
                <a:latin typeface="Times New Roman" panose="02020603050405020304" pitchFamily="18" charset="0"/>
                <a:cs typeface="Times New Roman" panose="02020603050405020304" pitchFamily="18" charset="0"/>
              </a:rPr>
              <a:t>strategy</a:t>
            </a:r>
            <a:r>
              <a:rPr lang="cs-CZ" altLang="cs-CZ" sz="2000" dirty="0" smtClean="0">
                <a:solidFill>
                  <a:srgbClr val="002060"/>
                </a:solidFill>
                <a:latin typeface="Times New Roman" panose="02020603050405020304" pitchFamily="18" charset="0"/>
                <a:cs typeface="Times New Roman" panose="02020603050405020304" pitchFamily="18" charset="0"/>
              </a:rPr>
              <a:t> =/= Content Marketing.</a:t>
            </a:r>
          </a:p>
          <a:p>
            <a:r>
              <a:rPr lang="en-US" altLang="cs-CZ" sz="2000" dirty="0">
                <a:solidFill>
                  <a:srgbClr val="002060"/>
                </a:solidFill>
                <a:latin typeface="Times New Roman" panose="02020603050405020304" pitchFamily="18" charset="0"/>
                <a:cs typeface="Times New Roman" panose="02020603050405020304" pitchFamily="18" charset="0"/>
              </a:rPr>
              <a:t>Content has been here since </a:t>
            </a:r>
            <a:r>
              <a:rPr lang="cs-CZ" altLang="cs-CZ" sz="2000" dirty="0" err="1" smtClean="0">
                <a:solidFill>
                  <a:srgbClr val="002060"/>
                </a:solidFill>
                <a:latin typeface="Times New Roman" panose="02020603050405020304" pitchFamily="18" charset="0"/>
                <a:cs typeface="Times New Roman" panose="02020603050405020304" pitchFamily="18" charset="0"/>
              </a:rPr>
              <a:t>ever</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but the Internet has allowed us to easily share tons of content, that has transformed consumer behavior and the customer requires it</a:t>
            </a:r>
            <a:r>
              <a:rPr lang="en-US" altLang="cs-CZ" sz="2000" dirty="0" smtClean="0">
                <a:solidFill>
                  <a:srgbClr val="002060"/>
                </a:solidFill>
                <a:latin typeface="Times New Roman" panose="02020603050405020304" pitchFamily="18" charset="0"/>
                <a:cs typeface="Times New Roman" panose="02020603050405020304" pitchFamily="18" charset="0"/>
              </a:rPr>
              <a:t>.</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76664" cy="507703"/>
          </a:xfrm>
        </p:spPr>
        <p:txBody>
          <a:bodyPr/>
          <a:lstStyle/>
          <a:p>
            <a:r>
              <a:rPr lang="cs-CZ" dirty="0" err="1"/>
              <a:t>Definition</a:t>
            </a:r>
            <a:r>
              <a:rPr lang="cs-CZ" dirty="0"/>
              <a:t> of content marketing</a:t>
            </a:r>
          </a:p>
        </p:txBody>
      </p:sp>
    </p:spTree>
    <p:extLst>
      <p:ext uri="{BB962C8B-B14F-4D97-AF65-F5344CB8AC3E}">
        <p14:creationId xmlns:p14="http://schemas.microsoft.com/office/powerpoint/2010/main" val="21065400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3744416"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Text </a:t>
            </a:r>
            <a:r>
              <a:rPr lang="cs-CZ" sz="2000" dirty="0">
                <a:solidFill>
                  <a:srgbClr val="002060"/>
                </a:solidFill>
                <a:latin typeface="Times New Roman" panose="02020603050405020304" pitchFamily="18" charset="0"/>
                <a:cs typeface="Times New Roman" panose="02020603050405020304" pitchFamily="18" charset="0"/>
              </a:rPr>
              <a:t>- </a:t>
            </a:r>
            <a:r>
              <a:rPr lang="cs-CZ" sz="2000" i="1" dirty="0" err="1">
                <a:solidFill>
                  <a:srgbClr val="002060"/>
                </a:solidFill>
                <a:latin typeface="Times New Roman" panose="02020603050405020304" pitchFamily="18" charset="0"/>
                <a:cs typeface="Times New Roman" panose="02020603050405020304" pitchFamily="18" charset="0"/>
              </a:rPr>
              <a:t>article</a:t>
            </a:r>
            <a:r>
              <a:rPr lang="cs-CZ" sz="2000" dirty="0">
                <a:solidFill>
                  <a:srgbClr val="002060"/>
                </a:solidFill>
                <a:latin typeface="Times New Roman" panose="02020603050405020304" pitchFamily="18" charset="0"/>
                <a:cs typeface="Times New Roman" panose="02020603050405020304" pitchFamily="18" charset="0"/>
              </a:rPr>
              <a:t>, story, post, blog, e-</a:t>
            </a:r>
            <a:r>
              <a:rPr lang="cs-CZ" sz="2000" dirty="0" err="1">
                <a:solidFill>
                  <a:srgbClr val="002060"/>
                </a:solidFill>
                <a:latin typeface="Times New Roman" panose="02020603050405020304" pitchFamily="18" charset="0"/>
                <a:cs typeface="Times New Roman" panose="02020603050405020304" pitchFamily="18" charset="0"/>
              </a:rPr>
              <a:t>book</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etc</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b="1" dirty="0">
                <a:solidFill>
                  <a:srgbClr val="002060"/>
                </a:solidFill>
                <a:latin typeface="Times New Roman" panose="02020603050405020304" pitchFamily="18" charset="0"/>
                <a:cs typeface="Times New Roman" panose="02020603050405020304" pitchFamily="18" charset="0"/>
              </a:rPr>
              <a:t>Image (audio-video) </a:t>
            </a:r>
            <a:r>
              <a:rPr lang="cs-CZ" sz="2000" dirty="0">
                <a:solidFill>
                  <a:srgbClr val="002060"/>
                </a:solidFill>
                <a:latin typeface="Times New Roman" panose="02020603050405020304" pitchFamily="18" charset="0"/>
                <a:cs typeface="Times New Roman" panose="02020603050405020304" pitchFamily="18" charset="0"/>
              </a:rPr>
              <a:t>- </a:t>
            </a:r>
            <a:r>
              <a:rPr lang="cs-CZ" sz="2000" i="1" dirty="0">
                <a:solidFill>
                  <a:srgbClr val="002060"/>
                </a:solidFill>
                <a:latin typeface="Times New Roman" panose="02020603050405020304" pitchFamily="18" charset="0"/>
                <a:cs typeface="Times New Roman" panose="02020603050405020304" pitchFamily="18" charset="0"/>
              </a:rPr>
              <a:t>image</a:t>
            </a:r>
            <a:r>
              <a:rPr lang="cs-CZ" sz="2000" dirty="0">
                <a:solidFill>
                  <a:srgbClr val="002060"/>
                </a:solidFill>
                <a:latin typeface="Times New Roman" panose="02020603050405020304" pitchFamily="18" charset="0"/>
                <a:cs typeface="Times New Roman" panose="02020603050405020304" pitchFamily="18" charset="0"/>
              </a:rPr>
              <a:t>, </a:t>
            </a:r>
            <a:r>
              <a:rPr lang="cs-CZ" sz="2000" i="1" dirty="0">
                <a:solidFill>
                  <a:srgbClr val="002060"/>
                </a:solidFill>
                <a:latin typeface="Times New Roman" panose="02020603050405020304" pitchFamily="18" charset="0"/>
                <a:cs typeface="Times New Roman" panose="02020603050405020304" pitchFamily="18" charset="0"/>
              </a:rPr>
              <a:t>video</a:t>
            </a:r>
            <a:r>
              <a:rPr lang="cs-CZ" sz="2000" dirty="0">
                <a:solidFill>
                  <a:srgbClr val="002060"/>
                </a:solidFill>
                <a:latin typeface="Times New Roman" panose="02020603050405020304" pitchFamily="18" charset="0"/>
                <a:cs typeface="Times New Roman" panose="02020603050405020304" pitchFamily="18" charset="0"/>
              </a:rPr>
              <a:t>, audio track, </a:t>
            </a:r>
            <a:r>
              <a:rPr lang="cs-CZ" sz="2000" dirty="0" err="1">
                <a:solidFill>
                  <a:srgbClr val="002060"/>
                </a:solidFill>
                <a:latin typeface="Times New Roman" panose="02020603050405020304" pitchFamily="18" charset="0"/>
                <a:cs typeface="Times New Roman" panose="02020603050405020304" pitchFamily="18" charset="0"/>
              </a:rPr>
              <a:t>podcast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vodcast</a:t>
            </a:r>
            <a:r>
              <a:rPr lang="cs-CZ" sz="2000" dirty="0" smtClean="0">
                <a:solidFill>
                  <a:srgbClr val="002060"/>
                </a:solidFill>
                <a:latin typeface="Times New Roman" panose="02020603050405020304" pitchFamily="18" charset="0"/>
                <a:cs typeface="Times New Roman" panose="02020603050405020304" pitchFamily="18" charset="0"/>
              </a:rPr>
              <a:t>, GIF, </a:t>
            </a:r>
            <a:r>
              <a:rPr lang="cs-CZ" sz="2000" dirty="0">
                <a:solidFill>
                  <a:srgbClr val="002060"/>
                </a:solidFill>
                <a:latin typeface="Times New Roman" panose="02020603050405020304" pitchFamily="18" charset="0"/>
                <a:cs typeface="Times New Roman" panose="02020603050405020304" pitchFamily="18" charset="0"/>
              </a:rPr>
              <a:t>meme, </a:t>
            </a:r>
            <a:r>
              <a:rPr lang="cs-CZ" sz="2000" dirty="0" err="1">
                <a:solidFill>
                  <a:srgbClr val="002060"/>
                </a:solidFill>
                <a:latin typeface="Times New Roman" panose="02020603050405020304" pitchFamily="18" charset="0"/>
                <a:cs typeface="Times New Roman" panose="02020603050405020304" pitchFamily="18" charset="0"/>
              </a:rPr>
              <a:t>flash</a:t>
            </a:r>
            <a:r>
              <a:rPr lang="cs-CZ" sz="2000" dirty="0">
                <a:solidFill>
                  <a:srgbClr val="002060"/>
                </a:solidFill>
                <a:latin typeface="Times New Roman" panose="02020603050405020304" pitchFamily="18" charset="0"/>
                <a:cs typeface="Times New Roman" panose="02020603050405020304" pitchFamily="18" charset="0"/>
              </a:rPr>
              <a:t>, banner, pop-up, QR, </a:t>
            </a:r>
            <a:r>
              <a:rPr lang="cs-CZ" sz="2000" dirty="0" err="1" smtClean="0">
                <a:solidFill>
                  <a:srgbClr val="002060"/>
                </a:solidFill>
                <a:latin typeface="Times New Roman" panose="02020603050405020304" pitchFamily="18" charset="0"/>
                <a:cs typeface="Times New Roman" panose="02020603050405020304" pitchFamily="18" charset="0"/>
              </a:rPr>
              <a:t>infographics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(list </a:t>
            </a:r>
            <a:r>
              <a:rPr lang="cs-CZ" sz="2000" dirty="0" err="1" smtClean="0">
                <a:solidFill>
                  <a:srgbClr val="002060"/>
                </a:solidFill>
                <a:latin typeface="Times New Roman" panose="02020603050405020304" pitchFamily="18" charset="0"/>
                <a:cs typeface="Times New Roman" panose="02020603050405020304" pitchFamily="18" charset="0"/>
              </a:rPr>
              <a:t>is</a:t>
            </a:r>
            <a:r>
              <a:rPr lang="cs-CZ" sz="2000" dirty="0" smtClean="0">
                <a:solidFill>
                  <a:srgbClr val="002060"/>
                </a:solidFill>
                <a:latin typeface="Times New Roman" panose="02020603050405020304" pitchFamily="18" charset="0"/>
                <a:cs typeface="Times New Roman" panose="02020603050405020304" pitchFamily="18" charset="0"/>
              </a:rPr>
              <a:t> not </a:t>
            </a:r>
            <a:r>
              <a:rPr lang="cs-CZ" sz="2000" dirty="0" err="1">
                <a:solidFill>
                  <a:srgbClr val="002060"/>
                </a:solidFill>
                <a:latin typeface="Times New Roman" panose="02020603050405020304" pitchFamily="18" charset="0"/>
                <a:cs typeface="Times New Roman" panose="02020603050405020304" pitchFamily="18" charset="0"/>
              </a:rPr>
              <a:t>exhaustive</a:t>
            </a:r>
            <a:r>
              <a:rPr lang="cs-CZ" sz="2000" dirty="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256584" cy="507703"/>
          </a:xfrm>
        </p:spPr>
        <p:txBody>
          <a:bodyPr/>
          <a:lstStyle/>
          <a:p>
            <a:r>
              <a:rPr lang="cs-CZ" dirty="0"/>
              <a:t>Content marketing </a:t>
            </a:r>
            <a:r>
              <a:rPr lang="cs-CZ" dirty="0" err="1"/>
              <a:t>tools</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997897"/>
            <a:ext cx="4402460" cy="2139595"/>
          </a:xfrm>
          <a:prstGeom prst="rect">
            <a:avLst/>
          </a:prstGeom>
        </p:spPr>
      </p:pic>
      <p:pic>
        <p:nvPicPr>
          <p:cNvPr id="4" name="Obráze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562" y="3175018"/>
            <a:ext cx="2065412" cy="1514635"/>
          </a:xfrm>
          <a:prstGeom prst="rect">
            <a:avLst/>
          </a:prstGeom>
        </p:spPr>
      </p:pic>
    </p:spTree>
    <p:extLst>
      <p:ext uri="{BB962C8B-B14F-4D97-AF65-F5344CB8AC3E}">
        <p14:creationId xmlns:p14="http://schemas.microsoft.com/office/powerpoint/2010/main" val="2429306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424936" cy="1152128"/>
          </a:xfrm>
          <a:prstGeom prst="rect">
            <a:avLst/>
          </a:prstGeom>
        </p:spPr>
        <p:txBody>
          <a:bodyPr>
            <a:noAutofit/>
          </a:bodyPr>
          <a:lstStyle/>
          <a:p>
            <a:r>
              <a:rPr lang="en-US" altLang="cs-CZ" sz="2000" dirty="0">
                <a:solidFill>
                  <a:srgbClr val="002060"/>
                </a:solidFill>
                <a:latin typeface="Times New Roman" panose="02020603050405020304" pitchFamily="18" charset="0"/>
                <a:cs typeface="Times New Roman" panose="02020603050405020304" pitchFamily="18" charset="0"/>
              </a:rPr>
              <a:t>The main idea is to create </a:t>
            </a:r>
            <a:r>
              <a:rPr lang="en-US" altLang="cs-CZ" sz="2000" b="1" dirty="0">
                <a:solidFill>
                  <a:srgbClr val="002060"/>
                </a:solidFill>
                <a:latin typeface="Times New Roman" panose="02020603050405020304" pitchFamily="18" charset="0"/>
                <a:cs typeface="Times New Roman" panose="02020603050405020304" pitchFamily="18" charset="0"/>
              </a:rPr>
              <a:t>interesting content</a:t>
            </a:r>
            <a:r>
              <a:rPr lang="en-US" altLang="cs-CZ" sz="2000" dirty="0">
                <a:solidFill>
                  <a:srgbClr val="002060"/>
                </a:solidFill>
                <a:latin typeface="Times New Roman" panose="02020603050405020304" pitchFamily="18" charset="0"/>
                <a:cs typeface="Times New Roman" panose="02020603050405020304" pitchFamily="18" charset="0"/>
              </a:rPr>
              <a:t>, not direct pressure on sales.</a:t>
            </a:r>
          </a:p>
          <a:p>
            <a:r>
              <a:rPr lang="en-US" altLang="cs-CZ" sz="2000" dirty="0">
                <a:solidFill>
                  <a:srgbClr val="002060"/>
                </a:solidFill>
                <a:latin typeface="Times New Roman" panose="02020603050405020304" pitchFamily="18" charset="0"/>
                <a:cs typeface="Times New Roman" panose="02020603050405020304" pitchFamily="18" charset="0"/>
              </a:rPr>
              <a:t>Content marketing is also important for </a:t>
            </a:r>
            <a:r>
              <a:rPr lang="cs-CZ" sz="2000" dirty="0" smtClean="0">
                <a:solidFill>
                  <a:srgbClr val="002060"/>
                </a:solidFill>
                <a:latin typeface="Times New Roman" panose="02020603050405020304" pitchFamily="18" charset="0"/>
                <a:cs typeface="Times New Roman" panose="02020603050405020304" pitchFamily="18" charset="0"/>
                <a:hlinkClick r:id="rId3"/>
              </a:rPr>
              <a:t>SEO </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search engine optimization. (not just text, but also videos and pictures that we correctly text!)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Content marketing</a:t>
            </a:r>
            <a:endParaRPr lang="cs-CZ" dirty="0"/>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427734"/>
            <a:ext cx="2528069" cy="2081444"/>
          </a:xfrm>
          <a:prstGeom prst="rect">
            <a:avLst/>
          </a:prstGeom>
        </p:spPr>
      </p:pic>
      <p:sp>
        <p:nvSpPr>
          <p:cNvPr id="7" name="Zástupný symbol pro obsah 2"/>
          <p:cNvSpPr txBox="1">
            <a:spLocks/>
          </p:cNvSpPr>
          <p:nvPr/>
        </p:nvSpPr>
        <p:spPr>
          <a:xfrm>
            <a:off x="409616" y="2283718"/>
            <a:ext cx="4522424" cy="23762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cs-CZ" sz="2000" dirty="0">
                <a:solidFill>
                  <a:srgbClr val="002060"/>
                </a:solidFill>
                <a:latin typeface="Times New Roman" panose="02020603050405020304" pitchFamily="18" charset="0"/>
                <a:cs typeface="Times New Roman" panose="02020603050405020304" pitchFamily="18" charset="0"/>
              </a:rPr>
              <a:t>Most companies </a:t>
            </a:r>
            <a:r>
              <a:rPr lang="cs-CZ" altLang="cs-CZ" sz="2000" dirty="0" err="1" smtClean="0">
                <a:solidFill>
                  <a:srgbClr val="002060"/>
                </a:solidFill>
                <a:latin typeface="Times New Roman" panose="02020603050405020304" pitchFamily="18" charset="0"/>
                <a:cs typeface="Times New Roman" panose="02020603050405020304" pitchFamily="18" charset="0"/>
              </a:rPr>
              <a:t>already</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smtClean="0">
                <a:solidFill>
                  <a:srgbClr val="002060"/>
                </a:solidFill>
                <a:latin typeface="Times New Roman" panose="02020603050405020304" pitchFamily="18" charset="0"/>
                <a:cs typeface="Times New Roman" panose="02020603050405020304" pitchFamily="18" charset="0"/>
              </a:rPr>
              <a:t>do </a:t>
            </a:r>
            <a:r>
              <a:rPr lang="en-US" altLang="cs-CZ" sz="2000" dirty="0">
                <a:solidFill>
                  <a:srgbClr val="002060"/>
                </a:solidFill>
                <a:latin typeface="Times New Roman" panose="02020603050405020304" pitchFamily="18" charset="0"/>
                <a:cs typeface="Times New Roman" panose="02020603050405020304" pitchFamily="18" charset="0"/>
              </a:rPr>
              <a:t>it without realizing </a:t>
            </a:r>
            <a:r>
              <a:rPr lang="en-US" altLang="cs-CZ" sz="2000" dirty="0" smtClean="0">
                <a:solidFill>
                  <a:srgbClr val="002060"/>
                </a:solidFill>
                <a:latin typeface="Times New Roman" panose="02020603050405020304" pitchFamily="18" charset="0"/>
                <a:cs typeface="Times New Roman" panose="02020603050405020304" pitchFamily="18" charset="0"/>
              </a:rPr>
              <a:t>it. </a:t>
            </a:r>
            <a:r>
              <a:rPr lang="en-US" altLang="cs-CZ" sz="2000" dirty="0">
                <a:solidFill>
                  <a:srgbClr val="002060"/>
                </a:solidFill>
                <a:latin typeface="Times New Roman" panose="02020603050405020304" pitchFamily="18" charset="0"/>
                <a:cs typeface="Times New Roman" panose="02020603050405020304" pitchFamily="18" charset="0"/>
              </a:rPr>
              <a:t>Today we are trying to do it conceptually. Consequently, content marketing is a </a:t>
            </a:r>
            <a:r>
              <a:rPr lang="en-US" altLang="cs-CZ" sz="2000" b="1" dirty="0">
                <a:solidFill>
                  <a:srgbClr val="002060"/>
                </a:solidFill>
                <a:latin typeface="Times New Roman" panose="02020603050405020304" pitchFamily="18" charset="0"/>
                <a:cs typeface="Times New Roman" panose="02020603050405020304" pitchFamily="18" charset="0"/>
              </a:rPr>
              <a:t>long-term conceptual approach to content creation</a:t>
            </a:r>
            <a:r>
              <a:rPr lang="en-US" altLang="cs-CZ" sz="2000" dirty="0">
                <a:solidFill>
                  <a:srgbClr val="002060"/>
                </a:solidFill>
                <a:latin typeface="Times New Roman" panose="02020603050405020304" pitchFamily="18" charset="0"/>
                <a:cs typeface="Times New Roman" panose="02020603050405020304" pitchFamily="18" charset="0"/>
              </a:rPr>
              <a:t>, everything has its own order, its idea, and it is directed to the set goal.</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16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The essence is interesting content. </a:t>
            </a:r>
            <a:r>
              <a:rPr lang="cs-CZ" sz="2000" dirty="0" smtClean="0">
                <a:solidFill>
                  <a:srgbClr val="002060"/>
                </a:solidFill>
                <a:latin typeface="Times New Roman" panose="02020603050405020304" pitchFamily="18" charset="0"/>
                <a:cs typeface="Times New Roman" panose="02020603050405020304" pitchFamily="18" charset="0"/>
              </a:rPr>
              <a:t>T</a:t>
            </a:r>
            <a:r>
              <a:rPr lang="en-US" sz="2000" dirty="0" smtClean="0">
                <a:solidFill>
                  <a:srgbClr val="002060"/>
                </a:solidFill>
                <a:latin typeface="Times New Roman" panose="02020603050405020304" pitchFamily="18" charset="0"/>
                <a:cs typeface="Times New Roman" panose="02020603050405020304" pitchFamily="18" charset="0"/>
              </a:rPr>
              <a:t>his </a:t>
            </a:r>
            <a:r>
              <a:rPr lang="en-US" sz="2000" dirty="0">
                <a:solidFill>
                  <a:srgbClr val="002060"/>
                </a:solidFill>
                <a:latin typeface="Times New Roman" panose="02020603050405020304" pitchFamily="18" charset="0"/>
                <a:cs typeface="Times New Roman" panose="02020603050405020304" pitchFamily="18" charset="0"/>
                <a:hlinkClick r:id="rId3"/>
              </a:rPr>
              <a:t>article</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sums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cs-CZ" sz="2000" dirty="0" smtClean="0">
                <a:solidFill>
                  <a:srgbClr val="002060"/>
                </a:solidFill>
                <a:latin typeface="Times New Roman" panose="02020603050405020304" pitchFamily="18" charset="0"/>
                <a:cs typeface="Times New Roman" panose="02020603050405020304" pitchFamily="18" charset="0"/>
              </a:rPr>
              <a:t> up </a:t>
            </a:r>
            <a:r>
              <a:rPr lang="en-US" sz="2000" dirty="0" smtClean="0">
                <a:solidFill>
                  <a:srgbClr val="002060"/>
                </a:solidFill>
                <a:latin typeface="Times New Roman" panose="02020603050405020304" pitchFamily="18" charset="0"/>
                <a:cs typeface="Times New Roman" panose="02020603050405020304" pitchFamily="18" charset="0"/>
              </a:rPr>
              <a:t>very </a:t>
            </a:r>
            <a:r>
              <a:rPr lang="en-US" sz="2000" dirty="0">
                <a:solidFill>
                  <a:srgbClr val="002060"/>
                </a:solidFill>
                <a:latin typeface="Times New Roman" panose="02020603050405020304" pitchFamily="18" charset="0"/>
                <a:cs typeface="Times New Roman" panose="02020603050405020304" pitchFamily="18" charset="0"/>
              </a:rPr>
              <a:t>well - indeed, the content can not be done by anyone without the appropriate skills, it will not </a:t>
            </a:r>
            <a:r>
              <a:rPr lang="cs-CZ" sz="2000" dirty="0" smtClean="0">
                <a:solidFill>
                  <a:srgbClr val="002060"/>
                </a:solidFill>
                <a:latin typeface="Times New Roman" panose="02020603050405020304" pitchFamily="18" charset="0"/>
                <a:cs typeface="Times New Roman" panose="02020603050405020304" pitchFamily="18" charset="0"/>
              </a:rPr>
              <a:t>fast </a:t>
            </a:r>
            <a:r>
              <a:rPr lang="en-US" sz="2000" dirty="0" smtClean="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it will not be cheap. It will help with communication </a:t>
            </a:r>
            <a:r>
              <a:rPr lang="en-US" sz="2000" dirty="0" smtClean="0">
                <a:solidFill>
                  <a:srgbClr val="002060"/>
                </a:solidFill>
                <a:latin typeface="Times New Roman" panose="02020603050405020304" pitchFamily="18" charset="0"/>
                <a:cs typeface="Times New Roman" panose="02020603050405020304" pitchFamily="18" charset="0"/>
              </a:rPr>
              <a:t>(</a:t>
            </a:r>
            <a:r>
              <a:rPr lang="cs-CZ" sz="2000" dirty="0" err="1" smtClean="0">
                <a:solidFill>
                  <a:srgbClr val="002060"/>
                </a:solidFill>
                <a:latin typeface="Times New Roman" panose="02020603050405020304" pitchFamily="18" charset="0"/>
                <a:cs typeface="Times New Roman" panose="02020603050405020304" pitchFamily="18" charset="0"/>
              </a:rPr>
              <a:t>we</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can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use it for PR, </a:t>
            </a:r>
            <a:r>
              <a:rPr lang="cs-CZ" sz="2000" dirty="0" err="1" smtClean="0">
                <a:solidFill>
                  <a:srgbClr val="002060"/>
                </a:solidFill>
                <a:latin typeface="Times New Roman" panose="02020603050405020304" pitchFamily="18" charset="0"/>
                <a:cs typeface="Times New Roman" panose="02020603050405020304" pitchFamily="18" charset="0"/>
              </a:rPr>
              <a:t>social</a:t>
            </a:r>
            <a:r>
              <a:rPr lang="cs-CZ" sz="2000" dirty="0" smtClean="0">
                <a:solidFill>
                  <a:srgbClr val="002060"/>
                </a:solidFill>
                <a:latin typeface="Times New Roman" panose="02020603050405020304" pitchFamily="18" charset="0"/>
                <a:cs typeface="Times New Roman" panose="02020603050405020304" pitchFamily="18" charset="0"/>
              </a:rPr>
              <a:t> media</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advertising), it </a:t>
            </a:r>
            <a:r>
              <a:rPr lang="en-US" sz="2000" dirty="0" smtClean="0">
                <a:solidFill>
                  <a:srgbClr val="002060"/>
                </a:solidFill>
                <a:latin typeface="Times New Roman" panose="02020603050405020304" pitchFamily="18" charset="0"/>
                <a:cs typeface="Times New Roman" panose="02020603050405020304" pitchFamily="18" charset="0"/>
              </a:rPr>
              <a:t>builds </a:t>
            </a:r>
            <a:r>
              <a:rPr lang="en-US" sz="2000" dirty="0">
                <a:solidFill>
                  <a:srgbClr val="002060"/>
                </a:solidFill>
                <a:latin typeface="Times New Roman" panose="02020603050405020304" pitchFamily="18" charset="0"/>
                <a:cs typeface="Times New Roman" panose="02020603050405020304" pitchFamily="18" charset="0"/>
              </a:rPr>
              <a:t>the community, it is the only way </a:t>
            </a:r>
            <a:r>
              <a:rPr lang="cs-CZ" sz="2000" dirty="0" err="1" smtClean="0">
                <a:solidFill>
                  <a:srgbClr val="002060"/>
                </a:solidFill>
                <a:latin typeface="Times New Roman" panose="02020603050405020304" pitchFamily="18" charset="0"/>
                <a:cs typeface="Times New Roman" panose="02020603050405020304" pitchFamily="18" charset="0"/>
              </a:rPr>
              <a:t>how</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to</a:t>
            </a:r>
            <a:r>
              <a:rPr lang="cs-CZ" sz="2000" dirty="0" smtClean="0">
                <a:solidFill>
                  <a:srgbClr val="002060"/>
                </a:solidFill>
                <a:latin typeface="Times New Roman" panose="02020603050405020304" pitchFamily="18" charset="0"/>
                <a:cs typeface="Times New Roman" panose="02020603050405020304" pitchFamily="18" charset="0"/>
              </a:rPr>
              <a:t> do </a:t>
            </a:r>
            <a:r>
              <a:rPr lang="en-US" sz="2000" dirty="0" smtClean="0">
                <a:solidFill>
                  <a:srgbClr val="002060"/>
                </a:solidFill>
                <a:latin typeface="Times New Roman" panose="02020603050405020304" pitchFamily="18" charset="0"/>
                <a:cs typeface="Times New Roman" panose="02020603050405020304" pitchFamily="18" charset="0"/>
              </a:rPr>
              <a:t>SEO</a:t>
            </a:r>
            <a:r>
              <a:rPr lang="en-US" sz="2000" dirty="0">
                <a:solidFill>
                  <a:srgbClr val="002060"/>
                </a:solidFill>
                <a:latin typeface="Times New Roman" panose="02020603050405020304" pitchFamily="18" charset="0"/>
                <a:cs typeface="Times New Roman" panose="02020603050405020304" pitchFamily="18" charset="0"/>
              </a:rPr>
              <a:t>, and slowly it will build conversions (but it is </a:t>
            </a:r>
            <a:r>
              <a:rPr lang="cs-CZ" sz="2000" dirty="0" smtClean="0">
                <a:solidFill>
                  <a:srgbClr val="002060"/>
                </a:solidFill>
                <a:latin typeface="Times New Roman" panose="02020603050405020304" pitchFamily="18" charset="0"/>
                <a:cs typeface="Times New Roman" panose="02020603050405020304" pitchFamily="18" charset="0"/>
              </a:rPr>
              <a:t>very </a:t>
            </a:r>
            <a:r>
              <a:rPr lang="en-US" sz="2000" dirty="0" smtClean="0">
                <a:solidFill>
                  <a:srgbClr val="002060"/>
                </a:solidFill>
                <a:latin typeface="Times New Roman" panose="02020603050405020304" pitchFamily="18" charset="0"/>
                <a:cs typeface="Times New Roman" panose="02020603050405020304" pitchFamily="18" charset="0"/>
              </a:rPr>
              <a:t>slow,</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also</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hard to measure).</a:t>
            </a:r>
          </a:p>
          <a:p>
            <a:r>
              <a:rPr lang="en-US" sz="2000" dirty="0">
                <a:solidFill>
                  <a:srgbClr val="002060"/>
                </a:solidFill>
                <a:latin typeface="Times New Roman" panose="02020603050405020304" pitchFamily="18" charset="0"/>
                <a:cs typeface="Times New Roman" panose="02020603050405020304" pitchFamily="18" charset="0"/>
              </a:rPr>
              <a:t>Content is closely related to SEO - </a:t>
            </a:r>
            <a:r>
              <a:rPr lang="cs-CZ" sz="2000" dirty="0" smtClean="0">
                <a:solidFill>
                  <a:srgbClr val="002060"/>
                </a:solidFill>
                <a:latin typeface="Times New Roman" panose="02020603050405020304" pitchFamily="18" charset="0"/>
                <a:cs typeface="Times New Roman" panose="02020603050405020304" pitchFamily="18" charset="0"/>
              </a:rPr>
              <a:t>s</a:t>
            </a:r>
            <a:r>
              <a:rPr lang="en-US" sz="2000" dirty="0" err="1" smtClean="0">
                <a:solidFill>
                  <a:srgbClr val="002060"/>
                </a:solidFill>
                <a:latin typeface="Times New Roman" panose="02020603050405020304" pitchFamily="18" charset="0"/>
                <a:cs typeface="Times New Roman" panose="02020603050405020304" pitchFamily="18" charset="0"/>
              </a:rPr>
              <a:t>earch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k</a:t>
            </a:r>
            <a:r>
              <a:rPr lang="en-US" sz="2000" dirty="0" err="1" smtClean="0">
                <a:solidFill>
                  <a:srgbClr val="002060"/>
                </a:solidFill>
                <a:latin typeface="Times New Roman" panose="02020603050405020304" pitchFamily="18" charset="0"/>
                <a:cs typeface="Times New Roman" panose="02020603050405020304" pitchFamily="18" charset="0"/>
              </a:rPr>
              <a:t>eyword</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err="1" smtClean="0">
                <a:solidFill>
                  <a:srgbClr val="002060"/>
                </a:solidFill>
                <a:latin typeface="Times New Roman" panose="02020603050405020304" pitchFamily="18" charset="0"/>
                <a:cs typeface="Times New Roman" panose="02020603050405020304" pitchFamily="18" charset="0"/>
              </a:rPr>
              <a:t>nalysis</a:t>
            </a:r>
            <a:r>
              <a:rPr lang="en-US" sz="2000" dirty="0">
                <a:solidFill>
                  <a:srgbClr val="002060"/>
                </a:solidFill>
                <a:latin typeface="Times New Roman" panose="02020603050405020304" pitchFamily="18" charset="0"/>
                <a:cs typeface="Times New Roman" panose="02020603050405020304" pitchFamily="18" charset="0"/>
              </a:rPr>
              <a:t>. I have to understand what people are looking for to be able to bring them to me.</a:t>
            </a:r>
          </a:p>
          <a:p>
            <a:r>
              <a:rPr lang="en-US" sz="2000" dirty="0">
                <a:solidFill>
                  <a:srgbClr val="002060"/>
                </a:solidFill>
                <a:latin typeface="Times New Roman" panose="02020603050405020304" pitchFamily="18" charset="0"/>
                <a:cs typeface="Times New Roman" panose="02020603050405020304" pitchFamily="18" charset="0"/>
              </a:rPr>
              <a:t>We will need a lot of people </a:t>
            </a:r>
            <a:r>
              <a:rPr lang="cs-CZ" sz="2000" dirty="0" err="1" smtClean="0">
                <a:solidFill>
                  <a:srgbClr val="002060"/>
                </a:solidFill>
                <a:latin typeface="Times New Roman" panose="02020603050405020304" pitchFamily="18" charset="0"/>
                <a:cs typeface="Times New Roman" panose="02020603050405020304" pitchFamily="18" charset="0"/>
              </a:rPr>
              <a:t>for</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 decent content strategy! Someone on the back end - SEO, PPC, and someone on the "front end" - copywriter, graphic designer (photo, video), marketing specialist (strategy and creative).</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84576" cy="507703"/>
          </a:xfrm>
        </p:spPr>
        <p:txBody>
          <a:bodyPr/>
          <a:lstStyle/>
          <a:p>
            <a:r>
              <a:rPr lang="cs-CZ" dirty="0" err="1" smtClean="0"/>
              <a:t>The</a:t>
            </a:r>
            <a:r>
              <a:rPr lang="cs-CZ" dirty="0" smtClean="0"/>
              <a:t> </a:t>
            </a:r>
            <a:r>
              <a:rPr lang="cs-CZ" dirty="0" err="1" smtClean="0"/>
              <a:t>essence</a:t>
            </a:r>
            <a:r>
              <a:rPr lang="cs-CZ" dirty="0" smtClean="0"/>
              <a:t> </a:t>
            </a:r>
            <a:r>
              <a:rPr lang="cs-CZ" dirty="0" err="1" smtClean="0"/>
              <a:t>of</a:t>
            </a:r>
            <a:r>
              <a:rPr lang="cs-CZ" dirty="0" smtClean="0"/>
              <a:t> </a:t>
            </a:r>
            <a:r>
              <a:rPr lang="cs-CZ" dirty="0" err="1" smtClean="0"/>
              <a:t>content</a:t>
            </a:r>
            <a:r>
              <a:rPr lang="cs-CZ" dirty="0" smtClean="0"/>
              <a:t> marketing</a:t>
            </a:r>
            <a:endParaRPr lang="cs-CZ" dirty="0"/>
          </a:p>
        </p:txBody>
      </p:sp>
    </p:spTree>
    <p:extLst>
      <p:ext uri="{BB962C8B-B14F-4D97-AF65-F5344CB8AC3E}">
        <p14:creationId xmlns:p14="http://schemas.microsoft.com/office/powerpoint/2010/main" val="24930928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6148" y="3003798"/>
            <a:ext cx="3023659" cy="170080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It supports the growth of the entire business - sales, we grow as a content-making team.</a:t>
            </a:r>
          </a:p>
          <a:p>
            <a:r>
              <a:rPr lang="cs-CZ" sz="2000" dirty="0" err="1" smtClean="0">
                <a:solidFill>
                  <a:srgbClr val="002060"/>
                </a:solidFill>
                <a:latin typeface="Times New Roman" panose="02020603050405020304" pitchFamily="18" charset="0"/>
                <a:cs typeface="Times New Roman" panose="02020603050405020304" pitchFamily="18" charset="0"/>
              </a:rPr>
              <a:t>Helps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create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new demand - quality content attracts new customers.</a:t>
            </a:r>
          </a:p>
          <a:p>
            <a:r>
              <a:rPr lang="en-US" sz="2000" dirty="0">
                <a:solidFill>
                  <a:srgbClr val="002060"/>
                </a:solidFill>
                <a:latin typeface="Times New Roman" panose="02020603050405020304" pitchFamily="18" charset="0"/>
                <a:cs typeface="Times New Roman" panose="02020603050405020304" pitchFamily="18" charset="0"/>
              </a:rPr>
              <a:t>We'll save on advertising - quality content will attract people.</a:t>
            </a:r>
          </a:p>
          <a:p>
            <a:r>
              <a:rPr lang="en-US" sz="2000" dirty="0">
                <a:solidFill>
                  <a:srgbClr val="002060"/>
                </a:solidFill>
                <a:latin typeface="Times New Roman" panose="02020603050405020304" pitchFamily="18" charset="0"/>
                <a:cs typeface="Times New Roman" panose="02020603050405020304" pitchFamily="18" charset="0"/>
              </a:rPr>
              <a:t>Consumers are interested in </a:t>
            </a:r>
            <a:r>
              <a:rPr lang="cs-CZ" sz="2000" dirty="0" err="1" smtClean="0">
                <a:solidFill>
                  <a:srgbClr val="002060"/>
                </a:solidFill>
                <a:latin typeface="Times New Roman" panose="02020603050405020304" pitchFamily="18" charset="0"/>
                <a:cs typeface="Times New Roman" panose="02020603050405020304" pitchFamily="18" charset="0"/>
              </a:rPr>
              <a:t>us</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we attract visitors organically.</a:t>
            </a:r>
          </a:p>
          <a:p>
            <a:r>
              <a:rPr lang="en-US" sz="2000" dirty="0">
                <a:solidFill>
                  <a:srgbClr val="002060"/>
                </a:solidFill>
                <a:latin typeface="Times New Roman" panose="02020603050405020304" pitchFamily="18" charset="0"/>
                <a:cs typeface="Times New Roman" panose="02020603050405020304" pitchFamily="18" charset="0"/>
              </a:rPr>
              <a:t>We become the </a:t>
            </a:r>
            <a:r>
              <a:rPr lang="cs-CZ" sz="2000" dirty="0" smtClean="0">
                <a:solidFill>
                  <a:srgbClr val="002060"/>
                </a:solidFill>
                <a:latin typeface="Times New Roman" panose="02020603050405020304" pitchFamily="18" charset="0"/>
                <a:cs typeface="Times New Roman" panose="02020603050405020304" pitchFamily="18" charset="0"/>
              </a:rPr>
              <a:t>go to </a:t>
            </a:r>
            <a:r>
              <a:rPr lang="cs-CZ" sz="2000" dirty="0" err="1" smtClean="0">
                <a:solidFill>
                  <a:srgbClr val="002060"/>
                </a:solidFill>
                <a:latin typeface="Times New Roman" panose="02020603050405020304" pitchFamily="18" charset="0"/>
                <a:cs typeface="Times New Roman" panose="02020603050405020304" pitchFamily="18" charset="0"/>
              </a:rPr>
              <a:t>proffesionals</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in the field - </a:t>
            </a:r>
            <a:r>
              <a:rPr lang="en-US" sz="2000" dirty="0" smtClean="0">
                <a:solidFill>
                  <a:srgbClr val="002060"/>
                </a:solidFill>
                <a:latin typeface="Times New Roman" panose="02020603050405020304" pitchFamily="18" charset="0"/>
                <a:cs typeface="Times New Roman" panose="02020603050405020304" pitchFamily="18" charset="0"/>
              </a:rPr>
              <a:t>we </a:t>
            </a:r>
            <a:r>
              <a:rPr lang="en-US" sz="2000" dirty="0">
                <a:solidFill>
                  <a:srgbClr val="002060"/>
                </a:solidFill>
                <a:latin typeface="Times New Roman" panose="02020603050405020304" pitchFamily="18" charset="0"/>
                <a:cs typeface="Times New Roman" panose="02020603050405020304" pitchFamily="18" charset="0"/>
              </a:rPr>
              <a:t>create educational </a:t>
            </a:r>
            <a:r>
              <a:rPr lang="en-US" sz="2000" dirty="0" smtClean="0">
                <a:solidFill>
                  <a:srgbClr val="002060"/>
                </a:solidFill>
                <a:latin typeface="Times New Roman" panose="02020603050405020304" pitchFamily="18" charset="0"/>
                <a:cs typeface="Times New Roman" panose="02020603050405020304" pitchFamily="18" charset="0"/>
              </a:rPr>
              <a:t>content</a:t>
            </a:r>
            <a:r>
              <a:rPr lang="en-US" sz="2000" dirty="0">
                <a:solidFill>
                  <a:srgbClr val="002060"/>
                </a:solidFill>
                <a:latin typeface="Times New Roman" panose="02020603050405020304" pitchFamily="18" charset="0"/>
                <a:cs typeface="Times New Roman" panose="02020603050405020304" pitchFamily="18" charset="0"/>
              </a:rPr>
              <a:t>, we advise consumers, we become indispensable.</a:t>
            </a:r>
          </a:p>
          <a:p>
            <a:r>
              <a:rPr lang="en-US" sz="2000" dirty="0">
                <a:solidFill>
                  <a:srgbClr val="002060"/>
                </a:solidFill>
                <a:latin typeface="Times New Roman" panose="02020603050405020304" pitchFamily="18" charset="0"/>
                <a:cs typeface="Times New Roman" panose="02020603050405020304" pitchFamily="18" charset="0"/>
              </a:rPr>
              <a:t>We will get valuable natural backlinks - sharing + SEO.</a:t>
            </a:r>
          </a:p>
          <a:p>
            <a:r>
              <a:rPr lang="en-US" sz="2000" dirty="0">
                <a:solidFill>
                  <a:srgbClr val="002060"/>
                </a:solidFill>
                <a:latin typeface="Times New Roman" panose="02020603050405020304" pitchFamily="18" charset="0"/>
                <a:cs typeface="Times New Roman" panose="02020603050405020304" pitchFamily="18" charset="0"/>
              </a:rPr>
              <a:t>Our social networks will grow - quality content = more faithful fans.</a:t>
            </a:r>
          </a:p>
          <a:p>
            <a:r>
              <a:rPr lang="en-US" sz="2000" dirty="0">
                <a:solidFill>
                  <a:srgbClr val="002060"/>
                </a:solidFill>
                <a:latin typeface="Times New Roman" panose="02020603050405020304" pitchFamily="18" charset="0"/>
                <a:cs typeface="Times New Roman" panose="02020603050405020304" pitchFamily="18" charset="0"/>
              </a:rPr>
              <a:t>We build confidence - we share our identity (corporate culture) within the content, creating a good relationship with the customer.</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en-US" dirty="0"/>
              <a:t>The benefits of content marketing</a:t>
            </a:r>
            <a:r>
              <a:rPr lang="cs-CZ" dirty="0" smtClean="0"/>
              <a:t> </a:t>
            </a:r>
            <a:r>
              <a:rPr lang="cs-CZ" dirty="0"/>
              <a:t>(Řezníček </a:t>
            </a:r>
            <a:r>
              <a:rPr lang="cs-CZ" dirty="0" smtClean="0"/>
              <a:t>and </a:t>
            </a:r>
            <a:r>
              <a:rPr lang="cs-CZ" dirty="0"/>
              <a:t>Procházka, 2014, </a:t>
            </a:r>
            <a:r>
              <a:rPr lang="cs-CZ" dirty="0" smtClean="0"/>
              <a:t>p. </a:t>
            </a:r>
            <a:r>
              <a:rPr lang="cs-CZ" dirty="0"/>
              <a:t>30-32)</a:t>
            </a:r>
          </a:p>
        </p:txBody>
      </p:sp>
    </p:spTree>
    <p:extLst>
      <p:ext uri="{BB962C8B-B14F-4D97-AF65-F5344CB8AC3E}">
        <p14:creationId xmlns:p14="http://schemas.microsoft.com/office/powerpoint/2010/main" val="4010134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2159481"/>
            <a:ext cx="3754388" cy="2432843"/>
          </a:xfrm>
          <a:prstGeom prst="rect">
            <a:avLst/>
          </a:prstGeom>
        </p:spPr>
      </p:pic>
      <p:sp>
        <p:nvSpPr>
          <p:cNvPr id="3" name="Zástupný symbol pro obsah 2"/>
          <p:cNvSpPr>
            <a:spLocks noGrp="1"/>
          </p:cNvSpPr>
          <p:nvPr>
            <p:ph idx="4294967295"/>
          </p:nvPr>
        </p:nvSpPr>
        <p:spPr>
          <a:xfrm>
            <a:off x="395536" y="1131590"/>
            <a:ext cx="8280920" cy="1296144"/>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It's time-consuming - there </a:t>
            </a:r>
            <a:r>
              <a:rPr lang="cs-CZ" sz="2000" dirty="0" err="1" smtClean="0">
                <a:solidFill>
                  <a:srgbClr val="002060"/>
                </a:solidFill>
                <a:latin typeface="Times New Roman" panose="02020603050405020304" pitchFamily="18" charset="0"/>
                <a:cs typeface="Times New Roman" panose="02020603050405020304" pitchFamily="18" charset="0"/>
              </a:rPr>
              <a:t>is</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 </a:t>
            </a:r>
            <a:r>
              <a:rPr lang="en-US" sz="2000" dirty="0">
                <a:solidFill>
                  <a:srgbClr val="002060"/>
                </a:solidFill>
                <a:latin typeface="Times New Roman" panose="02020603050405020304" pitchFamily="18" charset="0"/>
                <a:cs typeface="Times New Roman" panose="02020603050405020304" pitchFamily="18" charset="0"/>
              </a:rPr>
              <a:t>delay between content and some effect. Furthermore, the </a:t>
            </a:r>
            <a:r>
              <a:rPr lang="cs-CZ" sz="2000" dirty="0" err="1" smtClean="0">
                <a:solidFill>
                  <a:srgbClr val="002060"/>
                </a:solidFill>
                <a:latin typeface="Times New Roman" panose="02020603050405020304" pitchFamily="18" charset="0"/>
                <a:cs typeface="Times New Roman" panose="02020603050405020304" pitchFamily="18" charset="0"/>
              </a:rPr>
              <a:t>creation</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of</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content is </a:t>
            </a:r>
            <a:r>
              <a:rPr lang="en-US" sz="2000" dirty="0">
                <a:solidFill>
                  <a:srgbClr val="002060"/>
                </a:solidFill>
                <a:latin typeface="Times New Roman" panose="02020603050405020304" pitchFamily="18" charset="0"/>
                <a:cs typeface="Times New Roman" panose="02020603050405020304" pitchFamily="18" charset="0"/>
              </a:rPr>
              <a:t>substantially more demanding.</a:t>
            </a:r>
          </a:p>
          <a:p>
            <a:r>
              <a:rPr lang="en-US" sz="2000" dirty="0">
                <a:solidFill>
                  <a:srgbClr val="002060"/>
                </a:solidFill>
                <a:latin typeface="Times New Roman" panose="02020603050405020304" pitchFamily="18" charset="0"/>
                <a:cs typeface="Times New Roman" panose="02020603050405020304" pitchFamily="18" charset="0"/>
              </a:rPr>
              <a:t>Difficult measurability - </a:t>
            </a:r>
            <a:r>
              <a:rPr lang="cs-CZ" sz="2000" dirty="0" smtClean="0">
                <a:solidFill>
                  <a:srgbClr val="002060"/>
                </a:solidFill>
                <a:latin typeface="Times New Roman" panose="02020603050405020304" pitchFamily="18" charset="0"/>
                <a:cs typeface="Times New Roman" panose="02020603050405020304" pitchFamily="18" charset="0"/>
              </a:rPr>
              <a:t>f</a:t>
            </a:r>
            <a:r>
              <a:rPr lang="en-US" sz="2000" dirty="0" smtClean="0">
                <a:solidFill>
                  <a:srgbClr val="002060"/>
                </a:solidFill>
                <a:latin typeface="Times New Roman" panose="02020603050405020304" pitchFamily="18" charset="0"/>
                <a:cs typeface="Times New Roman" panose="02020603050405020304" pitchFamily="18" charset="0"/>
              </a:rPr>
              <a:t>or </a:t>
            </a:r>
            <a:r>
              <a:rPr lang="en-US" sz="2000" dirty="0">
                <a:solidFill>
                  <a:srgbClr val="002060"/>
                </a:solidFill>
                <a:latin typeface="Times New Roman" panose="02020603050405020304" pitchFamily="18" charset="0"/>
                <a:cs typeface="Times New Roman" panose="02020603050405020304" pitchFamily="18" charset="0"/>
              </a:rPr>
              <a:t>PPC tools, we are able to instantly measure the effect, but it is not that easy for content.</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Disadvantages</a:t>
            </a:r>
            <a:r>
              <a:rPr lang="cs-CZ" dirty="0"/>
              <a:t> </a:t>
            </a:r>
            <a:r>
              <a:rPr lang="cs-CZ" dirty="0" err="1"/>
              <a:t>of</a:t>
            </a:r>
            <a:r>
              <a:rPr lang="cs-CZ" dirty="0"/>
              <a:t> </a:t>
            </a:r>
            <a:r>
              <a:rPr lang="cs-CZ" dirty="0" err="1"/>
              <a:t>content</a:t>
            </a:r>
            <a:r>
              <a:rPr lang="cs-CZ" dirty="0"/>
              <a:t> marketing (Řezníček </a:t>
            </a:r>
            <a:r>
              <a:rPr lang="cs-CZ" dirty="0" smtClean="0"/>
              <a:t>and </a:t>
            </a:r>
            <a:r>
              <a:rPr lang="cs-CZ" dirty="0"/>
              <a:t>Procházka, 2014, </a:t>
            </a:r>
            <a:r>
              <a:rPr lang="cs-CZ" dirty="0" smtClean="0"/>
              <a:t>p. </a:t>
            </a:r>
            <a:r>
              <a:rPr lang="cs-CZ" dirty="0"/>
              <a:t>32-34)</a:t>
            </a:r>
          </a:p>
        </p:txBody>
      </p:sp>
      <p:sp>
        <p:nvSpPr>
          <p:cNvPr id="5" name="Zástupný symbol pro obsah 2"/>
          <p:cNvSpPr txBox="1">
            <a:spLocks/>
          </p:cNvSpPr>
          <p:nvPr/>
        </p:nvSpPr>
        <p:spPr>
          <a:xfrm>
            <a:off x="395536" y="2434196"/>
            <a:ext cx="4824536" cy="25138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2060"/>
                </a:solidFill>
                <a:latin typeface="Times New Roman" panose="02020603050405020304" pitchFamily="18" charset="0"/>
                <a:cs typeface="Times New Roman" panose="02020603050405020304" pitchFamily="18" charset="0"/>
              </a:rPr>
              <a:t>Quality writers - content is often </a:t>
            </a:r>
            <a:r>
              <a:rPr lang="cs-CZ" sz="2000" dirty="0" err="1" smtClean="0">
                <a:solidFill>
                  <a:srgbClr val="002060"/>
                </a:solidFill>
                <a:latin typeface="Times New Roman" panose="02020603050405020304" pitchFamily="18" charset="0"/>
                <a:cs typeface="Times New Roman" panose="02020603050405020304" pitchFamily="18" charset="0"/>
              </a:rPr>
              <a:t>based</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on </a:t>
            </a:r>
            <a:r>
              <a:rPr lang="en-US" sz="2000" dirty="0">
                <a:solidFill>
                  <a:srgbClr val="002060"/>
                </a:solidFill>
                <a:latin typeface="Times New Roman" panose="02020603050405020304" pitchFamily="18" charset="0"/>
                <a:cs typeface="Times New Roman" panose="02020603050405020304" pitchFamily="18" charset="0"/>
              </a:rPr>
              <a:t>texts but also on quality videos.</a:t>
            </a:r>
          </a:p>
          <a:p>
            <a:r>
              <a:rPr lang="en-US" sz="2000" dirty="0">
                <a:solidFill>
                  <a:srgbClr val="002060"/>
                </a:solidFill>
                <a:latin typeface="Times New Roman" panose="02020603050405020304" pitchFamily="18" charset="0"/>
                <a:cs typeface="Times New Roman" panose="02020603050405020304" pitchFamily="18" charset="0"/>
              </a:rPr>
              <a:t>Content needs to be promoted - content created must be able to reach people. </a:t>
            </a:r>
            <a:endParaRPr lang="cs-CZ" sz="2000" dirty="0" smtClean="0">
              <a:solidFill>
                <a:srgbClr val="002060"/>
              </a:solidFill>
              <a:latin typeface="Times New Roman" panose="02020603050405020304" pitchFamily="18" charset="0"/>
              <a:cs typeface="Times New Roman" panose="02020603050405020304" pitchFamily="18" charset="0"/>
            </a:endParaRPr>
          </a:p>
          <a:p>
            <a:r>
              <a:rPr lang="en-US" sz="2000" dirty="0" smtClean="0">
                <a:solidFill>
                  <a:srgbClr val="002060"/>
                </a:solidFill>
                <a:latin typeface="Times New Roman" panose="02020603050405020304" pitchFamily="18" charset="0"/>
                <a:cs typeface="Times New Roman" panose="02020603050405020304" pitchFamily="18" charset="0"/>
              </a:rPr>
              <a:t>Content </a:t>
            </a:r>
            <a:r>
              <a:rPr lang="en-US" sz="2000" dirty="0">
                <a:solidFill>
                  <a:srgbClr val="002060"/>
                </a:solidFill>
                <a:latin typeface="Times New Roman" panose="02020603050405020304" pitchFamily="18" charset="0"/>
                <a:cs typeface="Times New Roman" panose="02020603050405020304" pitchFamily="18" charset="0"/>
              </a:rPr>
              <a:t>marketing is not flexible - due to trends and hits, existing content may be outdated very quickly.</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1822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Choose one of your favorite companies and analyze what </a:t>
            </a:r>
            <a:r>
              <a:rPr lang="cs-CZ" sz="2000" dirty="0" err="1" smtClean="0">
                <a:solidFill>
                  <a:srgbClr val="002060"/>
                </a:solidFill>
                <a:latin typeface="Times New Roman" panose="02020603050405020304" pitchFamily="18" charset="0"/>
                <a:cs typeface="Times New Roman" panose="02020603050405020304" pitchFamily="18" charset="0"/>
              </a:rPr>
              <a:t>content</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they </a:t>
            </a:r>
            <a:r>
              <a:rPr lang="en-US" sz="2000" dirty="0">
                <a:solidFill>
                  <a:srgbClr val="002060"/>
                </a:solidFill>
                <a:latin typeface="Times New Roman" panose="02020603050405020304" pitchFamily="18" charset="0"/>
                <a:cs typeface="Times New Roman" panose="02020603050405020304" pitchFamily="18" charset="0"/>
              </a:rPr>
              <a:t>are doing.</a:t>
            </a:r>
          </a:p>
          <a:p>
            <a:r>
              <a:rPr lang="en-US" sz="2000" dirty="0">
                <a:solidFill>
                  <a:srgbClr val="002060"/>
                </a:solidFill>
                <a:latin typeface="Times New Roman" panose="02020603050405020304" pitchFamily="18" charset="0"/>
                <a:cs typeface="Times New Roman" panose="02020603050405020304" pitchFamily="18" charset="0"/>
              </a:rPr>
              <a:t>Why do you think </a:t>
            </a:r>
            <a:r>
              <a:rPr lang="cs-CZ" sz="2000" dirty="0" err="1" smtClean="0">
                <a:solidFill>
                  <a:srgbClr val="002060"/>
                </a:solidFill>
                <a:latin typeface="Times New Roman" panose="02020603050405020304" pitchFamily="18" charset="0"/>
                <a:cs typeface="Times New Roman" panose="02020603050405020304" pitchFamily="18" charset="0"/>
              </a:rPr>
              <a:t>they</a:t>
            </a:r>
            <a:r>
              <a:rPr lang="cs-CZ" sz="2000" dirty="0" smtClean="0">
                <a:solidFill>
                  <a:srgbClr val="002060"/>
                </a:solidFill>
                <a:latin typeface="Times New Roman" panose="02020603050405020304" pitchFamily="18" charset="0"/>
                <a:cs typeface="Times New Roman" panose="02020603050405020304" pitchFamily="18" charset="0"/>
              </a:rPr>
              <a:t> do </a:t>
            </a:r>
            <a:r>
              <a:rPr lang="cs-CZ" sz="2000" dirty="0" err="1" smtClean="0">
                <a:solidFill>
                  <a:srgbClr val="002060"/>
                </a:solidFill>
                <a:latin typeface="Times New Roman" panose="02020603050405020304" pitchFamily="18" charset="0"/>
                <a:cs typeface="Times New Roman" panose="02020603050405020304" pitchFamily="18" charset="0"/>
              </a:rPr>
              <a:t>this</a:t>
            </a:r>
            <a:r>
              <a:rPr lang="cs-CZ" sz="2000" dirty="0" smtClean="0">
                <a:solidFill>
                  <a:srgbClr val="002060"/>
                </a:solidFill>
                <a:latin typeface="Times New Roman" panose="02020603050405020304" pitchFamily="18" charset="0"/>
                <a:cs typeface="Times New Roman" panose="02020603050405020304" pitchFamily="18" charset="0"/>
              </a:rPr>
              <a:t> type </a:t>
            </a:r>
            <a:r>
              <a:rPr lang="cs-CZ" sz="2000" dirty="0" err="1" smtClean="0">
                <a:solidFill>
                  <a:srgbClr val="002060"/>
                </a:solidFill>
                <a:latin typeface="Times New Roman" panose="02020603050405020304" pitchFamily="18" charset="0"/>
                <a:cs typeface="Times New Roman" panose="02020603050405020304" pitchFamily="18" charset="0"/>
              </a:rPr>
              <a:t>of</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content</a:t>
            </a:r>
            <a:r>
              <a:rPr lang="en-US" sz="2000" dirty="0" smtClean="0">
                <a:solidFill>
                  <a:srgbClr val="002060"/>
                </a:solidFill>
                <a:latin typeface="Times New Roman" panose="02020603050405020304" pitchFamily="18" charset="0"/>
                <a:cs typeface="Times New Roman" panose="02020603050405020304" pitchFamily="18" charset="0"/>
              </a:rPr>
              <a:t>?</a:t>
            </a:r>
            <a:endParaRPr lang="cs-CZ" sz="2000" dirty="0" smtClean="0">
              <a:solidFill>
                <a:srgbClr val="002060"/>
              </a:solidFill>
              <a:latin typeface="Times New Roman" panose="02020603050405020304" pitchFamily="18" charset="0"/>
              <a:cs typeface="Times New Roman" panose="02020603050405020304" pitchFamily="18" charset="0"/>
            </a:endParaRPr>
          </a:p>
          <a:p>
            <a:endParaRPr lang="cs-CZ" altLang="cs-CZ" sz="2000" dirty="0" smtClean="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10 </a:t>
            </a:r>
            <a:r>
              <a:rPr lang="cs-CZ" altLang="cs-CZ" sz="2000" dirty="0" err="1" smtClean="0">
                <a:solidFill>
                  <a:srgbClr val="002060"/>
                </a:solidFill>
                <a:latin typeface="Times New Roman" panose="02020603050405020304" pitchFamily="18" charset="0"/>
                <a:cs typeface="Times New Roman" panose="02020603050405020304" pitchFamily="18" charset="0"/>
              </a:rPr>
              <a:t>minutes</a:t>
            </a:r>
            <a:r>
              <a:rPr lang="cs-CZ" altLang="cs-CZ" sz="2000" dirty="0" smtClean="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Task</a:t>
            </a:r>
            <a:r>
              <a:rPr lang="cs-CZ" dirty="0" smtClean="0"/>
              <a:t> – 1st part</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787774"/>
            <a:ext cx="3429000" cy="1924050"/>
          </a:xfrm>
          <a:prstGeom prst="rect">
            <a:avLst/>
          </a:prstGeom>
        </p:spPr>
      </p:pic>
    </p:spTree>
    <p:extLst>
      <p:ext uri="{BB962C8B-B14F-4D97-AF65-F5344CB8AC3E}">
        <p14:creationId xmlns:p14="http://schemas.microsoft.com/office/powerpoint/2010/main" val="290969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b="1" dirty="0">
                <a:solidFill>
                  <a:srgbClr val="002060"/>
                </a:solidFill>
                <a:latin typeface="Times New Roman" panose="02020603050405020304" pitchFamily="18" charset="0"/>
                <a:cs typeface="Times New Roman" panose="02020603050405020304" pitchFamily="18" charset="0"/>
              </a:rPr>
              <a:t>Content for beginners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t</a:t>
            </a:r>
            <a:r>
              <a:rPr lang="en-US" sz="2000" dirty="0" smtClean="0">
                <a:solidFill>
                  <a:srgbClr val="002060"/>
                </a:solidFill>
                <a:latin typeface="Times New Roman" panose="02020603050405020304" pitchFamily="18" charset="0"/>
                <a:cs typeface="Times New Roman" panose="02020603050405020304" pitchFamily="18" charset="0"/>
              </a:rPr>
              <a:t>hematic </a:t>
            </a:r>
            <a:r>
              <a:rPr lang="en-US" sz="2000" dirty="0">
                <a:solidFill>
                  <a:srgbClr val="002060"/>
                </a:solidFill>
                <a:latin typeface="Times New Roman" panose="02020603050405020304" pitchFamily="18" charset="0"/>
                <a:cs typeface="Times New Roman" panose="02020603050405020304" pitchFamily="18" charset="0"/>
              </a:rPr>
              <a:t>tutorials for absolute beginners, classic "how to" tutorials.</a:t>
            </a:r>
          </a:p>
          <a:p>
            <a:r>
              <a:rPr lang="en-US" sz="2000" b="1" dirty="0">
                <a:solidFill>
                  <a:srgbClr val="002060"/>
                </a:solidFill>
                <a:latin typeface="Times New Roman" panose="02020603050405020304" pitchFamily="18" charset="0"/>
                <a:cs typeface="Times New Roman" panose="02020603050405020304" pitchFamily="18" charset="0"/>
              </a:rPr>
              <a:t>Content explaining basic questions </a:t>
            </a:r>
            <a:r>
              <a:rPr lang="en-US" sz="2000" dirty="0">
                <a:solidFill>
                  <a:srgbClr val="002060"/>
                </a:solidFill>
                <a:latin typeface="Times New Roman" panose="02020603050405020304" pitchFamily="18" charset="0"/>
                <a:cs typeface="Times New Roman" panose="02020603050405020304" pitchFamily="18" charset="0"/>
              </a:rPr>
              <a:t>- how, why, when, where? Helps readers understand our field, our work, our offer.</a:t>
            </a:r>
          </a:p>
          <a:p>
            <a:r>
              <a:rPr lang="en-US" sz="2000" b="1" dirty="0">
                <a:solidFill>
                  <a:srgbClr val="002060"/>
                </a:solidFill>
                <a:latin typeface="Times New Roman" panose="02020603050405020304" pitchFamily="18" charset="0"/>
                <a:cs typeface="Times New Roman" panose="02020603050405020304" pitchFamily="18" charset="0"/>
              </a:rPr>
              <a:t>Contest Presentations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c</a:t>
            </a:r>
            <a:r>
              <a:rPr lang="en-US" sz="2000" dirty="0" err="1" smtClean="0">
                <a:solidFill>
                  <a:srgbClr val="002060"/>
                </a:solidFill>
                <a:latin typeface="Times New Roman" panose="02020603050405020304" pitchFamily="18" charset="0"/>
                <a:cs typeface="Times New Roman" panose="02020603050405020304" pitchFamily="18" charset="0"/>
              </a:rPr>
              <a:t>ompetitions</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are relatively popular </a:t>
            </a:r>
            <a:r>
              <a:rPr lang="en-US" sz="2000" dirty="0" smtClean="0">
                <a:solidFill>
                  <a:srgbClr val="002060"/>
                </a:solidFill>
                <a:latin typeface="Times New Roman" panose="02020603050405020304" pitchFamily="18" charset="0"/>
                <a:cs typeface="Times New Roman" panose="02020603050405020304" pitchFamily="18" charset="0"/>
              </a:rPr>
              <a:t>and </a:t>
            </a:r>
            <a:r>
              <a:rPr lang="en-US" sz="2000" dirty="0">
                <a:solidFill>
                  <a:srgbClr val="002060"/>
                </a:solidFill>
                <a:latin typeface="Times New Roman" panose="02020603050405020304" pitchFamily="18" charset="0"/>
                <a:cs typeface="Times New Roman" panose="02020603050405020304" pitchFamily="18" charset="0"/>
              </a:rPr>
              <a:t>always generate </a:t>
            </a:r>
            <a:r>
              <a:rPr lang="en-US" sz="2000" dirty="0" smtClean="0">
                <a:solidFill>
                  <a:srgbClr val="002060"/>
                </a:solidFill>
                <a:latin typeface="Times New Roman" panose="02020603050405020304" pitchFamily="18" charset="0"/>
                <a:cs typeface="Times New Roman" panose="02020603050405020304" pitchFamily="18" charset="0"/>
              </a:rPr>
              <a:t>action.</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Interview with authority in the industry </a:t>
            </a:r>
            <a:r>
              <a:rPr lang="en-US" sz="2000" dirty="0">
                <a:solidFill>
                  <a:srgbClr val="002060"/>
                </a:solidFill>
                <a:latin typeface="Times New Roman" panose="02020603050405020304" pitchFamily="18" charset="0"/>
                <a:cs typeface="Times New Roman" panose="02020603050405020304" pitchFamily="18" charset="0"/>
              </a:rPr>
              <a:t>- a renowned expert will give us an interview,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is a favorite reader's content, but the expert himself helps us to </a:t>
            </a:r>
            <a:r>
              <a:rPr lang="cs-CZ" sz="2000" dirty="0" err="1" smtClean="0">
                <a:solidFill>
                  <a:srgbClr val="002060"/>
                </a:solidFill>
                <a:latin typeface="Times New Roman" panose="02020603050405020304" pitchFamily="18" charset="0"/>
                <a:cs typeface="Times New Roman" panose="02020603050405020304" pitchFamily="18" charset="0"/>
              </a:rPr>
              <a:t>spread</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a:t>
            </a:r>
            <a:r>
              <a:rPr lang="cs-CZ" sz="2000" dirty="0" err="1" smtClean="0">
                <a:solidFill>
                  <a:srgbClr val="002060"/>
                </a:solidFill>
                <a:latin typeface="Times New Roman" panose="02020603050405020304" pitchFamily="18" charset="0"/>
                <a:cs typeface="Times New Roman" panose="02020603050405020304" pitchFamily="18" charset="0"/>
              </a:rPr>
              <a:t>content</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News in the field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c</a:t>
            </a:r>
            <a:r>
              <a:rPr lang="en-US" sz="2000" dirty="0" err="1" smtClean="0">
                <a:solidFill>
                  <a:srgbClr val="002060"/>
                </a:solidFill>
                <a:latin typeface="Times New Roman" panose="02020603050405020304" pitchFamily="18" charset="0"/>
                <a:cs typeface="Times New Roman" panose="02020603050405020304" pitchFamily="18" charset="0"/>
              </a:rPr>
              <a:t>urrent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news about what's happening in the industry. </a:t>
            </a:r>
            <a:r>
              <a:rPr lang="cs-CZ" sz="2000" dirty="0" smtClean="0">
                <a:solidFill>
                  <a:srgbClr val="002060"/>
                </a:solidFill>
                <a:latin typeface="Times New Roman" panose="02020603050405020304" pitchFamily="18" charset="0"/>
                <a:cs typeface="Times New Roman" panose="02020603050405020304" pitchFamily="18" charset="0"/>
              </a:rPr>
              <a:t>P</a:t>
            </a:r>
            <a:r>
              <a:rPr lang="en-US" sz="2000" dirty="0" err="1" smtClean="0">
                <a:solidFill>
                  <a:srgbClr val="002060"/>
                </a:solidFill>
                <a:latin typeface="Times New Roman" panose="02020603050405020304" pitchFamily="18" charset="0"/>
                <a:cs typeface="Times New Roman" panose="02020603050405020304" pitchFamily="18" charset="0"/>
              </a:rPr>
              <a:t>eople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like to share these articles.</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smtClean="0"/>
              <a:t>3 </a:t>
            </a:r>
            <a:r>
              <a:rPr lang="cs-CZ" dirty="0" err="1" smtClean="0"/>
              <a:t>Tools</a:t>
            </a:r>
            <a:r>
              <a:rPr lang="cs-CZ" dirty="0" smtClean="0"/>
              <a:t> of content marketing - </a:t>
            </a:r>
            <a:r>
              <a:rPr lang="cs-CZ" dirty="0"/>
              <a:t>(Řezníček </a:t>
            </a:r>
            <a:r>
              <a:rPr lang="cs-CZ" dirty="0" smtClean="0"/>
              <a:t>and </a:t>
            </a:r>
            <a:r>
              <a:rPr lang="cs-CZ" dirty="0"/>
              <a:t>Procházka, 2014, </a:t>
            </a:r>
            <a:r>
              <a:rPr lang="cs-CZ" dirty="0" smtClean="0"/>
              <a:t>p. </a:t>
            </a:r>
            <a:r>
              <a:rPr lang="cs-CZ" dirty="0"/>
              <a:t>99-108)</a:t>
            </a:r>
          </a:p>
        </p:txBody>
      </p:sp>
    </p:spTree>
    <p:extLst>
      <p:ext uri="{BB962C8B-B14F-4D97-AF65-F5344CB8AC3E}">
        <p14:creationId xmlns:p14="http://schemas.microsoft.com/office/powerpoint/2010/main" val="1358005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b="1" dirty="0">
                <a:solidFill>
                  <a:srgbClr val="002060"/>
                </a:solidFill>
                <a:latin typeface="Times New Roman" panose="02020603050405020304" pitchFamily="18" charset="0"/>
                <a:cs typeface="Times New Roman" panose="02020603050405020304" pitchFamily="18" charset="0"/>
              </a:rPr>
              <a:t>Controversial views </a:t>
            </a:r>
            <a:r>
              <a:rPr lang="en-US" sz="2000" dirty="0">
                <a:solidFill>
                  <a:srgbClr val="002060"/>
                </a:solidFill>
                <a:latin typeface="Times New Roman" panose="02020603050405020304" pitchFamily="18" charset="0"/>
                <a:cs typeface="Times New Roman" panose="02020603050405020304" pitchFamily="18" charset="0"/>
              </a:rPr>
              <a:t>- attract attention.</a:t>
            </a:r>
          </a:p>
          <a:p>
            <a:r>
              <a:rPr lang="en-US" sz="2000" b="1" dirty="0">
                <a:solidFill>
                  <a:srgbClr val="002060"/>
                </a:solidFill>
                <a:latin typeface="Times New Roman" panose="02020603050405020304" pitchFamily="18" charset="0"/>
                <a:cs typeface="Times New Roman" panose="02020603050405020304" pitchFamily="18" charset="0"/>
              </a:rPr>
              <a:t>Infographics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p</a:t>
            </a:r>
            <a:r>
              <a:rPr lang="en-US" sz="2000" dirty="0" smtClean="0">
                <a:solidFill>
                  <a:srgbClr val="002060"/>
                </a:solidFill>
                <a:latin typeface="Times New Roman" panose="02020603050405020304" pitchFamily="18" charset="0"/>
                <a:cs typeface="Times New Roman" panose="02020603050405020304" pitchFamily="18" charset="0"/>
              </a:rPr>
              <a:t>resent </a:t>
            </a:r>
            <a:r>
              <a:rPr lang="en-US" sz="2000" dirty="0">
                <a:solidFill>
                  <a:srgbClr val="002060"/>
                </a:solidFill>
                <a:latin typeface="Times New Roman" panose="02020603050405020304" pitchFamily="18" charset="0"/>
                <a:cs typeface="Times New Roman" panose="02020603050405020304" pitchFamily="18" charset="0"/>
              </a:rPr>
              <a:t>hard data in a simpler visual form. Ideally, if we can get our offer into this infographic.</a:t>
            </a:r>
          </a:p>
          <a:p>
            <a:r>
              <a:rPr lang="en-US" sz="2000" b="1" dirty="0">
                <a:solidFill>
                  <a:srgbClr val="002060"/>
                </a:solidFill>
                <a:latin typeface="Times New Roman" panose="02020603050405020304" pitchFamily="18" charset="0"/>
                <a:cs typeface="Times New Roman" panose="02020603050405020304" pitchFamily="18" charset="0"/>
              </a:rPr>
              <a:t>Case studies </a:t>
            </a:r>
            <a:r>
              <a:rPr lang="en-US" sz="2000" dirty="0">
                <a:solidFill>
                  <a:srgbClr val="002060"/>
                </a:solidFill>
                <a:latin typeface="Times New Roman" panose="02020603050405020304" pitchFamily="18" charset="0"/>
                <a:cs typeface="Times New Roman" panose="02020603050405020304" pitchFamily="18" charset="0"/>
              </a:rPr>
              <a:t>- they capture a real example from practice, </a:t>
            </a:r>
            <a:r>
              <a:rPr lang="en-US" sz="2000" dirty="0" smtClean="0">
                <a:solidFill>
                  <a:srgbClr val="002060"/>
                </a:solidFill>
                <a:latin typeface="Times New Roman" panose="02020603050405020304" pitchFamily="18" charset="0"/>
                <a:cs typeface="Times New Roman" panose="02020603050405020304" pitchFamily="18" charset="0"/>
              </a:rPr>
              <a:t>readers </a:t>
            </a:r>
            <a:r>
              <a:rPr lang="cs-CZ" sz="2000" dirty="0" err="1" smtClean="0">
                <a:solidFill>
                  <a:srgbClr val="002060"/>
                </a:solidFill>
                <a:latin typeface="Times New Roman" panose="02020603050405020304" pitchFamily="18" charset="0"/>
                <a:cs typeface="Times New Roman" panose="02020603050405020304" pitchFamily="18" charset="0"/>
              </a:rPr>
              <a:t>can</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get</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first</a:t>
            </a:r>
            <a:r>
              <a:rPr lang="cs-CZ" sz="2000" dirty="0" smtClean="0">
                <a:solidFill>
                  <a:srgbClr val="002060"/>
                </a:solidFill>
                <a:latin typeface="Times New Roman" panose="02020603050405020304" pitchFamily="18" charset="0"/>
                <a:cs typeface="Times New Roman" panose="02020603050405020304" pitchFamily="18" charset="0"/>
              </a:rPr>
              <a:t>-hand </a:t>
            </a:r>
            <a:r>
              <a:rPr lang="cs-CZ" sz="2000" dirty="0" err="1" smtClean="0">
                <a:solidFill>
                  <a:srgbClr val="002060"/>
                </a:solidFill>
                <a:latin typeface="Times New Roman" panose="02020603050405020304" pitchFamily="18" charset="0"/>
                <a:cs typeface="Times New Roman" panose="02020603050405020304" pitchFamily="18" charset="0"/>
              </a:rPr>
              <a:t>experience</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of</a:t>
            </a:r>
            <a:r>
              <a:rPr lang="cs-CZ" sz="2000" dirty="0" smtClean="0">
                <a:solidFill>
                  <a:srgbClr val="002060"/>
                </a:solidFill>
                <a:latin typeface="Times New Roman" panose="02020603050405020304" pitchFamily="18" charset="0"/>
                <a:cs typeface="Times New Roman" panose="02020603050405020304" pitchFamily="18" charset="0"/>
              </a:rPr>
              <a:t> a </a:t>
            </a:r>
            <a:r>
              <a:rPr lang="cs-CZ" sz="2000" dirty="0" err="1" smtClean="0">
                <a:solidFill>
                  <a:srgbClr val="002060"/>
                </a:solidFill>
                <a:latin typeface="Times New Roman" panose="02020603050405020304" pitchFamily="18" charset="0"/>
                <a:cs typeface="Times New Roman" panose="02020603050405020304" pitchFamily="18" charset="0"/>
              </a:rPr>
              <a:t>situation</a:t>
            </a:r>
            <a:r>
              <a:rPr lang="cs-CZ" sz="2000" dirty="0" smtClean="0">
                <a:solidFill>
                  <a:srgbClr val="002060"/>
                </a:solidFill>
                <a:latin typeface="Times New Roman" panose="02020603050405020304" pitchFamily="18" charset="0"/>
                <a:cs typeface="Times New Roman" panose="02020603050405020304" pitchFamily="18" charset="0"/>
              </a:rPr>
              <a:t> and </a:t>
            </a:r>
            <a:r>
              <a:rPr lang="cs-CZ" sz="2000" dirty="0" err="1" smtClean="0">
                <a:solidFill>
                  <a:srgbClr val="002060"/>
                </a:solidFill>
                <a:latin typeface="Times New Roman" panose="02020603050405020304" pitchFamily="18" charset="0"/>
                <a:cs typeface="Times New Roman" panose="02020603050405020304" pitchFamily="18" charset="0"/>
              </a:rPr>
              <a:t>how</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was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solved</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Guest posting </a:t>
            </a:r>
            <a:r>
              <a:rPr lang="en-US" sz="2000" dirty="0">
                <a:solidFill>
                  <a:srgbClr val="002060"/>
                </a:solidFill>
                <a:latin typeface="Times New Roman" panose="02020603050405020304" pitchFamily="18" charset="0"/>
                <a:cs typeface="Times New Roman" panose="02020603050405020304" pitchFamily="18" charset="0"/>
              </a:rPr>
              <a:t>- is an article prepared for another site that has the task of attracting attention and attracting new readers.</a:t>
            </a:r>
          </a:p>
          <a:p>
            <a:r>
              <a:rPr lang="en-US" sz="2000" b="1" dirty="0">
                <a:solidFill>
                  <a:srgbClr val="002060"/>
                </a:solidFill>
                <a:latin typeface="Times New Roman" panose="02020603050405020304" pitchFamily="18" charset="0"/>
                <a:cs typeface="Times New Roman" panose="02020603050405020304" pitchFamily="18" charset="0"/>
              </a:rPr>
              <a:t>Resource lists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i</a:t>
            </a:r>
            <a:r>
              <a:rPr lang="en-US" sz="2000" dirty="0" err="1" smtClean="0">
                <a:solidFill>
                  <a:srgbClr val="002060"/>
                </a:solidFill>
                <a:latin typeface="Times New Roman" panose="02020603050405020304" pitchFamily="18" charset="0"/>
                <a:cs typeface="Times New Roman" panose="02020603050405020304" pitchFamily="18" charset="0"/>
              </a:rPr>
              <a:t>nteresting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information </a:t>
            </a:r>
            <a:r>
              <a:rPr lang="cs-CZ" sz="2000" dirty="0" err="1" smtClean="0">
                <a:solidFill>
                  <a:srgbClr val="002060"/>
                </a:solidFill>
                <a:latin typeface="Times New Roman" panose="02020603050405020304" pitchFamily="18" charset="0"/>
                <a:cs typeface="Times New Roman" panose="02020603050405020304" pitchFamily="18" charset="0"/>
              </a:rPr>
              <a:t>sources</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from </a:t>
            </a:r>
            <a:r>
              <a:rPr lang="en-US" sz="2000" dirty="0">
                <a:solidFill>
                  <a:srgbClr val="002060"/>
                </a:solidFill>
                <a:latin typeface="Times New Roman" panose="02020603050405020304" pitchFamily="18" charset="0"/>
                <a:cs typeface="Times New Roman" panose="02020603050405020304" pitchFamily="18" charset="0"/>
              </a:rPr>
              <a:t>the industry.</a:t>
            </a:r>
          </a:p>
          <a:p>
            <a:r>
              <a:rPr lang="cs-CZ" sz="2000" b="1" dirty="0" err="1" smtClean="0">
                <a:solidFill>
                  <a:srgbClr val="002060"/>
                </a:solidFill>
                <a:latin typeface="Times New Roman" panose="02020603050405020304" pitchFamily="18" charset="0"/>
                <a:cs typeface="Times New Roman" panose="02020603050405020304" pitchFamily="18" charset="0"/>
              </a:rPr>
              <a:t>Backstage</a:t>
            </a:r>
            <a:r>
              <a:rPr lang="cs-CZ" sz="2000" b="1" dirty="0" smtClean="0">
                <a:solidFill>
                  <a:srgbClr val="002060"/>
                </a:solidFill>
                <a:latin typeface="Times New Roman" panose="02020603050405020304" pitchFamily="18" charset="0"/>
                <a:cs typeface="Times New Roman" panose="02020603050405020304" pitchFamily="18" charset="0"/>
              </a:rPr>
              <a:t> </a:t>
            </a:r>
            <a:r>
              <a:rPr lang="cs-CZ" sz="2000" b="1" dirty="0" err="1" smtClean="0">
                <a:solidFill>
                  <a:srgbClr val="002060"/>
                </a:solidFill>
                <a:latin typeface="Times New Roman" panose="02020603050405020304" pitchFamily="18" charset="0"/>
                <a:cs typeface="Times New Roman" panose="02020603050405020304" pitchFamily="18" charset="0"/>
              </a:rPr>
              <a:t>news</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what's happening in the company, looking </a:t>
            </a:r>
            <a:r>
              <a:rPr lang="cs-CZ" sz="2000" dirty="0" err="1" smtClean="0">
                <a:solidFill>
                  <a:srgbClr val="002060"/>
                </a:solidFill>
                <a:latin typeface="Times New Roman" panose="02020603050405020304" pitchFamily="18" charset="0"/>
                <a:cs typeface="Times New Roman" panose="02020603050405020304" pitchFamily="18" charset="0"/>
              </a:rPr>
              <a:t>behind</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the curtain.</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err="1"/>
              <a:t>Tools</a:t>
            </a:r>
            <a:r>
              <a:rPr lang="cs-CZ" dirty="0"/>
              <a:t> </a:t>
            </a:r>
            <a:r>
              <a:rPr lang="cs-CZ" dirty="0" err="1"/>
              <a:t>of</a:t>
            </a:r>
            <a:r>
              <a:rPr lang="cs-CZ" dirty="0"/>
              <a:t> </a:t>
            </a:r>
            <a:r>
              <a:rPr lang="cs-CZ" dirty="0" err="1"/>
              <a:t>content</a:t>
            </a:r>
            <a:r>
              <a:rPr lang="cs-CZ" dirty="0"/>
              <a:t> marketing - (Řezníček and Procházka, 2014, p. 99-108)</a:t>
            </a:r>
          </a:p>
        </p:txBody>
      </p:sp>
    </p:spTree>
    <p:extLst>
      <p:ext uri="{BB962C8B-B14F-4D97-AF65-F5344CB8AC3E}">
        <p14:creationId xmlns:p14="http://schemas.microsoft.com/office/powerpoint/2010/main" val="2706648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b="1" dirty="0" smtClean="0">
                <a:solidFill>
                  <a:srgbClr val="002060"/>
                </a:solidFill>
                <a:latin typeface="Times New Roman" panose="02020603050405020304" pitchFamily="18" charset="0"/>
                <a:cs typeface="Times New Roman" panose="02020603050405020304" pitchFamily="18" charset="0"/>
              </a:rPr>
              <a:t>Video</a:t>
            </a:r>
            <a:r>
              <a:rPr lang="cs-CZ" sz="2000" b="1" dirty="0" smtClean="0">
                <a:solidFill>
                  <a:srgbClr val="002060"/>
                </a:solidFill>
                <a:latin typeface="Times New Roman" panose="02020603050405020304" pitchFamily="18" charset="0"/>
                <a:cs typeface="Times New Roman" panose="02020603050405020304" pitchFamily="18" charset="0"/>
              </a:rPr>
              <a:t>s </a:t>
            </a:r>
            <a:r>
              <a:rPr lang="en-US" sz="2000" b="1" dirty="0" smtClean="0">
                <a:solidFill>
                  <a:srgbClr val="002060"/>
                </a:solidFill>
                <a:latin typeface="Times New Roman" panose="02020603050405020304" pitchFamily="18" charset="0"/>
                <a:cs typeface="Times New Roman" panose="02020603050405020304" pitchFamily="18" charset="0"/>
              </a:rPr>
              <a:t>- </a:t>
            </a:r>
            <a:r>
              <a:rPr lang="cs-CZ" sz="2000" b="1" dirty="0" smtClean="0">
                <a:solidFill>
                  <a:srgbClr val="002060"/>
                </a:solidFill>
                <a:latin typeface="Times New Roman" panose="02020603050405020304" pitchFamily="18" charset="0"/>
                <a:cs typeface="Times New Roman" panose="02020603050405020304" pitchFamily="18" charset="0"/>
              </a:rPr>
              <a:t>t</a:t>
            </a:r>
            <a:r>
              <a:rPr lang="en-US" sz="2000" dirty="0" err="1" smtClean="0">
                <a:solidFill>
                  <a:srgbClr val="002060"/>
                </a:solidFill>
                <a:latin typeface="Times New Roman" panose="02020603050405020304" pitchFamily="18" charset="0"/>
                <a:cs typeface="Times New Roman" panose="02020603050405020304" pitchFamily="18" charset="0"/>
              </a:rPr>
              <a:t>ime</a:t>
            </a:r>
            <a:r>
              <a:rPr lang="en-US" sz="2000" dirty="0" smtClean="0">
                <a:solidFill>
                  <a:srgbClr val="002060"/>
                </a:solidFill>
                <a:latin typeface="Times New Roman" panose="02020603050405020304" pitchFamily="18" charset="0"/>
                <a:cs typeface="Times New Roman" panose="02020603050405020304" pitchFamily="18" charset="0"/>
              </a:rPr>
              <a:t>-consuming </a:t>
            </a:r>
            <a:r>
              <a:rPr lang="en-US" sz="2000" dirty="0">
                <a:solidFill>
                  <a:srgbClr val="002060"/>
                </a:solidFill>
                <a:latin typeface="Times New Roman" panose="02020603050405020304" pitchFamily="18" charset="0"/>
                <a:cs typeface="Times New Roman" panose="02020603050405020304" pitchFamily="18" charset="0"/>
              </a:rPr>
              <a:t>to prepare, but help us get to some segments. (</a:t>
            </a:r>
            <a:r>
              <a:rPr lang="en-US" sz="2000" dirty="0">
                <a:solidFill>
                  <a:srgbClr val="002060"/>
                </a:solidFill>
                <a:latin typeface="Times New Roman" panose="02020603050405020304" pitchFamily="18" charset="0"/>
                <a:cs typeface="Times New Roman" panose="02020603050405020304" pitchFamily="18" charset="0"/>
                <a:hlinkClick r:id="rId3"/>
              </a:rPr>
              <a:t>Microsoft</a:t>
            </a:r>
            <a:r>
              <a:rPr lang="en-US" sz="2000" dirty="0">
                <a:solidFill>
                  <a:srgbClr val="002060"/>
                </a:solidFill>
                <a:latin typeface="Times New Roman" panose="02020603050405020304" pitchFamily="18" charset="0"/>
                <a:cs typeface="Times New Roman" panose="02020603050405020304" pitchFamily="18" charset="0"/>
              </a:rPr>
              <a:t> is a boring firm, is not it?)</a:t>
            </a:r>
          </a:p>
          <a:p>
            <a:r>
              <a:rPr lang="en-US" sz="2000" b="1" dirty="0">
                <a:solidFill>
                  <a:srgbClr val="002060"/>
                </a:solidFill>
                <a:latin typeface="Times New Roman" panose="02020603050405020304" pitchFamily="18" charset="0"/>
                <a:cs typeface="Times New Roman" panose="02020603050405020304" pitchFamily="18" charset="0"/>
              </a:rPr>
              <a:t>Photographs and galleries </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image </a:t>
            </a:r>
            <a:r>
              <a:rPr lang="cs-CZ" sz="2000" dirty="0" err="1" smtClean="0">
                <a:solidFill>
                  <a:srgbClr val="002060"/>
                </a:solidFill>
                <a:latin typeface="Times New Roman" panose="02020603050405020304" pitchFamily="18" charset="0"/>
                <a:cs typeface="Times New Roman" panose="02020603050405020304" pitchFamily="18" charset="0"/>
              </a:rPr>
              <a:t>is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worth</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a </a:t>
            </a:r>
            <a:r>
              <a:rPr lang="en-US" sz="2000" dirty="0">
                <a:solidFill>
                  <a:srgbClr val="002060"/>
                </a:solidFill>
                <a:latin typeface="Times New Roman" panose="02020603050405020304" pitchFamily="18" charset="0"/>
                <a:cs typeface="Times New Roman" panose="02020603050405020304" pitchFamily="18" charset="0"/>
              </a:rPr>
              <a:t>thousand words, this content is preferred by some groups.</a:t>
            </a:r>
          </a:p>
          <a:p>
            <a:r>
              <a:rPr lang="en-US" sz="2000" b="1" dirty="0">
                <a:solidFill>
                  <a:srgbClr val="002060"/>
                </a:solidFill>
                <a:latin typeface="Times New Roman" panose="02020603050405020304" pitchFamily="18" charset="0"/>
                <a:cs typeface="Times New Roman" panose="02020603050405020304" pitchFamily="18" charset="0"/>
              </a:rPr>
              <a:t>Electronic books </a:t>
            </a:r>
            <a:r>
              <a:rPr lang="en-US" sz="2000" dirty="0">
                <a:solidFill>
                  <a:srgbClr val="002060"/>
                </a:solidFill>
                <a:latin typeface="Times New Roman" panose="02020603050405020304" pitchFamily="18" charset="0"/>
                <a:cs typeface="Times New Roman" panose="02020603050405020304" pitchFamily="18" charset="0"/>
              </a:rPr>
              <a:t>- it does not need to be extensive from the beginning, but it can be, for example, 10 </a:t>
            </a:r>
            <a:r>
              <a:rPr lang="en-US" sz="2000" dirty="0" smtClean="0">
                <a:solidFill>
                  <a:srgbClr val="002060"/>
                </a:solidFill>
                <a:latin typeface="Times New Roman" panose="02020603050405020304" pitchFamily="18" charset="0"/>
                <a:cs typeface="Times New Roman" panose="02020603050405020304" pitchFamily="18" charset="0"/>
              </a:rPr>
              <a:t>recipes </a:t>
            </a:r>
            <a:r>
              <a:rPr lang="cs-CZ" sz="2000" dirty="0" smtClean="0">
                <a:solidFill>
                  <a:srgbClr val="002060"/>
                </a:solidFill>
                <a:latin typeface="Times New Roman" panose="02020603050405020304" pitchFamily="18" charset="0"/>
                <a:cs typeface="Times New Roman" panose="02020603050405020304" pitchFamily="18" charset="0"/>
              </a:rPr>
              <a:t>and</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exercises; it will gradually grow with your company.</a:t>
            </a:r>
          </a:p>
          <a:p>
            <a:r>
              <a:rPr lang="cs-CZ" sz="2000" b="1" dirty="0" smtClean="0">
                <a:solidFill>
                  <a:srgbClr val="002060"/>
                </a:solidFill>
                <a:latin typeface="Times New Roman" panose="02020603050405020304" pitchFamily="18" charset="0"/>
                <a:cs typeface="Times New Roman" panose="02020603050405020304" pitchFamily="18" charset="0"/>
              </a:rPr>
              <a:t>FAQ - </a:t>
            </a:r>
            <a:r>
              <a:rPr lang="en-US" sz="2000" b="1" dirty="0" smtClean="0">
                <a:solidFill>
                  <a:srgbClr val="002060"/>
                </a:solidFill>
                <a:latin typeface="Times New Roman" panose="02020603050405020304" pitchFamily="18" charset="0"/>
                <a:cs typeface="Times New Roman" panose="02020603050405020304" pitchFamily="18" charset="0"/>
              </a:rPr>
              <a:t>Frequently </a:t>
            </a:r>
            <a:r>
              <a:rPr lang="en-US" sz="2000" b="1" dirty="0">
                <a:solidFill>
                  <a:srgbClr val="002060"/>
                </a:solidFill>
                <a:latin typeface="Times New Roman" panose="02020603050405020304" pitchFamily="18" charset="0"/>
                <a:cs typeface="Times New Roman" panose="02020603050405020304" pitchFamily="18" charset="0"/>
              </a:rPr>
              <a:t>Asked </a:t>
            </a:r>
            <a:r>
              <a:rPr lang="en-US" sz="2000" b="1" dirty="0" smtClean="0">
                <a:solidFill>
                  <a:srgbClr val="002060"/>
                </a:solidFill>
                <a:latin typeface="Times New Roman" panose="02020603050405020304" pitchFamily="18" charset="0"/>
                <a:cs typeface="Times New Roman" panose="02020603050405020304" pitchFamily="18" charset="0"/>
              </a:rPr>
              <a:t>Questions</a:t>
            </a:r>
            <a:r>
              <a:rPr lang="cs-CZ" sz="2000" b="1" dirty="0" smtClean="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questions and answers to frequently asked questions.</a:t>
            </a:r>
          </a:p>
          <a:p>
            <a:r>
              <a:rPr lang="en-US" sz="2000" b="1" dirty="0">
                <a:solidFill>
                  <a:srgbClr val="002060"/>
                </a:solidFill>
                <a:latin typeface="Times New Roman" panose="02020603050405020304" pitchFamily="18" charset="0"/>
                <a:cs typeface="Times New Roman" panose="02020603050405020304" pitchFamily="18" charset="0"/>
              </a:rPr>
              <a:t>Templates and other free materials - </a:t>
            </a:r>
            <a:r>
              <a:rPr lang="cs-CZ" sz="2000" dirty="0" smtClean="0">
                <a:solidFill>
                  <a:srgbClr val="002060"/>
                </a:solidFill>
                <a:latin typeface="Times New Roman" panose="02020603050405020304" pitchFamily="18" charset="0"/>
                <a:cs typeface="Times New Roman" panose="02020603050405020304" pitchFamily="18" charset="0"/>
              </a:rPr>
              <a:t>v</a:t>
            </a:r>
            <a:r>
              <a:rPr lang="en-US" sz="2000" dirty="0" err="1" smtClean="0">
                <a:solidFill>
                  <a:srgbClr val="002060"/>
                </a:solidFill>
                <a:latin typeface="Times New Roman" panose="02020603050405020304" pitchFamily="18" charset="0"/>
                <a:cs typeface="Times New Roman" panose="02020603050405020304" pitchFamily="18" charset="0"/>
              </a:rPr>
              <a:t>aluable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content where we offer a free download template for our project (free download, procedures, processes, etc.).</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err="1"/>
              <a:t>Tools</a:t>
            </a:r>
            <a:r>
              <a:rPr lang="cs-CZ" dirty="0"/>
              <a:t> </a:t>
            </a:r>
            <a:r>
              <a:rPr lang="cs-CZ" dirty="0" err="1"/>
              <a:t>of</a:t>
            </a:r>
            <a:r>
              <a:rPr lang="cs-CZ" dirty="0"/>
              <a:t> </a:t>
            </a:r>
            <a:r>
              <a:rPr lang="cs-CZ" dirty="0" err="1"/>
              <a:t>content</a:t>
            </a:r>
            <a:r>
              <a:rPr lang="cs-CZ" dirty="0"/>
              <a:t> marketing - (Řezníček and Procházka, 2014, p. 99-108)</a:t>
            </a:r>
          </a:p>
        </p:txBody>
      </p:sp>
    </p:spTree>
    <p:extLst>
      <p:ext uri="{BB962C8B-B14F-4D97-AF65-F5344CB8AC3E}">
        <p14:creationId xmlns:p14="http://schemas.microsoft.com/office/powerpoint/2010/main" val="10427919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smtClean="0">
                <a:solidFill>
                  <a:srgbClr val="002060"/>
                </a:solidFill>
                <a:latin typeface="Times New Roman" panose="02020603050405020304" pitchFamily="18" charset="0"/>
                <a:cs typeface="Times New Roman" panose="02020603050405020304" pitchFamily="18" charset="0"/>
              </a:rPr>
              <a:t>1 </a:t>
            </a:r>
            <a:r>
              <a:rPr lang="cs-CZ" altLang="cs-CZ" sz="2000" b="1" dirty="0" smtClean="0">
                <a:solidFill>
                  <a:srgbClr val="002060"/>
                </a:solidFill>
                <a:latin typeface="Times New Roman" panose="02020603050405020304" pitchFamily="18" charset="0"/>
                <a:cs typeface="Times New Roman" panose="02020603050405020304" pitchFamily="18" charset="0"/>
              </a:rPr>
              <a:t>Online Marketing </a:t>
            </a:r>
            <a:r>
              <a:rPr lang="cs-CZ" altLang="cs-CZ" sz="2000" b="1" dirty="0" err="1" smtClean="0">
                <a:solidFill>
                  <a:srgbClr val="002060"/>
                </a:solidFill>
                <a:latin typeface="Times New Roman" panose="02020603050405020304" pitchFamily="18" charset="0"/>
                <a:cs typeface="Times New Roman" panose="02020603050405020304" pitchFamily="18" charset="0"/>
              </a:rPr>
              <a:t>Communication</a:t>
            </a:r>
            <a:r>
              <a:rPr lang="cs-CZ" altLang="cs-CZ" sz="2000" b="1" dirty="0" smtClean="0">
                <a:solidFill>
                  <a:srgbClr val="002060"/>
                </a:solidFill>
                <a:latin typeface="Times New Roman" panose="02020603050405020304" pitchFamily="18" charset="0"/>
                <a:cs typeface="Times New Roman" panose="02020603050405020304" pitchFamily="18" charset="0"/>
              </a:rPr>
              <a:t> </a:t>
            </a:r>
            <a:r>
              <a:rPr lang="cs-CZ" altLang="cs-CZ" sz="2000" b="1" dirty="0" err="1" smtClean="0">
                <a:solidFill>
                  <a:srgbClr val="002060"/>
                </a:solidFill>
                <a:latin typeface="Times New Roman" panose="02020603050405020304" pitchFamily="18" charset="0"/>
                <a:cs typeface="Times New Roman" panose="02020603050405020304" pitchFamily="18" charset="0"/>
              </a:rPr>
              <a:t>tools</a:t>
            </a:r>
            <a:r>
              <a:rPr lang="cs-CZ" altLang="cs-CZ" sz="2000" b="1" dirty="0" smtClean="0">
                <a:solidFill>
                  <a:srgbClr val="002060"/>
                </a:solidFill>
                <a:latin typeface="Times New Roman" panose="02020603050405020304" pitchFamily="18" charset="0"/>
                <a:cs typeface="Times New Roman" panose="02020603050405020304" pitchFamily="18" charset="0"/>
              </a:rPr>
              <a:t>.</a:t>
            </a:r>
          </a:p>
          <a:p>
            <a:r>
              <a:rPr lang="cs-CZ" altLang="cs-CZ" sz="2000" b="1" dirty="0" smtClean="0">
                <a:solidFill>
                  <a:srgbClr val="002060"/>
                </a:solidFill>
                <a:latin typeface="Times New Roman" panose="02020603050405020304" pitchFamily="18" charset="0"/>
                <a:cs typeface="Times New Roman" panose="02020603050405020304" pitchFamily="18" charset="0"/>
              </a:rPr>
              <a:t>2 Content </a:t>
            </a:r>
            <a:r>
              <a:rPr lang="cs-CZ" altLang="cs-CZ" sz="2000" b="1" dirty="0" smtClean="0">
                <a:solidFill>
                  <a:srgbClr val="002060"/>
                </a:solidFill>
                <a:latin typeface="Times New Roman" panose="02020603050405020304" pitchFamily="18" charset="0"/>
                <a:cs typeface="Times New Roman" panose="02020603050405020304" pitchFamily="18" charset="0"/>
              </a:rPr>
              <a:t>Marketing – </a:t>
            </a:r>
            <a:r>
              <a:rPr lang="cs-CZ" altLang="cs-CZ" sz="2000" b="1" dirty="0" err="1" smtClean="0">
                <a:solidFill>
                  <a:srgbClr val="002060"/>
                </a:solidFill>
                <a:latin typeface="Times New Roman" panose="02020603050405020304" pitchFamily="18" charset="0"/>
                <a:cs typeface="Times New Roman" panose="02020603050405020304" pitchFamily="18" charset="0"/>
              </a:rPr>
              <a:t>tools</a:t>
            </a:r>
            <a:r>
              <a:rPr lang="cs-CZ" altLang="cs-CZ" sz="2000" b="1" dirty="0" smtClean="0">
                <a:solidFill>
                  <a:srgbClr val="002060"/>
                </a:solidFill>
                <a:latin typeface="Times New Roman" panose="02020603050405020304" pitchFamily="18" charset="0"/>
                <a:cs typeface="Times New Roman" panose="02020603050405020304" pitchFamily="18" charset="0"/>
              </a:rPr>
              <a:t>, </a:t>
            </a:r>
            <a:r>
              <a:rPr lang="cs-CZ" altLang="cs-CZ" sz="2000" b="1" dirty="0" err="1" smtClean="0">
                <a:solidFill>
                  <a:srgbClr val="002060"/>
                </a:solidFill>
                <a:latin typeface="Times New Roman" panose="02020603050405020304" pitchFamily="18" charset="0"/>
                <a:cs typeface="Times New Roman" panose="02020603050405020304" pitchFamily="18" charset="0"/>
              </a:rPr>
              <a:t>advantages</a:t>
            </a:r>
            <a:r>
              <a:rPr lang="cs-CZ" altLang="cs-CZ" sz="2000" b="1" dirty="0" smtClean="0">
                <a:solidFill>
                  <a:srgbClr val="002060"/>
                </a:solidFill>
                <a:latin typeface="Times New Roman" panose="02020603050405020304" pitchFamily="18" charset="0"/>
                <a:cs typeface="Times New Roman" panose="02020603050405020304" pitchFamily="18" charset="0"/>
              </a:rPr>
              <a:t>, </a:t>
            </a:r>
            <a:r>
              <a:rPr lang="cs-CZ" altLang="cs-CZ" sz="2000" b="1" dirty="0" err="1" smtClean="0">
                <a:solidFill>
                  <a:srgbClr val="002060"/>
                </a:solidFill>
                <a:latin typeface="Times New Roman" panose="02020603050405020304" pitchFamily="18" charset="0"/>
                <a:cs typeface="Times New Roman" panose="02020603050405020304" pitchFamily="18" charset="0"/>
              </a:rPr>
              <a:t>disadvantages</a:t>
            </a:r>
            <a:r>
              <a:rPr lang="cs-CZ" altLang="cs-CZ" sz="2000" b="1" dirty="0" smtClean="0">
                <a:solidFill>
                  <a:srgbClr val="002060"/>
                </a:solidFill>
                <a:latin typeface="Times New Roman" panose="02020603050405020304" pitchFamily="18" charset="0"/>
                <a:cs typeface="Times New Roman" panose="02020603050405020304" pitchFamily="18" charset="0"/>
              </a:rPr>
              <a:t>. </a:t>
            </a:r>
          </a:p>
          <a:p>
            <a:r>
              <a:rPr lang="cs-CZ" altLang="cs-CZ" sz="2000" b="1" dirty="0" smtClean="0">
                <a:solidFill>
                  <a:srgbClr val="002060"/>
                </a:solidFill>
                <a:latin typeface="Times New Roman" panose="02020603050405020304" pitchFamily="18" charset="0"/>
                <a:cs typeface="Times New Roman" panose="02020603050405020304" pitchFamily="18" charset="0"/>
              </a:rPr>
              <a:t>3 </a:t>
            </a:r>
            <a:r>
              <a:rPr lang="cs-CZ" altLang="cs-CZ" sz="2000" b="1" dirty="0" err="1" smtClean="0">
                <a:solidFill>
                  <a:srgbClr val="002060"/>
                </a:solidFill>
                <a:latin typeface="Times New Roman" panose="02020603050405020304" pitchFamily="18" charset="0"/>
                <a:cs typeface="Times New Roman" panose="02020603050405020304" pitchFamily="18" charset="0"/>
              </a:rPr>
              <a:t>Tools</a:t>
            </a:r>
            <a:r>
              <a:rPr lang="cs-CZ" altLang="cs-CZ" sz="2000" b="1" dirty="0" smtClean="0">
                <a:solidFill>
                  <a:srgbClr val="002060"/>
                </a:solidFill>
                <a:latin typeface="Times New Roman" panose="02020603050405020304" pitchFamily="18" charset="0"/>
                <a:cs typeface="Times New Roman" panose="02020603050405020304" pitchFamily="18" charset="0"/>
              </a:rPr>
              <a:t> of Content Marketingu.</a:t>
            </a:r>
          </a:p>
          <a:p>
            <a:r>
              <a:rPr lang="cs-CZ" altLang="cs-CZ" sz="2000" b="1" dirty="0" smtClean="0">
                <a:solidFill>
                  <a:srgbClr val="002060"/>
                </a:solidFill>
                <a:latin typeface="Times New Roman" panose="02020603050405020304" pitchFamily="18" charset="0"/>
                <a:cs typeface="Times New Roman" panose="02020603050405020304" pitchFamily="18" charset="0"/>
              </a:rPr>
              <a:t>4 </a:t>
            </a:r>
            <a:r>
              <a:rPr lang="cs-CZ" altLang="cs-CZ" sz="2000" b="1" dirty="0" err="1" smtClean="0">
                <a:solidFill>
                  <a:srgbClr val="002060"/>
                </a:solidFill>
                <a:latin typeface="Times New Roman" panose="02020603050405020304" pitchFamily="18" charset="0"/>
                <a:cs typeface="Times New Roman" panose="02020603050405020304" pitchFamily="18" charset="0"/>
              </a:rPr>
              <a:t>Designing</a:t>
            </a:r>
            <a:r>
              <a:rPr lang="cs-CZ" altLang="cs-CZ" sz="2000" b="1" dirty="0" smtClean="0">
                <a:solidFill>
                  <a:srgbClr val="002060"/>
                </a:solidFill>
                <a:latin typeface="Times New Roman" panose="02020603050405020304" pitchFamily="18" charset="0"/>
                <a:cs typeface="Times New Roman" panose="02020603050405020304" pitchFamily="18" charset="0"/>
              </a:rPr>
              <a:t> a Content Marketing </a:t>
            </a:r>
            <a:r>
              <a:rPr lang="cs-CZ" altLang="cs-CZ" sz="2000" b="1" dirty="0" err="1" smtClean="0">
                <a:solidFill>
                  <a:srgbClr val="002060"/>
                </a:solidFill>
                <a:latin typeface="Times New Roman" panose="02020603050405020304" pitchFamily="18" charset="0"/>
                <a:cs typeface="Times New Roman" panose="02020603050405020304" pitchFamily="18" charset="0"/>
              </a:rPr>
              <a:t>Campaign</a:t>
            </a:r>
            <a:r>
              <a:rPr lang="cs-CZ" altLang="cs-CZ" sz="2000" b="1" dirty="0" smtClean="0">
                <a:solidFill>
                  <a:srgbClr val="002060"/>
                </a:solidFill>
                <a:latin typeface="Times New Roman" panose="02020603050405020304" pitchFamily="18" charset="0"/>
                <a:cs typeface="Times New Roman" panose="02020603050405020304" pitchFamily="18" charset="0"/>
              </a:rPr>
              <a:t>.</a:t>
            </a:r>
            <a:endParaRPr lang="cs-CZ" altLang="cs-CZ" sz="20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Content</a:t>
            </a:r>
            <a:endParaRPr lang="cs-CZ" dirty="0"/>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067694"/>
            <a:ext cx="2427734" cy="2427734"/>
          </a:xfrm>
          <a:prstGeom prst="rect">
            <a:avLst/>
          </a:prstGeom>
        </p:spPr>
      </p:pic>
    </p:spTree>
    <p:extLst>
      <p:ext uri="{BB962C8B-B14F-4D97-AF65-F5344CB8AC3E}">
        <p14:creationId xmlns:p14="http://schemas.microsoft.com/office/powerpoint/2010/main" val="2997543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6746" y="2931790"/>
            <a:ext cx="1533992" cy="1784358"/>
          </a:xfrm>
          <a:prstGeom prst="rect">
            <a:avLst/>
          </a:prstGeom>
        </p:spPr>
      </p:pic>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b="1" dirty="0">
                <a:solidFill>
                  <a:srgbClr val="002060"/>
                </a:solidFill>
                <a:latin typeface="Times New Roman" panose="02020603050405020304" pitchFamily="18" charset="0"/>
                <a:cs typeface="Times New Roman" panose="02020603050405020304" pitchFamily="18" charset="0"/>
              </a:rPr>
              <a:t>Reviews</a:t>
            </a:r>
            <a:r>
              <a:rPr lang="en-US" sz="2000" dirty="0">
                <a:solidFill>
                  <a:srgbClr val="002060"/>
                </a:solidFill>
                <a:latin typeface="Times New Roman" panose="02020603050405020304" pitchFamily="18" charset="0"/>
                <a:cs typeface="Times New Roman" panose="02020603050405020304" pitchFamily="18" charset="0"/>
              </a:rPr>
              <a:t> - if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is</a:t>
            </a:r>
            <a:r>
              <a:rPr lang="cs-CZ" sz="2000" dirty="0" smtClean="0">
                <a:solidFill>
                  <a:srgbClr val="002060"/>
                </a:solidFill>
                <a:latin typeface="Times New Roman" panose="02020603050405020304" pitchFamily="18" charset="0"/>
                <a:cs typeface="Times New Roman" panose="02020603050405020304" pitchFamily="18" charset="0"/>
              </a:rPr>
              <a:t> independent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and sufficiently objective,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can generate a great </a:t>
            </a:r>
            <a:r>
              <a:rPr lang="en-US" sz="2000" dirty="0" smtClean="0">
                <a:solidFill>
                  <a:srgbClr val="002060"/>
                </a:solidFill>
                <a:latin typeface="Times New Roman" panose="02020603050405020304" pitchFamily="18" charset="0"/>
                <a:cs typeface="Times New Roman" panose="02020603050405020304" pitchFamily="18" charset="0"/>
              </a:rPr>
              <a:t>response.</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Podcasts </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sound</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recording</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We talk about industry, us, </a:t>
            </a:r>
            <a:r>
              <a:rPr lang="en-US" sz="2000" dirty="0" smtClean="0">
                <a:solidFill>
                  <a:srgbClr val="002060"/>
                </a:solidFill>
                <a:latin typeface="Times New Roman" panose="02020603050405020304" pitchFamily="18" charset="0"/>
                <a:cs typeface="Times New Roman" panose="02020603050405020304" pitchFamily="18" charset="0"/>
              </a:rPr>
              <a:t>products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a:solidFill>
                  <a:srgbClr val="002060"/>
                </a:solidFill>
                <a:latin typeface="Times New Roman" panose="02020603050405020304" pitchFamily="18" charset="0"/>
                <a:cs typeface="Times New Roman" panose="02020603050405020304" pitchFamily="18" charset="0"/>
              </a:rPr>
              <a:t>Comics </a:t>
            </a:r>
            <a:r>
              <a:rPr lang="en-US" sz="2000" dirty="0">
                <a:solidFill>
                  <a:srgbClr val="002060"/>
                </a:solidFill>
                <a:latin typeface="Times New Roman" panose="02020603050405020304" pitchFamily="18" charset="0"/>
                <a:cs typeface="Times New Roman" panose="02020603050405020304" pitchFamily="18" charset="0"/>
              </a:rPr>
              <a:t>- an ideal addition to classic articles, case </a:t>
            </a:r>
            <a:r>
              <a:rPr lang="en-US" sz="2000" dirty="0" smtClean="0">
                <a:solidFill>
                  <a:srgbClr val="002060"/>
                </a:solidFill>
                <a:latin typeface="Times New Roman" panose="02020603050405020304" pitchFamily="18" charset="0"/>
                <a:cs typeface="Times New Roman" panose="02020603050405020304" pitchFamily="18" charset="0"/>
              </a:rPr>
              <a:t>studies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b="1" dirty="0" err="1" smtClean="0">
                <a:solidFill>
                  <a:srgbClr val="002060"/>
                </a:solidFill>
                <a:latin typeface="Times New Roman" panose="02020603050405020304" pitchFamily="18" charset="0"/>
                <a:cs typeface="Times New Roman" panose="02020603050405020304" pitchFamily="18" charset="0"/>
              </a:rPr>
              <a:t>Creat</a:t>
            </a:r>
            <a:r>
              <a:rPr lang="cs-CZ" sz="2000" b="1" dirty="0" err="1" smtClean="0">
                <a:solidFill>
                  <a:srgbClr val="002060"/>
                </a:solidFill>
                <a:latin typeface="Times New Roman" panose="02020603050405020304" pitchFamily="18" charset="0"/>
                <a:cs typeface="Times New Roman" panose="02020603050405020304" pitchFamily="18" charset="0"/>
              </a:rPr>
              <a:t>ing</a:t>
            </a:r>
            <a:r>
              <a:rPr lang="en-US" sz="2000" b="1" dirty="0" smtClean="0">
                <a:solidFill>
                  <a:srgbClr val="002060"/>
                </a:solidFill>
                <a:latin typeface="Times New Roman" panose="02020603050405020304" pitchFamily="18" charset="0"/>
                <a:cs typeface="Times New Roman" panose="02020603050405020304" pitchFamily="18" charset="0"/>
              </a:rPr>
              <a:t> </a:t>
            </a:r>
            <a:r>
              <a:rPr lang="cs-CZ" sz="2000" b="1" dirty="0" err="1" smtClean="0">
                <a:solidFill>
                  <a:srgbClr val="002060"/>
                </a:solidFill>
                <a:latin typeface="Times New Roman" panose="02020603050405020304" pitchFamily="18" charset="0"/>
                <a:cs typeface="Times New Roman" panose="02020603050405020304" pitchFamily="18" charset="0"/>
              </a:rPr>
              <a:t>our</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own event </a:t>
            </a:r>
            <a:r>
              <a:rPr lang="en-US" sz="2000" dirty="0">
                <a:solidFill>
                  <a:srgbClr val="002060"/>
                </a:solidFill>
                <a:latin typeface="Times New Roman" panose="02020603050405020304" pitchFamily="18" charset="0"/>
                <a:cs typeface="Times New Roman" panose="02020603050405020304" pitchFamily="18" charset="0"/>
              </a:rPr>
              <a:t>- create your own event, which will then be covered by other content (PR articles, video, photos).</a:t>
            </a:r>
          </a:p>
          <a:p>
            <a:r>
              <a:rPr lang="en-US" sz="2000" b="1" dirty="0" err="1">
                <a:solidFill>
                  <a:srgbClr val="002060"/>
                </a:solidFill>
                <a:latin typeface="Times New Roman" panose="02020603050405020304" pitchFamily="18" charset="0"/>
                <a:cs typeface="Times New Roman" panose="02020603050405020304" pitchFamily="18" charset="0"/>
              </a:rPr>
              <a:t>Slideshare</a:t>
            </a:r>
            <a:r>
              <a:rPr lang="en-US" sz="2000" b="1" dirty="0">
                <a:solidFill>
                  <a:srgbClr val="002060"/>
                </a:solidFill>
                <a:latin typeface="Times New Roman" panose="02020603050405020304" pitchFamily="18" charset="0"/>
                <a:cs typeface="Times New Roman" panose="02020603050405020304" pitchFamily="18" charset="0"/>
              </a:rPr>
              <a:t> </a:t>
            </a:r>
            <a:r>
              <a:rPr lang="cs-CZ" sz="2000" b="1" dirty="0" err="1" smtClean="0">
                <a:solidFill>
                  <a:srgbClr val="002060"/>
                </a:solidFill>
                <a:latin typeface="Times New Roman" panose="02020603050405020304" pitchFamily="18" charset="0"/>
                <a:cs typeface="Times New Roman" panose="02020603050405020304" pitchFamily="18" charset="0"/>
              </a:rPr>
              <a:t>presentation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c</a:t>
            </a:r>
            <a:r>
              <a:rPr lang="en-US" sz="2000" dirty="0" err="1" smtClean="0">
                <a:solidFill>
                  <a:srgbClr val="002060"/>
                </a:solidFill>
                <a:latin typeface="Times New Roman" panose="02020603050405020304" pitchFamily="18" charset="0"/>
                <a:cs typeface="Times New Roman" panose="02020603050405020304" pitchFamily="18" charset="0"/>
              </a:rPr>
              <a:t>ontent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similar to Infographic.</a:t>
            </a:r>
          </a:p>
          <a:p>
            <a:r>
              <a:rPr lang="en-US" sz="2000" b="1" dirty="0">
                <a:solidFill>
                  <a:srgbClr val="002060"/>
                </a:solidFill>
                <a:latin typeface="Times New Roman" panose="02020603050405020304" pitchFamily="18" charset="0"/>
                <a:cs typeface="Times New Roman" panose="02020603050405020304" pitchFamily="18" charset="0"/>
              </a:rPr>
              <a:t>Memes</a:t>
            </a:r>
            <a:r>
              <a:rPr lang="en-US" sz="2000" dirty="0">
                <a:solidFill>
                  <a:srgbClr val="002060"/>
                </a:solidFill>
                <a:latin typeface="Times New Roman" panose="02020603050405020304" pitchFamily="18" charset="0"/>
                <a:cs typeface="Times New Roman" panose="02020603050405020304" pitchFamily="18" charset="0"/>
              </a:rPr>
              <a:t> - just to complement what we do!</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344816" cy="507703"/>
          </a:xfrm>
        </p:spPr>
        <p:txBody>
          <a:bodyPr/>
          <a:lstStyle/>
          <a:p>
            <a:r>
              <a:rPr lang="cs-CZ" dirty="0" err="1"/>
              <a:t>Tools</a:t>
            </a:r>
            <a:r>
              <a:rPr lang="cs-CZ" dirty="0"/>
              <a:t> </a:t>
            </a:r>
            <a:r>
              <a:rPr lang="cs-CZ" dirty="0" err="1"/>
              <a:t>of</a:t>
            </a:r>
            <a:r>
              <a:rPr lang="cs-CZ" dirty="0"/>
              <a:t> </a:t>
            </a:r>
            <a:r>
              <a:rPr lang="cs-CZ" dirty="0" err="1"/>
              <a:t>content</a:t>
            </a:r>
            <a:r>
              <a:rPr lang="cs-CZ" dirty="0"/>
              <a:t> marketing - (Řezníček and Procházka, 2014, p. 99-108)</a:t>
            </a:r>
          </a:p>
        </p:txBody>
      </p:sp>
    </p:spTree>
    <p:extLst>
      <p:ext uri="{BB962C8B-B14F-4D97-AF65-F5344CB8AC3E}">
        <p14:creationId xmlns:p14="http://schemas.microsoft.com/office/powerpoint/2010/main" val="1030771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3179"/>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The most basic tool of content marketing is text!</a:t>
            </a:r>
          </a:p>
          <a:p>
            <a:r>
              <a:rPr lang="en-US" sz="2000" b="1" dirty="0">
                <a:solidFill>
                  <a:srgbClr val="002060"/>
                </a:solidFill>
                <a:latin typeface="Times New Roman" panose="02020603050405020304" pitchFamily="18" charset="0"/>
                <a:cs typeface="Times New Roman" panose="02020603050405020304" pitchFamily="18" charset="0"/>
              </a:rPr>
              <a:t>Text</a:t>
            </a:r>
            <a:r>
              <a:rPr lang="en-US" sz="2000" dirty="0">
                <a:solidFill>
                  <a:srgbClr val="002060"/>
                </a:solidFill>
                <a:latin typeface="Times New Roman" panose="02020603050405020304" pitchFamily="18" charset="0"/>
                <a:cs typeface="Times New Roman" panose="02020603050405020304" pitchFamily="18" charset="0"/>
              </a:rPr>
              <a:t> - product description, about us, article, story, post, blog, e-book, title, link, button, </a:t>
            </a:r>
            <a:r>
              <a:rPr lang="en-US" sz="2000" dirty="0" err="1">
                <a:solidFill>
                  <a:srgbClr val="002060"/>
                </a:solidFill>
                <a:latin typeface="Times New Roman" panose="02020603050405020304" pitchFamily="18" charset="0"/>
                <a:cs typeface="Times New Roman" panose="02020603050405020304" pitchFamily="18" charset="0"/>
              </a:rPr>
              <a:t>perex</a:t>
            </a:r>
            <a:r>
              <a:rPr lang="en-US" sz="2000" dirty="0">
                <a:solidFill>
                  <a:srgbClr val="002060"/>
                </a:solidFill>
                <a:latin typeface="Times New Roman" panose="02020603050405020304" pitchFamily="18" charset="0"/>
                <a:cs typeface="Times New Roman" panose="02020603050405020304" pitchFamily="18" charset="0"/>
              </a:rPr>
              <a:t>, keywords, </a:t>
            </a:r>
            <a:r>
              <a:rPr lang="en-US" sz="2000" dirty="0" err="1">
                <a:solidFill>
                  <a:srgbClr val="002060"/>
                </a:solidFill>
                <a:latin typeface="Times New Roman" panose="02020603050405020304" pitchFamily="18" charset="0"/>
                <a:cs typeface="Times New Roman" panose="02020603050405020304" pitchFamily="18" charset="0"/>
              </a:rPr>
              <a:t>url</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metatags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The key question - </a:t>
            </a:r>
            <a:r>
              <a:rPr lang="en-US" sz="2000" b="1" dirty="0">
                <a:solidFill>
                  <a:srgbClr val="002060"/>
                </a:solidFill>
                <a:latin typeface="Times New Roman" panose="02020603050405020304" pitchFamily="18" charset="0"/>
                <a:cs typeface="Times New Roman" panose="02020603050405020304" pitchFamily="18" charset="0"/>
              </a:rPr>
              <a:t>who will write it</a:t>
            </a:r>
            <a:r>
              <a:rPr lang="en-US" sz="2000" dirty="0">
                <a:solidFill>
                  <a:srgbClr val="002060"/>
                </a:solidFill>
                <a:latin typeface="Times New Roman" panose="02020603050405020304" pitchFamily="18" charset="0"/>
                <a:cs typeface="Times New Roman" panose="02020603050405020304" pitchFamily="18" charset="0"/>
              </a:rPr>
              <a:t>? (people can not write or read today!)</a:t>
            </a:r>
            <a:endParaRPr lang="cs-CZ" sz="2000" dirty="0" smtClean="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err="1"/>
              <a:t>Content</a:t>
            </a:r>
            <a:r>
              <a:rPr lang="cs-CZ" dirty="0"/>
              <a:t> Marketing </a:t>
            </a:r>
            <a:r>
              <a:rPr lang="cs-CZ" dirty="0" err="1"/>
              <a:t>Tools</a:t>
            </a:r>
            <a:r>
              <a:rPr lang="cs-CZ" dirty="0"/>
              <a:t> - Text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2182172"/>
            <a:ext cx="4267339" cy="2516828"/>
          </a:xfrm>
          <a:prstGeom prst="rect">
            <a:avLst/>
          </a:prstGeom>
        </p:spPr>
      </p:pic>
    </p:spTree>
    <p:extLst>
      <p:ext uri="{BB962C8B-B14F-4D97-AF65-F5344CB8AC3E}">
        <p14:creationId xmlns:p14="http://schemas.microsoft.com/office/powerpoint/2010/main" val="152445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720080"/>
          </a:xfrm>
          <a:prstGeom prst="rect">
            <a:avLst/>
          </a:prstGeom>
        </p:spPr>
        <p:txBody>
          <a:bodyPr>
            <a:noAutofit/>
          </a:bodyPr>
          <a:lstStyle/>
          <a:p>
            <a:r>
              <a:rPr lang="cs-CZ" sz="2000" dirty="0" smtClean="0">
                <a:solidFill>
                  <a:srgbClr val="002060"/>
                </a:solidFill>
                <a:latin typeface="Times New Roman" panose="02020603050405020304" pitchFamily="18" charset="0"/>
                <a:cs typeface="Times New Roman" panose="02020603050405020304" pitchFamily="18" charset="0"/>
              </a:rPr>
              <a:t>„Copy“ </a:t>
            </a:r>
            <a:r>
              <a:rPr lang="en-US" sz="2000" dirty="0" smtClean="0">
                <a:solidFill>
                  <a:srgbClr val="002060"/>
                </a:solidFill>
                <a:latin typeface="Times New Roman" panose="02020603050405020304" pitchFamily="18" charset="0"/>
                <a:cs typeface="Times New Roman" panose="02020603050405020304" pitchFamily="18" charset="0"/>
              </a:rPr>
              <a:t>will </a:t>
            </a:r>
            <a:r>
              <a:rPr lang="en-US" sz="2000" dirty="0">
                <a:solidFill>
                  <a:srgbClr val="002060"/>
                </a:solidFill>
                <a:latin typeface="Times New Roman" panose="02020603050405020304" pitchFamily="18" charset="0"/>
                <a:cs typeface="Times New Roman" panose="02020603050405020304" pitchFamily="18" charset="0"/>
              </a:rPr>
              <a:t>do it - we hire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smtClean="0">
                <a:solidFill>
                  <a:srgbClr val="002060"/>
                </a:solidFill>
                <a:latin typeface="Times New Roman" panose="02020603050405020304" pitchFamily="18" charset="0"/>
                <a:cs typeface="Times New Roman" panose="02020603050405020304" pitchFamily="18" charset="0"/>
              </a:rPr>
              <a:t> specialist</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err="1" smtClean="0">
                <a:solidFill>
                  <a:srgbClr val="002060"/>
                </a:solidFill>
                <a:latin typeface="Times New Roman" panose="02020603050405020304" pitchFamily="18" charset="0"/>
                <a:cs typeface="Times New Roman" panose="02020603050405020304" pitchFamily="18" charset="0"/>
              </a:rPr>
              <a:t>copywrighter</a:t>
            </a:r>
            <a:r>
              <a:rPr lang="cs-CZ" sz="2000"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who will do some copywriting (creating advertising texts for marketing purposes).</a:t>
            </a:r>
            <a:endParaRPr lang="cs-CZ" sz="2000" dirty="0" smtClean="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056784" cy="507703"/>
          </a:xfrm>
        </p:spPr>
        <p:txBody>
          <a:bodyPr/>
          <a:lstStyle/>
          <a:p>
            <a:r>
              <a:rPr lang="cs-CZ" dirty="0" err="1"/>
              <a:t>Content</a:t>
            </a:r>
            <a:r>
              <a:rPr lang="cs-CZ" dirty="0"/>
              <a:t> Marketing </a:t>
            </a:r>
            <a:r>
              <a:rPr lang="cs-CZ" dirty="0" err="1"/>
              <a:t>Tools</a:t>
            </a:r>
            <a:r>
              <a:rPr lang="cs-CZ" dirty="0"/>
              <a:t> </a:t>
            </a:r>
            <a:r>
              <a:rPr lang="cs-CZ" dirty="0" smtClean="0"/>
              <a:t>– Text - </a:t>
            </a:r>
            <a:r>
              <a:rPr lang="cs-CZ" dirty="0" err="1" smtClean="0"/>
              <a:t>Copywriting</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203077"/>
            <a:ext cx="2381250" cy="2381250"/>
          </a:xfrm>
          <a:prstGeom prst="rect">
            <a:avLst/>
          </a:prstGeom>
        </p:spPr>
      </p:pic>
      <p:sp>
        <p:nvSpPr>
          <p:cNvPr id="5" name="Zástupný symbol pro obsah 2"/>
          <p:cNvSpPr txBox="1">
            <a:spLocks/>
          </p:cNvSpPr>
          <p:nvPr/>
        </p:nvSpPr>
        <p:spPr>
          <a:xfrm>
            <a:off x="395536" y="1851670"/>
            <a:ext cx="5904656" cy="26642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2060"/>
                </a:solidFill>
                <a:latin typeface="Times New Roman" panose="02020603050405020304" pitchFamily="18" charset="0"/>
                <a:cs typeface="Times New Roman" panose="02020603050405020304" pitchFamily="18" charset="0"/>
              </a:rPr>
              <a:t>Copywriting is not purely writing text to increase sales (sales support) but is used to create content within content marketing, so it becomes a part of our offer (an additional service, or a part of our service / product - for example, </a:t>
            </a:r>
            <a:r>
              <a:rPr lang="cs-CZ" sz="2000" dirty="0" smtClean="0">
                <a:solidFill>
                  <a:srgbClr val="002060"/>
                </a:solidFill>
                <a:latin typeface="Times New Roman" panose="02020603050405020304" pitchFamily="18" charset="0"/>
                <a:cs typeface="Times New Roman" panose="02020603050405020304" pitchFamily="18" charset="0"/>
              </a:rPr>
              <a:t>I </a:t>
            </a:r>
            <a:r>
              <a:rPr lang="cs-CZ" sz="2000" dirty="0" err="1" smtClean="0">
                <a:solidFill>
                  <a:srgbClr val="002060"/>
                </a:solidFill>
                <a:latin typeface="Times New Roman" panose="02020603050405020304" pitchFamily="18" charset="0"/>
                <a:cs typeface="Times New Roman" panose="02020603050405020304" pitchFamily="18" charset="0"/>
              </a:rPr>
              <a:t>dont</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sell</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simple</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pots</a:t>
            </a:r>
            <a:r>
              <a:rPr lang="en-US" sz="2000" dirty="0">
                <a:solidFill>
                  <a:srgbClr val="002060"/>
                </a:solidFill>
                <a:latin typeface="Times New Roman" panose="02020603050405020304" pitchFamily="18" charset="0"/>
                <a:cs typeface="Times New Roman" panose="02020603050405020304" pitchFamily="18" charset="0"/>
              </a:rPr>
              <a:t>, but I offer a solution to the food preparation problem when the pot is </a:t>
            </a:r>
            <a:r>
              <a:rPr lang="cs-CZ" sz="2000" dirty="0" err="1" smtClean="0">
                <a:solidFill>
                  <a:srgbClr val="002060"/>
                </a:solidFill>
                <a:latin typeface="Times New Roman" panose="02020603050405020304" pitchFamily="18" charset="0"/>
                <a:cs typeface="Times New Roman" panose="02020603050405020304" pitchFamily="18" charset="0"/>
              </a:rPr>
              <a:t>supported</a:t>
            </a:r>
            <a:r>
              <a:rPr lang="cs-CZ" sz="2000" dirty="0" smtClean="0">
                <a:solidFill>
                  <a:srgbClr val="002060"/>
                </a:solidFill>
                <a:latin typeface="Times New Roman" panose="02020603050405020304" pitchFamily="18" charset="0"/>
                <a:cs typeface="Times New Roman" panose="02020603050405020304" pitchFamily="18" charset="0"/>
              </a:rPr>
              <a:t> by</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an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online cookbook with text and video).</a:t>
            </a:r>
            <a:endParaRPr 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28480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The problem of </a:t>
            </a:r>
            <a:r>
              <a:rPr lang="en-US" sz="2000" dirty="0" err="1">
                <a:solidFill>
                  <a:srgbClr val="002060"/>
                </a:solidFill>
                <a:latin typeface="Times New Roman" panose="02020603050405020304" pitchFamily="18" charset="0"/>
                <a:cs typeface="Times New Roman" panose="02020603050405020304" pitchFamily="18" charset="0"/>
              </a:rPr>
              <a:t>copwriting</a:t>
            </a:r>
            <a:r>
              <a:rPr lang="en-US" sz="2000" dirty="0">
                <a:solidFill>
                  <a:srgbClr val="002060"/>
                </a:solidFill>
                <a:latin typeface="Times New Roman" panose="02020603050405020304" pitchFamily="18" charset="0"/>
                <a:cs typeface="Times New Roman" panose="02020603050405020304" pitchFamily="18" charset="0"/>
              </a:rPr>
              <a:t> and, in turn, of all content marketing is that people read the </a:t>
            </a:r>
            <a:r>
              <a:rPr lang="en-US" sz="2000" dirty="0" smtClean="0">
                <a:solidFill>
                  <a:srgbClr val="002060"/>
                </a:solidFill>
                <a:latin typeface="Times New Roman" panose="02020603050405020304" pitchFamily="18" charset="0"/>
                <a:cs typeface="Times New Roman" panose="02020603050405020304" pitchFamily="18" charset="0"/>
              </a:rPr>
              <a:t>texts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differently</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nowadays</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especially on the Internet. Frequently cited facts include (</a:t>
            </a:r>
            <a:r>
              <a:rPr lang="en-US" sz="2000" dirty="0" err="1">
                <a:solidFill>
                  <a:srgbClr val="002060"/>
                </a:solidFill>
                <a:latin typeface="Times New Roman" panose="02020603050405020304" pitchFamily="18" charset="0"/>
                <a:cs typeface="Times New Roman" panose="02020603050405020304" pitchFamily="18" charset="0"/>
              </a:rPr>
              <a:t>Sálová</a:t>
            </a:r>
            <a:r>
              <a:rPr lang="en-US" sz="2000" dirty="0">
                <a:solidFill>
                  <a:srgbClr val="002060"/>
                </a:solidFill>
                <a:latin typeface="Times New Roman" panose="02020603050405020304" pitchFamily="18" charset="0"/>
                <a:cs typeface="Times New Roman" panose="02020603050405020304" pitchFamily="18" charset="0"/>
              </a:rPr>
              <a:t> et al., 2015, </a:t>
            </a:r>
            <a:r>
              <a:rPr lang="en-US" sz="2000" dirty="0" smtClean="0">
                <a:solidFill>
                  <a:srgbClr val="002060"/>
                </a:solidFill>
                <a:latin typeface="Times New Roman" panose="02020603050405020304" pitchFamily="18" charset="0"/>
                <a:cs typeface="Times New Roman" panose="02020603050405020304" pitchFamily="18" charset="0"/>
              </a:rPr>
              <a:t>p. </a:t>
            </a:r>
            <a:r>
              <a:rPr lang="en-US" sz="2000" dirty="0">
                <a:solidFill>
                  <a:srgbClr val="002060"/>
                </a:solidFill>
                <a:latin typeface="Times New Roman" panose="02020603050405020304" pitchFamily="18" charset="0"/>
                <a:cs typeface="Times New Roman" panose="02020603050405020304" pitchFamily="18" charset="0"/>
              </a:rPr>
              <a:t>21-22):</a:t>
            </a:r>
          </a:p>
          <a:p>
            <a:pPr lvl="1"/>
            <a:r>
              <a:rPr lang="en-US" sz="1600" dirty="0">
                <a:solidFill>
                  <a:srgbClr val="002060"/>
                </a:solidFill>
                <a:latin typeface="Times New Roman" panose="02020603050405020304" pitchFamily="18" charset="0"/>
                <a:cs typeface="Times New Roman" panose="02020603050405020304" pitchFamily="18" charset="0"/>
              </a:rPr>
              <a:t>People are more likely to "</a:t>
            </a:r>
            <a:r>
              <a:rPr lang="en-US" sz="1600" b="1" dirty="0">
                <a:solidFill>
                  <a:srgbClr val="002060"/>
                </a:solidFill>
                <a:latin typeface="Times New Roman" panose="02020603050405020304" pitchFamily="18" charset="0"/>
                <a:cs typeface="Times New Roman" panose="02020603050405020304" pitchFamily="18" charset="0"/>
              </a:rPr>
              <a:t>scan</a:t>
            </a:r>
            <a:r>
              <a:rPr lang="en-US" sz="1600" dirty="0">
                <a:solidFill>
                  <a:srgbClr val="002060"/>
                </a:solidFill>
                <a:latin typeface="Times New Roman" panose="02020603050405020304" pitchFamily="18" charset="0"/>
                <a:cs typeface="Times New Roman" panose="02020603050405020304" pitchFamily="18" charset="0"/>
              </a:rPr>
              <a:t>", so they only search for interesting parts, do not read the text thoroughly and ignore it.</a:t>
            </a:r>
          </a:p>
          <a:p>
            <a:pPr lvl="1"/>
            <a:r>
              <a:rPr lang="cs-CZ" sz="1600" dirty="0" smtClean="0">
                <a:solidFill>
                  <a:srgbClr val="002060"/>
                </a:solidFill>
                <a:latin typeface="Times New Roman" panose="02020603050405020304" pitchFamily="18" charset="0"/>
                <a:cs typeface="Times New Roman" panose="02020603050405020304" pitchFamily="18" charset="0"/>
              </a:rPr>
              <a:t>Scroll </a:t>
            </a:r>
            <a:r>
              <a:rPr lang="cs-CZ" sz="1600" dirty="0" err="1" smtClean="0">
                <a:solidFill>
                  <a:srgbClr val="002060"/>
                </a:solidFill>
                <a:latin typeface="Times New Roman" panose="02020603050405020304" pitchFamily="18" charset="0"/>
                <a:cs typeface="Times New Roman" panose="02020603050405020304" pitchFamily="18" charset="0"/>
              </a:rPr>
              <a:t>through</a:t>
            </a:r>
            <a:r>
              <a:rPr lang="cs-CZ" sz="1600" dirty="0" smtClean="0">
                <a:solidFill>
                  <a:srgbClr val="002060"/>
                </a:solidFill>
                <a:latin typeface="Times New Roman" panose="02020603050405020304" pitchFamily="18" charset="0"/>
                <a:cs typeface="Times New Roman" panose="02020603050405020304" pitchFamily="18" charset="0"/>
              </a:rPr>
              <a:t> l</a:t>
            </a:r>
            <a:r>
              <a:rPr lang="en-US" sz="1600" dirty="0" err="1" smtClean="0">
                <a:solidFill>
                  <a:srgbClr val="002060"/>
                </a:solidFill>
                <a:latin typeface="Times New Roman" panose="02020603050405020304" pitchFamily="18" charset="0"/>
                <a:cs typeface="Times New Roman" panose="02020603050405020304" pitchFamily="18" charset="0"/>
              </a:rPr>
              <a:t>ong</a:t>
            </a:r>
            <a:r>
              <a:rPr lang="en-US" sz="1600" dirty="0" smtClean="0">
                <a:solidFill>
                  <a:srgbClr val="002060"/>
                </a:solidFill>
                <a:latin typeface="Times New Roman" panose="02020603050405020304" pitchFamily="18" charset="0"/>
                <a:cs typeface="Times New Roman" panose="02020603050405020304" pitchFamily="18" charset="0"/>
              </a:rPr>
              <a:t> </a:t>
            </a:r>
            <a:r>
              <a:rPr lang="en-US" sz="1600" dirty="0">
                <a:solidFill>
                  <a:srgbClr val="002060"/>
                </a:solidFill>
                <a:latin typeface="Times New Roman" panose="02020603050405020304" pitchFamily="18" charset="0"/>
                <a:cs typeface="Times New Roman" panose="02020603050405020304" pitchFamily="18" charset="0"/>
              </a:rPr>
              <a:t>texts </a:t>
            </a:r>
            <a:r>
              <a:rPr lang="en-US" sz="1600" dirty="0" smtClean="0">
                <a:solidFill>
                  <a:srgbClr val="002060"/>
                </a:solidFill>
                <a:latin typeface="Times New Roman" panose="02020603050405020304" pitchFamily="18" charset="0"/>
                <a:cs typeface="Times New Roman" panose="02020603050405020304" pitchFamily="18" charset="0"/>
              </a:rPr>
              <a:t>and </a:t>
            </a:r>
            <a:r>
              <a:rPr lang="en-US" sz="1600" dirty="0">
                <a:solidFill>
                  <a:srgbClr val="002060"/>
                </a:solidFill>
                <a:latin typeface="Times New Roman" panose="02020603050405020304" pitchFamily="18" charset="0"/>
                <a:cs typeface="Times New Roman" panose="02020603050405020304" pitchFamily="18" charset="0"/>
              </a:rPr>
              <a:t>search for </a:t>
            </a:r>
            <a:r>
              <a:rPr lang="en-US" sz="1600" b="1" dirty="0">
                <a:solidFill>
                  <a:srgbClr val="002060"/>
                </a:solidFill>
                <a:latin typeface="Times New Roman" panose="02020603050405020304" pitchFamily="18" charset="0"/>
                <a:cs typeface="Times New Roman" panose="02020603050405020304" pitchFamily="18" charset="0"/>
              </a:rPr>
              <a:t>highlighted passages </a:t>
            </a:r>
            <a:r>
              <a:rPr lang="en-US" sz="1600" dirty="0">
                <a:solidFill>
                  <a:srgbClr val="002060"/>
                </a:solidFill>
                <a:latin typeface="Times New Roman" panose="02020603050405020304" pitchFamily="18" charset="0"/>
                <a:cs typeface="Times New Roman" panose="02020603050405020304" pitchFamily="18" charset="0"/>
              </a:rPr>
              <a:t>(</a:t>
            </a:r>
            <a:r>
              <a:rPr lang="en-US" sz="1600" dirty="0" err="1">
                <a:solidFill>
                  <a:srgbClr val="002060"/>
                </a:solidFill>
                <a:latin typeface="Times New Roman" panose="02020603050405020304" pitchFamily="18" charset="0"/>
                <a:cs typeface="Times New Roman" panose="02020603050405020304" pitchFamily="18" charset="0"/>
              </a:rPr>
              <a:t>tl</a:t>
            </a:r>
            <a:r>
              <a:rPr lang="en-US" sz="1600" dirty="0">
                <a:solidFill>
                  <a:srgbClr val="002060"/>
                </a:solidFill>
                <a:latin typeface="Times New Roman" panose="02020603050405020304" pitchFamily="18" charset="0"/>
                <a:cs typeface="Times New Roman" panose="02020603050405020304" pitchFamily="18" charset="0"/>
              </a:rPr>
              <a:t>; </a:t>
            </a:r>
            <a:r>
              <a:rPr lang="en-US" sz="1600" dirty="0" err="1">
                <a:solidFill>
                  <a:srgbClr val="002060"/>
                </a:solidFill>
                <a:latin typeface="Times New Roman" panose="02020603050405020304" pitchFamily="18" charset="0"/>
                <a:cs typeface="Times New Roman" panose="02020603050405020304" pitchFamily="18" charset="0"/>
              </a:rPr>
              <a:t>dr</a:t>
            </a:r>
            <a:r>
              <a:rPr lang="en-US" sz="1600" dirty="0">
                <a:solidFill>
                  <a:srgbClr val="002060"/>
                </a:solidFill>
                <a:latin typeface="Times New Roman" panose="02020603050405020304" pitchFamily="18" charset="0"/>
                <a:cs typeface="Times New Roman" panose="02020603050405020304" pitchFamily="18" charset="0"/>
              </a:rPr>
              <a:t>). That's why we use bullets, bold fonts, pictures, hyperlinks.</a:t>
            </a:r>
          </a:p>
          <a:p>
            <a:pPr lvl="1"/>
            <a:r>
              <a:rPr lang="en-US" sz="1600" dirty="0">
                <a:solidFill>
                  <a:srgbClr val="002060"/>
                </a:solidFill>
                <a:latin typeface="Times New Roman" panose="02020603050405020304" pitchFamily="18" charset="0"/>
                <a:cs typeface="Times New Roman" panose="02020603050405020304" pitchFamily="18" charset="0"/>
              </a:rPr>
              <a:t>People are looking for </a:t>
            </a:r>
            <a:r>
              <a:rPr lang="en-US" sz="1600" b="1" dirty="0">
                <a:solidFill>
                  <a:srgbClr val="002060"/>
                </a:solidFill>
                <a:latin typeface="Times New Roman" panose="02020603050405020304" pitchFamily="18" charset="0"/>
                <a:cs typeface="Times New Roman" panose="02020603050405020304" pitchFamily="18" charset="0"/>
              </a:rPr>
              <a:t>interactivity</a:t>
            </a:r>
            <a:r>
              <a:rPr lang="en-US" sz="1600" dirty="0">
                <a:solidFill>
                  <a:srgbClr val="002060"/>
                </a:solidFill>
                <a:latin typeface="Times New Roman" panose="02020603050405020304" pitchFamily="18" charset="0"/>
                <a:cs typeface="Times New Roman" panose="02020603050405020304" pitchFamily="18" charset="0"/>
              </a:rPr>
              <a:t>, so we offer them additional audiovisual content, </a:t>
            </a:r>
            <a:r>
              <a:rPr lang="en-US" sz="1600" dirty="0" smtClean="0">
                <a:solidFill>
                  <a:srgbClr val="002060"/>
                </a:solidFill>
                <a:latin typeface="Times New Roman" panose="02020603050405020304" pitchFamily="18" charset="0"/>
                <a:cs typeface="Times New Roman" panose="02020603050405020304" pitchFamily="18" charset="0"/>
              </a:rPr>
              <a:t>infographics</a:t>
            </a:r>
            <a:r>
              <a:rPr lang="cs-CZ" sz="1600" dirty="0" smtClean="0">
                <a:solidFill>
                  <a:srgbClr val="002060"/>
                </a:solidFill>
                <a:latin typeface="Times New Roman" panose="02020603050405020304" pitchFamily="18" charset="0"/>
                <a:cs typeface="Times New Roman" panose="02020603050405020304" pitchFamily="18" charset="0"/>
              </a:rPr>
              <a:t> </a:t>
            </a:r>
            <a:r>
              <a:rPr lang="cs-CZ" sz="1600" dirty="0" err="1" smtClean="0">
                <a:solidFill>
                  <a:srgbClr val="002060"/>
                </a:solidFill>
                <a:latin typeface="Times New Roman" panose="02020603050405020304" pitchFamily="18" charset="0"/>
                <a:cs typeface="Times New Roman" panose="02020603050405020304" pitchFamily="18" charset="0"/>
              </a:rPr>
              <a:t>etc</a:t>
            </a:r>
            <a:r>
              <a:rPr lang="en-US" sz="1600" dirty="0" smtClean="0">
                <a:solidFill>
                  <a:srgbClr val="002060"/>
                </a:solidFill>
                <a:latin typeface="Times New Roman" panose="02020603050405020304" pitchFamily="18" charset="0"/>
                <a:cs typeface="Times New Roman" panose="02020603050405020304" pitchFamily="18" charset="0"/>
              </a:rPr>
              <a:t>.</a:t>
            </a:r>
            <a:endParaRPr lang="en-US" sz="1600" dirty="0">
              <a:solidFill>
                <a:srgbClr val="002060"/>
              </a:solidFill>
              <a:latin typeface="Times New Roman" panose="02020603050405020304" pitchFamily="18" charset="0"/>
              <a:cs typeface="Times New Roman" panose="02020603050405020304" pitchFamily="18" charset="0"/>
            </a:endParaRPr>
          </a:p>
          <a:p>
            <a:pPr lvl="1"/>
            <a:r>
              <a:rPr lang="en-US" sz="1600" dirty="0">
                <a:solidFill>
                  <a:srgbClr val="002060"/>
                </a:solidFill>
                <a:latin typeface="Times New Roman" panose="02020603050405020304" pitchFamily="18" charset="0"/>
                <a:cs typeface="Times New Roman" panose="02020603050405020304" pitchFamily="18" charset="0"/>
              </a:rPr>
              <a:t>There is a </a:t>
            </a:r>
            <a:r>
              <a:rPr lang="en-US" sz="1600" b="1" dirty="0">
                <a:solidFill>
                  <a:srgbClr val="002060"/>
                </a:solidFill>
                <a:latin typeface="Times New Roman" panose="02020603050405020304" pitchFamily="18" charset="0"/>
                <a:cs typeface="Times New Roman" panose="02020603050405020304" pitchFamily="18" charset="0"/>
              </a:rPr>
              <a:t>banner blindness</a:t>
            </a:r>
            <a:r>
              <a:rPr lang="en-US" sz="1600" dirty="0">
                <a:solidFill>
                  <a:srgbClr val="002060"/>
                </a:solidFill>
                <a:latin typeface="Times New Roman" panose="02020603050405020304" pitchFamily="18" charset="0"/>
                <a:cs typeface="Times New Roman" panose="02020603050405020304" pitchFamily="18" charset="0"/>
              </a:rPr>
              <a:t>, ignoring the space around the text and focusing on "authentic" text only. That's why we try to design websites so that the ad and text are not in a classical format.</a:t>
            </a:r>
          </a:p>
          <a:p>
            <a:pPr lvl="1"/>
            <a:r>
              <a:rPr lang="en-US" sz="1600" dirty="0">
                <a:solidFill>
                  <a:srgbClr val="002060"/>
                </a:solidFill>
                <a:latin typeface="Times New Roman" panose="02020603050405020304" pitchFamily="18" charset="0"/>
                <a:cs typeface="Times New Roman" panose="02020603050405020304" pitchFamily="18" charset="0"/>
              </a:rPr>
              <a:t>They </a:t>
            </a:r>
            <a:r>
              <a:rPr lang="en-US" sz="1600" b="1" dirty="0">
                <a:solidFill>
                  <a:srgbClr val="002060"/>
                </a:solidFill>
                <a:latin typeface="Times New Roman" panose="02020603050405020304" pitchFamily="18" charset="0"/>
                <a:cs typeface="Times New Roman" panose="02020603050405020304" pitchFamily="18" charset="0"/>
              </a:rPr>
              <a:t>do not want to think</a:t>
            </a:r>
            <a:r>
              <a:rPr lang="en-US" sz="1600" dirty="0">
                <a:solidFill>
                  <a:srgbClr val="002060"/>
                </a:solidFill>
                <a:latin typeface="Times New Roman" panose="02020603050405020304" pitchFamily="18" charset="0"/>
                <a:cs typeface="Times New Roman" panose="02020603050405020304" pitchFamily="18" charset="0"/>
              </a:rPr>
              <a:t>, but they want </a:t>
            </a:r>
            <a:r>
              <a:rPr lang="en-US" sz="1600" b="1" dirty="0">
                <a:solidFill>
                  <a:srgbClr val="002060"/>
                </a:solidFill>
                <a:latin typeface="Times New Roman" panose="02020603050405020304" pitchFamily="18" charset="0"/>
                <a:cs typeface="Times New Roman" panose="02020603050405020304" pitchFamily="18" charset="0"/>
              </a:rPr>
              <a:t>immediate solutions </a:t>
            </a:r>
            <a:r>
              <a:rPr lang="en-US" sz="1600" dirty="0">
                <a:solidFill>
                  <a:srgbClr val="002060"/>
                </a:solidFill>
                <a:latin typeface="Times New Roman" panose="02020603050405020304" pitchFamily="18" charset="0"/>
                <a:cs typeface="Times New Roman" panose="02020603050405020304" pitchFamily="18" charset="0"/>
              </a:rPr>
              <a:t>(Google's search offers an immediate answer to simple questions, such as weather).</a:t>
            </a:r>
            <a:endParaRPr lang="cs-CZ" sz="12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Copywriting</a:t>
            </a:r>
            <a:endParaRPr lang="cs-CZ" dirty="0"/>
          </a:p>
        </p:txBody>
      </p:sp>
    </p:spTree>
    <p:extLst>
      <p:ext uri="{BB962C8B-B14F-4D97-AF65-F5344CB8AC3E}">
        <p14:creationId xmlns:p14="http://schemas.microsoft.com/office/powerpoint/2010/main" val="31284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smtClean="0">
                <a:solidFill>
                  <a:srgbClr val="002060"/>
                </a:solidFill>
              </a:rPr>
              <a:t>Incredibly</a:t>
            </a:r>
            <a:r>
              <a:rPr lang="cs-CZ" sz="2000" dirty="0" smtClean="0">
                <a:solidFill>
                  <a:srgbClr val="002060"/>
                </a:solidFill>
              </a:rPr>
              <a:t> </a:t>
            </a:r>
            <a:r>
              <a:rPr lang="cs-CZ" sz="2000" dirty="0" err="1" smtClean="0">
                <a:solidFill>
                  <a:srgbClr val="002060"/>
                </a:solidFill>
              </a:rPr>
              <a:t>successful</a:t>
            </a:r>
            <a:r>
              <a:rPr lang="cs-CZ" sz="2000" dirty="0" smtClean="0">
                <a:solidFill>
                  <a:srgbClr val="002060"/>
                </a:solidFill>
              </a:rPr>
              <a:t> trend </a:t>
            </a:r>
            <a:r>
              <a:rPr lang="cs-CZ" sz="2000" dirty="0">
                <a:solidFill>
                  <a:srgbClr val="002060"/>
                </a:solidFill>
              </a:rPr>
              <a:t>– </a:t>
            </a:r>
            <a:r>
              <a:rPr lang="cs-CZ" sz="2000" dirty="0" err="1" smtClean="0">
                <a:solidFill>
                  <a:srgbClr val="002060"/>
                </a:solidFill>
                <a:hlinkClick r:id="rId3"/>
              </a:rPr>
              <a:t>blogs</a:t>
            </a:r>
            <a:r>
              <a:rPr lang="cs-CZ" sz="2000" dirty="0" smtClean="0">
                <a:solidFill>
                  <a:srgbClr val="002060"/>
                </a:solidFill>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Blog – online </a:t>
            </a:r>
            <a:r>
              <a:rPr lang="cs-CZ" altLang="cs-CZ" sz="2000" dirty="0" err="1" smtClean="0">
                <a:solidFill>
                  <a:srgbClr val="002060"/>
                </a:solidFill>
                <a:latin typeface="Times New Roman" panose="02020603050405020304" pitchFamily="18" charset="0"/>
                <a:cs typeface="Times New Roman" panose="02020603050405020304" pitchFamily="18" charset="0"/>
              </a:rPr>
              <a:t>diary</a:t>
            </a:r>
            <a:r>
              <a:rPr lang="cs-CZ" altLang="cs-CZ" sz="2000" dirty="0" smtClean="0">
                <a:solidFill>
                  <a:srgbClr val="002060"/>
                </a:solidFill>
                <a:latin typeface="Times New Roman" panose="02020603050405020304" pitchFamily="18" charset="0"/>
                <a:cs typeface="Times New Roman" panose="02020603050405020304" pitchFamily="18" charset="0"/>
              </a:rPr>
              <a:t>.</a:t>
            </a:r>
          </a:p>
          <a:p>
            <a:r>
              <a:rPr lang="en-US" altLang="cs-CZ" sz="2000" i="1" dirty="0">
                <a:solidFill>
                  <a:srgbClr val="002060"/>
                </a:solidFill>
                <a:latin typeface="Times New Roman" panose="02020603050405020304" pitchFamily="18" charset="0"/>
                <a:cs typeface="Times New Roman" panose="02020603050405020304" pitchFamily="18" charset="0"/>
              </a:rPr>
              <a:t>"Bloggers are professionalized and companies take </a:t>
            </a:r>
            <a:r>
              <a:rPr lang="cs-CZ" altLang="cs-CZ" sz="2000" i="1" dirty="0" err="1" smtClean="0">
                <a:solidFill>
                  <a:srgbClr val="002060"/>
                </a:solidFill>
                <a:latin typeface="Times New Roman" panose="02020603050405020304" pitchFamily="18" charset="0"/>
                <a:cs typeface="Times New Roman" panose="02020603050405020304" pitchFamily="18" charset="0"/>
              </a:rPr>
              <a:t>them</a:t>
            </a:r>
            <a:r>
              <a:rPr lang="cs-CZ" altLang="cs-CZ" sz="2000" i="1" dirty="0" smtClean="0">
                <a:solidFill>
                  <a:srgbClr val="002060"/>
                </a:solidFill>
                <a:latin typeface="Times New Roman" panose="02020603050405020304" pitchFamily="18" charset="0"/>
                <a:cs typeface="Times New Roman" panose="02020603050405020304" pitchFamily="18" charset="0"/>
              </a:rPr>
              <a:t> as </a:t>
            </a:r>
            <a:r>
              <a:rPr lang="en-US" altLang="cs-CZ" sz="2000" i="1" dirty="0" smtClean="0">
                <a:solidFill>
                  <a:srgbClr val="002060"/>
                </a:solidFill>
                <a:latin typeface="Times New Roman" panose="02020603050405020304" pitchFamily="18" charset="0"/>
                <a:cs typeface="Times New Roman" panose="02020603050405020304" pitchFamily="18" charset="0"/>
              </a:rPr>
              <a:t>their </a:t>
            </a:r>
            <a:r>
              <a:rPr lang="en-US" altLang="cs-CZ" sz="2000" i="1" dirty="0">
                <a:solidFill>
                  <a:srgbClr val="002060"/>
                </a:solidFill>
                <a:latin typeface="Times New Roman" panose="02020603050405020304" pitchFamily="18" charset="0"/>
                <a:cs typeface="Times New Roman" panose="02020603050405020304" pitchFamily="18" charset="0"/>
              </a:rPr>
              <a:t>partners."</a:t>
            </a:r>
          </a:p>
          <a:p>
            <a:r>
              <a:rPr lang="en-US" altLang="cs-CZ" sz="2000" dirty="0">
                <a:solidFill>
                  <a:srgbClr val="002060"/>
                </a:solidFill>
                <a:latin typeface="Times New Roman" panose="02020603050405020304" pitchFamily="18" charset="0"/>
                <a:cs typeface="Times New Roman" panose="02020603050405020304" pitchFamily="18" charset="0"/>
              </a:rPr>
              <a:t>You also use social media to promote your blog (FB, </a:t>
            </a:r>
            <a:r>
              <a:rPr lang="en-US" altLang="cs-CZ" sz="2000" dirty="0" err="1">
                <a:solidFill>
                  <a:srgbClr val="002060"/>
                </a:solidFill>
                <a:latin typeface="Times New Roman" panose="02020603050405020304" pitchFamily="18" charset="0"/>
                <a:cs typeface="Times New Roman" panose="02020603050405020304" pitchFamily="18" charset="0"/>
              </a:rPr>
              <a:t>Insta</a:t>
            </a:r>
            <a:r>
              <a:rPr lang="en-US" altLang="cs-CZ" sz="2000" dirty="0">
                <a:solidFill>
                  <a:srgbClr val="002060"/>
                </a:solidFill>
                <a:latin typeface="Times New Roman" panose="02020603050405020304" pitchFamily="18" charset="0"/>
                <a:cs typeface="Times New Roman" panose="02020603050405020304" pitchFamily="18" charset="0"/>
              </a:rPr>
              <a:t>).</a:t>
            </a:r>
          </a:p>
          <a:p>
            <a:r>
              <a:rPr lang="en-US" altLang="cs-CZ" sz="2000" i="1" dirty="0">
                <a:solidFill>
                  <a:srgbClr val="002060"/>
                </a:solidFill>
                <a:latin typeface="Times New Roman" panose="02020603050405020304" pitchFamily="18" charset="0"/>
                <a:cs typeface="Times New Roman" panose="02020603050405020304" pitchFamily="18" charset="0"/>
              </a:rPr>
              <a:t>"Women dominate in areas such as cosmetics, fashion, food, cooking and drinks, health and lifestyle, do it yourself (DIY), men dominate technology</a:t>
            </a:r>
            <a:r>
              <a:rPr lang="en-US" altLang="cs-CZ" sz="2000" i="1" dirty="0" smtClean="0">
                <a:solidFill>
                  <a:srgbClr val="002060"/>
                </a:solidFill>
                <a:latin typeface="Times New Roman" panose="02020603050405020304" pitchFamily="18" charset="0"/>
                <a:cs typeface="Times New Roman" panose="02020603050405020304" pitchFamily="18" charset="0"/>
              </a:rPr>
              <a:t>, </a:t>
            </a:r>
            <a:r>
              <a:rPr lang="en-US" altLang="cs-CZ" sz="2000" i="1" dirty="0">
                <a:solidFill>
                  <a:srgbClr val="002060"/>
                </a:solidFill>
                <a:latin typeface="Times New Roman" panose="02020603050405020304" pitchFamily="18" charset="0"/>
                <a:cs typeface="Times New Roman" panose="02020603050405020304" pitchFamily="18" charset="0"/>
              </a:rPr>
              <a:t>society and politics."</a:t>
            </a:r>
          </a:p>
          <a:p>
            <a:r>
              <a:rPr lang="en-US" altLang="cs-CZ" sz="2000" dirty="0">
                <a:solidFill>
                  <a:srgbClr val="002060"/>
                </a:solidFill>
                <a:latin typeface="Times New Roman" panose="02020603050405020304" pitchFamily="18" charset="0"/>
                <a:cs typeface="Times New Roman" panose="02020603050405020304" pitchFamily="18" charset="0"/>
              </a:rPr>
              <a:t>Women </a:t>
            </a:r>
            <a:r>
              <a:rPr lang="en-US" altLang="cs-CZ" sz="2000" dirty="0" smtClean="0">
                <a:solidFill>
                  <a:srgbClr val="002060"/>
                </a:solidFill>
                <a:latin typeface="Times New Roman" panose="02020603050405020304" pitchFamily="18" charset="0"/>
                <a:cs typeface="Times New Roman" panose="02020603050405020304" pitchFamily="18" charset="0"/>
              </a:rPr>
              <a:t>dominate</a:t>
            </a:r>
            <a:r>
              <a:rPr lang="cs-CZ" altLang="cs-CZ" sz="2000" dirty="0" smtClean="0">
                <a:solidFill>
                  <a:srgbClr val="002060"/>
                </a:solidFill>
                <a:latin typeface="Times New Roman" panose="02020603050405020304" pitchFamily="18" charset="0"/>
                <a:cs typeface="Times New Roman" panose="02020603050405020304" pitchFamily="18" charset="0"/>
              </a:rPr>
              <a:t>,</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the youngest age categories are only women, </a:t>
            </a:r>
            <a:r>
              <a:rPr lang="cs-CZ" altLang="cs-CZ" sz="2000" dirty="0" err="1" smtClean="0">
                <a:solidFill>
                  <a:srgbClr val="002060"/>
                </a:solidFill>
                <a:latin typeface="Times New Roman" panose="02020603050405020304" pitchFamily="18" charset="0"/>
                <a:cs typeface="Times New Roman" panose="02020603050405020304" pitchFamily="18" charset="0"/>
              </a:rPr>
              <a:t>older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smtClean="0">
                <a:solidFill>
                  <a:srgbClr val="002060"/>
                </a:solidFill>
                <a:latin typeface="Times New Roman" panose="02020603050405020304" pitchFamily="18" charset="0"/>
                <a:cs typeface="Times New Roman" panose="02020603050405020304" pitchFamily="18" charset="0"/>
              </a:rPr>
              <a:t>men</a:t>
            </a:r>
            <a:r>
              <a:rPr lang="en-US" altLang="cs-CZ" sz="2000" dirty="0">
                <a:solidFill>
                  <a:srgbClr val="002060"/>
                </a:solidFill>
                <a:latin typeface="Times New Roman" panose="02020603050405020304" pitchFamily="18" charset="0"/>
                <a:cs typeface="Times New Roman" panose="02020603050405020304" pitchFamily="18" charset="0"/>
              </a:rPr>
              <a:t>.</a:t>
            </a:r>
            <a:endParaRPr lang="cs-CZ" altLang="cs-CZ" sz="2000" dirty="0" smtClean="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Nice </a:t>
            </a:r>
            <a:r>
              <a:rPr lang="cs-CZ" altLang="cs-CZ" sz="2000" dirty="0" err="1" smtClean="0">
                <a:solidFill>
                  <a:srgbClr val="002060"/>
                </a:solidFill>
                <a:latin typeface="Times New Roman" panose="02020603050405020304" pitchFamily="18" charset="0"/>
                <a:cs typeface="Times New Roman" panose="02020603050405020304" pitchFamily="18" charset="0"/>
              </a:rPr>
              <a:t>example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is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Tchibo</a:t>
            </a:r>
            <a:r>
              <a:rPr lang="cs-CZ" altLang="cs-CZ" sz="2000" dirty="0" smtClean="0">
                <a:solidFill>
                  <a:srgbClr val="002060"/>
                </a:solidFill>
                <a:latin typeface="Times New Roman" panose="02020603050405020304" pitchFamily="18" charset="0"/>
                <a:cs typeface="Times New Roman" panose="02020603050405020304" pitchFamily="18" charset="0"/>
              </a:rPr>
              <a:t> – </a:t>
            </a:r>
            <a:r>
              <a:rPr lang="cs-CZ" altLang="cs-CZ" sz="2000" dirty="0" smtClean="0">
                <a:solidFill>
                  <a:srgbClr val="002060"/>
                </a:solidFill>
                <a:latin typeface="Times New Roman" panose="02020603050405020304" pitchFamily="18" charset="0"/>
                <a:cs typeface="Times New Roman" panose="02020603050405020304" pitchFamily="18" charset="0"/>
                <a:hlinkClick r:id="rId4"/>
              </a:rPr>
              <a:t>web</a:t>
            </a:r>
            <a:r>
              <a:rPr lang="cs-CZ" altLang="cs-CZ" sz="2000" dirty="0" smtClean="0">
                <a:solidFill>
                  <a:srgbClr val="002060"/>
                </a:solidFill>
                <a:latin typeface="Times New Roman" panose="02020603050405020304" pitchFamily="18" charset="0"/>
                <a:cs typeface="Times New Roman" panose="02020603050405020304" pitchFamily="18" charset="0"/>
              </a:rPr>
              <a:t> vs. </a:t>
            </a:r>
            <a:r>
              <a:rPr lang="cs-CZ" altLang="cs-CZ" sz="2000" dirty="0" smtClean="0">
                <a:solidFill>
                  <a:srgbClr val="002060"/>
                </a:solidFill>
                <a:latin typeface="Times New Roman" panose="02020603050405020304" pitchFamily="18" charset="0"/>
                <a:cs typeface="Times New Roman" panose="02020603050405020304" pitchFamily="18" charset="0"/>
                <a:hlinkClick r:id="rId5"/>
              </a:rPr>
              <a:t>blog</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FF0000"/>
                </a:solidFill>
                <a:latin typeface="Times New Roman" panose="02020603050405020304" pitchFamily="18" charset="0"/>
                <a:cs typeface="Times New Roman" panose="02020603050405020304" pitchFamily="18" charset="0"/>
              </a:rPr>
              <a:t>Have</a:t>
            </a:r>
            <a:r>
              <a:rPr lang="cs-CZ" altLang="cs-CZ" sz="2000" dirty="0">
                <a:solidFill>
                  <a:srgbClr val="FF0000"/>
                </a:solidFill>
                <a:latin typeface="Times New Roman" panose="02020603050405020304" pitchFamily="18" charset="0"/>
                <a:cs typeface="Times New Roman" panose="02020603050405020304" pitchFamily="18" charset="0"/>
              </a:rPr>
              <a:t> </a:t>
            </a:r>
            <a:r>
              <a:rPr lang="cs-CZ" altLang="cs-CZ" sz="2000" dirty="0" err="1" smtClean="0">
                <a:solidFill>
                  <a:srgbClr val="FF0000"/>
                </a:solidFill>
                <a:latin typeface="Times New Roman" panose="02020603050405020304" pitchFamily="18" charset="0"/>
                <a:cs typeface="Times New Roman" panose="02020603050405020304" pitchFamily="18" charset="0"/>
              </a:rPr>
              <a:t>blogs</a:t>
            </a:r>
            <a:r>
              <a:rPr lang="cs-CZ" altLang="cs-CZ" sz="2000" dirty="0" smtClean="0">
                <a:solidFill>
                  <a:srgbClr val="FF0000"/>
                </a:solidFill>
                <a:latin typeface="Times New Roman" panose="02020603050405020304" pitchFamily="18" charset="0"/>
                <a:cs typeface="Times New Roman" panose="02020603050405020304" pitchFamily="18" charset="0"/>
              </a:rPr>
              <a:t> </a:t>
            </a:r>
            <a:r>
              <a:rPr lang="cs-CZ" altLang="cs-CZ" sz="2000" dirty="0" err="1" smtClean="0">
                <a:solidFill>
                  <a:srgbClr val="FF0000"/>
                </a:solidFill>
                <a:latin typeface="Times New Roman" panose="02020603050405020304" pitchFamily="18" charset="0"/>
                <a:cs typeface="Times New Roman" panose="02020603050405020304" pitchFamily="18" charset="0"/>
              </a:rPr>
              <a:t>moved</a:t>
            </a:r>
            <a:r>
              <a:rPr lang="cs-CZ" altLang="cs-CZ" sz="2000" dirty="0" smtClean="0">
                <a:solidFill>
                  <a:srgbClr val="FF0000"/>
                </a:solidFill>
                <a:latin typeface="Times New Roman" panose="02020603050405020304" pitchFamily="18" charset="0"/>
                <a:cs typeface="Times New Roman" panose="02020603050405020304" pitchFamily="18" charset="0"/>
              </a:rPr>
              <a:t> to</a:t>
            </a:r>
            <a:r>
              <a:rPr lang="cs-CZ" altLang="cs-CZ" sz="2000" dirty="0">
                <a:solidFill>
                  <a:srgbClr val="FF0000"/>
                </a:solidFill>
                <a:latin typeface="Times New Roman" panose="02020603050405020304" pitchFamily="18" charset="0"/>
                <a:cs typeface="Times New Roman" panose="02020603050405020304" pitchFamily="18" charset="0"/>
              </a:rPr>
              <a:t> </a:t>
            </a:r>
            <a:r>
              <a:rPr lang="cs-CZ" altLang="cs-CZ" sz="2000" dirty="0" err="1" smtClean="0">
                <a:solidFill>
                  <a:srgbClr val="FF0000"/>
                </a:solidFill>
                <a:latin typeface="Times New Roman" panose="02020603050405020304" pitchFamily="18" charset="0"/>
                <a:cs typeface="Times New Roman" panose="02020603050405020304" pitchFamily="18" charset="0"/>
              </a:rPr>
              <a:t>social</a:t>
            </a:r>
            <a:r>
              <a:rPr lang="cs-CZ" altLang="cs-CZ" sz="2000" dirty="0" smtClean="0">
                <a:solidFill>
                  <a:srgbClr val="FF0000"/>
                </a:solidFill>
                <a:latin typeface="Times New Roman" panose="02020603050405020304" pitchFamily="18" charset="0"/>
                <a:cs typeface="Times New Roman" panose="02020603050405020304" pitchFamily="18" charset="0"/>
              </a:rPr>
              <a:t> </a:t>
            </a:r>
            <a:r>
              <a:rPr lang="cs-CZ" altLang="cs-CZ" sz="2000" dirty="0" err="1" smtClean="0">
                <a:solidFill>
                  <a:srgbClr val="FF0000"/>
                </a:solidFill>
                <a:latin typeface="Times New Roman" panose="02020603050405020304" pitchFamily="18" charset="0"/>
                <a:cs typeface="Times New Roman" panose="02020603050405020304" pitchFamily="18" charset="0"/>
              </a:rPr>
              <a:t>networks</a:t>
            </a:r>
            <a:r>
              <a:rPr lang="cs-CZ" altLang="cs-CZ" sz="2000" dirty="0" smtClean="0">
                <a:solidFill>
                  <a:srgbClr val="FF0000"/>
                </a:solidFill>
                <a:latin typeface="Times New Roman" panose="02020603050405020304" pitchFamily="18" charset="0"/>
                <a:cs typeface="Times New Roman" panose="02020603050405020304" pitchFamily="18" charset="0"/>
              </a:rPr>
              <a:t> </a:t>
            </a:r>
            <a:r>
              <a:rPr lang="cs-CZ" altLang="cs-CZ" sz="2000" dirty="0">
                <a:solidFill>
                  <a:srgbClr val="FF0000"/>
                </a:solidFill>
                <a:latin typeface="Times New Roman" panose="02020603050405020304" pitchFamily="18" charset="0"/>
                <a:cs typeface="Times New Roman" panose="02020603050405020304" pitchFamily="18" charset="0"/>
              </a:rPr>
              <a:t>(FB)?</a:t>
            </a:r>
          </a:p>
        </p:txBody>
      </p:sp>
      <p:sp>
        <p:nvSpPr>
          <p:cNvPr id="6" name="Nadpis 5"/>
          <p:cNvSpPr>
            <a:spLocks noGrp="1"/>
          </p:cNvSpPr>
          <p:nvPr>
            <p:ph type="title"/>
          </p:nvPr>
        </p:nvSpPr>
        <p:spPr>
          <a:xfrm>
            <a:off x="179512" y="195486"/>
            <a:ext cx="3888432" cy="507703"/>
          </a:xfrm>
        </p:spPr>
        <p:txBody>
          <a:bodyPr/>
          <a:lstStyle/>
          <a:p>
            <a:r>
              <a:rPr lang="cs-CZ" dirty="0" err="1" smtClean="0"/>
              <a:t>Blogs</a:t>
            </a:r>
            <a:endParaRPr lang="cs-CZ" dirty="0"/>
          </a:p>
        </p:txBody>
      </p:sp>
    </p:spTree>
    <p:extLst>
      <p:ext uri="{BB962C8B-B14F-4D97-AF65-F5344CB8AC3E}">
        <p14:creationId xmlns:p14="http://schemas.microsoft.com/office/powerpoint/2010/main" val="9188257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hlinkClick r:id="rId3"/>
              </a:rPr>
              <a:t>FB Intelu </a:t>
            </a:r>
            <a:r>
              <a:rPr lang="cs-CZ" sz="2000" dirty="0">
                <a:solidFill>
                  <a:srgbClr val="002060"/>
                </a:solidFill>
              </a:rPr>
              <a:t>– </a:t>
            </a:r>
            <a:r>
              <a:rPr lang="cs-CZ" sz="2000" dirty="0" err="1" smtClean="0">
                <a:solidFill>
                  <a:srgbClr val="002060"/>
                </a:solidFill>
              </a:rPr>
              <a:t>boring</a:t>
            </a:r>
            <a:r>
              <a:rPr lang="cs-CZ" sz="2000" dirty="0" smtClean="0">
                <a:solidFill>
                  <a:srgbClr val="002060"/>
                </a:solidFill>
              </a:rPr>
              <a:t> </a:t>
            </a:r>
            <a:r>
              <a:rPr lang="cs-CZ" sz="2000" dirty="0" err="1" smtClean="0">
                <a:solidFill>
                  <a:srgbClr val="002060"/>
                </a:solidFill>
              </a:rPr>
              <a:t>microprocessors</a:t>
            </a:r>
            <a:r>
              <a:rPr lang="cs-CZ" sz="2000" dirty="0" smtClean="0">
                <a:solidFill>
                  <a:srgbClr val="002060"/>
                </a:solidFill>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Premise – </a:t>
            </a:r>
            <a:r>
              <a:rPr lang="cs-CZ" altLang="cs-CZ" sz="2000" dirty="0" err="1" smtClean="0">
                <a:solidFill>
                  <a:srgbClr val="002060"/>
                </a:solidFill>
                <a:latin typeface="Times New Roman" panose="02020603050405020304" pitchFamily="18" charset="0"/>
                <a:cs typeface="Times New Roman" panose="02020603050405020304" pitchFamily="18" charset="0"/>
              </a:rPr>
              <a:t>incredible</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overpressure of content on the </a:t>
            </a:r>
            <a:r>
              <a:rPr lang="en-US" altLang="cs-CZ" sz="2000" dirty="0" smtClean="0">
                <a:solidFill>
                  <a:srgbClr val="002060"/>
                </a:solidFill>
                <a:latin typeface="Times New Roman" panose="02020603050405020304" pitchFamily="18" charset="0"/>
                <a:cs typeface="Times New Roman" panose="02020603050405020304" pitchFamily="18" charset="0"/>
              </a:rPr>
              <a:t>user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smtClean="0">
                <a:solidFill>
                  <a:srgbClr val="002060"/>
                </a:solidFill>
                <a:latin typeface="Times New Roman" panose="02020603050405020304" pitchFamily="18" charset="0"/>
                <a:cs typeface="Times New Roman" panose="02020603050405020304" pitchFamily="18" charset="0"/>
              </a:rPr>
              <a:t>(</a:t>
            </a:r>
            <a:r>
              <a:rPr lang="en-US" altLang="cs-CZ" sz="2000" dirty="0">
                <a:solidFill>
                  <a:srgbClr val="002060"/>
                </a:solidFill>
                <a:latin typeface="Times New Roman" panose="02020603050405020304" pitchFamily="18" charset="0"/>
                <a:cs typeface="Times New Roman" panose="02020603050405020304" pitchFamily="18" charset="0"/>
              </a:rPr>
              <a:t>1.3 million posts </a:t>
            </a:r>
            <a:r>
              <a:rPr lang="cs-CZ" altLang="cs-CZ" sz="2000" dirty="0" smtClean="0">
                <a:solidFill>
                  <a:srgbClr val="002060"/>
                </a:solidFill>
                <a:latin typeface="Times New Roman" panose="02020603050405020304" pitchFamily="18" charset="0"/>
                <a:cs typeface="Times New Roman" panose="02020603050405020304" pitchFamily="18" charset="0"/>
              </a:rPr>
              <a:t>on</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FB every </a:t>
            </a:r>
            <a:r>
              <a:rPr lang="en-US" altLang="cs-CZ" sz="2000" dirty="0">
                <a:solidFill>
                  <a:srgbClr val="002060"/>
                </a:solidFill>
                <a:latin typeface="Times New Roman" panose="02020603050405020304" pitchFamily="18" charset="0"/>
                <a:cs typeface="Times New Roman" panose="02020603050405020304" pitchFamily="18" charset="0"/>
                <a:hlinkClick r:id="rId4"/>
              </a:rPr>
              <a:t>minute</a:t>
            </a:r>
            <a:r>
              <a:rPr lang="en-US" altLang="cs-CZ" sz="2000" dirty="0">
                <a:solidFill>
                  <a:srgbClr val="002060"/>
                </a:solidFill>
                <a:latin typeface="Times New Roman" panose="02020603050405020304" pitchFamily="18" charset="0"/>
                <a:cs typeface="Times New Roman" panose="02020603050405020304" pitchFamily="18" charset="0"/>
              </a:rPr>
              <a:t>), despite the algorithms delivering us personalized content (or </a:t>
            </a:r>
            <a:r>
              <a:rPr lang="en-US" altLang="cs-CZ" sz="2000" dirty="0" smtClean="0">
                <a:solidFill>
                  <a:srgbClr val="002060"/>
                </a:solidFill>
                <a:latin typeface="Times New Roman" panose="02020603050405020304" pitchFamily="18" charset="0"/>
                <a:cs typeface="Times New Roman" panose="02020603050405020304" pitchFamily="18" charset="0"/>
              </a:rPr>
              <a:t>because </a:t>
            </a:r>
            <a:r>
              <a:rPr lang="en-US" altLang="cs-CZ" sz="2000" dirty="0">
                <a:solidFill>
                  <a:srgbClr val="002060"/>
                </a:solidFill>
                <a:latin typeface="Times New Roman" panose="02020603050405020304" pitchFamily="18" charset="0"/>
                <a:cs typeface="Times New Roman" panose="02020603050405020304" pitchFamily="18" charset="0"/>
              </a:rPr>
              <a:t>of them</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smtClean="0">
                <a:solidFill>
                  <a:srgbClr val="002060"/>
                </a:solidFill>
                <a:latin typeface="Times New Roman" panose="02020603050405020304" pitchFamily="18" charset="0"/>
                <a:cs typeface="Times New Roman" panose="02020603050405020304" pitchFamily="18" charset="0"/>
              </a:rPr>
              <a:t>i</a:t>
            </a:r>
            <a:r>
              <a:rPr lang="en-US" altLang="cs-CZ" sz="2000" dirty="0" smtClean="0">
                <a:solidFill>
                  <a:srgbClr val="002060"/>
                </a:solidFill>
                <a:latin typeface="Times New Roman" panose="02020603050405020304" pitchFamily="18" charset="0"/>
                <a:cs typeface="Times New Roman" panose="02020603050405020304" pitchFamily="18" charset="0"/>
              </a:rPr>
              <a:t>t </a:t>
            </a:r>
            <a:r>
              <a:rPr lang="en-US" altLang="cs-CZ" sz="2000" dirty="0">
                <a:solidFill>
                  <a:srgbClr val="002060"/>
                </a:solidFill>
                <a:latin typeface="Times New Roman" panose="02020603050405020304" pitchFamily="18" charset="0"/>
                <a:cs typeface="Times New Roman" panose="02020603050405020304" pitchFamily="18" charset="0"/>
              </a:rPr>
              <a:t>is necessary to stand </a:t>
            </a:r>
            <a:r>
              <a:rPr lang="en-US" altLang="cs-CZ" sz="2000" dirty="0" smtClean="0">
                <a:solidFill>
                  <a:srgbClr val="002060"/>
                </a:solidFill>
                <a:latin typeface="Times New Roman" panose="02020603050405020304" pitchFamily="18" charset="0"/>
                <a:cs typeface="Times New Roman" panose="02020603050405020304" pitchFamily="18" charset="0"/>
              </a:rPr>
              <a:t>out, </a:t>
            </a:r>
            <a:r>
              <a:rPr lang="en-US" altLang="cs-CZ" sz="2000" dirty="0">
                <a:solidFill>
                  <a:srgbClr val="002060"/>
                </a:solidFill>
                <a:latin typeface="Times New Roman" panose="02020603050405020304" pitchFamily="18" charset="0"/>
                <a:cs typeface="Times New Roman" panose="02020603050405020304" pitchFamily="18" charset="0"/>
              </a:rPr>
              <a:t>in other words, </a:t>
            </a:r>
            <a:r>
              <a:rPr lang="cs-CZ" altLang="cs-CZ" sz="2000" dirty="0" err="1" smtClean="0">
                <a:solidFill>
                  <a:srgbClr val="002060"/>
                </a:solidFill>
                <a:latin typeface="Times New Roman" panose="02020603050405020304" pitchFamily="18" charset="0"/>
                <a:cs typeface="Times New Roman" panose="02020603050405020304" pitchFamily="18" charset="0"/>
              </a:rPr>
              <a:t>attract</a:t>
            </a:r>
            <a:r>
              <a:rPr lang="cs-CZ" altLang="cs-CZ" sz="2000" dirty="0" smtClean="0">
                <a:solidFill>
                  <a:srgbClr val="002060"/>
                </a:solidFill>
                <a:latin typeface="Times New Roman" panose="02020603050405020304" pitchFamily="18" charset="0"/>
                <a:cs typeface="Times New Roman" panose="02020603050405020304" pitchFamily="18" charset="0"/>
              </a:rPr>
              <a:t> and</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engage. </a:t>
            </a:r>
            <a:r>
              <a:rPr lang="cs-CZ" altLang="cs-CZ" sz="2000" dirty="0" smtClean="0">
                <a:solidFill>
                  <a:srgbClr val="002060"/>
                </a:solidFill>
                <a:latin typeface="Times New Roman" panose="02020603050405020304" pitchFamily="18" charset="0"/>
                <a:cs typeface="Times New Roman" panose="02020603050405020304" pitchFamily="18" charset="0"/>
              </a:rPr>
              <a:t>B</a:t>
            </a:r>
            <a:r>
              <a:rPr lang="en-US" altLang="cs-CZ" sz="2000" dirty="0" err="1" smtClean="0">
                <a:solidFill>
                  <a:srgbClr val="002060"/>
                </a:solidFill>
                <a:latin typeface="Times New Roman" panose="02020603050405020304" pitchFamily="18" charset="0"/>
                <a:cs typeface="Times New Roman" panose="02020603050405020304" pitchFamily="18" charset="0"/>
              </a:rPr>
              <a:t>uild</a:t>
            </a:r>
            <a:r>
              <a:rPr lang="cs-CZ" altLang="cs-CZ" sz="2000" dirty="0" err="1" smtClean="0">
                <a:solidFill>
                  <a:srgbClr val="002060"/>
                </a:solidFill>
                <a:latin typeface="Times New Roman" panose="02020603050405020304" pitchFamily="18" charset="0"/>
                <a:cs typeface="Times New Roman" panose="02020603050405020304" pitchFamily="18" charset="0"/>
              </a:rPr>
              <a:t>ing</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a long term brand vs. </a:t>
            </a:r>
            <a:r>
              <a:rPr lang="en-US" altLang="cs-CZ" sz="2000" dirty="0" smtClean="0">
                <a:solidFill>
                  <a:srgbClr val="002060"/>
                </a:solidFill>
                <a:latin typeface="Times New Roman" panose="02020603050405020304" pitchFamily="18" charset="0"/>
                <a:cs typeface="Times New Roman" panose="02020603050405020304" pitchFamily="18" charset="0"/>
              </a:rPr>
              <a:t>shock</a:t>
            </a:r>
            <a:r>
              <a:rPr lang="cs-CZ" altLang="cs-CZ" sz="2000" dirty="0" err="1" smtClean="0">
                <a:solidFill>
                  <a:srgbClr val="002060"/>
                </a:solidFill>
                <a:latin typeface="Times New Roman" panose="02020603050405020304" pitchFamily="18" charset="0"/>
                <a:cs typeface="Times New Roman" panose="02020603050405020304" pitchFamily="18" charset="0"/>
              </a:rPr>
              <a:t>ing</a:t>
            </a:r>
            <a:r>
              <a:rPr lang="en-US" altLang="cs-CZ" sz="2000" dirty="0" smtClean="0">
                <a:solidFill>
                  <a:srgbClr val="002060"/>
                </a:solidFill>
                <a:latin typeface="Times New Roman" panose="02020603050405020304" pitchFamily="18" charset="0"/>
                <a:cs typeface="Times New Roman" panose="02020603050405020304" pitchFamily="18" charset="0"/>
              </a:rPr>
              <a:t>.</a:t>
            </a:r>
            <a:endParaRPr lang="en-US" altLang="cs-CZ" sz="2000" dirty="0">
              <a:solidFill>
                <a:srgbClr val="002060"/>
              </a:solidFill>
              <a:latin typeface="Times New Roman" panose="02020603050405020304" pitchFamily="18" charset="0"/>
              <a:cs typeface="Times New Roman" panose="02020603050405020304" pitchFamily="18" charset="0"/>
            </a:endParaRPr>
          </a:p>
          <a:p>
            <a:r>
              <a:rPr lang="en-US" altLang="cs-CZ" sz="2000" dirty="0">
                <a:solidFill>
                  <a:srgbClr val="002060"/>
                </a:solidFill>
                <a:latin typeface="Times New Roman" panose="02020603050405020304" pitchFamily="18" charset="0"/>
                <a:cs typeface="Times New Roman" panose="02020603050405020304" pitchFamily="18" charset="0"/>
              </a:rPr>
              <a:t>GIF (Graphics Interchange Format) - "short video".</a:t>
            </a:r>
          </a:p>
          <a:p>
            <a:r>
              <a:rPr lang="en-US" altLang="cs-CZ" sz="2000" dirty="0">
                <a:solidFill>
                  <a:srgbClr val="002060"/>
                </a:solidFill>
                <a:latin typeface="Times New Roman" panose="02020603050405020304" pitchFamily="18" charset="0"/>
                <a:cs typeface="Times New Roman" panose="02020603050405020304" pitchFamily="18" charset="0"/>
              </a:rPr>
              <a:t>Advantages?</a:t>
            </a:r>
          </a:p>
          <a:p>
            <a:r>
              <a:rPr lang="en-US" altLang="cs-CZ" sz="2000" dirty="0">
                <a:solidFill>
                  <a:srgbClr val="002060"/>
                </a:solidFill>
                <a:latin typeface="Times New Roman" panose="02020603050405020304" pitchFamily="18" charset="0"/>
                <a:cs typeface="Times New Roman" panose="02020603050405020304" pitchFamily="18" charset="0"/>
              </a:rPr>
              <a:t>Disadvantages?</a:t>
            </a:r>
          </a:p>
          <a:p>
            <a:r>
              <a:rPr lang="en-US" altLang="cs-CZ" sz="2000" dirty="0">
                <a:solidFill>
                  <a:srgbClr val="002060"/>
                </a:solidFill>
                <a:latin typeface="Times New Roman" panose="02020603050405020304" pitchFamily="18" charset="0"/>
                <a:cs typeface="Times New Roman" panose="02020603050405020304" pitchFamily="18" charset="0"/>
              </a:rPr>
              <a:t>Ethics! Must agree with the </a:t>
            </a:r>
            <a:r>
              <a:rPr lang="en-US" altLang="cs-CZ" sz="2000" dirty="0" smtClean="0">
                <a:solidFill>
                  <a:srgbClr val="002060"/>
                </a:solidFill>
                <a:latin typeface="Times New Roman" panose="02020603050405020304" pitchFamily="18" charset="0"/>
                <a:cs typeface="Times New Roman" panose="02020603050405020304" pitchFamily="18" charset="0"/>
              </a:rPr>
              <a:t>target!</a:t>
            </a:r>
            <a:endParaRPr lang="cs-CZ" altLang="cs-CZ" sz="2000" dirty="0" smtClean="0">
              <a:solidFill>
                <a:srgbClr val="002060"/>
              </a:solidFill>
              <a:latin typeface="Times New Roman" panose="02020603050405020304" pitchFamily="18" charset="0"/>
              <a:cs typeface="Times New Roman" panose="02020603050405020304" pitchFamily="18" charset="0"/>
            </a:endParaRPr>
          </a:p>
          <a:p>
            <a:r>
              <a:rPr lang="cs-CZ" altLang="cs-CZ" sz="2000" dirty="0" err="1" smtClean="0">
                <a:solidFill>
                  <a:srgbClr val="002060"/>
                </a:solidFill>
                <a:latin typeface="Times New Roman" panose="02020603050405020304" pitchFamily="18" charset="0"/>
                <a:cs typeface="Times New Roman" panose="02020603050405020304" pitchFamily="18" charset="0"/>
              </a:rPr>
              <a:t>Download</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hlinkClick r:id="rId5"/>
              </a:rPr>
              <a:t>here</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112568" cy="507703"/>
          </a:xfrm>
        </p:spPr>
        <p:txBody>
          <a:bodyPr/>
          <a:lstStyle/>
          <a:p>
            <a:r>
              <a:rPr lang="cs-CZ" dirty="0" err="1" smtClean="0"/>
              <a:t>Posts</a:t>
            </a:r>
            <a:r>
              <a:rPr lang="cs-CZ" dirty="0" smtClean="0"/>
              <a:t> on </a:t>
            </a:r>
            <a:r>
              <a:rPr lang="cs-CZ" dirty="0" err="1" smtClean="0"/>
              <a:t>social</a:t>
            </a:r>
            <a:r>
              <a:rPr lang="cs-CZ" dirty="0" smtClean="0"/>
              <a:t> </a:t>
            </a:r>
            <a:r>
              <a:rPr lang="cs-CZ" dirty="0" err="1" smtClean="0"/>
              <a:t>networks</a:t>
            </a:r>
            <a:r>
              <a:rPr lang="cs-CZ" dirty="0" smtClean="0"/>
              <a:t> - </a:t>
            </a:r>
            <a:r>
              <a:rPr lang="cs-CZ" dirty="0" err="1" smtClean="0"/>
              <a:t>GIFs</a:t>
            </a:r>
            <a:endParaRPr lang="cs-CZ" dirty="0"/>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72200" y="2826394"/>
            <a:ext cx="2337368" cy="1746875"/>
          </a:xfrm>
          <a:prstGeom prst="rect">
            <a:avLst/>
          </a:prstGeom>
        </p:spPr>
      </p:pic>
    </p:spTree>
    <p:extLst>
      <p:ext uri="{BB962C8B-B14F-4D97-AF65-F5344CB8AC3E}">
        <p14:creationId xmlns:p14="http://schemas.microsoft.com/office/powerpoint/2010/main" val="2180778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Hard to define </a:t>
            </a:r>
            <a:r>
              <a:rPr lang="cs-CZ" sz="20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 funny picture that has its meaning and is used to describe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smtClean="0">
                <a:solidFill>
                  <a:srgbClr val="002060"/>
                </a:solidFill>
                <a:latin typeface="Times New Roman" panose="02020603050405020304" pitchFamily="18" charset="0"/>
                <a:cs typeface="Times New Roman" panose="02020603050405020304" pitchFamily="18" charset="0"/>
              </a:rPr>
              <a:t> situation</a:t>
            </a:r>
            <a:r>
              <a:rPr lang="cs-CZ" sz="2000" dirty="0" smtClean="0">
                <a:solidFill>
                  <a:srgbClr val="002060"/>
                </a:solidFill>
                <a:latin typeface="Times New Roman" panose="02020603050405020304" pitchFamily="18" charset="0"/>
                <a:cs typeface="Times New Roman" panose="02020603050405020304" pitchFamily="18" charset="0"/>
              </a:rPr>
              <a:t> and </a:t>
            </a:r>
            <a:r>
              <a:rPr lang="cs-CZ" sz="2000" dirty="0" err="1" smtClean="0">
                <a:solidFill>
                  <a:srgbClr val="002060"/>
                </a:solidFill>
                <a:latin typeface="Times New Roman" panose="02020603050405020304" pitchFamily="18" charset="0"/>
                <a:cs typeface="Times New Roman" panose="02020603050405020304" pitchFamily="18" charset="0"/>
              </a:rPr>
              <a:t>give</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it</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additional</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context</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r>
              <a:rPr lang="en-US" sz="2000" dirty="0">
                <a:solidFill>
                  <a:srgbClr val="002060"/>
                </a:solidFill>
                <a:latin typeface="Times New Roman" panose="02020603050405020304" pitchFamily="18" charset="0"/>
                <a:cs typeface="Times New Roman" panose="02020603050405020304" pitchFamily="18" charset="0"/>
              </a:rPr>
              <a:t>A nice </a:t>
            </a:r>
            <a:r>
              <a:rPr lang="en-US" sz="2000" dirty="0">
                <a:solidFill>
                  <a:srgbClr val="002060"/>
                </a:solidFill>
                <a:latin typeface="Times New Roman" panose="02020603050405020304" pitchFamily="18" charset="0"/>
                <a:cs typeface="Times New Roman" panose="02020603050405020304" pitchFamily="18" charset="0"/>
                <a:hlinkClick r:id="rId3"/>
              </a:rPr>
              <a:t>article</a:t>
            </a:r>
            <a:r>
              <a:rPr lang="en-US" sz="2000" dirty="0">
                <a:solidFill>
                  <a:srgbClr val="002060"/>
                </a:solidFill>
                <a:latin typeface="Times New Roman" panose="02020603050405020304" pitchFamily="18" charset="0"/>
                <a:cs typeface="Times New Roman" panose="02020603050405020304" pitchFamily="18" charset="0"/>
              </a:rPr>
              <a:t> on Forbes - given the </a:t>
            </a:r>
            <a:r>
              <a:rPr lang="cs-CZ" sz="2000" dirty="0" err="1" smtClean="0">
                <a:solidFill>
                  <a:srgbClr val="002060"/>
                </a:solidFill>
                <a:latin typeface="Times New Roman" panose="02020603050405020304" pitchFamily="18" charset="0"/>
                <a:cs typeface="Times New Roman" panose="02020603050405020304" pitchFamily="18" charset="0"/>
              </a:rPr>
              <a:t>amount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of time we spend every day on the internet, </a:t>
            </a:r>
            <a:r>
              <a:rPr lang="en-US" sz="2000" dirty="0" smtClean="0">
                <a:solidFill>
                  <a:srgbClr val="002060"/>
                </a:solidFill>
                <a:latin typeface="Times New Roman" panose="02020603050405020304" pitchFamily="18" charset="0"/>
                <a:cs typeface="Times New Roman" panose="02020603050405020304" pitchFamily="18" charset="0"/>
              </a:rPr>
              <a:t>commercial </a:t>
            </a:r>
            <a:r>
              <a:rPr lang="en-US" sz="2000" dirty="0">
                <a:solidFill>
                  <a:srgbClr val="002060"/>
                </a:solidFill>
                <a:latin typeface="Times New Roman" panose="02020603050405020304" pitchFamily="18" charset="0"/>
                <a:cs typeface="Times New Roman" panose="02020603050405020304" pitchFamily="18" charset="0"/>
              </a:rPr>
              <a:t>communications are uninteresting.</a:t>
            </a:r>
          </a:p>
          <a:p>
            <a:r>
              <a:rPr lang="en-US" sz="2000" dirty="0">
                <a:solidFill>
                  <a:srgbClr val="002060"/>
                </a:solidFill>
                <a:latin typeface="Times New Roman" panose="02020603050405020304" pitchFamily="18" charset="0"/>
                <a:cs typeface="Times New Roman" panose="02020603050405020304" pitchFamily="18" charset="0"/>
              </a:rPr>
              <a:t>Advantages?</a:t>
            </a:r>
          </a:p>
          <a:p>
            <a:r>
              <a:rPr lang="en-US" sz="2000" dirty="0">
                <a:solidFill>
                  <a:srgbClr val="002060"/>
                </a:solidFill>
                <a:latin typeface="Times New Roman" panose="02020603050405020304" pitchFamily="18" charset="0"/>
                <a:cs typeface="Times New Roman" panose="02020603050405020304" pitchFamily="18" charset="0"/>
              </a:rPr>
              <a:t>Disadvantages?</a:t>
            </a:r>
          </a:p>
          <a:p>
            <a:r>
              <a:rPr lang="en-US" sz="2000" dirty="0">
                <a:solidFill>
                  <a:srgbClr val="002060"/>
                </a:solidFill>
                <a:latin typeface="Times New Roman" panose="02020603050405020304" pitchFamily="18" charset="0"/>
                <a:cs typeface="Times New Roman" panose="02020603050405020304" pitchFamily="18" charset="0"/>
              </a:rPr>
              <a:t>Ethics! Must agree with the </a:t>
            </a:r>
            <a:r>
              <a:rPr lang="en-US" sz="2000" dirty="0" smtClean="0">
                <a:solidFill>
                  <a:srgbClr val="002060"/>
                </a:solidFill>
                <a:latin typeface="Times New Roman" panose="02020603050405020304" pitchFamily="18" charset="0"/>
                <a:cs typeface="Times New Roman" panose="02020603050405020304" pitchFamily="18" charset="0"/>
              </a:rPr>
              <a:t>target</a:t>
            </a:r>
            <a:r>
              <a:rPr lang="cs-CZ" sz="2000" dirty="0" smtClean="0">
                <a:solidFill>
                  <a:srgbClr val="002060"/>
                </a:solidFill>
                <a:latin typeface="Times New Roman" panose="02020603050405020304" pitchFamily="18" charset="0"/>
                <a:cs typeface="Times New Roman" panose="02020603050405020304" pitchFamily="18" charset="0"/>
              </a:rPr>
              <a:t> audience</a:t>
            </a:r>
            <a:r>
              <a:rPr lang="en-US" sz="2000" dirty="0" smtClean="0">
                <a:solidFill>
                  <a:srgbClr val="002060"/>
                </a:solidFill>
                <a:latin typeface="Times New Roman" panose="02020603050405020304" pitchFamily="18" charset="0"/>
                <a:cs typeface="Times New Roman" panose="02020603050405020304" pitchFamily="18" charset="0"/>
              </a:rPr>
              <a:t>!</a:t>
            </a:r>
            <a:r>
              <a:rPr lang="cs-CZ" altLang="cs-CZ" sz="2000" dirty="0" smtClean="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smtClean="0">
                <a:solidFill>
                  <a:srgbClr val="002060"/>
                </a:solidFill>
                <a:latin typeface="Times New Roman" panose="02020603050405020304" pitchFamily="18" charset="0"/>
                <a:cs typeface="Times New Roman" panose="02020603050405020304" pitchFamily="18" charset="0"/>
              </a:rPr>
              <a:t>Another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Forbes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hlinkClick r:id="rId4"/>
              </a:rPr>
              <a:t>article</a:t>
            </a:r>
            <a:r>
              <a:rPr lang="cs-CZ" altLang="cs-CZ" sz="2000" dirty="0" smtClean="0">
                <a:solidFill>
                  <a:srgbClr val="002060"/>
                </a:solidFill>
                <a:latin typeface="Times New Roman" panose="02020603050405020304" pitchFamily="18" charset="0"/>
                <a:cs typeface="Times New Roman" panose="02020603050405020304" pitchFamily="18" charset="0"/>
              </a:rPr>
              <a:t> – </a:t>
            </a:r>
            <a:r>
              <a:rPr lang="cs-CZ" altLang="cs-CZ" sz="2000" dirty="0" err="1" smtClean="0">
                <a:solidFill>
                  <a:srgbClr val="002060"/>
                </a:solidFill>
                <a:latin typeface="Times New Roman" panose="02020603050405020304" pitchFamily="18" charset="0"/>
                <a:cs typeface="Times New Roman" panose="02020603050405020304" pitchFamily="18" charset="0"/>
              </a:rPr>
              <a:t>how</a:t>
            </a:r>
            <a:r>
              <a:rPr lang="cs-CZ" altLang="cs-CZ" sz="2000" dirty="0" smtClean="0">
                <a:solidFill>
                  <a:srgbClr val="002060"/>
                </a:solidFill>
                <a:latin typeface="Times New Roman" panose="02020603050405020304" pitchFamily="18" charset="0"/>
                <a:cs typeface="Times New Roman" panose="02020603050405020304" pitchFamily="18" charset="0"/>
              </a:rPr>
              <a:t> to.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MEMEs</a:t>
            </a:r>
            <a:endParaRPr lang="cs-CZ" dirty="0"/>
          </a:p>
        </p:txBody>
      </p:sp>
      <p:pic>
        <p:nvPicPr>
          <p:cNvPr id="2" name="Obráze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2427734"/>
            <a:ext cx="2283718" cy="2283718"/>
          </a:xfrm>
          <a:prstGeom prst="rect">
            <a:avLst/>
          </a:prstGeom>
        </p:spPr>
      </p:pic>
    </p:spTree>
    <p:extLst>
      <p:ext uri="{BB962C8B-B14F-4D97-AF65-F5344CB8AC3E}">
        <p14:creationId xmlns:p14="http://schemas.microsoft.com/office/powerpoint/2010/main" val="2925340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7206"/>
            <a:ext cx="8280920" cy="3024336"/>
          </a:xfrm>
          <a:prstGeom prst="rect">
            <a:avLst/>
          </a:prstGeom>
        </p:spPr>
        <p:txBody>
          <a:bodyPr>
            <a:noAutofit/>
          </a:bodyPr>
          <a:lstStyle/>
          <a:p>
            <a:r>
              <a:rPr lang="en-US" altLang="cs-CZ" sz="2000" dirty="0">
                <a:solidFill>
                  <a:srgbClr val="002060"/>
                </a:solidFill>
                <a:latin typeface="Times New Roman" panose="02020603050405020304" pitchFamily="18" charset="0"/>
                <a:cs typeface="Times New Roman" panose="02020603050405020304" pitchFamily="18" charset="0"/>
              </a:rPr>
              <a:t>Premise - everything is developing extremely fast, FB and social networks are generally no exception! Different new forms of content will emerge and disappear annually.</a:t>
            </a:r>
          </a:p>
          <a:p>
            <a:r>
              <a:rPr lang="en-US" altLang="cs-CZ" sz="2000" dirty="0">
                <a:solidFill>
                  <a:srgbClr val="002060"/>
                </a:solidFill>
                <a:latin typeface="Times New Roman" panose="02020603050405020304" pitchFamily="18" charset="0"/>
                <a:cs typeface="Times New Roman" panose="02020603050405020304" pitchFamily="18" charset="0"/>
              </a:rPr>
              <a:t>This year, for example, Facebook Canvas and </a:t>
            </a:r>
            <a:r>
              <a:rPr lang="en-US" altLang="cs-CZ" sz="2000" dirty="0">
                <a:solidFill>
                  <a:srgbClr val="002060"/>
                </a:solidFill>
                <a:latin typeface="Times New Roman" panose="02020603050405020304" pitchFamily="18" charset="0"/>
                <a:cs typeface="Times New Roman" panose="02020603050405020304" pitchFamily="18" charset="0"/>
                <a:hlinkClick r:id="rId3"/>
              </a:rPr>
              <a:t>Facebook Instant Articles </a:t>
            </a:r>
            <a:r>
              <a:rPr lang="en-US" altLang="cs-CZ" sz="2000" dirty="0">
                <a:solidFill>
                  <a:srgbClr val="002060"/>
                </a:solidFill>
                <a:latin typeface="Times New Roman" panose="02020603050405020304" pitchFamily="18" charset="0"/>
                <a:cs typeface="Times New Roman" panose="02020603050405020304" pitchFamily="18" charset="0"/>
              </a:rPr>
              <a:t>- both for mobile phones.</a:t>
            </a:r>
          </a:p>
          <a:p>
            <a:r>
              <a:rPr lang="en-US" altLang="cs-CZ" sz="2000" dirty="0">
                <a:solidFill>
                  <a:srgbClr val="002060"/>
                </a:solidFill>
                <a:latin typeface="Times New Roman" panose="02020603050405020304" pitchFamily="18" charset="0"/>
                <a:cs typeface="Times New Roman" panose="02020603050405020304" pitchFamily="18" charset="0"/>
              </a:rPr>
              <a:t>Facebook </a:t>
            </a:r>
            <a:r>
              <a:rPr lang="en-US" altLang="cs-CZ" sz="2000" dirty="0" err="1">
                <a:solidFill>
                  <a:srgbClr val="002060"/>
                </a:solidFill>
                <a:latin typeface="Times New Roman" panose="02020603050405020304" pitchFamily="18" charset="0"/>
                <a:cs typeface="Times New Roman" panose="02020603050405020304" pitchFamily="18" charset="0"/>
              </a:rPr>
              <a:t>Messanger</a:t>
            </a:r>
            <a:r>
              <a:rPr lang="en-US" altLang="cs-CZ" sz="2000" dirty="0">
                <a:solidFill>
                  <a:srgbClr val="002060"/>
                </a:solidFill>
                <a:latin typeface="Times New Roman" panose="02020603050405020304" pitchFamily="18" charset="0"/>
                <a:cs typeface="Times New Roman" panose="02020603050405020304" pitchFamily="18" charset="0"/>
              </a:rPr>
              <a:t> </a:t>
            </a:r>
            <a:r>
              <a:rPr lang="en-US" altLang="cs-CZ" sz="2000" dirty="0" err="1">
                <a:solidFill>
                  <a:srgbClr val="002060"/>
                </a:solidFill>
                <a:latin typeface="Times New Roman" panose="02020603050405020304" pitchFamily="18" charset="0"/>
                <a:cs typeface="Times New Roman" panose="02020603050405020304" pitchFamily="18" charset="0"/>
              </a:rPr>
              <a:t>Chatbot</a:t>
            </a:r>
            <a:r>
              <a:rPr lang="en-US" altLang="cs-CZ" sz="2000" dirty="0">
                <a:solidFill>
                  <a:srgbClr val="002060"/>
                </a:solidFill>
                <a:latin typeface="Times New Roman" panose="02020603050405020304" pitchFamily="18" charset="0"/>
                <a:cs typeface="Times New Roman" panose="02020603050405020304" pitchFamily="18" charset="0"/>
              </a:rPr>
              <a:t> - </a:t>
            </a:r>
            <a:r>
              <a:rPr lang="en-US" altLang="cs-CZ" sz="2000" dirty="0" smtClean="0">
                <a:solidFill>
                  <a:srgbClr val="002060"/>
                </a:solidFill>
                <a:latin typeface="Times New Roman" panose="02020603050405020304" pitchFamily="18" charset="0"/>
                <a:cs typeface="Times New Roman" panose="02020603050405020304" pitchFamily="18" charset="0"/>
              </a:rPr>
              <a:t>robot </a:t>
            </a:r>
            <a:r>
              <a:rPr lang="en-US" altLang="cs-CZ" sz="2000" dirty="0">
                <a:solidFill>
                  <a:srgbClr val="002060"/>
                </a:solidFill>
                <a:latin typeface="Times New Roman" panose="02020603050405020304" pitchFamily="18" charset="0"/>
                <a:cs typeface="Times New Roman" panose="02020603050405020304" pitchFamily="18" charset="0"/>
              </a:rPr>
              <a:t>automatically responds according to the pre-specified options. In development - AI </a:t>
            </a:r>
            <a:r>
              <a:rPr lang="cs-CZ" altLang="cs-CZ" sz="2000" dirty="0" err="1" smtClean="0">
                <a:solidFill>
                  <a:srgbClr val="002060"/>
                </a:solidFill>
                <a:latin typeface="Times New Roman" panose="02020603050405020304" pitchFamily="18" charset="0"/>
                <a:cs typeface="Times New Roman" panose="02020603050405020304" pitchFamily="18" charset="0"/>
              </a:rPr>
              <a:t>is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self</a:t>
            </a:r>
            <a:r>
              <a:rPr lang="cs-CZ" altLang="cs-CZ" sz="2000" dirty="0" smtClean="0">
                <a:solidFill>
                  <a:srgbClr val="002060"/>
                </a:solidFill>
                <a:latin typeface="Times New Roman" panose="02020603050405020304" pitchFamily="18" charset="0"/>
                <a:cs typeface="Times New Roman" panose="02020603050405020304" pitchFamily="18" charset="0"/>
              </a:rPr>
              <a:t>-</a:t>
            </a:r>
            <a:r>
              <a:rPr lang="en-US" altLang="cs-CZ" sz="2000" dirty="0" smtClean="0">
                <a:solidFill>
                  <a:srgbClr val="002060"/>
                </a:solidFill>
                <a:latin typeface="Times New Roman" panose="02020603050405020304" pitchFamily="18" charset="0"/>
                <a:cs typeface="Times New Roman" panose="02020603050405020304" pitchFamily="18" charset="0"/>
              </a:rPr>
              <a:t>learn</a:t>
            </a:r>
            <a:r>
              <a:rPr lang="cs-CZ" altLang="cs-CZ" sz="2000" dirty="0" err="1" smtClean="0">
                <a:solidFill>
                  <a:srgbClr val="002060"/>
                </a:solidFill>
                <a:latin typeface="Times New Roman" panose="02020603050405020304" pitchFamily="18" charset="0"/>
                <a:cs typeface="Times New Roman" panose="02020603050405020304" pitchFamily="18" charset="0"/>
              </a:rPr>
              <a:t>ing</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but we have seen </a:t>
            </a:r>
            <a:r>
              <a:rPr lang="en-US" altLang="cs-CZ" sz="2000" dirty="0" smtClean="0">
                <a:solidFill>
                  <a:srgbClr val="002060"/>
                </a:solidFill>
                <a:latin typeface="Times New Roman" panose="02020603050405020304" pitchFamily="18" charset="0"/>
                <a:cs typeface="Times New Roman" panose="02020603050405020304" pitchFamily="18" charset="0"/>
              </a:rPr>
              <a:t>that </a:t>
            </a:r>
            <a:r>
              <a:rPr lang="cs-CZ" altLang="cs-CZ" sz="2000" dirty="0" err="1" smtClean="0">
                <a:solidFill>
                  <a:srgbClr val="002060"/>
                </a:solidFill>
                <a:latin typeface="Times New Roman" panose="02020603050405020304" pitchFamily="18" charset="0"/>
                <a:cs typeface="Times New Roman" panose="02020603050405020304" pitchFamily="18" charset="0"/>
              </a:rPr>
              <a:t>sometimes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it</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fails</a:t>
            </a:r>
            <a:r>
              <a:rPr lang="cs-CZ" altLang="cs-CZ" sz="2000" dirty="0" smtClean="0">
                <a:solidFill>
                  <a:srgbClr val="002060"/>
                </a:solidFill>
                <a:latin typeface="Times New Roman" panose="02020603050405020304" pitchFamily="18" charset="0"/>
                <a:cs typeface="Times New Roman" panose="02020603050405020304" pitchFamily="18" charset="0"/>
              </a:rPr>
              <a:t> hard (Microsoft </a:t>
            </a:r>
            <a:r>
              <a:rPr lang="cs-CZ" altLang="cs-CZ" sz="2000" dirty="0" err="1" smtClean="0">
                <a:solidFill>
                  <a:srgbClr val="002060"/>
                </a:solidFill>
                <a:latin typeface="Times New Roman" panose="02020603050405020304" pitchFamily="18" charset="0"/>
                <a:cs typeface="Times New Roman" panose="02020603050405020304" pitchFamily="18" charset="0"/>
              </a:rPr>
              <a:t>Jay</a:t>
            </a:r>
            <a:r>
              <a:rPr lang="cs-CZ" altLang="cs-CZ" sz="2000" dirty="0" smtClean="0">
                <a:solidFill>
                  <a:srgbClr val="002060"/>
                </a:solidFill>
                <a:latin typeface="Times New Roman" panose="02020603050405020304" pitchFamily="18" charset="0"/>
                <a:cs typeface="Times New Roman" panose="02020603050405020304" pitchFamily="18" charset="0"/>
              </a:rPr>
              <a:t>)</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It's not </a:t>
            </a:r>
            <a:r>
              <a:rPr lang="cs-CZ" altLang="cs-CZ" sz="2000" dirty="0" smtClean="0">
                <a:solidFill>
                  <a:srgbClr val="002060"/>
                </a:solidFill>
                <a:latin typeface="Times New Roman" panose="02020603050405020304" pitchFamily="18" charset="0"/>
                <a:cs typeface="Times New Roman" panose="02020603050405020304" pitchFamily="18" charset="0"/>
              </a:rPr>
              <a:t>a</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content, but the user can perceive it </a:t>
            </a:r>
            <a:r>
              <a:rPr lang="cs-CZ" altLang="cs-CZ" sz="2000" dirty="0" smtClean="0">
                <a:solidFill>
                  <a:srgbClr val="002060"/>
                </a:solidFill>
                <a:latin typeface="Times New Roman" panose="02020603050405020304" pitchFamily="18" charset="0"/>
                <a:cs typeface="Times New Roman" panose="02020603050405020304" pitchFamily="18" charset="0"/>
              </a:rPr>
              <a:t>as such </a:t>
            </a:r>
            <a:r>
              <a:rPr lang="en-US"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a:solidFill>
                  <a:srgbClr val="002060"/>
                </a:solidFill>
                <a:latin typeface="Times New Roman" panose="02020603050405020304" pitchFamily="18" charset="0"/>
                <a:cs typeface="Times New Roman" panose="02020603050405020304" pitchFamily="18" charset="0"/>
              </a:rPr>
              <a:t>it's imperfect, error!</a:t>
            </a:r>
          </a:p>
          <a:p>
            <a:r>
              <a:rPr lang="en-US" altLang="cs-CZ" sz="2000" dirty="0">
                <a:solidFill>
                  <a:srgbClr val="002060"/>
                </a:solidFill>
                <a:latin typeface="Times New Roman" panose="02020603050405020304" pitchFamily="18" charset="0"/>
                <a:cs typeface="Times New Roman" panose="02020603050405020304" pitchFamily="18" charset="0"/>
              </a:rPr>
              <a:t>Virtual Reality Video - 360 degree video. A nice </a:t>
            </a:r>
            <a:r>
              <a:rPr lang="en-US" altLang="cs-CZ" sz="2000" dirty="0">
                <a:solidFill>
                  <a:srgbClr val="002060"/>
                </a:solidFill>
                <a:latin typeface="Times New Roman" panose="02020603050405020304" pitchFamily="18" charset="0"/>
                <a:cs typeface="Times New Roman" panose="02020603050405020304" pitchFamily="18" charset="0"/>
                <a:hlinkClick r:id="rId4"/>
              </a:rPr>
              <a:t>summary</a:t>
            </a:r>
            <a:r>
              <a:rPr lang="en-US" altLang="cs-CZ" sz="2000" dirty="0">
                <a:solidFill>
                  <a:srgbClr val="002060"/>
                </a:solidFill>
                <a:latin typeface="Times New Roman" panose="02020603050405020304" pitchFamily="18" charset="0"/>
                <a:cs typeface="Times New Roman" panose="02020603050405020304" pitchFamily="18" charset="0"/>
              </a:rPr>
              <a:t> of how it helps with authenticity and that a selfie-stick can be a good thing </a:t>
            </a:r>
            <a:r>
              <a:rPr lang="cs-CZ" altLang="cs-CZ" sz="2000" dirty="0" err="1" smtClean="0">
                <a:solidFill>
                  <a:srgbClr val="002060"/>
                </a:solidFill>
                <a:latin typeface="Times New Roman" panose="02020603050405020304" pitchFamily="18" charset="0"/>
                <a:cs typeface="Times New Roman" panose="02020603050405020304" pitchFamily="18" charset="0"/>
              </a:rPr>
              <a:t>for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content</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from</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en-US" altLang="cs-CZ" sz="2000" dirty="0" smtClean="0">
                <a:solidFill>
                  <a:srgbClr val="002060"/>
                </a:solidFill>
                <a:latin typeface="Times New Roman" panose="02020603050405020304" pitchFamily="18" charset="0"/>
                <a:cs typeface="Times New Roman" panose="02020603050405020304" pitchFamily="18" charset="0"/>
              </a:rPr>
              <a:t>behind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curtains</a:t>
            </a:r>
            <a:r>
              <a:rPr lang="en-US" altLang="cs-CZ" sz="2000" dirty="0" smtClean="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New FB </a:t>
            </a:r>
            <a:r>
              <a:rPr lang="cs-CZ" dirty="0" err="1" smtClean="0"/>
              <a:t>formats</a:t>
            </a:r>
            <a:endParaRPr lang="cs-CZ" dirty="0"/>
          </a:p>
        </p:txBody>
      </p:sp>
    </p:spTree>
    <p:extLst>
      <p:ext uri="{BB962C8B-B14F-4D97-AF65-F5344CB8AC3E}">
        <p14:creationId xmlns:p14="http://schemas.microsoft.com/office/powerpoint/2010/main" val="3593016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Microsite is a simple (small) site that serves </a:t>
            </a:r>
            <a:r>
              <a:rPr lang="en-US" sz="2000" dirty="0" smtClean="0">
                <a:solidFill>
                  <a:srgbClr val="002060"/>
                </a:solidFill>
                <a:latin typeface="Times New Roman" panose="02020603050405020304" pitchFamily="18" charset="0"/>
                <a:cs typeface="Times New Roman" panose="02020603050405020304" pitchFamily="18" charset="0"/>
              </a:rPr>
              <a:t>one </a:t>
            </a:r>
            <a:r>
              <a:rPr lang="en-US" sz="2000" dirty="0">
                <a:solidFill>
                  <a:srgbClr val="002060"/>
                </a:solidFill>
                <a:latin typeface="Times New Roman" panose="02020603050405020304" pitchFamily="18" charset="0"/>
                <a:cs typeface="Times New Roman" panose="02020603050405020304" pitchFamily="18" charset="0"/>
              </a:rPr>
              <a:t>particular presentation. It allows us to separately present only one product from our portfolio using </a:t>
            </a:r>
            <a:r>
              <a:rPr lang="cs-CZ" sz="2000" dirty="0" err="1" smtClean="0">
                <a:solidFill>
                  <a:srgbClr val="002060"/>
                </a:solidFill>
                <a:latin typeface="Times New Roman" panose="02020603050405020304" pitchFamily="18" charset="0"/>
                <a:cs typeface="Times New Roman" panose="02020603050405020304" pitchFamily="18" charset="0"/>
              </a:rPr>
              <a:t>different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graphic style </a:t>
            </a:r>
            <a:r>
              <a:rPr lang="cs-CZ" sz="2000" dirty="0" err="1" smtClean="0">
                <a:solidFill>
                  <a:srgbClr val="002060"/>
                </a:solidFill>
                <a:latin typeface="Times New Roman" panose="02020603050405020304" pitchFamily="18" charset="0"/>
                <a:cs typeface="Times New Roman" panose="02020603050405020304" pitchFamily="18" charset="0"/>
              </a:rPr>
              <a:t>than</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our</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main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domain.</a:t>
            </a:r>
          </a:p>
          <a:p>
            <a:r>
              <a:rPr lang="en-US" sz="2000" dirty="0">
                <a:solidFill>
                  <a:srgbClr val="002060"/>
                </a:solidFill>
                <a:latin typeface="Times New Roman" panose="02020603050405020304" pitchFamily="18" charset="0"/>
                <a:cs typeface="Times New Roman" panose="02020603050405020304" pitchFamily="18" charset="0"/>
              </a:rPr>
              <a:t>Why microsite? It starts with URL, we can tailor it (</a:t>
            </a:r>
            <a:r>
              <a:rPr lang="en-US" sz="2000" dirty="0" smtClean="0">
                <a:solidFill>
                  <a:srgbClr val="002060"/>
                </a:solidFill>
                <a:latin typeface="Times New Roman" panose="02020603050405020304" pitchFamily="18" charset="0"/>
                <a:cs typeface="Times New Roman" panose="02020603050405020304" pitchFamily="18" charset="0"/>
                <a:hlinkClick r:id="rId3"/>
              </a:rPr>
              <a:t>studujvkarviné.cz</a:t>
            </a:r>
            <a:r>
              <a:rPr lang="en-US" sz="2000" dirty="0">
                <a:solidFill>
                  <a:srgbClr val="002060"/>
                </a:solidFill>
                <a:latin typeface="Times New Roman" panose="02020603050405020304" pitchFamily="18" charset="0"/>
                <a:cs typeface="Times New Roman" panose="02020603050405020304" pitchFamily="18" charset="0"/>
              </a:rPr>
              <a:t>). We can choose a completely different presentation style that does not fit into the main style of </a:t>
            </a:r>
            <a:r>
              <a:rPr lang="cs-CZ" sz="2000" dirty="0" err="1" smtClean="0">
                <a:solidFill>
                  <a:srgbClr val="002060"/>
                </a:solidFill>
                <a:latin typeface="Times New Roman" panose="02020603050405020304" pitchFamily="18" charset="0"/>
                <a:cs typeface="Times New Roman" panose="02020603050405020304" pitchFamily="18" charset="0"/>
              </a:rPr>
              <a:t>our</a:t>
            </a:r>
            <a:r>
              <a:rPr lang="cs-CZ" sz="2000" dirty="0" smtClean="0">
                <a:solidFill>
                  <a:srgbClr val="002060"/>
                </a:solidFill>
                <a:latin typeface="Times New Roman" panose="02020603050405020304" pitchFamily="18" charset="0"/>
                <a:cs typeface="Times New Roman" panose="02020603050405020304" pitchFamily="18" charset="0"/>
              </a:rPr>
              <a:t> web</a:t>
            </a:r>
            <a:r>
              <a:rPr lang="en-US" sz="2000" dirty="0" smtClean="0">
                <a:solidFill>
                  <a:srgbClr val="002060"/>
                </a:solidFill>
                <a:latin typeface="Times New Roman" panose="02020603050405020304" pitchFamily="18" charset="0"/>
                <a:cs typeface="Times New Roman" panose="02020603050405020304" pitchFamily="18" charset="0"/>
              </a:rPr>
              <a:t>site</a:t>
            </a:r>
            <a:r>
              <a:rPr lang="en-US" sz="2000" dirty="0">
                <a:solidFill>
                  <a:srgbClr val="002060"/>
                </a:solidFill>
                <a:latin typeface="Times New Roman" panose="02020603050405020304" pitchFamily="18" charset="0"/>
                <a:cs typeface="Times New Roman" panose="02020603050405020304" pitchFamily="18" charset="0"/>
              </a:rPr>
              <a:t>. We will separate part of the content from our brand. Content purely to support one </a:t>
            </a:r>
            <a:r>
              <a:rPr lang="en-US" sz="2000" dirty="0" smtClean="0">
                <a:solidFill>
                  <a:srgbClr val="002060"/>
                </a:solidFill>
                <a:latin typeface="Times New Roman" panose="02020603050405020304" pitchFamily="18" charset="0"/>
                <a:cs typeface="Times New Roman" panose="02020603050405020304" pitchFamily="18" charset="0"/>
              </a:rPr>
              <a:t>product</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p>
          <a:p>
            <a:r>
              <a:rPr lang="cs-CZ" altLang="cs-CZ" sz="2000" dirty="0" err="1" smtClean="0">
                <a:solidFill>
                  <a:srgbClr val="002060"/>
                </a:solidFill>
                <a:latin typeface="Times New Roman" panose="02020603050405020304" pitchFamily="18" charset="0"/>
                <a:cs typeface="Times New Roman" panose="02020603050405020304" pitchFamily="18" charset="0"/>
                <a:hlinkClick r:id="rId4"/>
              </a:rPr>
              <a:t>Microsite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about</a:t>
            </a:r>
            <a:r>
              <a:rPr lang="cs-CZ" altLang="cs-CZ" sz="2000" dirty="0" smtClean="0">
                <a:solidFill>
                  <a:srgbClr val="002060"/>
                </a:solidFill>
                <a:latin typeface="Times New Roman" panose="02020603050405020304" pitchFamily="18" charset="0"/>
                <a:cs typeface="Times New Roman" panose="02020603050405020304" pitchFamily="18" charset="0"/>
              </a:rPr>
              <a:t> microsite </a:t>
            </a:r>
            <a:r>
              <a:rPr lang="cs-CZ" altLang="cs-CZ" sz="2000" dirty="0" smtClean="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Microsite</a:t>
            </a:r>
            <a:endParaRPr lang="cs-CZ" dirty="0"/>
          </a:p>
        </p:txBody>
      </p:sp>
    </p:spTree>
    <p:extLst>
      <p:ext uri="{BB962C8B-B14F-4D97-AF65-F5344CB8AC3E}">
        <p14:creationId xmlns:p14="http://schemas.microsoft.com/office/powerpoint/2010/main" val="2721677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smtClean="0">
                <a:solidFill>
                  <a:srgbClr val="002060"/>
                </a:solidFill>
                <a:latin typeface="Times New Roman" panose="02020603050405020304" pitchFamily="18" charset="0"/>
                <a:cs typeface="Times New Roman" panose="02020603050405020304" pitchFamily="18" charset="0"/>
              </a:rPr>
              <a:t>With</a:t>
            </a:r>
            <a:r>
              <a:rPr lang="cs-CZ" sz="2000" dirty="0" smtClean="0">
                <a:solidFill>
                  <a:srgbClr val="002060"/>
                </a:solidFill>
                <a:latin typeface="Times New Roman" panose="02020603050405020304" pitchFamily="18" charset="0"/>
                <a:cs typeface="Times New Roman" panose="02020603050405020304" pitchFamily="18" charset="0"/>
              </a:rPr>
              <a:t> t</a:t>
            </a:r>
            <a:r>
              <a:rPr lang="en-US" sz="2000" dirty="0" smtClean="0">
                <a:solidFill>
                  <a:srgbClr val="002060"/>
                </a:solidFill>
                <a:latin typeface="Times New Roman" panose="02020603050405020304" pitchFamily="18" charset="0"/>
                <a:cs typeface="Times New Roman" panose="02020603050405020304" pitchFamily="18" charset="0"/>
              </a:rPr>
              <a:t>he </a:t>
            </a:r>
            <a:r>
              <a:rPr lang="cs-CZ" sz="2000" dirty="0" smtClean="0">
                <a:solidFill>
                  <a:srgbClr val="002060"/>
                </a:solidFill>
                <a:latin typeface="Times New Roman" panose="02020603050405020304" pitchFamily="18" charset="0"/>
                <a:cs typeface="Times New Roman" panose="02020603050405020304" pitchFamily="18" charset="0"/>
              </a:rPr>
              <a:t>n</a:t>
            </a:r>
            <a:r>
              <a:rPr lang="en-US" sz="2000" dirty="0" err="1" smtClean="0">
                <a:solidFill>
                  <a:srgbClr val="002060"/>
                </a:solidFill>
                <a:latin typeface="Times New Roman" panose="02020603050405020304" pitchFamily="18" charset="0"/>
                <a:cs typeface="Times New Roman" panose="02020603050405020304" pitchFamily="18" charset="0"/>
              </a:rPr>
              <a:t>ewly</a:t>
            </a:r>
            <a:r>
              <a:rPr lang="en-US" sz="2000" dirty="0" smtClean="0">
                <a:solidFill>
                  <a:srgbClr val="002060"/>
                </a:solidFill>
                <a:latin typeface="Times New Roman" panose="02020603050405020304" pitchFamily="18" charset="0"/>
                <a:cs typeface="Times New Roman" panose="02020603050405020304" pitchFamily="18" charset="0"/>
              </a:rPr>
              <a:t>-</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err="1" smtClean="0">
                <a:solidFill>
                  <a:srgbClr val="002060"/>
                </a:solidFill>
                <a:latin typeface="Times New Roman" panose="02020603050405020304" pitchFamily="18" charset="0"/>
                <a:cs typeface="Times New Roman" panose="02020603050405020304" pitchFamily="18" charset="0"/>
              </a:rPr>
              <a:t>chieved</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k</a:t>
            </a:r>
            <a:r>
              <a:rPr lang="en-US" sz="2000" dirty="0" err="1" smtClean="0">
                <a:solidFill>
                  <a:srgbClr val="002060"/>
                </a:solidFill>
                <a:latin typeface="Times New Roman" panose="02020603050405020304" pitchFamily="18" charset="0"/>
                <a:cs typeface="Times New Roman" panose="02020603050405020304" pitchFamily="18" charset="0"/>
              </a:rPr>
              <a:t>nowledge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w</a:t>
            </a:r>
            <a:r>
              <a:rPr lang="en-US" sz="2000" dirty="0" smtClean="0">
                <a:solidFill>
                  <a:srgbClr val="002060"/>
                </a:solidFill>
                <a:latin typeface="Times New Roman" panose="02020603050405020304" pitchFamily="18" charset="0"/>
                <a:cs typeface="Times New Roman" panose="02020603050405020304" pitchFamily="18" charset="0"/>
              </a:rPr>
              <a:t>hat </a:t>
            </a:r>
            <a:r>
              <a:rPr lang="cs-CZ" sz="2000" dirty="0" smtClean="0">
                <a:solidFill>
                  <a:srgbClr val="002060"/>
                </a:solidFill>
                <a:latin typeface="Times New Roman" panose="02020603050405020304" pitchFamily="18" charset="0"/>
                <a:cs typeface="Times New Roman" panose="02020603050405020304" pitchFamily="18" charset="0"/>
              </a:rPr>
              <a:t>c</a:t>
            </a:r>
            <a:r>
              <a:rPr lang="en-US" sz="2000" dirty="0" err="1" smtClean="0">
                <a:solidFill>
                  <a:srgbClr val="002060"/>
                </a:solidFill>
                <a:latin typeface="Times New Roman" panose="02020603050405020304" pitchFamily="18" charset="0"/>
                <a:cs typeface="Times New Roman" panose="02020603050405020304" pitchFamily="18" charset="0"/>
              </a:rPr>
              <a:t>ontent</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s</a:t>
            </a:r>
            <a:r>
              <a:rPr lang="en-US" sz="2000" dirty="0" err="1" smtClean="0">
                <a:solidFill>
                  <a:srgbClr val="002060"/>
                </a:solidFill>
                <a:latin typeface="Times New Roman" panose="02020603050405020304" pitchFamily="18" charset="0"/>
                <a:cs typeface="Times New Roman" panose="02020603050405020304" pitchFamily="18" charset="0"/>
              </a:rPr>
              <a:t>hould</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y</a:t>
            </a:r>
            <a:r>
              <a:rPr lang="en-US" sz="2000" dirty="0" smtClean="0">
                <a:solidFill>
                  <a:srgbClr val="002060"/>
                </a:solidFill>
                <a:latin typeface="Times New Roman" panose="02020603050405020304" pitchFamily="18" charset="0"/>
                <a:cs typeface="Times New Roman" panose="02020603050405020304" pitchFamily="18" charset="0"/>
              </a:rPr>
              <a:t>our </a:t>
            </a:r>
            <a:r>
              <a:rPr lang="cs-CZ" sz="2000" dirty="0" smtClean="0">
                <a:solidFill>
                  <a:srgbClr val="002060"/>
                </a:solidFill>
                <a:latin typeface="Times New Roman" panose="02020603050405020304" pitchFamily="18" charset="0"/>
                <a:cs typeface="Times New Roman" panose="02020603050405020304" pitchFamily="18" charset="0"/>
              </a:rPr>
              <a:t>s</a:t>
            </a:r>
            <a:r>
              <a:rPr lang="en-US" sz="2000" dirty="0" smtClean="0">
                <a:solidFill>
                  <a:srgbClr val="002060"/>
                </a:solidFill>
                <a:latin typeface="Times New Roman" panose="02020603050405020304" pitchFamily="18" charset="0"/>
                <a:cs typeface="Times New Roman" panose="02020603050405020304" pitchFamily="18" charset="0"/>
              </a:rPr>
              <a:t>elected </a:t>
            </a:r>
            <a:r>
              <a:rPr lang="cs-CZ" sz="2000" dirty="0" smtClean="0">
                <a:solidFill>
                  <a:srgbClr val="002060"/>
                </a:solidFill>
                <a:latin typeface="Times New Roman" panose="02020603050405020304" pitchFamily="18" charset="0"/>
                <a:cs typeface="Times New Roman" panose="02020603050405020304" pitchFamily="18" charset="0"/>
              </a:rPr>
              <a:t>c</a:t>
            </a:r>
            <a:r>
              <a:rPr lang="en-US" sz="2000" dirty="0" err="1" smtClean="0">
                <a:solidFill>
                  <a:srgbClr val="002060"/>
                </a:solidFill>
                <a:latin typeface="Times New Roman" panose="02020603050405020304" pitchFamily="18" charset="0"/>
                <a:cs typeface="Times New Roman" panose="02020603050405020304" pitchFamily="18" charset="0"/>
              </a:rPr>
              <a:t>ompany</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d</a:t>
            </a:r>
            <a:r>
              <a:rPr lang="en-US" sz="2000" dirty="0" smtClean="0">
                <a:solidFill>
                  <a:srgbClr val="002060"/>
                </a:solidFill>
                <a:latin typeface="Times New Roman" panose="02020603050405020304" pitchFamily="18" charset="0"/>
                <a:cs typeface="Times New Roman" panose="02020603050405020304" pitchFamily="18" charset="0"/>
              </a:rPr>
              <a:t>o </a:t>
            </a:r>
            <a:r>
              <a:rPr lang="en-US" sz="2000" dirty="0">
                <a:solidFill>
                  <a:srgbClr val="002060"/>
                </a:solidFill>
                <a:latin typeface="Times New Roman" panose="02020603050405020304" pitchFamily="18" charset="0"/>
                <a:cs typeface="Times New Roman" panose="02020603050405020304" pitchFamily="18" charset="0"/>
              </a:rPr>
              <a:t>and </a:t>
            </a:r>
            <a:r>
              <a:rPr lang="cs-CZ" sz="2000" dirty="0" smtClean="0">
                <a:solidFill>
                  <a:srgbClr val="002060"/>
                </a:solidFill>
                <a:latin typeface="Times New Roman" panose="02020603050405020304" pitchFamily="18" charset="0"/>
                <a:cs typeface="Times New Roman" panose="02020603050405020304" pitchFamily="18" charset="0"/>
              </a:rPr>
              <a:t>w</a:t>
            </a:r>
            <a:r>
              <a:rPr lang="en-US" sz="2000" dirty="0" err="1" smtClean="0">
                <a:solidFill>
                  <a:srgbClr val="002060"/>
                </a:solidFill>
                <a:latin typeface="Times New Roman" panose="02020603050405020304" pitchFamily="18" charset="0"/>
                <a:cs typeface="Times New Roman" panose="02020603050405020304" pitchFamily="18" charset="0"/>
              </a:rPr>
              <a:t>hy</a:t>
            </a:r>
            <a:r>
              <a:rPr lang="en-US" sz="2000" dirty="0" smtClean="0">
                <a:solidFill>
                  <a:srgbClr val="002060"/>
                </a:solidFill>
                <a:latin typeface="Times New Roman" panose="02020603050405020304" pitchFamily="18" charset="0"/>
                <a:cs typeface="Times New Roman" panose="02020603050405020304" pitchFamily="18" charset="0"/>
              </a:rPr>
              <a:t>?</a:t>
            </a:r>
            <a:endParaRPr lang="cs-CZ" sz="2000" dirty="0" smtClean="0">
              <a:solidFill>
                <a:srgbClr val="002060"/>
              </a:solidFill>
              <a:latin typeface="Times New Roman" panose="02020603050405020304" pitchFamily="18" charset="0"/>
              <a:cs typeface="Times New Roman" panose="02020603050405020304" pitchFamily="18" charset="0"/>
            </a:endParaRPr>
          </a:p>
          <a:p>
            <a:endParaRPr lang="cs-CZ" altLang="cs-CZ" sz="2000" dirty="0" smtClean="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10 </a:t>
            </a:r>
            <a:r>
              <a:rPr lang="cs-CZ" altLang="cs-CZ" sz="2000" dirty="0" err="1" smtClean="0">
                <a:solidFill>
                  <a:srgbClr val="002060"/>
                </a:solidFill>
                <a:latin typeface="Times New Roman" panose="02020603050405020304" pitchFamily="18" charset="0"/>
                <a:cs typeface="Times New Roman" panose="02020603050405020304" pitchFamily="18" charset="0"/>
              </a:rPr>
              <a:t>minutes</a:t>
            </a:r>
            <a:r>
              <a:rPr lang="cs-CZ" altLang="cs-CZ" sz="2000" dirty="0" smtClean="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Task</a:t>
            </a:r>
            <a:r>
              <a:rPr lang="cs-CZ" dirty="0" smtClean="0"/>
              <a:t> – 2nd part</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2565989"/>
            <a:ext cx="3322340" cy="2146232"/>
          </a:xfrm>
          <a:prstGeom prst="rect">
            <a:avLst/>
          </a:prstGeom>
        </p:spPr>
      </p:pic>
    </p:spTree>
    <p:extLst>
      <p:ext uri="{BB962C8B-B14F-4D97-AF65-F5344CB8AC3E}">
        <p14:creationId xmlns:p14="http://schemas.microsoft.com/office/powerpoint/2010/main" val="37967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b="1" dirty="0">
                <a:solidFill>
                  <a:srgbClr val="002060"/>
                </a:solidFill>
              </a:rPr>
              <a:t>Website</a:t>
            </a:r>
          </a:p>
          <a:p>
            <a:r>
              <a:rPr lang="en-US" sz="2000" b="1" dirty="0">
                <a:solidFill>
                  <a:srgbClr val="002060"/>
                </a:solidFill>
              </a:rPr>
              <a:t>Social media</a:t>
            </a:r>
          </a:p>
          <a:p>
            <a:r>
              <a:rPr lang="en-US" sz="2000" b="1" dirty="0">
                <a:solidFill>
                  <a:srgbClr val="002060"/>
                </a:solidFill>
              </a:rPr>
              <a:t>SEO</a:t>
            </a:r>
          </a:p>
          <a:p>
            <a:r>
              <a:rPr lang="en-US" sz="2000" b="1" dirty="0">
                <a:solidFill>
                  <a:srgbClr val="002060"/>
                </a:solidFill>
              </a:rPr>
              <a:t>Mobile marketing</a:t>
            </a:r>
          </a:p>
          <a:p>
            <a:r>
              <a:rPr lang="en-US" sz="2000" b="1" dirty="0">
                <a:solidFill>
                  <a:srgbClr val="002060"/>
                </a:solidFill>
              </a:rPr>
              <a:t>Webinar</a:t>
            </a:r>
          </a:p>
          <a:p>
            <a:r>
              <a:rPr lang="en-US" sz="2000" b="1" dirty="0">
                <a:solidFill>
                  <a:srgbClr val="002060"/>
                </a:solidFill>
              </a:rPr>
              <a:t>Content marketing</a:t>
            </a:r>
          </a:p>
          <a:p>
            <a:r>
              <a:rPr lang="en-US" sz="2000" b="1" dirty="0">
                <a:solidFill>
                  <a:srgbClr val="002060"/>
                </a:solidFill>
              </a:rPr>
              <a:t>Online ads</a:t>
            </a:r>
          </a:p>
          <a:p>
            <a:r>
              <a:rPr lang="en-US" sz="2000" b="1" dirty="0" smtClean="0">
                <a:solidFill>
                  <a:srgbClr val="002060"/>
                </a:solidFill>
              </a:rPr>
              <a:t>Email</a:t>
            </a:r>
            <a:r>
              <a:rPr lang="cs-CZ" sz="2000" b="1" dirty="0" smtClean="0">
                <a:solidFill>
                  <a:srgbClr val="002060"/>
                </a:solidFill>
              </a:rPr>
              <a:t> </a:t>
            </a:r>
            <a:r>
              <a:rPr lang="en-US" sz="2000" b="1" dirty="0">
                <a:solidFill>
                  <a:srgbClr val="002060"/>
                </a:solidFill>
              </a:rPr>
              <a:t>Campaign </a:t>
            </a:r>
          </a:p>
          <a:p>
            <a:r>
              <a:rPr lang="en-US" sz="2000" b="1" dirty="0">
                <a:solidFill>
                  <a:srgbClr val="002060"/>
                </a:solidFill>
              </a:rPr>
              <a:t>Newsletter</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832648" cy="507703"/>
          </a:xfrm>
        </p:spPr>
        <p:txBody>
          <a:bodyPr/>
          <a:lstStyle/>
          <a:p>
            <a:r>
              <a:rPr lang="cs-CZ" dirty="0"/>
              <a:t>1 Online Marketing </a:t>
            </a:r>
            <a:r>
              <a:rPr lang="cs-CZ" dirty="0" err="1"/>
              <a:t>Communication</a:t>
            </a:r>
            <a:r>
              <a:rPr lang="cs-CZ" dirty="0"/>
              <a:t> </a:t>
            </a:r>
            <a:r>
              <a:rPr lang="cs-CZ" dirty="0" err="1"/>
              <a:t>tools</a:t>
            </a:r>
            <a:endParaRPr lang="cs-CZ" dirty="0"/>
          </a:p>
        </p:txBody>
      </p:sp>
    </p:spTree>
    <p:extLst>
      <p:ext uri="{BB962C8B-B14F-4D97-AF65-F5344CB8AC3E}">
        <p14:creationId xmlns:p14="http://schemas.microsoft.com/office/powerpoint/2010/main" val="3876291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1. Strategy and </a:t>
            </a:r>
            <a:r>
              <a:rPr lang="cs-CZ" sz="2000" b="1" dirty="0" smtClean="0">
                <a:solidFill>
                  <a:srgbClr val="002060"/>
                </a:solidFill>
                <a:latin typeface="Times New Roman" panose="02020603050405020304" pitchFamily="18" charset="0"/>
                <a:cs typeface="Times New Roman" panose="02020603050405020304" pitchFamily="18" charset="0"/>
              </a:rPr>
              <a:t>c</a:t>
            </a:r>
            <a:r>
              <a:rPr lang="en-US" sz="2000" b="1" dirty="0" err="1" smtClean="0">
                <a:solidFill>
                  <a:srgbClr val="002060"/>
                </a:solidFill>
                <a:latin typeface="Times New Roman" panose="02020603050405020304" pitchFamily="18" charset="0"/>
                <a:cs typeface="Times New Roman" panose="02020603050405020304" pitchFamily="18" charset="0"/>
              </a:rPr>
              <a:t>ampaign</a:t>
            </a:r>
            <a:r>
              <a:rPr lang="en-US" sz="2000" b="1" dirty="0" smtClean="0">
                <a:solidFill>
                  <a:srgbClr val="002060"/>
                </a:solidFill>
                <a:latin typeface="Times New Roman" panose="02020603050405020304" pitchFamily="18" charset="0"/>
                <a:cs typeface="Times New Roman" panose="02020603050405020304" pitchFamily="18" charset="0"/>
              </a:rPr>
              <a:t> </a:t>
            </a:r>
            <a:r>
              <a:rPr lang="cs-CZ" sz="2000" b="1" dirty="0" smtClean="0">
                <a:solidFill>
                  <a:srgbClr val="002060"/>
                </a:solidFill>
                <a:latin typeface="Times New Roman" panose="02020603050405020304" pitchFamily="18" charset="0"/>
                <a:cs typeface="Times New Roman" panose="02020603050405020304" pitchFamily="18" charset="0"/>
              </a:rPr>
              <a:t>p</a:t>
            </a:r>
            <a:r>
              <a:rPr lang="en-US" sz="2000" b="1" dirty="0" err="1" smtClean="0">
                <a:solidFill>
                  <a:srgbClr val="002060"/>
                </a:solidFill>
                <a:latin typeface="Times New Roman" panose="02020603050405020304" pitchFamily="18" charset="0"/>
                <a:cs typeface="Times New Roman" panose="02020603050405020304" pitchFamily="18" charset="0"/>
              </a:rPr>
              <a:t>lan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err="1" smtClean="0">
                <a:solidFill>
                  <a:srgbClr val="002060"/>
                </a:solidFill>
                <a:latin typeface="Times New Roman" panose="02020603050405020304" pitchFamily="18" charset="0"/>
                <a:cs typeface="Times New Roman" panose="02020603050405020304" pitchFamily="18" charset="0"/>
              </a:rPr>
              <a:t>lthough</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we already have some content, we should think about longer-term related activities and design the whole strategy and then create a plan for individual parts. We need to realize what we want to achieve and where it is </a:t>
            </a:r>
            <a:r>
              <a:rPr lang="cs-CZ" sz="2000" dirty="0" err="1" smtClean="0">
                <a:solidFill>
                  <a:srgbClr val="002060"/>
                </a:solidFill>
                <a:latin typeface="Times New Roman" panose="02020603050405020304" pitchFamily="18" charset="0"/>
                <a:cs typeface="Times New Roman" panose="02020603050405020304" pitchFamily="18" charset="0"/>
              </a:rPr>
              <a:t>heading</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2. Setting goals </a:t>
            </a:r>
            <a:r>
              <a:rPr lang="en-US" sz="2000" dirty="0">
                <a:solidFill>
                  <a:srgbClr val="002060"/>
                </a:solidFill>
                <a:latin typeface="Times New Roman" panose="02020603050405020304" pitchFamily="18" charset="0"/>
                <a:cs typeface="Times New Roman" panose="02020603050405020304" pitchFamily="18" charset="0"/>
              </a:rPr>
              <a:t>- without them nothing can be measured and evaluated. The goals should be SMART. Let's try to formulate them in the most specific way, so that we do not just have a general goal of revenue growth, but rather </a:t>
            </a:r>
            <a:r>
              <a:rPr lang="en-US" sz="2000" dirty="0" smtClean="0">
                <a:solidFill>
                  <a:srgbClr val="002060"/>
                </a:solidFill>
                <a:latin typeface="Times New Roman" panose="02020603050405020304" pitchFamily="18" charset="0"/>
                <a:cs typeface="Times New Roman" panose="02020603050405020304" pitchFamily="18" charset="0"/>
              </a:rPr>
              <a:t>focus </a:t>
            </a:r>
            <a:r>
              <a:rPr lang="en-US" sz="2000" dirty="0">
                <a:solidFill>
                  <a:srgbClr val="002060"/>
                </a:solidFill>
                <a:latin typeface="Times New Roman" panose="02020603050405020304" pitchFamily="18" charset="0"/>
                <a:cs typeface="Times New Roman" panose="02020603050405020304" pitchFamily="18" charset="0"/>
              </a:rPr>
              <a:t>specifically on the growth of conversions, the increase in the number of web </a:t>
            </a:r>
            <a:r>
              <a:rPr lang="en-US" sz="2000" dirty="0" smtClean="0">
                <a:solidFill>
                  <a:srgbClr val="002060"/>
                </a:solidFill>
                <a:latin typeface="Times New Roman" panose="02020603050405020304" pitchFamily="18" charset="0"/>
                <a:cs typeface="Times New Roman" panose="02020603050405020304" pitchFamily="18" charset="0"/>
              </a:rPr>
              <a:t>visitors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etc</a:t>
            </a:r>
            <a:r>
              <a:rPr lang="cs-CZ"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3. Determination of the target group </a:t>
            </a:r>
            <a:r>
              <a:rPr lang="en-US" sz="2000" dirty="0">
                <a:solidFill>
                  <a:srgbClr val="002060"/>
                </a:solidFill>
                <a:latin typeface="Times New Roman" panose="02020603050405020304" pitchFamily="18" charset="0"/>
                <a:cs typeface="Times New Roman" panose="02020603050405020304" pitchFamily="18" charset="0"/>
              </a:rPr>
              <a:t>- in terms of segmentation </a:t>
            </a:r>
            <a:r>
              <a:rPr lang="en-US" sz="2000" dirty="0" smtClean="0">
                <a:solidFill>
                  <a:srgbClr val="002060"/>
                </a:solidFill>
                <a:latin typeface="Times New Roman" panose="02020603050405020304" pitchFamily="18" charset="0"/>
                <a:cs typeface="Times New Roman" panose="02020603050405020304" pitchFamily="18" charset="0"/>
              </a:rPr>
              <a:t>we </a:t>
            </a:r>
            <a:r>
              <a:rPr lang="en-US" sz="2000" dirty="0">
                <a:solidFill>
                  <a:srgbClr val="002060"/>
                </a:solidFill>
                <a:latin typeface="Times New Roman" panose="02020603050405020304" pitchFamily="18" charset="0"/>
                <a:cs typeface="Times New Roman" panose="02020603050405020304" pitchFamily="18" charset="0"/>
              </a:rPr>
              <a:t>want to describe our customers as </a:t>
            </a:r>
            <a:r>
              <a:rPr lang="cs-CZ" sz="2000" dirty="0" err="1" smtClean="0">
                <a:solidFill>
                  <a:srgbClr val="002060"/>
                </a:solidFill>
                <a:latin typeface="Times New Roman" panose="02020603050405020304" pitchFamily="18" charset="0"/>
                <a:cs typeface="Times New Roman" panose="02020603050405020304" pitchFamily="18" charset="0"/>
              </a:rPr>
              <a:t>closely</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as </a:t>
            </a:r>
            <a:r>
              <a:rPr lang="en-US" sz="2000" dirty="0" smtClean="0">
                <a:solidFill>
                  <a:srgbClr val="002060"/>
                </a:solidFill>
                <a:latin typeface="Times New Roman" panose="02020603050405020304" pitchFamily="18" charset="0"/>
                <a:cs typeface="Times New Roman" panose="02020603050405020304" pitchFamily="18" charset="0"/>
              </a:rPr>
              <a:t>possible, </a:t>
            </a:r>
            <a:r>
              <a:rPr lang="en-US" sz="2000" dirty="0">
                <a:solidFill>
                  <a:srgbClr val="002060"/>
                </a:solidFill>
                <a:latin typeface="Times New Roman" panose="02020603050405020304" pitchFamily="18" charset="0"/>
                <a:cs typeface="Times New Roman" panose="02020603050405020304" pitchFamily="18" charset="0"/>
              </a:rPr>
              <a:t>ideally to create </a:t>
            </a:r>
            <a:r>
              <a:rPr lang="cs-CZ" sz="2000" dirty="0" err="1" smtClean="0">
                <a:solidFill>
                  <a:srgbClr val="002060"/>
                </a:solidFill>
                <a:latin typeface="Times New Roman" panose="02020603050405020304" pitchFamily="18" charset="0"/>
                <a:cs typeface="Times New Roman" panose="02020603050405020304" pitchFamily="18" charset="0"/>
              </a:rPr>
              <a:t>personas</a:t>
            </a:r>
            <a:r>
              <a:rPr lang="cs-CZ" sz="2000" dirty="0" smtClean="0">
                <a:solidFill>
                  <a:srgbClr val="002060"/>
                </a:solidFill>
                <a:latin typeface="Times New Roman" panose="02020603050405020304" pitchFamily="18" charset="0"/>
                <a:cs typeface="Times New Roman" panose="02020603050405020304" pitchFamily="18" charset="0"/>
              </a:rPr>
              <a:t> and </a:t>
            </a:r>
            <a:r>
              <a:rPr lang="cs-CZ" sz="2000" dirty="0" err="1" smtClean="0">
                <a:solidFill>
                  <a:srgbClr val="002060"/>
                </a:solidFill>
                <a:latin typeface="Times New Roman" panose="02020603050405020304" pitchFamily="18" charset="0"/>
                <a:cs typeface="Times New Roman" panose="02020603050405020304" pitchFamily="18" charset="0"/>
              </a:rPr>
              <a:t>narratives</a:t>
            </a:r>
            <a:r>
              <a:rPr lang="en-US" sz="2000" dirty="0" smtClean="0">
                <a:solidFill>
                  <a:srgbClr val="002060"/>
                </a:solidFill>
                <a:latin typeface="Times New Roman" panose="02020603050405020304" pitchFamily="18" charset="0"/>
                <a:cs typeface="Times New Roman" panose="02020603050405020304" pitchFamily="18" charset="0"/>
              </a:rPr>
              <a:t>.</a:t>
            </a:r>
            <a:endParaRPr 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768752" cy="507703"/>
          </a:xfrm>
        </p:spPr>
        <p:txBody>
          <a:bodyPr/>
          <a:lstStyle/>
          <a:p>
            <a:r>
              <a:rPr lang="cs-CZ" dirty="0" smtClean="0"/>
              <a:t>4 </a:t>
            </a:r>
            <a:r>
              <a:rPr lang="cs-CZ" dirty="0" err="1"/>
              <a:t>Creating</a:t>
            </a:r>
            <a:r>
              <a:rPr lang="cs-CZ" dirty="0"/>
              <a:t> a content </a:t>
            </a:r>
            <a:r>
              <a:rPr lang="cs-CZ" dirty="0" err="1"/>
              <a:t>campaign</a:t>
            </a:r>
            <a:r>
              <a:rPr lang="cs-CZ" dirty="0"/>
              <a:t>– </a:t>
            </a:r>
            <a:r>
              <a:rPr lang="cs-CZ" dirty="0" smtClean="0">
                <a:hlinkClick r:id="rId3"/>
              </a:rPr>
              <a:t>Marketing </a:t>
            </a:r>
            <a:r>
              <a:rPr lang="cs-CZ" dirty="0" err="1" smtClean="0">
                <a:hlinkClick r:id="rId3"/>
              </a:rPr>
              <a:t>Journal</a:t>
            </a:r>
            <a:endParaRPr lang="cs-CZ" dirty="0"/>
          </a:p>
        </p:txBody>
      </p:sp>
    </p:spTree>
    <p:extLst>
      <p:ext uri="{BB962C8B-B14F-4D97-AF65-F5344CB8AC3E}">
        <p14:creationId xmlns:p14="http://schemas.microsoft.com/office/powerpoint/2010/main" val="576396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pPr marL="0" indent="0">
              <a:buNone/>
            </a:pPr>
            <a:r>
              <a:rPr lang="en-US" sz="2000" b="1" dirty="0">
                <a:solidFill>
                  <a:srgbClr val="002060"/>
                </a:solidFill>
                <a:latin typeface="Times New Roman" panose="02020603050405020304" pitchFamily="18" charset="0"/>
                <a:cs typeface="Times New Roman" panose="02020603050405020304" pitchFamily="18" charset="0"/>
              </a:rPr>
              <a:t>4. Choice of communication style</a:t>
            </a:r>
            <a:r>
              <a:rPr lang="en-US" sz="2000" dirty="0">
                <a:solidFill>
                  <a:srgbClr val="002060"/>
                </a:solidFill>
                <a:latin typeface="Times New Roman" panose="02020603050405020304" pitchFamily="18" charset="0"/>
                <a:cs typeface="Times New Roman" panose="02020603050405020304" pitchFamily="18" charset="0"/>
              </a:rPr>
              <a:t> - choose a communication tone, </a:t>
            </a:r>
            <a:r>
              <a:rPr lang="en-US" sz="2000" dirty="0" smtClean="0">
                <a:solidFill>
                  <a:srgbClr val="002060"/>
                </a:solidFill>
                <a:latin typeface="Times New Roman" panose="02020603050405020304" pitchFamily="18" charset="0"/>
                <a:cs typeface="Times New Roman" panose="02020603050405020304" pitchFamily="18" charset="0"/>
              </a:rPr>
              <a:t>e</a:t>
            </a:r>
            <a:r>
              <a:rPr lang="cs-CZ" sz="2000"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g</a:t>
            </a:r>
            <a:r>
              <a:rPr lang="cs-CZ" sz="2000" dirty="0" smtClean="0">
                <a:solidFill>
                  <a:srgbClr val="002060"/>
                </a:solidFill>
                <a:latin typeface="Times New Roman" panose="02020603050405020304" pitchFamily="18" charset="0"/>
                <a:cs typeface="Times New Roman" panose="02020603050405020304" pitchFamily="18" charset="0"/>
              </a:rPr>
              <a:t>.</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what language we use for each </a:t>
            </a:r>
            <a:r>
              <a:rPr lang="en-US" sz="2000" dirty="0" smtClean="0">
                <a:solidFill>
                  <a:srgbClr val="002060"/>
                </a:solidFill>
                <a:latin typeface="Times New Roman" panose="02020603050405020304" pitchFamily="18" charset="0"/>
                <a:cs typeface="Times New Roman" panose="02020603050405020304" pitchFamily="18" charset="0"/>
              </a:rPr>
              <a:t>person</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Ideal is the creation of the so-called stylistic handbook (you will appreciate it in a larger team, ensuring uniformity of communication), where the rules of communication are clearly described.</a:t>
            </a: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5. Choosing the type of content </a:t>
            </a:r>
            <a:r>
              <a:rPr lang="en-US" sz="2000" dirty="0">
                <a:solidFill>
                  <a:srgbClr val="002060"/>
                </a:solidFill>
                <a:latin typeface="Times New Roman" panose="02020603050405020304" pitchFamily="18" charset="0"/>
                <a:cs typeface="Times New Roman" panose="02020603050405020304" pitchFamily="18" charset="0"/>
              </a:rPr>
              <a:t>- from the objectives and the strategy follows the choice of the </a:t>
            </a:r>
            <a:r>
              <a:rPr lang="cs-CZ" sz="2000" dirty="0" err="1" smtClean="0">
                <a:solidFill>
                  <a:srgbClr val="002060"/>
                </a:solidFill>
                <a:latin typeface="Times New Roman" panose="02020603050405020304" pitchFamily="18" charset="0"/>
                <a:cs typeface="Times New Roman" panose="02020603050405020304" pitchFamily="18" charset="0"/>
              </a:rPr>
              <a:t>message</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here we can focus on the thematic areas that we will </a:t>
            </a:r>
            <a:r>
              <a:rPr lang="cs-CZ" sz="2000" dirty="0" err="1" smtClean="0">
                <a:solidFill>
                  <a:srgbClr val="002060"/>
                </a:solidFill>
                <a:latin typeface="Times New Roman" panose="02020603050405020304" pitchFamily="18" charset="0"/>
                <a:cs typeface="Times New Roman" panose="02020603050405020304" pitchFamily="18" charset="0"/>
              </a:rPr>
              <a:t>cover</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If we understand our customers and are able to choose a suitable style of communication for them, content creation is </a:t>
            </a:r>
            <a:r>
              <a:rPr lang="en-US" sz="2000" dirty="0" smtClean="0">
                <a:solidFill>
                  <a:srgbClr val="002060"/>
                </a:solidFill>
                <a:latin typeface="Times New Roman" panose="02020603050405020304" pitchFamily="18" charset="0"/>
                <a:cs typeface="Times New Roman" panose="02020603050405020304" pitchFamily="18" charset="0"/>
              </a:rPr>
              <a:t>a</a:t>
            </a:r>
            <a:r>
              <a:rPr lang="cs-CZ" sz="2000" dirty="0" smtClean="0">
                <a:solidFill>
                  <a:srgbClr val="002060"/>
                </a:solidFill>
                <a:latin typeface="Times New Roman" panose="02020603050405020304" pitchFamily="18" charset="0"/>
                <a:cs typeface="Times New Roman" panose="02020603050405020304" pitchFamily="18" charset="0"/>
              </a:rPr>
              <a:t>n </a:t>
            </a:r>
            <a:r>
              <a:rPr lang="cs-CZ" sz="2000" dirty="0" err="1" smtClean="0">
                <a:solidFill>
                  <a:srgbClr val="002060"/>
                </a:solidFill>
                <a:latin typeface="Times New Roman" panose="02020603050405020304" pitchFamily="18" charset="0"/>
                <a:cs typeface="Times New Roman" panose="02020603050405020304" pitchFamily="18" charset="0"/>
              </a:rPr>
              <a:t>easy</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task</a:t>
            </a:r>
            <a:r>
              <a:rPr lang="en-US" sz="2000" dirty="0" smtClean="0">
                <a:solidFill>
                  <a:srgbClr val="002060"/>
                </a:solidFill>
                <a:latin typeface="Times New Roman" panose="02020603050405020304" pitchFamily="18" charset="0"/>
                <a:cs typeface="Times New Roman" panose="02020603050405020304" pitchFamily="18" charset="0"/>
              </a:rPr>
              <a:t>.</a:t>
            </a:r>
            <a:endParaRPr lang="en-US" sz="2000" dirty="0">
              <a:solidFill>
                <a:srgbClr val="002060"/>
              </a:solidFill>
              <a:latin typeface="Times New Roman" panose="02020603050405020304" pitchFamily="18" charset="0"/>
              <a:cs typeface="Times New Roman" panose="02020603050405020304" pitchFamily="18" charset="0"/>
            </a:endParaRPr>
          </a:p>
          <a:p>
            <a:pPr marL="0" indent="0">
              <a:buNone/>
            </a:pPr>
            <a:r>
              <a:rPr lang="en-US" sz="2000" b="1" dirty="0">
                <a:solidFill>
                  <a:srgbClr val="002060"/>
                </a:solidFill>
                <a:latin typeface="Times New Roman" panose="02020603050405020304" pitchFamily="18" charset="0"/>
                <a:cs typeface="Times New Roman" panose="02020603050405020304" pitchFamily="18" charset="0"/>
              </a:rPr>
              <a:t>6. Channel selection </a:t>
            </a:r>
            <a:r>
              <a:rPr lang="en-US" sz="2000" dirty="0">
                <a:solidFill>
                  <a:srgbClr val="002060"/>
                </a:solidFill>
                <a:latin typeface="Times New Roman" panose="02020603050405020304" pitchFamily="18" charset="0"/>
                <a:cs typeface="Times New Roman" panose="02020603050405020304" pitchFamily="18" charset="0"/>
              </a:rPr>
              <a:t>- choose from channels available to us (social networks, newsletter, paid </a:t>
            </a:r>
            <a:r>
              <a:rPr lang="en-US" sz="2000" dirty="0" smtClean="0">
                <a:solidFill>
                  <a:srgbClr val="002060"/>
                </a:solidFill>
                <a:latin typeface="Times New Roman" panose="02020603050405020304" pitchFamily="18" charset="0"/>
                <a:cs typeface="Times New Roman" panose="02020603050405020304" pitchFamily="18" charset="0"/>
              </a:rPr>
              <a:t>channels </a:t>
            </a:r>
            <a:r>
              <a:rPr lang="en-US" sz="2000" dirty="0">
                <a:solidFill>
                  <a:srgbClr val="002060"/>
                </a:solidFill>
                <a:latin typeface="Times New Roman" panose="02020603050405020304" pitchFamily="18" charset="0"/>
                <a:cs typeface="Times New Roman" panose="02020603050405020304" pitchFamily="18" charset="0"/>
              </a:rPr>
              <a:t>etc.).</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err="1"/>
              <a:t>Creating</a:t>
            </a:r>
            <a:r>
              <a:rPr lang="cs-CZ" dirty="0"/>
              <a:t> a </a:t>
            </a:r>
            <a:r>
              <a:rPr lang="cs-CZ" dirty="0" err="1"/>
              <a:t>content</a:t>
            </a:r>
            <a:r>
              <a:rPr lang="cs-CZ" dirty="0"/>
              <a:t> </a:t>
            </a:r>
            <a:r>
              <a:rPr lang="cs-CZ" dirty="0" err="1"/>
              <a:t>campaign</a:t>
            </a:r>
            <a:r>
              <a:rPr lang="cs-CZ" dirty="0" smtClean="0"/>
              <a:t> </a:t>
            </a:r>
            <a:r>
              <a:rPr lang="cs-CZ" dirty="0"/>
              <a:t>–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6565130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1579"/>
            <a:ext cx="8280920" cy="3024336"/>
          </a:xfrm>
          <a:prstGeom prst="rect">
            <a:avLst/>
          </a:prstGeom>
        </p:spPr>
        <p:txBody>
          <a:bodyPr>
            <a:noAutofit/>
          </a:bodyPr>
          <a:lstStyle/>
          <a:p>
            <a:r>
              <a:rPr lang="en-US" sz="1800" b="1" dirty="0">
                <a:solidFill>
                  <a:srgbClr val="002060"/>
                </a:solidFill>
                <a:latin typeface="Times New Roman" panose="02020603050405020304" pitchFamily="18" charset="0"/>
                <a:cs typeface="Times New Roman" panose="02020603050405020304" pitchFamily="18" charset="0"/>
              </a:rPr>
              <a:t>Scheduling </a:t>
            </a:r>
            <a:r>
              <a:rPr lang="en-US" sz="1800" dirty="0">
                <a:solidFill>
                  <a:srgbClr val="002060"/>
                </a:solidFill>
                <a:latin typeface="Times New Roman" panose="02020603050405020304" pitchFamily="18" charset="0"/>
                <a:cs typeface="Times New Roman" panose="02020603050405020304" pitchFamily="18" charset="0"/>
              </a:rPr>
              <a:t>- </a:t>
            </a:r>
            <a:r>
              <a:rPr lang="cs-CZ" sz="1800" dirty="0" smtClean="0">
                <a:solidFill>
                  <a:srgbClr val="002060"/>
                </a:solidFill>
                <a:latin typeface="Times New Roman" panose="02020603050405020304" pitchFamily="18" charset="0"/>
                <a:cs typeface="Times New Roman" panose="02020603050405020304" pitchFamily="18" charset="0"/>
              </a:rPr>
              <a:t>h</a:t>
            </a:r>
            <a:r>
              <a:rPr lang="en-US" sz="1800" dirty="0" smtClean="0">
                <a:solidFill>
                  <a:srgbClr val="002060"/>
                </a:solidFill>
                <a:latin typeface="Times New Roman" panose="02020603050405020304" pitchFamily="18" charset="0"/>
                <a:cs typeface="Times New Roman" panose="02020603050405020304" pitchFamily="18" charset="0"/>
              </a:rPr>
              <a:t>ow</a:t>
            </a:r>
            <a:r>
              <a:rPr lang="en-US" sz="1800" dirty="0">
                <a:solidFill>
                  <a:srgbClr val="002060"/>
                </a:solidFill>
                <a:latin typeface="Times New Roman" panose="02020603050405020304" pitchFamily="18" charset="0"/>
                <a:cs typeface="Times New Roman" panose="02020603050405020304" pitchFamily="18" charset="0"/>
              </a:rPr>
              <a:t>, when, and how regularly will you </a:t>
            </a:r>
            <a:r>
              <a:rPr lang="cs-CZ" sz="1800" dirty="0" err="1" smtClean="0">
                <a:solidFill>
                  <a:srgbClr val="002060"/>
                </a:solidFill>
                <a:latin typeface="Times New Roman" panose="02020603050405020304" pitchFamily="18" charset="0"/>
                <a:cs typeface="Times New Roman" panose="02020603050405020304" pitchFamily="18" charset="0"/>
              </a:rPr>
              <a:t>choose</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content topics and terms of publishing? Who will choose the form of content and </a:t>
            </a:r>
            <a:r>
              <a:rPr lang="en-US" sz="1800" dirty="0" smtClean="0">
                <a:solidFill>
                  <a:srgbClr val="002060"/>
                </a:solidFill>
                <a:latin typeface="Times New Roman" panose="02020603050405020304" pitchFamily="18" charset="0"/>
                <a:cs typeface="Times New Roman" panose="02020603050405020304" pitchFamily="18" charset="0"/>
              </a:rPr>
              <a:t>channels?</a:t>
            </a:r>
            <a:endParaRPr lang="en-US" sz="1800" dirty="0">
              <a:solidFill>
                <a:srgbClr val="002060"/>
              </a:solidFill>
              <a:latin typeface="Times New Roman" panose="02020603050405020304" pitchFamily="18" charset="0"/>
              <a:cs typeface="Times New Roman" panose="02020603050405020304" pitchFamily="18" charset="0"/>
            </a:endParaRPr>
          </a:p>
          <a:p>
            <a:r>
              <a:rPr lang="en-US" sz="1800" b="1" dirty="0">
                <a:solidFill>
                  <a:srgbClr val="002060"/>
                </a:solidFill>
                <a:latin typeface="Times New Roman" panose="02020603050405020304" pitchFamily="18" charset="0"/>
                <a:cs typeface="Times New Roman" panose="02020603050405020304" pitchFamily="18" charset="0"/>
              </a:rPr>
              <a:t>Content creation </a:t>
            </a:r>
            <a:r>
              <a:rPr lang="en-US" sz="1800" dirty="0">
                <a:solidFill>
                  <a:srgbClr val="002060"/>
                </a:solidFill>
                <a:latin typeface="Times New Roman" panose="02020603050405020304" pitchFamily="18" charset="0"/>
                <a:cs typeface="Times New Roman" panose="02020603050405020304" pitchFamily="18" charset="0"/>
              </a:rPr>
              <a:t>- Who and how will </a:t>
            </a:r>
            <a:r>
              <a:rPr lang="cs-CZ" sz="1800" dirty="0" err="1" smtClean="0">
                <a:solidFill>
                  <a:srgbClr val="002060"/>
                </a:solidFill>
                <a:latin typeface="Times New Roman" panose="02020603050405020304" pitchFamily="18" charset="0"/>
                <a:cs typeface="Times New Roman" panose="02020603050405020304" pitchFamily="18" charset="0"/>
              </a:rPr>
              <a:t>create</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content </a:t>
            </a:r>
            <a:r>
              <a:rPr lang="en-US" sz="1800" dirty="0">
                <a:solidFill>
                  <a:srgbClr val="002060"/>
                </a:solidFill>
                <a:latin typeface="Times New Roman" panose="02020603050405020304" pitchFamily="18" charset="0"/>
                <a:cs typeface="Times New Roman" panose="02020603050405020304" pitchFamily="18" charset="0"/>
              </a:rPr>
              <a:t>(texts, graphics, videos) and how much time it takes?</a:t>
            </a:r>
          </a:p>
          <a:p>
            <a:r>
              <a:rPr lang="en-US" sz="1800" b="1" dirty="0">
                <a:solidFill>
                  <a:srgbClr val="002060"/>
                </a:solidFill>
                <a:latin typeface="Times New Roman" panose="02020603050405020304" pitchFamily="18" charset="0"/>
                <a:cs typeface="Times New Roman" panose="02020603050405020304" pitchFamily="18" charset="0"/>
              </a:rPr>
              <a:t>Approval </a:t>
            </a:r>
            <a:r>
              <a:rPr lang="en-US" sz="1800" dirty="0">
                <a:solidFill>
                  <a:srgbClr val="002060"/>
                </a:solidFill>
                <a:latin typeface="Times New Roman" panose="02020603050405020304" pitchFamily="18" charset="0"/>
                <a:cs typeface="Times New Roman" panose="02020603050405020304" pitchFamily="18" charset="0"/>
              </a:rPr>
              <a:t>- who and when </a:t>
            </a:r>
            <a:r>
              <a:rPr lang="en-US" sz="1800" dirty="0" smtClean="0">
                <a:solidFill>
                  <a:srgbClr val="002060"/>
                </a:solidFill>
                <a:latin typeface="Times New Roman" panose="02020603050405020304" pitchFamily="18" charset="0"/>
                <a:cs typeface="Times New Roman" panose="02020603050405020304" pitchFamily="18" charset="0"/>
              </a:rPr>
              <a:t>will approve</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the </a:t>
            </a:r>
            <a:r>
              <a:rPr lang="en-US" sz="1800" dirty="0" smtClean="0">
                <a:solidFill>
                  <a:srgbClr val="002060"/>
                </a:solidFill>
                <a:latin typeface="Times New Roman" panose="02020603050405020304" pitchFamily="18" charset="0"/>
                <a:cs typeface="Times New Roman" panose="02020603050405020304" pitchFamily="18" charset="0"/>
              </a:rPr>
              <a:t>content. </a:t>
            </a:r>
            <a:r>
              <a:rPr lang="cs-CZ" sz="1800" dirty="0" smtClean="0">
                <a:solidFill>
                  <a:srgbClr val="002060"/>
                </a:solidFill>
                <a:latin typeface="Times New Roman" panose="02020603050405020304" pitchFamily="18" charset="0"/>
                <a:cs typeface="Times New Roman" panose="02020603050405020304" pitchFamily="18" charset="0"/>
              </a:rPr>
              <a:t>P</a:t>
            </a:r>
            <a:r>
              <a:rPr lang="en-US" sz="1800" dirty="0" err="1" smtClean="0">
                <a:solidFill>
                  <a:srgbClr val="002060"/>
                </a:solidFill>
                <a:latin typeface="Times New Roman" panose="02020603050405020304" pitchFamily="18" charset="0"/>
                <a:cs typeface="Times New Roman" panose="02020603050405020304" pitchFamily="18" charset="0"/>
              </a:rPr>
              <a:t>roofreading</a:t>
            </a:r>
            <a:r>
              <a:rPr lang="en-US" sz="1800" dirty="0">
                <a:solidFill>
                  <a:srgbClr val="002060"/>
                </a:solidFill>
                <a:latin typeface="Times New Roman" panose="02020603050405020304" pitchFamily="18" charset="0"/>
                <a:cs typeface="Times New Roman" panose="02020603050405020304" pitchFamily="18" charset="0"/>
              </a:rPr>
              <a:t>?</a:t>
            </a:r>
          </a:p>
          <a:p>
            <a:r>
              <a:rPr lang="en-US" sz="1800" b="1" dirty="0">
                <a:solidFill>
                  <a:srgbClr val="002060"/>
                </a:solidFill>
                <a:latin typeface="Times New Roman" panose="02020603050405020304" pitchFamily="18" charset="0"/>
                <a:cs typeface="Times New Roman" panose="02020603050405020304" pitchFamily="18" charset="0"/>
              </a:rPr>
              <a:t>Publishing </a:t>
            </a:r>
            <a:r>
              <a:rPr lang="en-US" sz="1800" dirty="0">
                <a:solidFill>
                  <a:srgbClr val="002060"/>
                </a:solidFill>
                <a:latin typeface="Times New Roman" panose="02020603050405020304" pitchFamily="18" charset="0"/>
                <a:cs typeface="Times New Roman" panose="02020603050405020304" pitchFamily="18" charset="0"/>
              </a:rPr>
              <a:t>- </a:t>
            </a:r>
            <a:r>
              <a:rPr lang="cs-CZ" sz="1800" dirty="0" smtClean="0">
                <a:solidFill>
                  <a:srgbClr val="002060"/>
                </a:solidFill>
                <a:latin typeface="Times New Roman" panose="02020603050405020304" pitchFamily="18" charset="0"/>
                <a:cs typeface="Times New Roman" panose="02020603050405020304" pitchFamily="18" charset="0"/>
              </a:rPr>
              <a:t>w</a:t>
            </a:r>
            <a:r>
              <a:rPr lang="en-US" sz="1800" dirty="0" smtClean="0">
                <a:solidFill>
                  <a:srgbClr val="002060"/>
                </a:solidFill>
                <a:latin typeface="Times New Roman" panose="02020603050405020304" pitchFamily="18" charset="0"/>
                <a:cs typeface="Times New Roman" panose="02020603050405020304" pitchFamily="18" charset="0"/>
              </a:rPr>
              <a:t>ho </a:t>
            </a:r>
            <a:r>
              <a:rPr lang="en-US" sz="1800" dirty="0">
                <a:solidFill>
                  <a:srgbClr val="002060"/>
                </a:solidFill>
                <a:latin typeface="Times New Roman" panose="02020603050405020304" pitchFamily="18" charset="0"/>
                <a:cs typeface="Times New Roman" panose="02020603050405020304" pitchFamily="18" charset="0"/>
              </a:rPr>
              <a:t>is responsible for publishing finished content in selected communication channels? What tools will be </a:t>
            </a:r>
            <a:r>
              <a:rPr lang="cs-CZ" sz="1800" dirty="0" err="1" smtClean="0">
                <a:solidFill>
                  <a:srgbClr val="002060"/>
                </a:solidFill>
                <a:latin typeface="Times New Roman" panose="02020603050405020304" pitchFamily="18" charset="0"/>
                <a:cs typeface="Times New Roman" panose="02020603050405020304" pitchFamily="18" charset="0"/>
              </a:rPr>
              <a:t>used</a:t>
            </a:r>
            <a:r>
              <a:rPr lang="cs-CZ" sz="1800" dirty="0" smtClean="0">
                <a:solidFill>
                  <a:srgbClr val="002060"/>
                </a:solidFill>
                <a:latin typeface="Times New Roman" panose="02020603050405020304" pitchFamily="18" charset="0"/>
                <a:cs typeface="Times New Roman" panose="02020603050405020304" pitchFamily="18" charset="0"/>
              </a:rPr>
              <a:t> </a:t>
            </a:r>
            <a:r>
              <a:rPr lang="cs-CZ" sz="1800" dirty="0" err="1" smtClean="0">
                <a:solidFill>
                  <a:srgbClr val="002060"/>
                </a:solidFill>
                <a:latin typeface="Times New Roman" panose="02020603050405020304" pitchFamily="18" charset="0"/>
                <a:cs typeface="Times New Roman" panose="02020603050405020304" pitchFamily="18" charset="0"/>
              </a:rPr>
              <a:t>for</a:t>
            </a:r>
            <a:r>
              <a:rPr lang="cs-CZ" sz="1800" dirty="0" smtClean="0">
                <a:solidFill>
                  <a:srgbClr val="002060"/>
                </a:solidFill>
                <a:latin typeface="Times New Roman" panose="02020603050405020304" pitchFamily="18" charset="0"/>
                <a:cs typeface="Times New Roman" panose="02020603050405020304" pitchFamily="18" charset="0"/>
              </a:rPr>
              <a:t> </a:t>
            </a:r>
            <a:r>
              <a:rPr lang="en-US" sz="1800" dirty="0" smtClean="0">
                <a:solidFill>
                  <a:srgbClr val="002060"/>
                </a:solidFill>
                <a:latin typeface="Times New Roman" panose="02020603050405020304" pitchFamily="18" charset="0"/>
                <a:cs typeface="Times New Roman" panose="02020603050405020304" pitchFamily="18" charset="0"/>
              </a:rPr>
              <a:t>publish</a:t>
            </a:r>
            <a:r>
              <a:rPr lang="cs-CZ" sz="1800" dirty="0" err="1" smtClean="0">
                <a:solidFill>
                  <a:srgbClr val="002060"/>
                </a:solidFill>
                <a:latin typeface="Times New Roman" panose="02020603050405020304" pitchFamily="18" charset="0"/>
                <a:cs typeface="Times New Roman" panose="02020603050405020304" pitchFamily="18" charset="0"/>
              </a:rPr>
              <a:t>ing</a:t>
            </a:r>
            <a:r>
              <a:rPr lang="en-US" sz="1800" dirty="0" smtClean="0">
                <a:solidFill>
                  <a:srgbClr val="002060"/>
                </a:solidFill>
                <a:latin typeface="Times New Roman" panose="02020603050405020304" pitchFamily="18" charset="0"/>
                <a:cs typeface="Times New Roman" panose="02020603050405020304" pitchFamily="18" charset="0"/>
              </a:rPr>
              <a:t> </a:t>
            </a:r>
            <a:r>
              <a:rPr lang="en-US" sz="1800" dirty="0">
                <a:solidFill>
                  <a:srgbClr val="002060"/>
                </a:solidFill>
                <a:latin typeface="Times New Roman" panose="02020603050405020304" pitchFamily="18" charset="0"/>
                <a:cs typeface="Times New Roman" panose="02020603050405020304" pitchFamily="18" charset="0"/>
              </a:rPr>
              <a:t>and when? Who will be responsible for distributing the published content?</a:t>
            </a:r>
          </a:p>
          <a:p>
            <a:r>
              <a:rPr lang="en-US" sz="1800" b="1" dirty="0">
                <a:solidFill>
                  <a:srgbClr val="002060"/>
                </a:solidFill>
                <a:latin typeface="Times New Roman" panose="02020603050405020304" pitchFamily="18" charset="0"/>
                <a:cs typeface="Times New Roman" panose="02020603050405020304" pitchFamily="18" charset="0"/>
              </a:rPr>
              <a:t>Measurement</a:t>
            </a:r>
            <a:r>
              <a:rPr lang="en-US" sz="1800" dirty="0">
                <a:solidFill>
                  <a:srgbClr val="002060"/>
                </a:solidFill>
                <a:latin typeface="Times New Roman" panose="02020603050405020304" pitchFamily="18" charset="0"/>
                <a:cs typeface="Times New Roman" panose="02020603050405020304" pitchFamily="18" charset="0"/>
              </a:rPr>
              <a:t> - </a:t>
            </a:r>
            <a:r>
              <a:rPr lang="cs-CZ" sz="1800" dirty="0" smtClean="0">
                <a:solidFill>
                  <a:srgbClr val="002060"/>
                </a:solidFill>
                <a:latin typeface="Times New Roman" panose="02020603050405020304" pitchFamily="18" charset="0"/>
                <a:cs typeface="Times New Roman" panose="02020603050405020304" pitchFamily="18" charset="0"/>
              </a:rPr>
              <a:t>h</a:t>
            </a:r>
            <a:r>
              <a:rPr lang="en-US" sz="1800" dirty="0" smtClean="0">
                <a:solidFill>
                  <a:srgbClr val="002060"/>
                </a:solidFill>
                <a:latin typeface="Times New Roman" panose="02020603050405020304" pitchFamily="18" charset="0"/>
                <a:cs typeface="Times New Roman" panose="02020603050405020304" pitchFamily="18" charset="0"/>
              </a:rPr>
              <a:t>ow </a:t>
            </a:r>
            <a:r>
              <a:rPr lang="en-US" sz="1800" dirty="0">
                <a:solidFill>
                  <a:srgbClr val="002060"/>
                </a:solidFill>
                <a:latin typeface="Times New Roman" panose="02020603050405020304" pitchFamily="18" charset="0"/>
                <a:cs typeface="Times New Roman" panose="02020603050405020304" pitchFamily="18" charset="0"/>
              </a:rPr>
              <a:t>will content success be measured? Who, how and how often will </a:t>
            </a:r>
            <a:r>
              <a:rPr lang="en-US" sz="1800" dirty="0" smtClean="0">
                <a:solidFill>
                  <a:srgbClr val="002060"/>
                </a:solidFill>
                <a:latin typeface="Times New Roman" panose="02020603050405020304" pitchFamily="18" charset="0"/>
                <a:cs typeface="Times New Roman" panose="02020603050405020304" pitchFamily="18" charset="0"/>
              </a:rPr>
              <a:t>evaluate </a:t>
            </a:r>
            <a:r>
              <a:rPr lang="en-US" sz="1800" dirty="0">
                <a:solidFill>
                  <a:srgbClr val="002060"/>
                </a:solidFill>
                <a:latin typeface="Times New Roman" panose="02020603050405020304" pitchFamily="18" charset="0"/>
                <a:cs typeface="Times New Roman" panose="02020603050405020304" pitchFamily="18" charset="0"/>
              </a:rPr>
              <a:t>it? What metrics will be tracked?</a:t>
            </a:r>
          </a:p>
          <a:p>
            <a:r>
              <a:rPr lang="en-US" sz="1800" b="1" dirty="0">
                <a:solidFill>
                  <a:srgbClr val="002060"/>
                </a:solidFill>
                <a:latin typeface="Times New Roman" panose="02020603050405020304" pitchFamily="18" charset="0"/>
                <a:cs typeface="Times New Roman" panose="02020603050405020304" pitchFamily="18" charset="0"/>
              </a:rPr>
              <a:t>Optimization </a:t>
            </a:r>
            <a:r>
              <a:rPr lang="en-US" sz="1800" dirty="0">
                <a:solidFill>
                  <a:srgbClr val="002060"/>
                </a:solidFill>
                <a:latin typeface="Times New Roman" panose="02020603050405020304" pitchFamily="18" charset="0"/>
                <a:cs typeface="Times New Roman" panose="02020603050405020304" pitchFamily="18" charset="0"/>
              </a:rPr>
              <a:t>- </a:t>
            </a:r>
            <a:r>
              <a:rPr lang="cs-CZ" sz="1800" dirty="0" smtClean="0">
                <a:solidFill>
                  <a:srgbClr val="002060"/>
                </a:solidFill>
                <a:latin typeface="Times New Roman" panose="02020603050405020304" pitchFamily="18" charset="0"/>
                <a:cs typeface="Times New Roman" panose="02020603050405020304" pitchFamily="18" charset="0"/>
              </a:rPr>
              <a:t>h</a:t>
            </a:r>
            <a:r>
              <a:rPr lang="en-US" sz="1800" dirty="0" smtClean="0">
                <a:solidFill>
                  <a:srgbClr val="002060"/>
                </a:solidFill>
                <a:latin typeface="Times New Roman" panose="02020603050405020304" pitchFamily="18" charset="0"/>
                <a:cs typeface="Times New Roman" panose="02020603050405020304" pitchFamily="18" charset="0"/>
              </a:rPr>
              <a:t>ow </a:t>
            </a:r>
            <a:r>
              <a:rPr lang="en-US" sz="1800" dirty="0">
                <a:solidFill>
                  <a:srgbClr val="002060"/>
                </a:solidFill>
                <a:latin typeface="Times New Roman" panose="02020603050405020304" pitchFamily="18" charset="0"/>
                <a:cs typeface="Times New Roman" panose="02020603050405020304" pitchFamily="18" charset="0"/>
              </a:rPr>
              <a:t>often will the results be evaluated and compared with the plan and the goals set? Who will be responsible for proposing changes for further communication and content creation?</a:t>
            </a:r>
            <a:endParaRPr 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04856" cy="507703"/>
          </a:xfrm>
        </p:spPr>
        <p:txBody>
          <a:bodyPr/>
          <a:lstStyle/>
          <a:p>
            <a:r>
              <a:rPr lang="en-US" dirty="0"/>
              <a:t>Internal processes for good </a:t>
            </a:r>
            <a:r>
              <a:rPr lang="en-US" dirty="0" smtClean="0"/>
              <a:t>content</a:t>
            </a:r>
            <a:r>
              <a:rPr lang="cs-CZ" dirty="0" smtClean="0"/>
              <a:t> – </a:t>
            </a:r>
            <a:r>
              <a:rPr lang="cs-CZ" dirty="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25575603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b="1" dirty="0">
                <a:solidFill>
                  <a:srgbClr val="002060"/>
                </a:solidFill>
                <a:latin typeface="Times New Roman" panose="02020603050405020304" pitchFamily="18" charset="0"/>
                <a:cs typeface="Times New Roman" panose="02020603050405020304" pitchFamily="18" charset="0"/>
              </a:rPr>
              <a:t>Creating topics </a:t>
            </a:r>
            <a:r>
              <a:rPr lang="en-US" sz="2000" dirty="0">
                <a:solidFill>
                  <a:srgbClr val="002060"/>
                </a:solidFill>
                <a:latin typeface="Times New Roman" panose="02020603050405020304" pitchFamily="18" charset="0"/>
                <a:cs typeface="Times New Roman" panose="02020603050405020304" pitchFamily="18" charset="0"/>
              </a:rPr>
              <a:t>- based on customer data and their preferences. (based on STDC we create different content in different parts)</a:t>
            </a:r>
          </a:p>
          <a:p>
            <a:r>
              <a:rPr lang="en-US" sz="2000" b="1" dirty="0">
                <a:solidFill>
                  <a:srgbClr val="002060"/>
                </a:solidFill>
                <a:latin typeface="Times New Roman" panose="02020603050405020304" pitchFamily="18" charset="0"/>
                <a:cs typeface="Times New Roman" panose="02020603050405020304" pitchFamily="18" charset="0"/>
              </a:rPr>
              <a:t>Form choices </a:t>
            </a:r>
            <a:r>
              <a:rPr lang="en-US" sz="2000" dirty="0">
                <a:solidFill>
                  <a:srgbClr val="002060"/>
                </a:solidFill>
                <a:latin typeface="Times New Roman" panose="02020603050405020304" pitchFamily="18" charset="0"/>
                <a:cs typeface="Times New Roman" panose="02020603050405020304" pitchFamily="18" charset="0"/>
              </a:rPr>
              <a:t>- blog, video, infographics?</a:t>
            </a:r>
          </a:p>
          <a:p>
            <a:r>
              <a:rPr lang="en-US" sz="2000" b="1" dirty="0">
                <a:solidFill>
                  <a:srgbClr val="002060"/>
                </a:solidFill>
                <a:latin typeface="Times New Roman" panose="02020603050405020304" pitchFamily="18" charset="0"/>
                <a:cs typeface="Times New Roman" panose="02020603050405020304" pitchFamily="18" charset="0"/>
              </a:rPr>
              <a:t>Channel </a:t>
            </a:r>
            <a:r>
              <a:rPr lang="cs-CZ" sz="2000" b="1" dirty="0" smtClean="0">
                <a:solidFill>
                  <a:srgbClr val="002060"/>
                </a:solidFill>
                <a:latin typeface="Times New Roman" panose="02020603050405020304" pitchFamily="18" charset="0"/>
                <a:cs typeface="Times New Roman" panose="02020603050405020304" pitchFamily="18" charset="0"/>
              </a:rPr>
              <a:t>s</a:t>
            </a:r>
            <a:r>
              <a:rPr lang="en-US" sz="2000" b="1" dirty="0" smtClean="0">
                <a:solidFill>
                  <a:srgbClr val="002060"/>
                </a:solidFill>
                <a:latin typeface="Times New Roman" panose="02020603050405020304" pitchFamily="18" charset="0"/>
                <a:cs typeface="Times New Roman" panose="02020603050405020304" pitchFamily="18" charset="0"/>
              </a:rPr>
              <a:t>election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w</a:t>
            </a:r>
            <a:r>
              <a:rPr lang="en-US" sz="2000" dirty="0" err="1" smtClean="0">
                <a:solidFill>
                  <a:srgbClr val="002060"/>
                </a:solidFill>
                <a:latin typeface="Times New Roman" panose="02020603050405020304" pitchFamily="18" charset="0"/>
                <a:cs typeface="Times New Roman" panose="02020603050405020304" pitchFamily="18" charset="0"/>
              </a:rPr>
              <a:t>eb</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s</a:t>
            </a:r>
            <a:r>
              <a:rPr lang="en-US" sz="2000" dirty="0" err="1" smtClean="0">
                <a:solidFill>
                  <a:srgbClr val="002060"/>
                </a:solidFill>
                <a:latin typeface="Times New Roman" panose="02020603050405020304" pitchFamily="18" charset="0"/>
                <a:cs typeface="Times New Roman" panose="02020603050405020304" pitchFamily="18" charset="0"/>
              </a:rPr>
              <a:t>ocial</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n</a:t>
            </a:r>
            <a:r>
              <a:rPr lang="en-US" sz="2000" dirty="0" err="1" smtClean="0">
                <a:solidFill>
                  <a:srgbClr val="002060"/>
                </a:solidFill>
                <a:latin typeface="Times New Roman" panose="02020603050405020304" pitchFamily="18" charset="0"/>
                <a:cs typeface="Times New Roman" panose="02020603050405020304" pitchFamily="18" charset="0"/>
              </a:rPr>
              <a:t>etwork</a:t>
            </a:r>
            <a:r>
              <a:rPr lang="cs-CZ" sz="2000" dirty="0" smtClean="0">
                <a:solidFill>
                  <a:srgbClr val="002060"/>
                </a:solidFill>
                <a:latin typeface="Times New Roman" panose="02020603050405020304" pitchFamily="18" charset="0"/>
                <a:cs typeface="Times New Roman" panose="02020603050405020304" pitchFamily="18" charset="0"/>
              </a:rPr>
              <a:t>s</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err="1" smtClean="0">
                <a:solidFill>
                  <a:srgbClr val="002060"/>
                </a:solidFill>
                <a:latin typeface="Times New Roman" panose="02020603050405020304" pitchFamily="18" charset="0"/>
                <a:cs typeface="Times New Roman" panose="02020603050405020304" pitchFamily="18" charset="0"/>
              </a:rPr>
              <a:t>ffiliate</a:t>
            </a:r>
            <a:r>
              <a:rPr lang="en-US" sz="2000" dirty="0" smtClean="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w</a:t>
            </a:r>
            <a:r>
              <a:rPr lang="en-US" sz="2000" dirty="0" err="1" smtClean="0">
                <a:solidFill>
                  <a:srgbClr val="002060"/>
                </a:solidFill>
                <a:latin typeface="Times New Roman" panose="02020603050405020304" pitchFamily="18" charset="0"/>
                <a:cs typeface="Times New Roman" panose="02020603050405020304" pitchFamily="18" charset="0"/>
              </a:rPr>
              <a:t>ebsite</a:t>
            </a:r>
            <a:r>
              <a:rPr lang="en-US" sz="2000" dirty="0">
                <a:solidFill>
                  <a:srgbClr val="002060"/>
                </a:solidFill>
                <a:latin typeface="Times New Roman" panose="02020603050405020304" pitchFamily="18" charset="0"/>
                <a:cs typeface="Times New Roman" panose="02020603050405020304" pitchFamily="18" charset="0"/>
              </a:rPr>
              <a:t>?</a:t>
            </a:r>
          </a:p>
          <a:p>
            <a:r>
              <a:rPr lang="en-US" sz="2000" b="1" dirty="0">
                <a:solidFill>
                  <a:srgbClr val="002060"/>
                </a:solidFill>
                <a:latin typeface="Times New Roman" panose="02020603050405020304" pitchFamily="18" charset="0"/>
                <a:cs typeface="Times New Roman" panose="02020603050405020304" pitchFamily="18" charset="0"/>
              </a:rPr>
              <a:t>Publishing </a:t>
            </a:r>
            <a:r>
              <a:rPr lang="cs-CZ" sz="2000" b="1" dirty="0" smtClean="0">
                <a:solidFill>
                  <a:srgbClr val="002060"/>
                </a:solidFill>
                <a:latin typeface="Times New Roman" panose="02020603050405020304" pitchFamily="18" charset="0"/>
                <a:cs typeface="Times New Roman" panose="02020603050405020304" pitchFamily="18" charset="0"/>
              </a:rPr>
              <a:t>c</a:t>
            </a:r>
            <a:r>
              <a:rPr lang="en-US" sz="2000" b="1" dirty="0" err="1" smtClean="0">
                <a:solidFill>
                  <a:srgbClr val="002060"/>
                </a:solidFill>
                <a:latin typeface="Times New Roman" panose="02020603050405020304" pitchFamily="18" charset="0"/>
                <a:cs typeface="Times New Roman" panose="02020603050405020304" pitchFamily="18" charset="0"/>
              </a:rPr>
              <a:t>alendar</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a:t>
            </a:r>
            <a:r>
              <a:rPr lang="cs-CZ" sz="2000" dirty="0" smtClean="0">
                <a:solidFill>
                  <a:srgbClr val="002060"/>
                </a:solidFill>
                <a:latin typeface="Times New Roman" panose="02020603050405020304" pitchFamily="18" charset="0"/>
                <a:cs typeface="Times New Roman" panose="02020603050405020304" pitchFamily="18" charset="0"/>
              </a:rPr>
              <a:t>a</a:t>
            </a:r>
            <a:r>
              <a:rPr lang="en-US" sz="2000" dirty="0" smtClean="0">
                <a:solidFill>
                  <a:srgbClr val="002060"/>
                </a:solidFill>
                <a:latin typeface="Times New Roman" panose="02020603050405020304" pitchFamily="18" charset="0"/>
                <a:cs typeface="Times New Roman" panose="02020603050405020304" pitchFamily="18" charset="0"/>
              </a:rPr>
              <a:t>n </a:t>
            </a:r>
            <a:r>
              <a:rPr lang="en-US" sz="2000" dirty="0">
                <a:solidFill>
                  <a:srgbClr val="002060"/>
                </a:solidFill>
                <a:latin typeface="Times New Roman" panose="02020603050405020304" pitchFamily="18" charset="0"/>
                <a:cs typeface="Times New Roman" panose="02020603050405020304" pitchFamily="18" charset="0"/>
              </a:rPr>
              <a:t>overview of when, where, what, how, who is responsible for it.</a:t>
            </a:r>
          </a:p>
          <a:p>
            <a:endParaRPr lang="en-US" sz="2000" b="1" dirty="0">
              <a:solidFill>
                <a:srgbClr val="002060"/>
              </a:solidFill>
              <a:latin typeface="Times New Roman" panose="02020603050405020304" pitchFamily="18" charset="0"/>
              <a:cs typeface="Times New Roman" panose="02020603050405020304" pitchFamily="18" charset="0"/>
            </a:endParaRPr>
          </a:p>
          <a:p>
            <a:r>
              <a:rPr lang="cs-CZ" sz="2000" b="1" dirty="0" err="1" smtClean="0">
                <a:solidFill>
                  <a:srgbClr val="002060"/>
                </a:solidFill>
                <a:latin typeface="Times New Roman" panose="02020603050405020304" pitchFamily="18" charset="0"/>
                <a:cs typeface="Times New Roman" panose="02020603050405020304" pitchFamily="18" charset="0"/>
              </a:rPr>
              <a:t>Control</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and </a:t>
            </a:r>
            <a:r>
              <a:rPr lang="en-US" sz="2000" b="1" dirty="0" err="1" smtClean="0">
                <a:solidFill>
                  <a:srgbClr val="002060"/>
                </a:solidFill>
                <a:latin typeface="Times New Roman" panose="02020603050405020304" pitchFamily="18" charset="0"/>
                <a:cs typeface="Times New Roman" panose="02020603050405020304" pitchFamily="18" charset="0"/>
              </a:rPr>
              <a:t>optimiz</a:t>
            </a:r>
            <a:r>
              <a:rPr lang="cs-CZ" sz="2000" b="1" dirty="0" err="1" smtClean="0">
                <a:solidFill>
                  <a:srgbClr val="002060"/>
                </a:solidFill>
                <a:latin typeface="Times New Roman" panose="02020603050405020304" pitchFamily="18" charset="0"/>
                <a:cs typeface="Times New Roman" panose="02020603050405020304" pitchFamily="18" charset="0"/>
              </a:rPr>
              <a:t>ation</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 we're trying to </a:t>
            </a:r>
            <a:r>
              <a:rPr lang="cs-CZ" sz="2000" dirty="0" err="1" smtClean="0">
                <a:solidFill>
                  <a:srgbClr val="002060"/>
                </a:solidFill>
                <a:latin typeface="Times New Roman" panose="02020603050405020304" pitchFamily="18" charset="0"/>
                <a:cs typeface="Times New Roman" panose="02020603050405020304" pitchFamily="18" charset="0"/>
              </a:rPr>
              <a:t>understand</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what works, we're </a:t>
            </a:r>
            <a:r>
              <a:rPr lang="en-US" sz="2000" dirty="0" smtClean="0">
                <a:solidFill>
                  <a:srgbClr val="002060"/>
                </a:solidFill>
                <a:latin typeface="Times New Roman" panose="02020603050405020304" pitchFamily="18" charset="0"/>
                <a:cs typeface="Times New Roman" panose="02020603050405020304" pitchFamily="18" charset="0"/>
              </a:rPr>
              <a:t>improving</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upon</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it accordingly.</a:t>
            </a:r>
          </a:p>
          <a:p>
            <a:r>
              <a:rPr lang="en-US" sz="2000" dirty="0" smtClean="0">
                <a:solidFill>
                  <a:srgbClr val="002060"/>
                </a:solidFill>
                <a:latin typeface="Times New Roman" panose="02020603050405020304" pitchFamily="18" charset="0"/>
                <a:cs typeface="Times New Roman" panose="02020603050405020304" pitchFamily="18" charset="0"/>
              </a:rPr>
              <a:t>Lead </a:t>
            </a:r>
            <a:r>
              <a:rPr lang="en-US" sz="2000" dirty="0">
                <a:solidFill>
                  <a:srgbClr val="002060"/>
                </a:solidFill>
                <a:latin typeface="Times New Roman" panose="02020603050405020304" pitchFamily="18" charset="0"/>
                <a:cs typeface="Times New Roman" panose="02020603050405020304" pitchFamily="18" charset="0"/>
              </a:rPr>
              <a:t>Scoring and then we reach </a:t>
            </a:r>
            <a:r>
              <a:rPr lang="cs-CZ" sz="2000" dirty="0" err="1" smtClean="0">
                <a:solidFill>
                  <a:srgbClr val="002060"/>
                </a:solidFill>
                <a:latin typeface="Times New Roman" panose="02020603050405020304" pitchFamily="18" charset="0"/>
                <a:cs typeface="Times New Roman" panose="02020603050405020304" pitchFamily="18" charset="0"/>
              </a:rPr>
              <a:t>customers</a:t>
            </a:r>
            <a:r>
              <a:rPr lang="cs-CZ" sz="2000" dirty="0" smtClean="0">
                <a:solidFill>
                  <a:srgbClr val="002060"/>
                </a:solidFill>
                <a:latin typeface="Times New Roman" panose="02020603050405020304" pitchFamily="18" charset="0"/>
                <a:cs typeface="Times New Roman" panose="02020603050405020304" pitchFamily="18" charset="0"/>
              </a:rPr>
              <a:t> </a:t>
            </a:r>
            <a:r>
              <a:rPr lang="cs-CZ" sz="2000" dirty="0" err="1" smtClean="0">
                <a:solidFill>
                  <a:srgbClr val="002060"/>
                </a:solidFill>
                <a:latin typeface="Times New Roman" panose="02020603050405020304" pitchFamily="18" charset="0"/>
                <a:cs typeface="Times New Roman" panose="02020603050405020304" pitchFamily="18" charset="0"/>
              </a:rPr>
              <a:t>with</a:t>
            </a:r>
            <a:r>
              <a:rPr lang="cs-CZ" sz="2000" dirty="0" smtClean="0">
                <a:solidFill>
                  <a:srgbClr val="002060"/>
                </a:solidFill>
                <a:latin typeface="Times New Roman" panose="02020603050405020304" pitchFamily="18" charset="0"/>
                <a:cs typeface="Times New Roman" panose="02020603050405020304" pitchFamily="18" charset="0"/>
              </a:rPr>
              <a:t> </a:t>
            </a:r>
            <a:r>
              <a:rPr lang="en-US" sz="2000" dirty="0" smtClean="0">
                <a:solidFill>
                  <a:srgbClr val="002060"/>
                </a:solidFill>
                <a:latin typeface="Times New Roman" panose="02020603050405020304" pitchFamily="18" charset="0"/>
                <a:cs typeface="Times New Roman" panose="02020603050405020304" pitchFamily="18" charset="0"/>
              </a:rPr>
              <a:t>personalized </a:t>
            </a:r>
            <a:r>
              <a:rPr lang="en-US" sz="2000" dirty="0">
                <a:solidFill>
                  <a:srgbClr val="002060"/>
                </a:solidFill>
                <a:latin typeface="Times New Roman" panose="02020603050405020304" pitchFamily="18" charset="0"/>
                <a:cs typeface="Times New Roman" panose="02020603050405020304" pitchFamily="18" charset="0"/>
              </a:rPr>
              <a:t>content.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128792" cy="507703"/>
          </a:xfrm>
        </p:spPr>
        <p:txBody>
          <a:bodyPr/>
          <a:lstStyle/>
          <a:p>
            <a:r>
              <a:rPr lang="en-US" dirty="0"/>
              <a:t>How To Plan A Content Marketing Step By Step - Part 2 </a:t>
            </a:r>
            <a:r>
              <a:rPr lang="en-US" dirty="0" smtClean="0"/>
              <a:t>by</a:t>
            </a:r>
            <a:r>
              <a:rPr lang="cs-CZ" dirty="0" smtClean="0"/>
              <a:t> </a:t>
            </a:r>
            <a:r>
              <a:rPr lang="cs-CZ" dirty="0" smtClean="0">
                <a:hlinkClick r:id="rId3"/>
              </a:rPr>
              <a:t>Marketing </a:t>
            </a:r>
            <a:r>
              <a:rPr lang="cs-CZ" dirty="0" err="1">
                <a:hlinkClick r:id="rId3"/>
              </a:rPr>
              <a:t>Journal</a:t>
            </a:r>
            <a:endParaRPr lang="cs-CZ" dirty="0"/>
          </a:p>
        </p:txBody>
      </p:sp>
    </p:spTree>
    <p:extLst>
      <p:ext uri="{BB962C8B-B14F-4D97-AF65-F5344CB8AC3E}">
        <p14:creationId xmlns:p14="http://schemas.microsoft.com/office/powerpoint/2010/main" val="3054595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en-US" sz="2000" dirty="0">
                <a:solidFill>
                  <a:srgbClr val="002060"/>
                </a:solidFill>
                <a:latin typeface="Times New Roman" panose="02020603050405020304" pitchFamily="18" charset="0"/>
                <a:cs typeface="Times New Roman" panose="02020603050405020304" pitchFamily="18" charset="0"/>
              </a:rPr>
              <a:t>For </a:t>
            </a:r>
            <a:r>
              <a:rPr lang="cs-CZ" sz="2000" dirty="0" err="1" smtClean="0">
                <a:solidFill>
                  <a:srgbClr val="002060"/>
                </a:solidFill>
                <a:latin typeface="Times New Roman" panose="02020603050405020304" pitchFamily="18" charset="0"/>
                <a:cs typeface="Times New Roman" panose="02020603050405020304" pitchFamily="18" charset="0"/>
              </a:rPr>
              <a:t>your</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selected </a:t>
            </a:r>
            <a:r>
              <a:rPr lang="cs-CZ" sz="2000" dirty="0" err="1" smtClean="0">
                <a:solidFill>
                  <a:srgbClr val="002060"/>
                </a:solidFill>
                <a:latin typeface="Times New Roman" panose="02020603050405020304" pitchFamily="18" charset="0"/>
                <a:cs typeface="Times New Roman" panose="02020603050405020304" pitchFamily="18" charset="0"/>
              </a:rPr>
              <a:t>company</a:t>
            </a:r>
            <a:r>
              <a:rPr lang="en-US" sz="2000" dirty="0" smtClean="0">
                <a:solidFill>
                  <a:srgbClr val="002060"/>
                </a:solidFill>
                <a:latin typeface="Times New Roman" panose="02020603050405020304" pitchFamily="18" charset="0"/>
                <a:cs typeface="Times New Roman" panose="02020603050405020304" pitchFamily="18" charset="0"/>
              </a:rPr>
              <a:t>, </a:t>
            </a:r>
            <a:r>
              <a:rPr lang="en-US" sz="2000" dirty="0">
                <a:solidFill>
                  <a:srgbClr val="002060"/>
                </a:solidFill>
                <a:latin typeface="Times New Roman" panose="02020603050405020304" pitchFamily="18" charset="0"/>
                <a:cs typeface="Times New Roman" panose="02020603050405020304" pitchFamily="18" charset="0"/>
              </a:rPr>
              <a:t>design a content strategy and what specific content should be done and why.</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smtClean="0">
                <a:solidFill>
                  <a:srgbClr val="002060"/>
                </a:solidFill>
                <a:latin typeface="Times New Roman" panose="02020603050405020304" pitchFamily="18" charset="0"/>
                <a:cs typeface="Times New Roman" panose="02020603050405020304" pitchFamily="18" charset="0"/>
              </a:rPr>
              <a:t>30 </a:t>
            </a:r>
            <a:r>
              <a:rPr lang="cs-CZ" altLang="cs-CZ" sz="2000" dirty="0" err="1" smtClean="0">
                <a:solidFill>
                  <a:srgbClr val="002060"/>
                </a:solidFill>
                <a:latin typeface="Times New Roman" panose="02020603050405020304" pitchFamily="18" charset="0"/>
                <a:cs typeface="Times New Roman" panose="02020603050405020304" pitchFamily="18" charset="0"/>
              </a:rPr>
              <a:t>minutes</a:t>
            </a:r>
            <a:r>
              <a:rPr lang="cs-CZ" altLang="cs-CZ" sz="2000" dirty="0" smtClean="0">
                <a:solidFill>
                  <a:srgbClr val="002060"/>
                </a:solidFill>
                <a:latin typeface="Times New Roman" panose="02020603050405020304" pitchFamily="18" charset="0"/>
                <a:cs typeface="Times New Roman" panose="02020603050405020304" pitchFamily="18" charset="0"/>
              </a:rPr>
              <a:t>.</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smtClean="0"/>
              <a:t>Task</a:t>
            </a:r>
            <a:r>
              <a:rPr lang="cs-CZ" dirty="0" smtClean="0"/>
              <a:t> – 3rd part</a:t>
            </a:r>
            <a:endParaRPr lang="cs-CZ" dirty="0"/>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6136" y="2859782"/>
            <a:ext cx="3048000" cy="1828800"/>
          </a:xfrm>
          <a:prstGeom prst="rect">
            <a:avLst/>
          </a:prstGeom>
        </p:spPr>
      </p:pic>
    </p:spTree>
    <p:extLst>
      <p:ext uri="{BB962C8B-B14F-4D97-AF65-F5344CB8AC3E}">
        <p14:creationId xmlns:p14="http://schemas.microsoft.com/office/powerpoint/2010/main" val="27366699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End </a:t>
            </a:r>
            <a:r>
              <a:rPr lang="cs-CZ" dirty="0" err="1" smtClean="0"/>
              <a:t>of</a:t>
            </a:r>
            <a:r>
              <a:rPr lang="cs-CZ" dirty="0" smtClean="0"/>
              <a:t> </a:t>
            </a:r>
            <a:r>
              <a:rPr lang="cs-CZ" dirty="0" err="1" smtClean="0"/>
              <a:t>presentation</a:t>
            </a:r>
            <a:endParaRPr lang="cs-CZ" dirty="0"/>
          </a:p>
        </p:txBody>
      </p:sp>
      <p:sp>
        <p:nvSpPr>
          <p:cNvPr id="3" name="Zástupný symbol pro obsah 2"/>
          <p:cNvSpPr txBox="1">
            <a:spLocks/>
          </p:cNvSpPr>
          <p:nvPr/>
        </p:nvSpPr>
        <p:spPr>
          <a:xfrm>
            <a:off x="755576" y="2513246"/>
            <a:ext cx="3168352" cy="1786696"/>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err="1" smtClean="0">
                <a:solidFill>
                  <a:srgbClr val="307871"/>
                </a:solidFill>
                <a:latin typeface="Times New Roman" panose="02020603050405020304" pitchFamily="18" charset="0"/>
                <a:cs typeface="Times New Roman" panose="02020603050405020304" pitchFamily="18" charset="0"/>
              </a:rPr>
              <a:t>Thank</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you</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for</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your</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err="1" smtClean="0">
                <a:solidFill>
                  <a:srgbClr val="307871"/>
                </a:solidFill>
                <a:latin typeface="Times New Roman" panose="02020603050405020304" pitchFamily="18" charset="0"/>
                <a:cs typeface="Times New Roman" panose="02020603050405020304" pitchFamily="18" charset="0"/>
              </a:rPr>
              <a:t>attention</a:t>
            </a:r>
            <a:r>
              <a:rPr lang="cs-CZ" sz="2400" b="1" dirty="0" smtClean="0">
                <a:solidFill>
                  <a:srgbClr val="307871"/>
                </a:solidFill>
                <a:latin typeface="Times New Roman" panose="02020603050405020304" pitchFamily="18" charset="0"/>
                <a:cs typeface="Times New Roman" panose="02020603050405020304" pitchFamily="18" charset="0"/>
              </a:rPr>
              <a:t> </a:t>
            </a:r>
            <a:r>
              <a:rPr lang="cs-CZ" sz="2400" b="1" dirty="0" smtClean="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smtClean="0">
              <a:latin typeface="Times New Roman" panose="02020603050405020304" pitchFamily="18" charset="0"/>
              <a:cs typeface="Times New Roman" panose="02020603050405020304" pitchFamily="18" charset="0"/>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010412"/>
            <a:ext cx="4762500" cy="3571875"/>
          </a:xfrm>
          <a:prstGeom prst="rect">
            <a:avLst/>
          </a:prstGeom>
        </p:spPr>
      </p:pic>
    </p:spTree>
    <p:extLst>
      <p:ext uri="{BB962C8B-B14F-4D97-AF65-F5344CB8AC3E}">
        <p14:creationId xmlns:p14="http://schemas.microsoft.com/office/powerpoint/2010/main" val="4053345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GB" sz="2000" dirty="0" smtClean="0">
                <a:solidFill>
                  <a:srgbClr val="002060"/>
                </a:solidFill>
              </a:rPr>
              <a:t>This is our main communication tool on the internet!</a:t>
            </a:r>
          </a:p>
          <a:p>
            <a:r>
              <a:rPr lang="cs-CZ" altLang="cs-CZ" sz="2000" dirty="0" smtClean="0">
                <a:solidFill>
                  <a:srgbClr val="002060"/>
                </a:solidFill>
                <a:latin typeface="Times New Roman" panose="02020603050405020304" pitchFamily="18" charset="0"/>
                <a:cs typeface="Times New Roman" panose="02020603050405020304" pitchFamily="18" charset="0"/>
              </a:rPr>
              <a:t>Many </a:t>
            </a:r>
            <a:r>
              <a:rPr lang="cs-CZ" altLang="cs-CZ" sz="2000" dirty="0" err="1" smtClean="0">
                <a:solidFill>
                  <a:srgbClr val="002060"/>
                </a:solidFill>
                <a:latin typeface="Times New Roman" panose="02020603050405020304" pitchFamily="18" charset="0"/>
                <a:cs typeface="Times New Roman" panose="02020603050405020304" pitchFamily="18" charset="0"/>
              </a:rPr>
              <a:t>other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tools</a:t>
            </a:r>
            <a:r>
              <a:rPr lang="cs-CZ" altLang="cs-CZ" sz="2000" dirty="0" smtClean="0">
                <a:solidFill>
                  <a:srgbClr val="002060"/>
                </a:solidFill>
                <a:latin typeface="Times New Roman" panose="02020603050405020304" pitchFamily="18" charset="0"/>
                <a:cs typeface="Times New Roman" panose="02020603050405020304" pitchFamily="18" charset="0"/>
              </a:rPr>
              <a:t> are </a:t>
            </a:r>
            <a:r>
              <a:rPr lang="cs-CZ" altLang="cs-CZ" sz="2000" dirty="0" err="1" smtClean="0">
                <a:solidFill>
                  <a:srgbClr val="002060"/>
                </a:solidFill>
                <a:latin typeface="Times New Roman" panose="02020603050405020304" pitchFamily="18" charset="0"/>
                <a:cs typeface="Times New Roman" panose="02020603050405020304" pitchFamily="18" charset="0"/>
              </a:rPr>
              <a:t>usable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only</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thanks</a:t>
            </a:r>
            <a:r>
              <a:rPr lang="cs-CZ" altLang="cs-CZ" sz="2000" dirty="0" smtClean="0">
                <a:solidFill>
                  <a:srgbClr val="002060"/>
                </a:solidFill>
                <a:latin typeface="Times New Roman" panose="02020603050405020304" pitchFamily="18" charset="0"/>
                <a:cs typeface="Times New Roman" panose="02020603050405020304" pitchFamily="18" charset="0"/>
              </a:rPr>
              <a:t> to </a:t>
            </a:r>
            <a:r>
              <a:rPr lang="cs-CZ" altLang="cs-CZ" sz="2000" dirty="0" err="1" smtClean="0">
                <a:solidFill>
                  <a:srgbClr val="002060"/>
                </a:solidFill>
                <a:latin typeface="Times New Roman" panose="02020603050405020304" pitchFamily="18" charset="0"/>
                <a:cs typeface="Times New Roman" panose="02020603050405020304" pitchFamily="18" charset="0"/>
              </a:rPr>
              <a:t>our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website</a:t>
            </a:r>
            <a:r>
              <a:rPr lang="cs-CZ" altLang="cs-CZ" sz="2000" dirty="0" smtClean="0">
                <a:solidFill>
                  <a:srgbClr val="002060"/>
                </a:solidFill>
                <a:latin typeface="Times New Roman" panose="02020603050405020304" pitchFamily="18" charset="0"/>
                <a:cs typeface="Times New Roman" panose="02020603050405020304" pitchFamily="18" charset="0"/>
              </a:rPr>
              <a:t> (PPC, SEO, </a:t>
            </a:r>
            <a:r>
              <a:rPr lang="cs-CZ" altLang="cs-CZ" sz="2000" dirty="0" err="1" smtClean="0">
                <a:solidFill>
                  <a:srgbClr val="002060"/>
                </a:solidFill>
                <a:latin typeface="Times New Roman" panose="02020603050405020304" pitchFamily="18" charset="0"/>
                <a:cs typeface="Times New Roman" panose="02020603050405020304" pitchFamily="18" charset="0"/>
              </a:rPr>
              <a:t>ads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etc</a:t>
            </a:r>
            <a:r>
              <a:rPr lang="cs-CZ" altLang="cs-CZ" sz="2000" dirty="0" smtClean="0">
                <a:solidFill>
                  <a:srgbClr val="002060"/>
                </a:solidFill>
                <a:latin typeface="Times New Roman" panose="02020603050405020304" pitchFamily="18" charset="0"/>
                <a:cs typeface="Times New Roman" panose="02020603050405020304" pitchFamily="18" charset="0"/>
              </a:rPr>
              <a:t>.).</a:t>
            </a:r>
          </a:p>
          <a:p>
            <a:r>
              <a:rPr lang="cs-CZ" altLang="cs-CZ" sz="2000" dirty="0" err="1" smtClean="0">
                <a:solidFill>
                  <a:srgbClr val="002060"/>
                </a:solidFill>
                <a:latin typeface="Times New Roman" panose="02020603050405020304" pitchFamily="18" charset="0"/>
                <a:cs typeface="Times New Roman" panose="02020603050405020304" pitchFamily="18" charset="0"/>
              </a:rPr>
              <a:t>If</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we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include</a:t>
            </a:r>
            <a:r>
              <a:rPr lang="cs-CZ" altLang="cs-CZ" sz="2000" dirty="0" smtClean="0">
                <a:solidFill>
                  <a:srgbClr val="002060"/>
                </a:solidFill>
                <a:latin typeface="Times New Roman" panose="02020603050405020304" pitchFamily="18" charset="0"/>
                <a:cs typeface="Times New Roman" panose="02020603050405020304" pitchFamily="18" charset="0"/>
              </a:rPr>
              <a:t> e-</a:t>
            </a:r>
            <a:r>
              <a:rPr lang="cs-CZ" altLang="cs-CZ" sz="2000" dirty="0" err="1" smtClean="0">
                <a:solidFill>
                  <a:srgbClr val="002060"/>
                </a:solidFill>
                <a:latin typeface="Times New Roman" panose="02020603050405020304" pitchFamily="18" charset="0"/>
                <a:cs typeface="Times New Roman" panose="02020603050405020304" pitchFamily="18" charset="0"/>
              </a:rPr>
              <a:t>shop</a:t>
            </a:r>
            <a:r>
              <a:rPr lang="cs-CZ" altLang="cs-CZ" sz="2000" dirty="0" smtClean="0">
                <a:solidFill>
                  <a:srgbClr val="002060"/>
                </a:solidFill>
                <a:latin typeface="Times New Roman" panose="02020603050405020304" pitchFamily="18" charset="0"/>
                <a:cs typeface="Times New Roman" panose="02020603050405020304" pitchFamily="18" charset="0"/>
              </a:rPr>
              <a:t> – web </a:t>
            </a:r>
            <a:r>
              <a:rPr lang="cs-CZ" altLang="cs-CZ" sz="2000" dirty="0" err="1" smtClean="0">
                <a:solidFill>
                  <a:srgbClr val="002060"/>
                </a:solidFill>
                <a:latin typeface="Times New Roman" panose="02020603050405020304" pitchFamily="18" charset="0"/>
                <a:cs typeface="Times New Roman" panose="02020603050405020304" pitchFamily="18" charset="0"/>
              </a:rPr>
              <a:t>is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our</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main</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tool</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for</a:t>
            </a:r>
            <a:r>
              <a:rPr lang="cs-CZ" altLang="cs-CZ" sz="2000" dirty="0" smtClean="0">
                <a:solidFill>
                  <a:srgbClr val="002060"/>
                </a:solidFill>
                <a:latin typeface="Times New Roman" panose="02020603050405020304" pitchFamily="18" charset="0"/>
                <a:cs typeface="Times New Roman" panose="02020603050405020304" pitchFamily="18" charset="0"/>
              </a:rPr>
              <a:t> e-</a:t>
            </a:r>
            <a:r>
              <a:rPr lang="cs-CZ" altLang="cs-CZ" sz="2000" dirty="0" err="1" smtClean="0">
                <a:solidFill>
                  <a:srgbClr val="002060"/>
                </a:solidFill>
                <a:latin typeface="Times New Roman" panose="02020603050405020304" pitchFamily="18" charset="0"/>
                <a:cs typeface="Times New Roman" panose="02020603050405020304" pitchFamily="18" charset="0"/>
              </a:rPr>
              <a:t>commerce</a:t>
            </a:r>
            <a:r>
              <a:rPr lang="cs-CZ" altLang="cs-CZ" sz="2000" dirty="0" smtClean="0">
                <a:solidFill>
                  <a:srgbClr val="002060"/>
                </a:solidFill>
                <a:latin typeface="Times New Roman" panose="02020603050405020304" pitchFamily="18" charset="0"/>
                <a:cs typeface="Times New Roman" panose="02020603050405020304" pitchFamily="18" charset="0"/>
              </a:rPr>
              <a:t>. </a:t>
            </a:r>
          </a:p>
          <a:p>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832648" cy="507703"/>
          </a:xfrm>
        </p:spPr>
        <p:txBody>
          <a:bodyPr/>
          <a:lstStyle/>
          <a:p>
            <a:r>
              <a:rPr lang="cs-CZ" dirty="0" err="1" smtClean="0"/>
              <a:t>Website</a:t>
            </a:r>
            <a:endParaRPr lang="cs-CZ" dirty="0"/>
          </a:p>
        </p:txBody>
      </p:sp>
    </p:spTree>
    <p:extLst>
      <p:ext uri="{BB962C8B-B14F-4D97-AF65-F5344CB8AC3E}">
        <p14:creationId xmlns:p14="http://schemas.microsoft.com/office/powerpoint/2010/main" val="795961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Social</a:t>
            </a:r>
            <a:r>
              <a:rPr lang="cs-CZ" dirty="0" smtClean="0"/>
              <a:t> Media</a:t>
            </a:r>
            <a:endParaRPr lang="cs-CZ" dirty="0"/>
          </a:p>
        </p:txBody>
      </p:sp>
      <p:pic>
        <p:nvPicPr>
          <p:cNvPr id="3" name="Picture 1"/>
          <p:cNvPicPr>
            <a:picLocks noChangeAspect="1"/>
          </p:cNvPicPr>
          <p:nvPr/>
        </p:nvPicPr>
        <p:blipFill rotWithShape="1">
          <a:blip r:embed="rId3"/>
          <a:srcRect l="29131" t="54200" r="29131" b="23401"/>
          <a:stretch/>
        </p:blipFill>
        <p:spPr>
          <a:xfrm rot="19689281">
            <a:off x="1216222" y="1841783"/>
            <a:ext cx="6529789" cy="1971257"/>
          </a:xfrm>
          <a:prstGeom prst="rect">
            <a:avLst/>
          </a:prstGeom>
          <a:scene3d>
            <a:camera prst="orthographicFront">
              <a:rot lat="0" lon="0" rev="18600000"/>
            </a:camera>
            <a:lightRig rig="threePt" dir="t"/>
          </a:scene3d>
        </p:spPr>
      </p:pic>
    </p:spTree>
    <p:extLst>
      <p:ext uri="{BB962C8B-B14F-4D97-AF65-F5344CB8AC3E}">
        <p14:creationId xmlns:p14="http://schemas.microsoft.com/office/powerpoint/2010/main" val="214143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smtClean="0">
                <a:solidFill>
                  <a:srgbClr val="002060"/>
                </a:solidFill>
              </a:rPr>
              <a:t>SEO – </a:t>
            </a:r>
            <a:r>
              <a:rPr lang="cs-CZ" sz="2000" dirty="0" err="1" smtClean="0">
                <a:solidFill>
                  <a:srgbClr val="002060"/>
                </a:solidFill>
              </a:rPr>
              <a:t>search</a:t>
            </a:r>
            <a:r>
              <a:rPr lang="cs-CZ" sz="2000" dirty="0" smtClean="0">
                <a:solidFill>
                  <a:srgbClr val="002060"/>
                </a:solidFill>
              </a:rPr>
              <a:t> </a:t>
            </a:r>
            <a:r>
              <a:rPr lang="cs-CZ" sz="2000" dirty="0" err="1" smtClean="0">
                <a:solidFill>
                  <a:srgbClr val="002060"/>
                </a:solidFill>
              </a:rPr>
              <a:t>engine</a:t>
            </a:r>
            <a:r>
              <a:rPr lang="cs-CZ" sz="2000" dirty="0" smtClean="0">
                <a:solidFill>
                  <a:srgbClr val="002060"/>
                </a:solidFill>
              </a:rPr>
              <a:t> </a:t>
            </a:r>
            <a:r>
              <a:rPr lang="cs-CZ" sz="2000" dirty="0" err="1" smtClean="0">
                <a:solidFill>
                  <a:srgbClr val="002060"/>
                </a:solidFill>
              </a:rPr>
              <a:t>optimization</a:t>
            </a:r>
            <a:r>
              <a:rPr lang="cs-CZ" sz="2000" dirty="0" smtClean="0">
                <a:solidFill>
                  <a:srgbClr val="002060"/>
                </a:solidFill>
              </a:rPr>
              <a:t>.</a:t>
            </a:r>
          </a:p>
          <a:p>
            <a:r>
              <a:rPr lang="cs-CZ" altLang="cs-CZ" sz="2000" dirty="0" err="1" smtClean="0">
                <a:solidFill>
                  <a:srgbClr val="002060"/>
                </a:solidFill>
                <a:latin typeface="Times New Roman" panose="02020603050405020304" pitchFamily="18" charset="0"/>
                <a:cs typeface="Times New Roman" panose="02020603050405020304" pitchFamily="18" charset="0"/>
              </a:rPr>
              <a:t>We</a:t>
            </a:r>
            <a:r>
              <a:rPr lang="cs-CZ" altLang="cs-CZ" sz="2000" dirty="0" smtClean="0">
                <a:solidFill>
                  <a:srgbClr val="002060"/>
                </a:solidFill>
                <a:latin typeface="Times New Roman" panose="02020603050405020304" pitchFamily="18" charset="0"/>
                <a:cs typeface="Times New Roman" panose="02020603050405020304" pitchFamily="18" charset="0"/>
              </a:rPr>
              <a:t> are </a:t>
            </a:r>
            <a:r>
              <a:rPr lang="cs-CZ" altLang="cs-CZ" sz="2000" dirty="0" err="1" smtClean="0">
                <a:solidFill>
                  <a:srgbClr val="002060"/>
                </a:solidFill>
                <a:latin typeface="Times New Roman" panose="02020603050405020304" pitchFamily="18" charset="0"/>
                <a:cs typeface="Times New Roman" panose="02020603050405020304" pitchFamily="18" charset="0"/>
              </a:rPr>
              <a:t>trying</a:t>
            </a:r>
            <a:r>
              <a:rPr lang="cs-CZ" altLang="cs-CZ" sz="2000" dirty="0" smtClean="0">
                <a:solidFill>
                  <a:srgbClr val="002060"/>
                </a:solidFill>
                <a:latin typeface="Times New Roman" panose="02020603050405020304" pitchFamily="18" charset="0"/>
                <a:cs typeface="Times New Roman" panose="02020603050405020304" pitchFamily="18" charset="0"/>
              </a:rPr>
              <a:t> to </a:t>
            </a:r>
            <a:r>
              <a:rPr lang="cs-CZ" altLang="cs-CZ" sz="2000" dirty="0" err="1" smtClean="0">
                <a:solidFill>
                  <a:srgbClr val="002060"/>
                </a:solidFill>
                <a:latin typeface="Times New Roman" panose="02020603050405020304" pitchFamily="18" charset="0"/>
                <a:cs typeface="Times New Roman" panose="02020603050405020304" pitchFamily="18" charset="0"/>
              </a:rPr>
              <a:t>be</a:t>
            </a:r>
            <a:r>
              <a:rPr lang="cs-CZ" altLang="cs-CZ" sz="2000" dirty="0" smtClean="0">
                <a:solidFill>
                  <a:srgbClr val="002060"/>
                </a:solidFill>
                <a:latin typeface="Times New Roman" panose="02020603050405020304" pitchFamily="18" charset="0"/>
                <a:cs typeface="Times New Roman" panose="02020603050405020304" pitchFamily="18" charset="0"/>
              </a:rPr>
              <a:t> up </a:t>
            </a:r>
            <a:r>
              <a:rPr lang="cs-CZ" altLang="cs-CZ" sz="2000" dirty="0" err="1" smtClean="0">
                <a:solidFill>
                  <a:srgbClr val="002060"/>
                </a:solidFill>
                <a:latin typeface="Times New Roman" panose="02020603050405020304" pitchFamily="18" charset="0"/>
                <a:cs typeface="Times New Roman" panose="02020603050405020304" pitchFamily="18" charset="0"/>
              </a:rPr>
              <a:t>high</a:t>
            </a:r>
            <a:r>
              <a:rPr lang="cs-CZ" altLang="cs-CZ" sz="2000" dirty="0" smtClean="0">
                <a:solidFill>
                  <a:srgbClr val="002060"/>
                </a:solidFill>
                <a:latin typeface="Times New Roman" panose="02020603050405020304" pitchFamily="18" charset="0"/>
                <a:cs typeface="Times New Roman" panose="02020603050405020304" pitchFamily="18" charset="0"/>
              </a:rPr>
              <a:t> in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Google </a:t>
            </a:r>
            <a:r>
              <a:rPr lang="cs-CZ" altLang="cs-CZ" sz="2000" dirty="0" err="1" smtClean="0">
                <a:solidFill>
                  <a:srgbClr val="002060"/>
                </a:solidFill>
                <a:latin typeface="Times New Roman" panose="02020603050405020304" pitchFamily="18" charset="0"/>
                <a:cs typeface="Times New Roman" panose="02020603050405020304" pitchFamily="18" charset="0"/>
              </a:rPr>
              <a:t>ranking</a:t>
            </a:r>
            <a:r>
              <a:rPr lang="cs-CZ" altLang="cs-CZ" sz="2000" dirty="0" smtClean="0">
                <a:solidFill>
                  <a:srgbClr val="002060"/>
                </a:solidFill>
                <a:latin typeface="Times New Roman" panose="02020603050405020304" pitchFamily="18" charset="0"/>
                <a:cs typeface="Times New Roman" panose="02020603050405020304" pitchFamily="18" charset="0"/>
              </a:rPr>
              <a:t>.</a:t>
            </a:r>
          </a:p>
          <a:p>
            <a:r>
              <a:rPr lang="cs-CZ" altLang="cs-CZ" sz="2000" dirty="0" smtClean="0">
                <a:solidFill>
                  <a:srgbClr val="002060"/>
                </a:solidFill>
                <a:latin typeface="Times New Roman" panose="02020603050405020304" pitchFamily="18" charset="0"/>
                <a:cs typeface="Times New Roman" panose="02020603050405020304" pitchFamily="18" charset="0"/>
              </a:rPr>
              <a:t>SEO </a:t>
            </a:r>
            <a:r>
              <a:rPr lang="cs-CZ" altLang="cs-CZ" sz="2000" dirty="0" err="1" smtClean="0">
                <a:solidFill>
                  <a:srgbClr val="002060"/>
                </a:solidFill>
                <a:latin typeface="Times New Roman" panose="02020603050405020304" pitchFamily="18" charset="0"/>
                <a:cs typeface="Times New Roman" panose="02020603050405020304" pitchFamily="18" charset="0"/>
              </a:rPr>
              <a:t>means</a:t>
            </a:r>
            <a:r>
              <a:rPr lang="cs-CZ" altLang="cs-CZ" sz="2000" dirty="0" smtClean="0">
                <a:solidFill>
                  <a:srgbClr val="002060"/>
                </a:solidFill>
                <a:latin typeface="Times New Roman" panose="02020603050405020304" pitchFamily="18" charset="0"/>
                <a:cs typeface="Times New Roman" panose="02020603050405020304" pitchFamily="18" charset="0"/>
              </a:rPr>
              <a:t> a set of </a:t>
            </a:r>
            <a:r>
              <a:rPr lang="cs-CZ" altLang="cs-CZ" sz="2000" dirty="0" err="1" smtClean="0">
                <a:solidFill>
                  <a:srgbClr val="002060"/>
                </a:solidFill>
                <a:latin typeface="Times New Roman" panose="02020603050405020304" pitchFamily="18" charset="0"/>
                <a:cs typeface="Times New Roman" panose="02020603050405020304" pitchFamily="18" charset="0"/>
              </a:rPr>
              <a:t>activities</a:t>
            </a:r>
            <a:r>
              <a:rPr lang="cs-CZ" altLang="cs-CZ" sz="2000" dirty="0" smtClean="0">
                <a:solidFill>
                  <a:srgbClr val="002060"/>
                </a:solidFill>
                <a:latin typeface="Times New Roman" panose="02020603050405020304" pitchFamily="18" charset="0"/>
                <a:cs typeface="Times New Roman" panose="02020603050405020304" pitchFamily="18" charset="0"/>
              </a:rPr>
              <a:t> on my </a:t>
            </a:r>
            <a:r>
              <a:rPr lang="cs-CZ" altLang="cs-CZ" sz="2000" dirty="0" err="1" smtClean="0">
                <a:solidFill>
                  <a:srgbClr val="002060"/>
                </a:solidFill>
                <a:latin typeface="Times New Roman" panose="02020603050405020304" pitchFamily="18" charset="0"/>
                <a:cs typeface="Times New Roman" panose="02020603050405020304" pitchFamily="18" charset="0"/>
              </a:rPr>
              <a:t>website</a:t>
            </a:r>
            <a:r>
              <a:rPr lang="cs-CZ" altLang="cs-CZ" sz="2000" dirty="0" smtClean="0">
                <a:solidFill>
                  <a:srgbClr val="002060"/>
                </a:solidFill>
                <a:latin typeface="Times New Roman" panose="02020603050405020304" pitchFamily="18" charset="0"/>
                <a:cs typeface="Times New Roman" panose="02020603050405020304" pitchFamily="18" charset="0"/>
              </a:rPr>
              <a:t> to place </a:t>
            </a:r>
            <a:r>
              <a:rPr lang="cs-CZ" altLang="cs-CZ" sz="2000" dirty="0" err="1" smtClean="0">
                <a:solidFill>
                  <a:srgbClr val="002060"/>
                </a:solidFill>
                <a:latin typeface="Times New Roman" panose="02020603050405020304" pitchFamily="18" charset="0"/>
                <a:cs typeface="Times New Roman" panose="02020603050405020304" pitchFamily="18" charset="0"/>
              </a:rPr>
              <a:t>higher</a:t>
            </a:r>
            <a:r>
              <a:rPr lang="cs-CZ" altLang="cs-CZ" sz="2000" dirty="0" smtClean="0">
                <a:solidFill>
                  <a:srgbClr val="002060"/>
                </a:solidFill>
                <a:latin typeface="Times New Roman" panose="02020603050405020304" pitchFamily="18" charset="0"/>
                <a:cs typeface="Times New Roman" panose="02020603050405020304" pitchFamily="18" charset="0"/>
              </a:rPr>
              <a:t> in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Google </a:t>
            </a:r>
            <a:r>
              <a:rPr lang="cs-CZ" altLang="cs-CZ" sz="2000" dirty="0" err="1" smtClean="0">
                <a:solidFill>
                  <a:srgbClr val="002060"/>
                </a:solidFill>
                <a:latin typeface="Times New Roman" panose="02020603050405020304" pitchFamily="18" charset="0"/>
                <a:cs typeface="Times New Roman" panose="02020603050405020304" pitchFamily="18" charset="0"/>
              </a:rPr>
              <a:t>search</a:t>
            </a:r>
            <a:r>
              <a:rPr lang="cs-CZ" altLang="cs-CZ" sz="2000" dirty="0" smtClean="0">
                <a:solidFill>
                  <a:srgbClr val="002060"/>
                </a:solidFill>
                <a:latin typeface="Times New Roman" panose="02020603050405020304" pitchFamily="18" charset="0"/>
                <a:cs typeface="Times New Roman" panose="02020603050405020304" pitchFamily="18" charset="0"/>
              </a:rPr>
              <a:t>. </a:t>
            </a:r>
          </a:p>
          <a:p>
            <a:r>
              <a:rPr lang="cs-CZ" altLang="cs-CZ" sz="2000" dirty="0" err="1" smtClean="0">
                <a:solidFill>
                  <a:srgbClr val="002060"/>
                </a:solidFill>
                <a:latin typeface="Times New Roman" panose="02020603050405020304" pitchFamily="18" charset="0"/>
                <a:cs typeface="Times New Roman" panose="02020603050405020304" pitchFamily="18" charset="0"/>
              </a:rPr>
              <a:t>Usually</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its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things</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connected</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with</a:t>
            </a:r>
            <a:r>
              <a:rPr lang="cs-CZ" altLang="cs-CZ" sz="2000" dirty="0" smtClean="0">
                <a:solidFill>
                  <a:srgbClr val="002060"/>
                </a:solidFill>
                <a:latin typeface="Times New Roman" panose="02020603050405020304" pitchFamily="18" charset="0"/>
                <a:cs typeface="Times New Roman" panose="02020603050405020304" pitchFamily="18" charset="0"/>
              </a:rPr>
              <a:t> text, audio-video,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whole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wireframe</a:t>
            </a:r>
            <a:r>
              <a:rPr lang="cs-CZ" altLang="cs-CZ" sz="2000" dirty="0" smtClean="0">
                <a:solidFill>
                  <a:srgbClr val="002060"/>
                </a:solidFill>
                <a:latin typeface="Times New Roman" panose="02020603050405020304" pitchFamily="18" charset="0"/>
                <a:cs typeface="Times New Roman" panose="02020603050405020304" pitchFamily="18" charset="0"/>
              </a:rPr>
              <a:t> of </a:t>
            </a:r>
            <a:r>
              <a:rPr lang="cs-CZ" altLang="cs-CZ" sz="2000" dirty="0" err="1" smtClean="0">
                <a:solidFill>
                  <a:srgbClr val="002060"/>
                </a:solidFill>
                <a:latin typeface="Times New Roman" panose="02020603050405020304" pitchFamily="18" charset="0"/>
                <a:cs typeface="Times New Roman" panose="02020603050405020304" pitchFamily="18" charset="0"/>
              </a:rPr>
              <a:t>the</a:t>
            </a:r>
            <a:r>
              <a:rPr lang="cs-CZ" altLang="cs-CZ" sz="2000" dirty="0" smtClean="0">
                <a:solidFill>
                  <a:srgbClr val="002060"/>
                </a:solidFill>
                <a:latin typeface="Times New Roman" panose="02020603050405020304" pitchFamily="18" charset="0"/>
                <a:cs typeface="Times New Roman" panose="02020603050405020304" pitchFamily="18" charset="0"/>
              </a:rPr>
              <a:t> </a:t>
            </a:r>
            <a:r>
              <a:rPr lang="cs-CZ" altLang="cs-CZ" sz="2000" dirty="0" err="1" smtClean="0">
                <a:solidFill>
                  <a:srgbClr val="002060"/>
                </a:solidFill>
                <a:latin typeface="Times New Roman" panose="02020603050405020304" pitchFamily="18" charset="0"/>
                <a:cs typeface="Times New Roman" panose="02020603050405020304" pitchFamily="18" charset="0"/>
              </a:rPr>
              <a:t>page</a:t>
            </a:r>
            <a:r>
              <a:rPr lang="cs-CZ" altLang="cs-CZ" sz="2000" dirty="0" smtClean="0">
                <a:solidFill>
                  <a:srgbClr val="002060"/>
                </a:solidFill>
                <a:latin typeface="Times New Roman" panose="02020603050405020304" pitchFamily="18" charset="0"/>
                <a:cs typeface="Times New Roman" panose="02020603050405020304" pitchFamily="18" charset="0"/>
              </a:rPr>
              <a:t>. </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832648" cy="507703"/>
          </a:xfrm>
        </p:spPr>
        <p:txBody>
          <a:bodyPr/>
          <a:lstStyle/>
          <a:p>
            <a:r>
              <a:rPr lang="cs-CZ" dirty="0" smtClean="0"/>
              <a:t>SEO</a:t>
            </a:r>
            <a:endParaRPr lang="cs-CZ" dirty="0"/>
          </a:p>
        </p:txBody>
      </p:sp>
    </p:spTree>
    <p:extLst>
      <p:ext uri="{BB962C8B-B14F-4D97-AF65-F5344CB8AC3E}">
        <p14:creationId xmlns:p14="http://schemas.microsoft.com/office/powerpoint/2010/main" val="3347041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dirty="0">
                <a:solidFill>
                  <a:srgbClr val="002060"/>
                </a:solidFill>
              </a:rPr>
              <a:t>A highly effective tool for products with which some expertise is associated: consulting services, financial services, coaching and mentoring, education, B2B industries, web design and IT in general.</a:t>
            </a:r>
          </a:p>
          <a:p>
            <a:r>
              <a:rPr lang="en-US" sz="2000" dirty="0">
                <a:solidFill>
                  <a:srgbClr val="002060"/>
                </a:solidFill>
              </a:rPr>
              <a:t>A possible means of overcoming the inaccuracy of the service - free trial.</a:t>
            </a:r>
          </a:p>
          <a:p>
            <a:r>
              <a:rPr lang="en-US" sz="2000" dirty="0">
                <a:solidFill>
                  <a:srgbClr val="002060"/>
                </a:solidFill>
              </a:rPr>
              <a:t>For complex </a:t>
            </a:r>
            <a:r>
              <a:rPr lang="en-US" sz="2000" dirty="0" smtClean="0">
                <a:solidFill>
                  <a:srgbClr val="002060"/>
                </a:solidFill>
              </a:rPr>
              <a:t>product</a:t>
            </a:r>
            <a:r>
              <a:rPr lang="cs-CZ" sz="2000" dirty="0" smtClean="0">
                <a:solidFill>
                  <a:srgbClr val="002060"/>
                </a:solidFill>
              </a:rPr>
              <a:t>s </a:t>
            </a:r>
            <a:r>
              <a:rPr lang="cs-CZ" sz="2000" dirty="0" err="1" smtClean="0">
                <a:solidFill>
                  <a:srgbClr val="002060"/>
                </a:solidFill>
              </a:rPr>
              <a:t>it</a:t>
            </a:r>
            <a:r>
              <a:rPr lang="cs-CZ" sz="2000" dirty="0" smtClean="0">
                <a:solidFill>
                  <a:srgbClr val="002060"/>
                </a:solidFill>
              </a:rPr>
              <a:t> </a:t>
            </a:r>
            <a:r>
              <a:rPr lang="cs-CZ" sz="2000" dirty="0" err="1" smtClean="0">
                <a:solidFill>
                  <a:srgbClr val="002060"/>
                </a:solidFill>
              </a:rPr>
              <a:t>can</a:t>
            </a:r>
            <a:r>
              <a:rPr lang="cs-CZ" sz="2000" dirty="0" smtClean="0">
                <a:solidFill>
                  <a:srgbClr val="002060"/>
                </a:solidFill>
              </a:rPr>
              <a:t> </a:t>
            </a:r>
            <a:r>
              <a:rPr lang="cs-CZ" sz="2000" dirty="0" err="1" smtClean="0">
                <a:solidFill>
                  <a:srgbClr val="002060"/>
                </a:solidFill>
              </a:rPr>
              <a:t>be</a:t>
            </a:r>
            <a:r>
              <a:rPr lang="cs-CZ" sz="2000" dirty="0" smtClean="0">
                <a:solidFill>
                  <a:srgbClr val="002060"/>
                </a:solidFill>
              </a:rPr>
              <a:t> a</a:t>
            </a:r>
            <a:r>
              <a:rPr lang="en-US" sz="2000" dirty="0" smtClean="0">
                <a:solidFill>
                  <a:srgbClr val="002060"/>
                </a:solidFill>
              </a:rPr>
              <a:t> tool</a:t>
            </a:r>
            <a:r>
              <a:rPr lang="cs-CZ" sz="2000" dirty="0" smtClean="0">
                <a:solidFill>
                  <a:srgbClr val="002060"/>
                </a:solidFill>
              </a:rPr>
              <a:t> </a:t>
            </a:r>
            <a:r>
              <a:rPr lang="cs-CZ" sz="2000" dirty="0" err="1" smtClean="0">
                <a:solidFill>
                  <a:srgbClr val="002060"/>
                </a:solidFill>
              </a:rPr>
              <a:t>that</a:t>
            </a:r>
            <a:r>
              <a:rPr lang="en-US" sz="2000" dirty="0" smtClean="0">
                <a:solidFill>
                  <a:srgbClr val="002060"/>
                </a:solidFill>
              </a:rPr>
              <a:t> explain</a:t>
            </a:r>
            <a:r>
              <a:rPr lang="cs-CZ" sz="2000" dirty="0" smtClean="0">
                <a:solidFill>
                  <a:srgbClr val="002060"/>
                </a:solidFill>
              </a:rPr>
              <a:t>s</a:t>
            </a:r>
            <a:r>
              <a:rPr lang="en-US" sz="2000" dirty="0" smtClean="0">
                <a:solidFill>
                  <a:srgbClr val="002060"/>
                </a:solidFill>
              </a:rPr>
              <a:t> </a:t>
            </a:r>
            <a:r>
              <a:rPr lang="en-US" sz="2000" dirty="0">
                <a:solidFill>
                  <a:srgbClr val="002060"/>
                </a:solidFill>
              </a:rPr>
              <a:t>the problem and </a:t>
            </a:r>
            <a:r>
              <a:rPr lang="en-US" sz="2000" dirty="0" smtClean="0">
                <a:solidFill>
                  <a:srgbClr val="002060"/>
                </a:solidFill>
              </a:rPr>
              <a:t>describe</a:t>
            </a:r>
            <a:r>
              <a:rPr lang="cs-CZ" sz="2000" dirty="0" smtClean="0">
                <a:solidFill>
                  <a:srgbClr val="002060"/>
                </a:solidFill>
              </a:rPr>
              <a:t>s</a:t>
            </a:r>
            <a:r>
              <a:rPr lang="en-US" sz="2000" dirty="0" smtClean="0">
                <a:solidFill>
                  <a:srgbClr val="002060"/>
                </a:solidFill>
              </a:rPr>
              <a:t> </a:t>
            </a:r>
            <a:r>
              <a:rPr lang="en-US" sz="2000" dirty="0">
                <a:solidFill>
                  <a:srgbClr val="002060"/>
                </a:solidFill>
              </a:rPr>
              <a:t>the value and benefits for the customer.</a:t>
            </a:r>
          </a:p>
          <a:p>
            <a:r>
              <a:rPr lang="en-US" sz="2000" dirty="0">
                <a:solidFill>
                  <a:srgbClr val="002060"/>
                </a:solidFill>
              </a:rPr>
              <a:t>Effective on the B2B market as a tool for gaining feedback.</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832648" cy="507703"/>
          </a:xfrm>
        </p:spPr>
        <p:txBody>
          <a:bodyPr/>
          <a:lstStyle/>
          <a:p>
            <a:r>
              <a:rPr lang="cs-CZ" dirty="0" err="1" smtClean="0"/>
              <a:t>Webinars</a:t>
            </a:r>
            <a:endParaRPr lang="cs-CZ" dirty="0"/>
          </a:p>
        </p:txBody>
      </p:sp>
    </p:spTree>
    <p:extLst>
      <p:ext uri="{BB962C8B-B14F-4D97-AF65-F5344CB8AC3E}">
        <p14:creationId xmlns:p14="http://schemas.microsoft.com/office/powerpoint/2010/main" val="3878400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dirty="0" smtClean="0">
                <a:solidFill>
                  <a:srgbClr val="002060"/>
                </a:solidFill>
              </a:rPr>
              <a:t>Banners</a:t>
            </a:r>
            <a:r>
              <a:rPr lang="en-US" sz="2000" dirty="0">
                <a:solidFill>
                  <a:srgbClr val="002060"/>
                </a:solidFill>
              </a:rPr>
              <a:t>, popups, buttons</a:t>
            </a:r>
          </a:p>
          <a:p>
            <a:r>
              <a:rPr lang="en-US" sz="2000" dirty="0">
                <a:solidFill>
                  <a:srgbClr val="002060"/>
                </a:solidFill>
              </a:rPr>
              <a:t>Catalog entries</a:t>
            </a:r>
          </a:p>
          <a:p>
            <a:r>
              <a:rPr lang="en-US" sz="2000" dirty="0">
                <a:solidFill>
                  <a:srgbClr val="002060"/>
                </a:solidFill>
              </a:rPr>
              <a:t>PPC - pay per click </a:t>
            </a:r>
            <a:r>
              <a:rPr lang="en-US" sz="2000" dirty="0" smtClean="0">
                <a:solidFill>
                  <a:srgbClr val="002060"/>
                </a:solidFill>
              </a:rPr>
              <a:t>systems</a:t>
            </a:r>
            <a:r>
              <a:rPr lang="cs-CZ" sz="2000" dirty="0" smtClean="0">
                <a:solidFill>
                  <a:srgbClr val="002060"/>
                </a:solidFill>
              </a:rPr>
              <a:t> (</a:t>
            </a:r>
            <a:r>
              <a:rPr lang="en-US" sz="2000" dirty="0" err="1" smtClean="0">
                <a:solidFill>
                  <a:srgbClr val="002060"/>
                </a:solidFill>
              </a:rPr>
              <a:t>Adwords</a:t>
            </a:r>
            <a:r>
              <a:rPr lang="cs-CZ" sz="2000" dirty="0" smtClean="0">
                <a:solidFill>
                  <a:srgbClr val="002060"/>
                </a:solidFill>
              </a:rPr>
              <a:t>, </a:t>
            </a:r>
            <a:r>
              <a:rPr lang="en-US" sz="2000" dirty="0" err="1" smtClean="0">
                <a:solidFill>
                  <a:srgbClr val="002060"/>
                </a:solidFill>
              </a:rPr>
              <a:t>Etarget</a:t>
            </a:r>
            <a:r>
              <a:rPr lang="cs-CZ" sz="2000" dirty="0" smtClean="0">
                <a:solidFill>
                  <a:srgbClr val="002060"/>
                </a:solidFill>
              </a:rPr>
              <a:t>, </a:t>
            </a:r>
            <a:r>
              <a:rPr lang="en-US" sz="2000" dirty="0" smtClean="0">
                <a:solidFill>
                  <a:srgbClr val="002060"/>
                </a:solidFill>
              </a:rPr>
              <a:t>Facebook</a:t>
            </a:r>
            <a:r>
              <a:rPr lang="cs-CZ" sz="2000" dirty="0" smtClean="0">
                <a:solidFill>
                  <a:srgbClr val="002060"/>
                </a:solidFill>
              </a:rPr>
              <a:t>)</a:t>
            </a:r>
            <a:endParaRPr lang="en-GB"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832648" cy="507703"/>
          </a:xfrm>
        </p:spPr>
        <p:txBody>
          <a:bodyPr/>
          <a:lstStyle/>
          <a:p>
            <a:r>
              <a:rPr lang="cs-CZ" dirty="0" smtClean="0"/>
              <a:t>Online </a:t>
            </a:r>
            <a:r>
              <a:rPr lang="cs-CZ" dirty="0" err="1" smtClean="0"/>
              <a:t>Ads</a:t>
            </a:r>
            <a:endParaRPr lang="cs-CZ" dirty="0"/>
          </a:p>
        </p:txBody>
      </p:sp>
    </p:spTree>
    <p:extLst>
      <p:ext uri="{BB962C8B-B14F-4D97-AF65-F5344CB8AC3E}">
        <p14:creationId xmlns:p14="http://schemas.microsoft.com/office/powerpoint/2010/main" val="88651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000" b="1" dirty="0">
                <a:solidFill>
                  <a:srgbClr val="002060"/>
                </a:solidFill>
              </a:rPr>
              <a:t>Content </a:t>
            </a:r>
            <a:r>
              <a:rPr lang="en-US" sz="2000" b="1" dirty="0" smtClean="0">
                <a:solidFill>
                  <a:srgbClr val="002060"/>
                </a:solidFill>
              </a:rPr>
              <a:t>marketing</a:t>
            </a:r>
            <a:r>
              <a:rPr lang="en-US" sz="2000" dirty="0" smtClean="0">
                <a:solidFill>
                  <a:srgbClr val="002060"/>
                </a:solidFill>
              </a:rPr>
              <a:t> </a:t>
            </a:r>
            <a:r>
              <a:rPr lang="en-US" sz="2000" dirty="0">
                <a:solidFill>
                  <a:srgbClr val="002060"/>
                </a:solidFill>
              </a:rPr>
              <a:t>is based on the creation and placement of useful and valuable content that will attract and engage in communication </a:t>
            </a:r>
            <a:r>
              <a:rPr lang="cs-CZ" sz="2000" dirty="0" err="1" smtClean="0">
                <a:solidFill>
                  <a:srgbClr val="002060"/>
                </a:solidFill>
              </a:rPr>
              <a:t>our</a:t>
            </a:r>
            <a:r>
              <a:rPr lang="cs-CZ" sz="2000" dirty="0" smtClean="0">
                <a:solidFill>
                  <a:srgbClr val="002060"/>
                </a:solidFill>
              </a:rPr>
              <a:t> </a:t>
            </a:r>
            <a:r>
              <a:rPr lang="en-US" sz="2000" dirty="0" smtClean="0">
                <a:solidFill>
                  <a:srgbClr val="002060"/>
                </a:solidFill>
              </a:rPr>
              <a:t>desired </a:t>
            </a:r>
            <a:r>
              <a:rPr lang="en-US" sz="2000" dirty="0">
                <a:solidFill>
                  <a:srgbClr val="002060"/>
                </a:solidFill>
              </a:rPr>
              <a:t>customers, </a:t>
            </a:r>
            <a:r>
              <a:rPr lang="en-US" sz="2000" dirty="0" smtClean="0">
                <a:solidFill>
                  <a:srgbClr val="002060"/>
                </a:solidFill>
              </a:rPr>
              <a:t>and</a:t>
            </a:r>
            <a:r>
              <a:rPr lang="cs-CZ" sz="2000" dirty="0" smtClean="0">
                <a:solidFill>
                  <a:srgbClr val="002060"/>
                </a:solidFill>
              </a:rPr>
              <a:t> </a:t>
            </a:r>
            <a:r>
              <a:rPr lang="cs-CZ" sz="2000" dirty="0" err="1" smtClean="0">
                <a:solidFill>
                  <a:srgbClr val="002060"/>
                </a:solidFill>
              </a:rPr>
              <a:t>also</a:t>
            </a:r>
            <a:r>
              <a:rPr lang="en-US" sz="2000" dirty="0" smtClean="0">
                <a:solidFill>
                  <a:srgbClr val="002060"/>
                </a:solidFill>
              </a:rPr>
              <a:t> </a:t>
            </a:r>
            <a:r>
              <a:rPr lang="en-US" sz="2000" dirty="0">
                <a:solidFill>
                  <a:srgbClr val="002060"/>
                </a:solidFill>
              </a:rPr>
              <a:t>bring them to action that will lead to a sale. Excellent explanations and </a:t>
            </a:r>
            <a:r>
              <a:rPr lang="en-US" sz="2000" dirty="0" smtClean="0">
                <a:solidFill>
                  <a:srgbClr val="002060"/>
                </a:solidFill>
              </a:rPr>
              <a:t>definitions</a:t>
            </a:r>
            <a:r>
              <a:rPr lang="cs-CZ" sz="2000" dirty="0" smtClean="0">
                <a:solidFill>
                  <a:srgbClr val="002060"/>
                </a:solidFill>
              </a:rPr>
              <a:t> </a:t>
            </a:r>
            <a:r>
              <a:rPr lang="cs-CZ" sz="2000" dirty="0" err="1" smtClean="0">
                <a:solidFill>
                  <a:srgbClr val="002060"/>
                </a:solidFill>
                <a:hlinkClick r:id="rId3"/>
              </a:rPr>
              <a:t>here</a:t>
            </a:r>
            <a:r>
              <a:rPr lang="cs-CZ" sz="2000" dirty="0" smtClean="0">
                <a:solidFill>
                  <a:srgbClr val="002060"/>
                </a:solidFill>
              </a:rPr>
              <a:t>.</a:t>
            </a:r>
            <a:endParaRPr lang="cs-CZ" sz="2000" dirty="0">
              <a:solidFill>
                <a:srgbClr val="002060"/>
              </a:solidFill>
            </a:endParaRPr>
          </a:p>
          <a:p>
            <a:r>
              <a:rPr lang="en-US" sz="2000" dirty="0">
                <a:solidFill>
                  <a:srgbClr val="002060"/>
                </a:solidFill>
              </a:rPr>
              <a:t>Content marketing is basically the </a:t>
            </a:r>
            <a:r>
              <a:rPr lang="en-US" sz="2000" b="1" dirty="0">
                <a:solidFill>
                  <a:srgbClr val="002060"/>
                </a:solidFill>
              </a:rPr>
              <a:t>ability to communicate </a:t>
            </a:r>
            <a:r>
              <a:rPr lang="en-US" sz="2000" dirty="0">
                <a:solidFill>
                  <a:srgbClr val="002060"/>
                </a:solidFill>
              </a:rPr>
              <a:t>with your prospects </a:t>
            </a:r>
            <a:r>
              <a:rPr lang="en-US" sz="2000" dirty="0" smtClean="0">
                <a:solidFill>
                  <a:srgbClr val="002060"/>
                </a:solidFill>
              </a:rPr>
              <a:t>without pushing</a:t>
            </a:r>
            <a:r>
              <a:rPr lang="cs-CZ" sz="2000" dirty="0" smtClean="0">
                <a:solidFill>
                  <a:srgbClr val="002060"/>
                </a:solidFill>
              </a:rPr>
              <a:t>/</a:t>
            </a:r>
            <a:r>
              <a:rPr lang="cs-CZ" sz="2000" dirty="0" err="1" smtClean="0">
                <a:solidFill>
                  <a:srgbClr val="002060"/>
                </a:solidFill>
              </a:rPr>
              <a:t>forcing</a:t>
            </a:r>
            <a:r>
              <a:rPr lang="cs-CZ" sz="2000" dirty="0" smtClean="0">
                <a:solidFill>
                  <a:srgbClr val="002060"/>
                </a:solidFill>
              </a:rPr>
              <a:t> </a:t>
            </a:r>
            <a:r>
              <a:rPr lang="cs-CZ" sz="2000" dirty="0" err="1" smtClean="0">
                <a:solidFill>
                  <a:srgbClr val="002060"/>
                </a:solidFill>
              </a:rPr>
              <a:t>them</a:t>
            </a:r>
            <a:r>
              <a:rPr lang="en-US" sz="2000" dirty="0" smtClean="0">
                <a:solidFill>
                  <a:srgbClr val="002060"/>
                </a:solidFill>
              </a:rPr>
              <a:t>. </a:t>
            </a:r>
            <a:r>
              <a:rPr lang="en-US" sz="2000" b="1" dirty="0">
                <a:solidFill>
                  <a:srgbClr val="002060"/>
                </a:solidFill>
              </a:rPr>
              <a:t>Instead of expensive advertising </a:t>
            </a:r>
            <a:r>
              <a:rPr lang="en-US" sz="2000" dirty="0">
                <a:solidFill>
                  <a:srgbClr val="002060"/>
                </a:solidFill>
              </a:rPr>
              <a:t>for your products and services, you bring </a:t>
            </a:r>
            <a:r>
              <a:rPr lang="en-US" sz="2000" b="1" dirty="0">
                <a:solidFill>
                  <a:srgbClr val="002060"/>
                </a:solidFill>
              </a:rPr>
              <a:t>valuable and interesting information</a:t>
            </a:r>
            <a:r>
              <a:rPr lang="en-US" sz="2000" dirty="0">
                <a:solidFill>
                  <a:srgbClr val="002060"/>
                </a:solidFill>
              </a:rPr>
              <a:t> that helps and educates your buyers</a:t>
            </a:r>
            <a:r>
              <a:rPr lang="en-US" sz="2000" dirty="0" smtClean="0">
                <a:solidFill>
                  <a:srgbClr val="002060"/>
                </a:solidFill>
              </a:rPr>
              <a:t>.</a:t>
            </a:r>
            <a:r>
              <a:rPr lang="cs-CZ" sz="2000" dirty="0" smtClean="0">
                <a:solidFill>
                  <a:srgbClr val="002060"/>
                </a:solidFill>
              </a:rPr>
              <a:t> </a:t>
            </a:r>
            <a:endParaRPr lang="cs-CZ" sz="2000" dirty="0">
              <a:solidFill>
                <a:srgbClr val="002060"/>
              </a:solidFill>
            </a:endParaRPr>
          </a:p>
          <a:p>
            <a:r>
              <a:rPr lang="en-US" sz="2000" dirty="0">
                <a:solidFill>
                  <a:srgbClr val="002060"/>
                </a:solidFill>
              </a:rPr>
              <a:t>Content marketing is more than just internet marketing or online marketing. The essence of content marketing is the fact that if you regularly and deliberately provide valuable information to buyers, they will reward you with their purchases and loyalty</a:t>
            </a:r>
            <a:r>
              <a:rPr lang="en-US" sz="2000" dirty="0" smtClean="0">
                <a:solidFill>
                  <a:srgbClr val="002060"/>
                </a:solidFill>
              </a:rPr>
              <a:t>.</a:t>
            </a:r>
            <a:r>
              <a:rPr lang="cs-CZ" sz="2000" dirty="0" smtClean="0">
                <a:solidFill>
                  <a:srgbClr val="002060"/>
                </a:solidFill>
              </a:rPr>
              <a:t> </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smtClean="0"/>
              <a:t>2 </a:t>
            </a:r>
            <a:r>
              <a:rPr lang="cs-CZ" dirty="0" smtClean="0"/>
              <a:t>Content Marketing</a:t>
            </a:r>
            <a:endParaRPr lang="cs-CZ" dirty="0"/>
          </a:p>
        </p:txBody>
      </p:sp>
    </p:spTree>
    <p:extLst>
      <p:ext uri="{BB962C8B-B14F-4D97-AF65-F5344CB8AC3E}">
        <p14:creationId xmlns:p14="http://schemas.microsoft.com/office/powerpoint/2010/main" val="233710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3723</TotalTime>
  <Words>3250</Words>
  <Application>Microsoft Office PowerPoint</Application>
  <PresentationFormat>Předvádění na obrazovce (16:9)</PresentationFormat>
  <Paragraphs>230</Paragraphs>
  <Slides>35</Slides>
  <Notes>33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35</vt:i4>
      </vt:variant>
    </vt:vector>
  </HeadingPairs>
  <TitlesOfParts>
    <vt:vector size="40" baseType="lpstr">
      <vt:lpstr>Arial</vt:lpstr>
      <vt:lpstr>Calibri</vt:lpstr>
      <vt:lpstr>Times New Roman</vt:lpstr>
      <vt:lpstr>Wingdings</vt:lpstr>
      <vt:lpstr>SLU</vt:lpstr>
      <vt:lpstr>Online and Content Marketing</vt:lpstr>
      <vt:lpstr>Content</vt:lpstr>
      <vt:lpstr>1 Online Marketing Communication tools</vt:lpstr>
      <vt:lpstr>Website</vt:lpstr>
      <vt:lpstr>Social Media</vt:lpstr>
      <vt:lpstr>SEO</vt:lpstr>
      <vt:lpstr>Webinars</vt:lpstr>
      <vt:lpstr>Online Ads</vt:lpstr>
      <vt:lpstr>2 Content Marketing</vt:lpstr>
      <vt:lpstr>Definition of content marketing</vt:lpstr>
      <vt:lpstr>Content marketing tools</vt:lpstr>
      <vt:lpstr>Content marketing</vt:lpstr>
      <vt:lpstr>The essence of content marketing</vt:lpstr>
      <vt:lpstr>The benefits of content marketing (Řezníček and Procházka, 2014, p. 30-32)</vt:lpstr>
      <vt:lpstr>Disadvantages of content marketing (Řezníček and Procházka, 2014, p. 32-34)</vt:lpstr>
      <vt:lpstr>Task – 1st part</vt:lpstr>
      <vt:lpstr>3 Tools of content marketing - (Řezníček and Procházka, 2014, p. 99-108)</vt:lpstr>
      <vt:lpstr>Tools of content marketing - (Řezníček and Procházka, 2014, p. 99-108)</vt:lpstr>
      <vt:lpstr>Tools of content marketing - (Řezníček and Procházka, 2014, p. 99-108)</vt:lpstr>
      <vt:lpstr>Tools of content marketing - (Řezníček and Procházka, 2014, p. 99-108)</vt:lpstr>
      <vt:lpstr>Content Marketing Tools - Text</vt:lpstr>
      <vt:lpstr>Content Marketing Tools – Text - Copywriting</vt:lpstr>
      <vt:lpstr>Copywriting</vt:lpstr>
      <vt:lpstr>Blogs</vt:lpstr>
      <vt:lpstr>Posts on social networks - GIFs</vt:lpstr>
      <vt:lpstr>MEMEs</vt:lpstr>
      <vt:lpstr>New FB formats</vt:lpstr>
      <vt:lpstr>Microsite</vt:lpstr>
      <vt:lpstr>Task – 2nd part</vt:lpstr>
      <vt:lpstr>4 Creating a content campaign– Marketing Journal</vt:lpstr>
      <vt:lpstr>Creating a content campaign – Marketing Journal</vt:lpstr>
      <vt:lpstr>Internal processes for good content – Marketing Journal</vt:lpstr>
      <vt:lpstr>How To Plan A Content Marketing Step By Step - Part 2 by Marketing Journal</vt:lpstr>
      <vt:lpstr>Task – 3rd part</vt:lpstr>
      <vt:lpstr>End of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182</cp:revision>
  <dcterms:created xsi:type="dcterms:W3CDTF">2016-07-06T15:42:34Z</dcterms:created>
  <dcterms:modified xsi:type="dcterms:W3CDTF">2018-11-05T12:33:36Z</dcterms:modified>
</cp:coreProperties>
</file>