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7"/>
  </p:notesMasterIdLst>
  <p:sldIdLst>
    <p:sldId id="256" r:id="rId3"/>
    <p:sldId id="257" r:id="rId4"/>
    <p:sldId id="258" r:id="rId5"/>
    <p:sldId id="341" r:id="rId6"/>
    <p:sldId id="351" r:id="rId7"/>
    <p:sldId id="354" r:id="rId8"/>
    <p:sldId id="342" r:id="rId9"/>
    <p:sldId id="343" r:id="rId10"/>
    <p:sldId id="306" r:id="rId11"/>
    <p:sldId id="352" r:id="rId12"/>
    <p:sldId id="344" r:id="rId13"/>
    <p:sldId id="338" r:id="rId14"/>
    <p:sldId id="332" r:id="rId15"/>
    <p:sldId id="339" r:id="rId16"/>
    <p:sldId id="346" r:id="rId17"/>
    <p:sldId id="345" r:id="rId18"/>
    <p:sldId id="348" r:id="rId19"/>
    <p:sldId id="340" r:id="rId20"/>
    <p:sldId id="330" r:id="rId21"/>
    <p:sldId id="333" r:id="rId22"/>
    <p:sldId id="262" r:id="rId23"/>
    <p:sldId id="334" r:id="rId24"/>
    <p:sldId id="335" r:id="rId25"/>
    <p:sldId id="336" r:id="rId26"/>
    <p:sldId id="337" r:id="rId27"/>
    <p:sldId id="265" r:id="rId28"/>
    <p:sldId id="281" r:id="rId29"/>
    <p:sldId id="307" r:id="rId30"/>
    <p:sldId id="282" r:id="rId31"/>
    <p:sldId id="283" r:id="rId32"/>
    <p:sldId id="349" r:id="rId33"/>
    <p:sldId id="350" r:id="rId34"/>
    <p:sldId id="353" r:id="rId35"/>
    <p:sldId id="280" r:id="rId36"/>
  </p:sldIdLst>
  <p:sldSz cx="9144000" cy="6858000" type="screen4x3"/>
  <p:notesSz cx="6858000" cy="9144000"/>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4095">
          <p15:clr>
            <a:srgbClr val="A4A3A4"/>
          </p15:clr>
        </p15:guide>
        <p15:guide id="2" pos="21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3300"/>
    <a:srgbClr val="006600"/>
    <a:srgbClr val="336600"/>
    <a:srgbClr val="00544D"/>
    <a:srgbClr val="6B2E6E"/>
    <a:srgbClr val="265787"/>
    <a:srgbClr val="00244D"/>
    <a:srgbClr val="9C1F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87153" autoAdjust="0"/>
  </p:normalViewPr>
  <p:slideViewPr>
    <p:cSldViewPr snapToGrid="0">
      <p:cViewPr varScale="1">
        <p:scale>
          <a:sx n="67" d="100"/>
          <a:sy n="67" d="100"/>
        </p:scale>
        <p:origin x="1086" y="66"/>
      </p:cViewPr>
      <p:guideLst>
        <p:guide orient="horz" pos="4095"/>
        <p:guide pos="213"/>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0C7478-1870-437A-897B-13AFD07D40AC}" type="datetimeFigureOut">
              <a:rPr lang="en-US" smtClean="0"/>
              <a:t>12/16/2021</a:t>
            </a:fld>
            <a:endParaRPr lang="en-US"/>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EA9FC6-BE84-401B-A91B-AA630C45B660}" type="slidenum">
              <a:rPr lang="en-US" smtClean="0"/>
              <a:t>‹#›</a:t>
            </a:fld>
            <a:endParaRPr lang="en-US"/>
          </a:p>
        </p:txBody>
      </p:sp>
    </p:spTree>
    <p:extLst>
      <p:ext uri="{BB962C8B-B14F-4D97-AF65-F5344CB8AC3E}">
        <p14:creationId xmlns:p14="http://schemas.microsoft.com/office/powerpoint/2010/main" val="28359375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Picture source: https://digichef.cz/pavrd</a:t>
            </a:r>
          </a:p>
        </p:txBody>
      </p:sp>
      <p:sp>
        <p:nvSpPr>
          <p:cNvPr id="4" name="Zástupný symbol pro číslo snímku 3"/>
          <p:cNvSpPr>
            <a:spLocks noGrp="1"/>
          </p:cNvSpPr>
          <p:nvPr>
            <p:ph type="sldNum" sz="quarter" idx="5"/>
          </p:nvPr>
        </p:nvSpPr>
        <p:spPr/>
        <p:txBody>
          <a:bodyPr/>
          <a:lstStyle/>
          <a:p>
            <a:fld id="{B8EA9FC6-BE84-401B-A91B-AA630C45B660}" type="slidenum">
              <a:rPr lang="en-US" smtClean="0"/>
              <a:t>6</a:t>
            </a:fld>
            <a:endParaRPr lang="en-US"/>
          </a:p>
        </p:txBody>
      </p:sp>
    </p:spTree>
    <p:extLst>
      <p:ext uri="{BB962C8B-B14F-4D97-AF65-F5344CB8AC3E}">
        <p14:creationId xmlns:p14="http://schemas.microsoft.com/office/powerpoint/2010/main" val="26775394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fld id="{B8EA9FC6-BE84-401B-A91B-AA630C45B660}" type="slidenum">
              <a:rPr lang="en-US" smtClean="0"/>
              <a:t>21</a:t>
            </a:fld>
            <a:endParaRPr lang="en-US"/>
          </a:p>
        </p:txBody>
      </p:sp>
    </p:spTree>
    <p:extLst>
      <p:ext uri="{BB962C8B-B14F-4D97-AF65-F5344CB8AC3E}">
        <p14:creationId xmlns:p14="http://schemas.microsoft.com/office/powerpoint/2010/main" val="17615907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fld id="{B8EA9FC6-BE84-401B-A91B-AA630C45B660}" type="slidenum">
              <a:rPr lang="en-US" smtClean="0"/>
              <a:t>22</a:t>
            </a:fld>
            <a:endParaRPr lang="en-US"/>
          </a:p>
        </p:txBody>
      </p:sp>
    </p:spTree>
    <p:extLst>
      <p:ext uri="{BB962C8B-B14F-4D97-AF65-F5344CB8AC3E}">
        <p14:creationId xmlns:p14="http://schemas.microsoft.com/office/powerpoint/2010/main" val="33376612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fld id="{B8EA9FC6-BE84-401B-A91B-AA630C45B660}" type="slidenum">
              <a:rPr lang="en-US" smtClean="0"/>
              <a:t>23</a:t>
            </a:fld>
            <a:endParaRPr lang="en-US"/>
          </a:p>
        </p:txBody>
      </p:sp>
    </p:spTree>
    <p:extLst>
      <p:ext uri="{BB962C8B-B14F-4D97-AF65-F5344CB8AC3E}">
        <p14:creationId xmlns:p14="http://schemas.microsoft.com/office/powerpoint/2010/main" val="42885591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fld id="{B8EA9FC6-BE84-401B-A91B-AA630C45B660}" type="slidenum">
              <a:rPr lang="en-US" smtClean="0"/>
              <a:t>24</a:t>
            </a:fld>
            <a:endParaRPr lang="en-US"/>
          </a:p>
        </p:txBody>
      </p:sp>
    </p:spTree>
    <p:extLst>
      <p:ext uri="{BB962C8B-B14F-4D97-AF65-F5344CB8AC3E}">
        <p14:creationId xmlns:p14="http://schemas.microsoft.com/office/powerpoint/2010/main" val="13933245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fld id="{B8EA9FC6-BE84-401B-A91B-AA630C45B660}" type="slidenum">
              <a:rPr lang="en-US" smtClean="0"/>
              <a:t>25</a:t>
            </a:fld>
            <a:endParaRPr lang="en-US"/>
          </a:p>
        </p:txBody>
      </p:sp>
    </p:spTree>
    <p:extLst>
      <p:ext uri="{BB962C8B-B14F-4D97-AF65-F5344CB8AC3E}">
        <p14:creationId xmlns:p14="http://schemas.microsoft.com/office/powerpoint/2010/main" val="17591227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lvl1pPr>
              <a:defRPr/>
            </a:lvl1pPr>
          </a:lstStyle>
          <a:p>
            <a:pPr>
              <a:defRPr/>
            </a:pPr>
            <a:fld id="{CD4DD7FA-A0FA-4012-A98F-15A09618F799}" type="datetimeFigureOut">
              <a:rPr lang="cs-CZ"/>
              <a:pPr>
                <a:defRPr/>
              </a:pPr>
              <a:t>16.12.2021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18ADDDF-1264-4F28-8338-EC1E07F3DEE5}" type="slidenum">
              <a:rPr lang="cs-CZ" altLang="cs-CZ"/>
              <a:pPr>
                <a:defRPr/>
              </a:pPr>
              <a:t>‹#›</a:t>
            </a:fld>
            <a:endParaRPr lang="cs-CZ" altLang="cs-CZ"/>
          </a:p>
        </p:txBody>
      </p:sp>
    </p:spTree>
    <p:extLst>
      <p:ext uri="{BB962C8B-B14F-4D97-AF65-F5344CB8AC3E}">
        <p14:creationId xmlns:p14="http://schemas.microsoft.com/office/powerpoint/2010/main" val="577125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8142B50E-3DA8-4309-9076-4D02E7FD53CC}" type="datetimeFigureOut">
              <a:rPr lang="cs-CZ"/>
              <a:pPr>
                <a:defRPr/>
              </a:pPr>
              <a:t>16.12.2021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3CB83C9-5B4C-4800-9FD3-945C60804B34}" type="slidenum">
              <a:rPr lang="cs-CZ" altLang="cs-CZ"/>
              <a:pPr>
                <a:defRPr/>
              </a:pPr>
              <a:t>‹#›</a:t>
            </a:fld>
            <a:endParaRPr lang="cs-CZ" altLang="cs-CZ"/>
          </a:p>
        </p:txBody>
      </p:sp>
    </p:spTree>
    <p:extLst>
      <p:ext uri="{BB962C8B-B14F-4D97-AF65-F5344CB8AC3E}">
        <p14:creationId xmlns:p14="http://schemas.microsoft.com/office/powerpoint/2010/main" val="1590214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F5BE6D05-4501-4B0C-91E8-06A0EFE8D207}" type="datetimeFigureOut">
              <a:rPr lang="cs-CZ"/>
              <a:pPr>
                <a:defRPr/>
              </a:pPr>
              <a:t>16.12.2021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4AD71501-7BD9-4790-9FCF-670D1CE8DC9C}" type="slidenum">
              <a:rPr lang="cs-CZ" altLang="cs-CZ"/>
              <a:pPr>
                <a:defRPr/>
              </a:pPr>
              <a:t>‹#›</a:t>
            </a:fld>
            <a:endParaRPr lang="cs-CZ" altLang="cs-CZ"/>
          </a:p>
        </p:txBody>
      </p:sp>
    </p:spTree>
    <p:extLst>
      <p:ext uri="{BB962C8B-B14F-4D97-AF65-F5344CB8AC3E}">
        <p14:creationId xmlns:p14="http://schemas.microsoft.com/office/powerpoint/2010/main" val="36581896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BAAB6CF5-6D0E-4832-A128-5D76418DBB90}" type="datetimeFigureOut">
              <a:rPr lang="cs-CZ" smtClean="0"/>
              <a:t>16.12.2021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760048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16.12.2021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764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8"/>
            <a:ext cx="78867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BAAB6CF5-6D0E-4832-A128-5D76418DBB90}" type="datetimeFigureOut">
              <a:rPr lang="cs-CZ" smtClean="0"/>
              <a:t>16.12.2021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132838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628650" y="1825625"/>
            <a:ext cx="386715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825625"/>
            <a:ext cx="386715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BAAB6CF5-6D0E-4832-A128-5D76418DBB90}" type="datetimeFigureOut">
              <a:rPr lang="cs-CZ" smtClean="0"/>
              <a:t>16.12.2021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41268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30238" y="365125"/>
            <a:ext cx="7886700" cy="1325563"/>
          </a:xfrm>
        </p:spPr>
        <p:txBody>
          <a:bodyPr/>
          <a:lstStyle/>
          <a:p>
            <a:r>
              <a:rPr lang="cs-CZ"/>
              <a:t>Kliknutím lze upravit styl.</a:t>
            </a:r>
          </a:p>
        </p:txBody>
      </p:sp>
      <p:sp>
        <p:nvSpPr>
          <p:cNvPr id="3" name="Zástupný symbol pro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630238" y="2505075"/>
            <a:ext cx="386873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29150" y="2505075"/>
            <a:ext cx="38877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BAAB6CF5-6D0E-4832-A128-5D76418DBB90}" type="datetimeFigureOut">
              <a:rPr lang="cs-CZ" smtClean="0"/>
              <a:t>16.12.2021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20319465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BAAB6CF5-6D0E-4832-A128-5D76418DBB90}" type="datetimeFigureOut">
              <a:rPr lang="cs-CZ" smtClean="0"/>
              <a:t>16.12.2021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281406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AAB6CF5-6D0E-4832-A128-5D76418DBB90}" type="datetimeFigureOut">
              <a:rPr lang="cs-CZ" smtClean="0"/>
              <a:t>16.12.2021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7268052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16.12.2021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986762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98A700F2-724B-4B1E-B123-094AE7CD8C2F}" type="datetimeFigureOut">
              <a:rPr lang="cs-CZ"/>
              <a:pPr>
                <a:defRPr/>
              </a:pPr>
              <a:t>16.12.2021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09F7D87-A4E6-4B6E-9D27-4FA8003DE0F0}" type="slidenum">
              <a:rPr lang="cs-CZ" altLang="cs-CZ"/>
              <a:pPr>
                <a:defRPr/>
              </a:pPr>
              <a:t>‹#›</a:t>
            </a:fld>
            <a:endParaRPr lang="cs-CZ" altLang="cs-CZ"/>
          </a:p>
        </p:txBody>
      </p:sp>
    </p:spTree>
    <p:extLst>
      <p:ext uri="{BB962C8B-B14F-4D97-AF65-F5344CB8AC3E}">
        <p14:creationId xmlns:p14="http://schemas.microsoft.com/office/powerpoint/2010/main" val="2390523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16.12.2021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5032898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16.12.2021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513881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5" y="365125"/>
            <a:ext cx="1971675"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628650" y="365125"/>
            <a:ext cx="5762625"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16.12.2021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3412336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1A2BFADF-DDC1-4400-8B64-5715C51EA3D1}" type="datetimeFigureOut">
              <a:rPr lang="cs-CZ"/>
              <a:pPr>
                <a:defRPr/>
              </a:pPr>
              <a:t>16.12.2021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A43CB71-E416-464C-86CB-A55091E5F12D}" type="slidenum">
              <a:rPr lang="cs-CZ" altLang="cs-CZ"/>
              <a:pPr>
                <a:defRPr/>
              </a:pPr>
              <a:t>‹#›</a:t>
            </a:fld>
            <a:endParaRPr lang="cs-CZ" altLang="cs-CZ"/>
          </a:p>
        </p:txBody>
      </p:sp>
    </p:spTree>
    <p:extLst>
      <p:ext uri="{BB962C8B-B14F-4D97-AF65-F5344CB8AC3E}">
        <p14:creationId xmlns:p14="http://schemas.microsoft.com/office/powerpoint/2010/main" val="2295353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p:cNvSpPr>
            <a:spLocks noGrp="1"/>
          </p:cNvSpPr>
          <p:nvPr>
            <p:ph type="dt" sz="half" idx="10"/>
          </p:nvPr>
        </p:nvSpPr>
        <p:spPr/>
        <p:txBody>
          <a:bodyPr/>
          <a:lstStyle>
            <a:lvl1pPr>
              <a:defRPr/>
            </a:lvl1pPr>
          </a:lstStyle>
          <a:p>
            <a:pPr>
              <a:defRPr/>
            </a:pPr>
            <a:fld id="{250AE38D-4CF5-4C80-ABE4-FD162976B94B}" type="datetimeFigureOut">
              <a:rPr lang="cs-CZ"/>
              <a:pPr>
                <a:defRPr/>
              </a:pPr>
              <a:t>16.12.2021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98F58CE5-2EB2-412A-9C0F-D009C00C8346}" type="slidenum">
              <a:rPr lang="cs-CZ" altLang="cs-CZ"/>
              <a:pPr>
                <a:defRPr/>
              </a:pPr>
              <a:t>‹#›</a:t>
            </a:fld>
            <a:endParaRPr lang="cs-CZ" altLang="cs-CZ"/>
          </a:p>
        </p:txBody>
      </p:sp>
    </p:spTree>
    <p:extLst>
      <p:ext uri="{BB962C8B-B14F-4D97-AF65-F5344CB8AC3E}">
        <p14:creationId xmlns:p14="http://schemas.microsoft.com/office/powerpoint/2010/main" val="206208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3"/>
          <p:cNvSpPr>
            <a:spLocks noGrp="1"/>
          </p:cNvSpPr>
          <p:nvPr>
            <p:ph type="dt" sz="half" idx="10"/>
          </p:nvPr>
        </p:nvSpPr>
        <p:spPr/>
        <p:txBody>
          <a:bodyPr/>
          <a:lstStyle>
            <a:lvl1pPr>
              <a:defRPr/>
            </a:lvl1pPr>
          </a:lstStyle>
          <a:p>
            <a:pPr>
              <a:defRPr/>
            </a:pPr>
            <a:fld id="{D4D6E249-19AE-459C-A3E5-D1C2CC123D00}" type="datetimeFigureOut">
              <a:rPr lang="cs-CZ"/>
              <a:pPr>
                <a:defRPr/>
              </a:pPr>
              <a:t>16.12.2021</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0137C48E-035A-429E-9ADF-79C48A0AD2F3}" type="slidenum">
              <a:rPr lang="cs-CZ" altLang="cs-CZ"/>
              <a:pPr>
                <a:defRPr/>
              </a:pPr>
              <a:t>‹#›</a:t>
            </a:fld>
            <a:endParaRPr lang="cs-CZ" altLang="cs-CZ"/>
          </a:p>
        </p:txBody>
      </p:sp>
    </p:spTree>
    <p:extLst>
      <p:ext uri="{BB962C8B-B14F-4D97-AF65-F5344CB8AC3E}">
        <p14:creationId xmlns:p14="http://schemas.microsoft.com/office/powerpoint/2010/main" val="1358266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3"/>
          <p:cNvSpPr>
            <a:spLocks noGrp="1"/>
          </p:cNvSpPr>
          <p:nvPr>
            <p:ph type="dt" sz="half" idx="10"/>
          </p:nvPr>
        </p:nvSpPr>
        <p:spPr/>
        <p:txBody>
          <a:bodyPr/>
          <a:lstStyle>
            <a:lvl1pPr>
              <a:defRPr/>
            </a:lvl1pPr>
          </a:lstStyle>
          <a:p>
            <a:pPr>
              <a:defRPr/>
            </a:pPr>
            <a:fld id="{B4ABDA44-4CAA-4345-A756-4703360EE242}" type="datetimeFigureOut">
              <a:rPr lang="cs-CZ"/>
              <a:pPr>
                <a:defRPr/>
              </a:pPr>
              <a:t>16.12.2021</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7E1A00D4-7926-404C-B321-BFF026D8C31C}" type="slidenum">
              <a:rPr lang="cs-CZ" altLang="cs-CZ"/>
              <a:pPr>
                <a:defRPr/>
              </a:pPr>
              <a:t>‹#›</a:t>
            </a:fld>
            <a:endParaRPr lang="cs-CZ" altLang="cs-CZ"/>
          </a:p>
        </p:txBody>
      </p:sp>
    </p:spTree>
    <p:extLst>
      <p:ext uri="{BB962C8B-B14F-4D97-AF65-F5344CB8AC3E}">
        <p14:creationId xmlns:p14="http://schemas.microsoft.com/office/powerpoint/2010/main" val="2133529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BE782F0-DC46-4F00-81DD-2ACBA3C3B310}" type="datetimeFigureOut">
              <a:rPr lang="cs-CZ"/>
              <a:pPr>
                <a:defRPr/>
              </a:pPr>
              <a:t>16.12.2021</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BAE82D61-01CE-4948-92AE-A6ED95CD8D15}" type="slidenum">
              <a:rPr lang="cs-CZ" altLang="cs-CZ"/>
              <a:pPr>
                <a:defRPr/>
              </a:pPr>
              <a:t>‹#›</a:t>
            </a:fld>
            <a:endParaRPr lang="cs-CZ" altLang="cs-CZ"/>
          </a:p>
        </p:txBody>
      </p:sp>
    </p:spTree>
    <p:extLst>
      <p:ext uri="{BB962C8B-B14F-4D97-AF65-F5344CB8AC3E}">
        <p14:creationId xmlns:p14="http://schemas.microsoft.com/office/powerpoint/2010/main" val="1766884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EB143C5B-64DA-40ED-9576-975ED67AA1C3}" type="datetimeFigureOut">
              <a:rPr lang="cs-CZ"/>
              <a:pPr>
                <a:defRPr/>
              </a:pPr>
              <a:t>16.12.2021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AA033F4D-D45C-4D32-B9B4-4DB8B4F8A3A6}" type="slidenum">
              <a:rPr lang="cs-CZ" altLang="cs-CZ"/>
              <a:pPr>
                <a:defRPr/>
              </a:pPr>
              <a:t>‹#›</a:t>
            </a:fld>
            <a:endParaRPr lang="cs-CZ" altLang="cs-CZ"/>
          </a:p>
        </p:txBody>
      </p:sp>
    </p:spTree>
    <p:extLst>
      <p:ext uri="{BB962C8B-B14F-4D97-AF65-F5344CB8AC3E}">
        <p14:creationId xmlns:p14="http://schemas.microsoft.com/office/powerpoint/2010/main" val="4155106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Kliknutím na ikonu přidáte obrázek.</a:t>
            </a:r>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83C4C866-D28D-46D0-B7D5-63035B3504AF}" type="datetimeFigureOut">
              <a:rPr lang="cs-CZ"/>
              <a:pPr>
                <a:defRPr/>
              </a:pPr>
              <a:t>16.12.2021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FC43421B-2210-4A7E-ABDE-6C42E3F47FFB}" type="slidenum">
              <a:rPr lang="cs-CZ" altLang="cs-CZ"/>
              <a:pPr>
                <a:defRPr/>
              </a:pPr>
              <a:t>‹#›</a:t>
            </a:fld>
            <a:endParaRPr lang="cs-CZ" altLang="cs-CZ"/>
          </a:p>
        </p:txBody>
      </p:sp>
    </p:spTree>
    <p:extLst>
      <p:ext uri="{BB962C8B-B14F-4D97-AF65-F5344CB8AC3E}">
        <p14:creationId xmlns:p14="http://schemas.microsoft.com/office/powerpoint/2010/main" val="2795317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a:t>Klepnutím lze upravit styl předlohy nadpisů.</a:t>
            </a:r>
          </a:p>
        </p:txBody>
      </p:sp>
      <p:sp>
        <p:nvSpPr>
          <p:cNvPr id="1027" name="Zástupný symbol pro tex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8990FB15-455F-4099-B3EC-126F10F4A8D9}" type="datetimeFigureOut">
              <a:rPr lang="cs-CZ"/>
              <a:pPr>
                <a:defRPr/>
              </a:pPr>
              <a:t>16.12.2021</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2F082D34-91F0-4445-8CCE-2A9DBE25484A}"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AB6CF5-6D0E-4832-A128-5D76418DBB90}" type="datetimeFigureOut">
              <a:rPr lang="cs-CZ" smtClean="0"/>
              <a:t>16.12.2021</a:t>
            </a:fld>
            <a:endParaRPr lang="cs-CZ"/>
          </a:p>
        </p:txBody>
      </p:sp>
      <p:sp>
        <p:nvSpPr>
          <p:cNvPr id="5" name="Zástupný symbol pro zápatí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DE1257-616D-4DFF-BC7B-1D110706FE5F}" type="slidenum">
              <a:rPr lang="cs-CZ" smtClean="0"/>
              <a:t>‹#›</a:t>
            </a:fld>
            <a:endParaRPr lang="cs-CZ"/>
          </a:p>
        </p:txBody>
      </p:sp>
    </p:spTree>
    <p:extLst>
      <p:ext uri="{BB962C8B-B14F-4D97-AF65-F5344CB8AC3E}">
        <p14:creationId xmlns:p14="http://schemas.microsoft.com/office/powerpoint/2010/main" val="40030149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www.youtube.com/watch?v=nJ4uCOJjDF8&amp;feature=related" TargetMode="External"/><Relationship Id="rId2" Type="http://schemas.openxmlformats.org/officeDocument/2006/relationships/hyperlink" Target="http://www.youtube.com/watch?v=QlBMF1MvAGY&amp;feature=player_embedded" TargetMode="External"/><Relationship Id="rId1" Type="http://schemas.openxmlformats.org/officeDocument/2006/relationships/slideLayout" Target="../slideLayouts/slideLayout1.xml"/><Relationship Id="rId6" Type="http://schemas.openxmlformats.org/officeDocument/2006/relationships/hyperlink" Target="http://praha.idnes.cz/Clanek.aspx?c=A091008_121812_praha_pje" TargetMode="External"/><Relationship Id="rId5" Type="http://schemas.openxmlformats.org/officeDocument/2006/relationships/hyperlink" Target="http://images.google.cz/search?q=guerilla+marketing&amp;oe=utf-8&amp;rls=org.mozilla:cs:official&amp;client=firefox-a&amp;um=1&amp;ie=UTF-8&amp;ei=CMcbS6OpJoqqnQPttvTXDQ&amp;sa=X&amp;oi=image_result_group&amp;ct=title&amp;resnum=5&amp;ved=0CCkQsAQwBA&amp;biw=1280&amp;bih=612&amp;tbm=isch" TargetMode="External"/><Relationship Id="rId4" Type="http://schemas.openxmlformats.org/officeDocument/2006/relationships/hyperlink" Target="http://blogof.francescomugnai.com/2009/11/the-80-best-guerrilla-marketing-ideas-ive-ever-seen/"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www.symbio.cz/pf2007/" TargetMode="External"/><Relationship Id="rId2" Type="http://schemas.openxmlformats.org/officeDocument/2006/relationships/hyperlink" Target="http://www.youtube.com/watch?v=hKoB0MHVBvM" TargetMode="External"/><Relationship Id="rId1" Type="http://schemas.openxmlformats.org/officeDocument/2006/relationships/slideLayout" Target="../slideLayouts/slideLayout1.xml"/><Relationship Id="rId4" Type="http://schemas.openxmlformats.org/officeDocument/2006/relationships/hyperlink" Target="http://www.youtube.com/watch?v=d29d9DqrB2w"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hyperlink" Target="http://www.youtube.com/watch?v=4LFQIoc49ZM&amp;feature=related" TargetMode="External"/><Relationship Id="rId2" Type="http://schemas.openxmlformats.org/officeDocument/2006/relationships/hyperlink" Target="http://images.google.cz/search?hl=cs&amp;client=firefox-a&amp;rls=org.mozilla:cs:official&amp;q=product+placement&amp;lr=&amp;um=1&amp;ie=UTF-8&amp;ei=vskbS-yCIIz0nQPuutjFBQ&amp;sa=X&amp;oi=image_result_group&amp;ct=title&amp;resnum=4&amp;ved=0CCEQsAQwAw&amp;biw=1280&amp;bih=612&amp;tbm=isch" TargetMode="External"/><Relationship Id="rId1" Type="http://schemas.openxmlformats.org/officeDocument/2006/relationships/slideLayout" Target="../slideLayouts/slideLayout1.xml"/><Relationship Id="rId4" Type="http://schemas.openxmlformats.org/officeDocument/2006/relationships/hyperlink" Target="http://www.youtube.com/watch?v=naBRz1Y0cc8"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2571750"/>
            <a:ext cx="9144000" cy="18002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cs-CZ" sz="3600" b="1" dirty="0">
                <a:latin typeface="Arial" pitchFamily="34" charset="0"/>
                <a:cs typeface="Arial" pitchFamily="34" charset="0"/>
              </a:rPr>
              <a:t>Marketing </a:t>
            </a:r>
            <a:r>
              <a:rPr lang="cs-CZ" sz="3600" b="1" dirty="0" err="1">
                <a:latin typeface="Arial" pitchFamily="34" charset="0"/>
                <a:cs typeface="Arial" pitchFamily="34" charset="0"/>
              </a:rPr>
              <a:t>Communication</a:t>
            </a:r>
            <a:r>
              <a:rPr lang="cs-CZ" sz="3600" b="1" dirty="0">
                <a:latin typeface="Arial" pitchFamily="34" charset="0"/>
                <a:cs typeface="Arial" pitchFamily="34" charset="0"/>
              </a:rPr>
              <a:t> </a:t>
            </a:r>
            <a:r>
              <a:rPr lang="cs-CZ" sz="3600" b="1" dirty="0" err="1">
                <a:latin typeface="Arial" pitchFamily="34" charset="0"/>
                <a:cs typeface="Arial" pitchFamily="34" charset="0"/>
              </a:rPr>
              <a:t>Policy</a:t>
            </a:r>
            <a:endParaRPr lang="en-GB" sz="3600" b="1" dirty="0">
              <a:latin typeface="Arial" pitchFamily="34" charset="0"/>
              <a:cs typeface="Arial" pitchFamily="34" charset="0"/>
            </a:endParaRPr>
          </a:p>
        </p:txBody>
      </p:sp>
      <p:sp>
        <p:nvSpPr>
          <p:cNvPr id="2051" name="TextovéPole 7"/>
          <p:cNvSpPr txBox="1">
            <a:spLocks noChangeArrowheads="1"/>
          </p:cNvSpPr>
          <p:nvPr/>
        </p:nvSpPr>
        <p:spPr bwMode="auto">
          <a:xfrm>
            <a:off x="0" y="4811713"/>
            <a:ext cx="914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cs-CZ" sz="1800" dirty="0">
                <a:latin typeface="Arial" panose="020B0604020202020204" pitchFamily="34" charset="0"/>
              </a:rPr>
              <a:t>Ing. </a:t>
            </a:r>
            <a:r>
              <a:rPr lang="cs-CZ" altLang="cs-CZ" sz="1800" dirty="0">
                <a:latin typeface="Arial" panose="020B0604020202020204" pitchFamily="34" charset="0"/>
              </a:rPr>
              <a:t>Michal Stoklasa</a:t>
            </a:r>
            <a:r>
              <a:rPr lang="en-GB" altLang="cs-CZ" sz="1800" dirty="0">
                <a:latin typeface="Arial" panose="020B0604020202020204" pitchFamily="34" charset="0"/>
              </a:rPr>
              <a:t>, Ph.D.</a:t>
            </a:r>
          </a:p>
          <a:p>
            <a:pPr algn="ctr" eaLnBrk="1" hangingPunct="1">
              <a:spcBef>
                <a:spcPct val="0"/>
              </a:spcBef>
              <a:buFontTx/>
              <a:buNone/>
            </a:pPr>
            <a:r>
              <a:rPr lang="cs-CZ" altLang="cs-CZ" sz="1800" dirty="0" err="1">
                <a:latin typeface="Arial" panose="020B0604020202020204" pitchFamily="34" charset="0"/>
              </a:rPr>
              <a:t>Strategic</a:t>
            </a:r>
            <a:r>
              <a:rPr lang="cs-CZ" altLang="cs-CZ" sz="1800" dirty="0">
                <a:latin typeface="Arial" panose="020B0604020202020204" pitchFamily="34" charset="0"/>
              </a:rPr>
              <a:t> Marketing</a:t>
            </a:r>
            <a:r>
              <a:rPr lang="en-GB" altLang="cs-CZ" sz="1800" dirty="0">
                <a:latin typeface="Arial" panose="020B0604020202020204" pitchFamily="34" charset="0"/>
              </a:rPr>
              <a:t>/subject code</a:t>
            </a: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26728" y="185153"/>
            <a:ext cx="2668801" cy="205492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Marketing </a:t>
            </a:r>
            <a:r>
              <a:rPr lang="cs-CZ" b="1" dirty="0" err="1">
                <a:latin typeface="Arial" pitchFamily="34" charset="0"/>
                <a:cs typeface="Arial" pitchFamily="34" charset="0"/>
              </a:rPr>
              <a:t>Communication</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POSSIBLE COMMUNICATION TARGETS</a:t>
            </a:r>
          </a:p>
        </p:txBody>
      </p:sp>
      <p:sp>
        <p:nvSpPr>
          <p:cNvPr id="3079" name="TextovéPole 10"/>
          <p:cNvSpPr txBox="1">
            <a:spLocks noChangeArrowheads="1"/>
          </p:cNvSpPr>
          <p:nvPr/>
        </p:nvSpPr>
        <p:spPr bwMode="auto">
          <a:xfrm>
            <a:off x="503238" y="1512044"/>
            <a:ext cx="847725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sz="2200" dirty="0">
                <a:latin typeface="Arial" panose="020B0604020202020204" pitchFamily="34" charset="0"/>
              </a:rPr>
              <a:t>Based on the goals of the strategy (mission, vision), or targets for product, distribution, price - to increase sales, increase profits, increase in </a:t>
            </a:r>
            <a:r>
              <a:rPr lang="cs-CZ" sz="2200" dirty="0">
                <a:latin typeface="Arial" panose="020B0604020202020204" pitchFamily="34" charset="0"/>
              </a:rPr>
              <a:t>market </a:t>
            </a:r>
            <a:r>
              <a:rPr lang="cs-CZ" sz="2200" dirty="0" err="1">
                <a:latin typeface="Arial" panose="020B0604020202020204" pitchFamily="34" charset="0"/>
              </a:rPr>
              <a:t>share</a:t>
            </a:r>
            <a:r>
              <a:rPr lang="en-US" sz="2200" dirty="0">
                <a:latin typeface="Arial" panose="020B0604020202020204" pitchFamily="34" charset="0"/>
              </a:rPr>
              <a:t>.</a:t>
            </a:r>
          </a:p>
          <a:p>
            <a:pPr marL="285750" indent="-285750" eaLnBrk="1" hangingPunct="1">
              <a:spcBef>
                <a:spcPct val="0"/>
              </a:spcBef>
              <a:defRPr/>
            </a:pPr>
            <a:r>
              <a:rPr lang="en-US" sz="2200" dirty="0">
                <a:latin typeface="Arial" panose="020B0604020202020204" pitchFamily="34" charset="0"/>
              </a:rPr>
              <a:t>Purely </a:t>
            </a:r>
            <a:r>
              <a:rPr lang="en-US" sz="2200" dirty="0" err="1">
                <a:latin typeface="Arial" panose="020B0604020202020204" pitchFamily="34" charset="0"/>
              </a:rPr>
              <a:t>communicati</a:t>
            </a:r>
            <a:r>
              <a:rPr lang="cs-CZ" sz="2200" dirty="0">
                <a:latin typeface="Arial" panose="020B0604020202020204" pitchFamily="34" charset="0"/>
              </a:rPr>
              <a:t>on</a:t>
            </a:r>
            <a:r>
              <a:rPr lang="en-US" sz="2200" dirty="0">
                <a:latin typeface="Arial" panose="020B0604020202020204" pitchFamily="34" charset="0"/>
              </a:rPr>
              <a:t> oriented objectives would be:</a:t>
            </a:r>
          </a:p>
          <a:p>
            <a:pPr marL="1028700" lvl="1" eaLnBrk="1" hangingPunct="1">
              <a:spcBef>
                <a:spcPct val="0"/>
              </a:spcBef>
              <a:defRPr/>
            </a:pPr>
            <a:r>
              <a:rPr lang="en-US" sz="2000" dirty="0">
                <a:latin typeface="Arial" panose="020B0604020202020204" pitchFamily="34" charset="0"/>
              </a:rPr>
              <a:t>Improving the image of the company / product / brand.</a:t>
            </a:r>
          </a:p>
          <a:p>
            <a:pPr marL="1028700" lvl="1" eaLnBrk="1" hangingPunct="1">
              <a:spcBef>
                <a:spcPct val="0"/>
              </a:spcBef>
              <a:defRPr/>
            </a:pPr>
            <a:r>
              <a:rPr lang="en-US" sz="2000" dirty="0">
                <a:latin typeface="Arial" panose="020B0604020202020204" pitchFamily="34" charset="0"/>
              </a:rPr>
              <a:t>Increasing awareness of the company / product.</a:t>
            </a:r>
          </a:p>
          <a:p>
            <a:pPr marL="1028700" lvl="1" eaLnBrk="1" hangingPunct="1">
              <a:spcBef>
                <a:spcPct val="0"/>
              </a:spcBef>
              <a:defRPr/>
            </a:pPr>
            <a:r>
              <a:rPr lang="en-US" sz="2000" dirty="0">
                <a:latin typeface="Arial" panose="020B0604020202020204" pitchFamily="34" charset="0"/>
              </a:rPr>
              <a:t>Build new associations with the brand.</a:t>
            </a:r>
          </a:p>
          <a:p>
            <a:pPr marL="1028700" lvl="1" eaLnBrk="1" hangingPunct="1">
              <a:spcBef>
                <a:spcPct val="0"/>
              </a:spcBef>
              <a:defRPr/>
            </a:pPr>
            <a:r>
              <a:rPr lang="en-US" sz="2000" dirty="0">
                <a:latin typeface="Arial" panose="020B0604020202020204" pitchFamily="34" charset="0"/>
              </a:rPr>
              <a:t>Creating a new positioning.</a:t>
            </a:r>
          </a:p>
          <a:p>
            <a:pPr marL="1028700" lvl="1" eaLnBrk="1" hangingPunct="1">
              <a:spcBef>
                <a:spcPct val="0"/>
              </a:spcBef>
              <a:defRPr/>
            </a:pPr>
            <a:r>
              <a:rPr lang="en-US" sz="2000" dirty="0">
                <a:latin typeface="Arial" panose="020B0604020202020204" pitchFamily="34" charset="0"/>
              </a:rPr>
              <a:t>Remind </a:t>
            </a:r>
            <a:r>
              <a:rPr lang="cs-CZ" sz="2000" dirty="0" err="1">
                <a:latin typeface="Arial" panose="020B0604020202020204" pitchFamily="34" charset="0"/>
              </a:rPr>
              <a:t>the</a:t>
            </a:r>
            <a:r>
              <a:rPr lang="cs-CZ" sz="2000" dirty="0">
                <a:latin typeface="Arial" panose="020B0604020202020204" pitchFamily="34" charset="0"/>
              </a:rPr>
              <a:t> </a:t>
            </a:r>
            <a:r>
              <a:rPr lang="en-US" sz="2000" dirty="0">
                <a:latin typeface="Arial" panose="020B0604020202020204" pitchFamily="34" charset="0"/>
              </a:rPr>
              <a:t>brand.</a:t>
            </a:r>
          </a:p>
          <a:p>
            <a:pPr marL="1028700" lvl="1" eaLnBrk="1" hangingPunct="1">
              <a:spcBef>
                <a:spcPct val="0"/>
              </a:spcBef>
              <a:defRPr/>
            </a:pPr>
            <a:r>
              <a:rPr lang="en-US" sz="2000" dirty="0">
                <a:latin typeface="Arial" panose="020B0604020202020204" pitchFamily="34" charset="0"/>
              </a:rPr>
              <a:t>Promote immediate (spontaneous) purchase.</a:t>
            </a:r>
          </a:p>
          <a:p>
            <a:pPr marL="1028700" lvl="1" eaLnBrk="1" hangingPunct="1">
              <a:spcBef>
                <a:spcPct val="0"/>
              </a:spcBef>
              <a:defRPr/>
            </a:pPr>
            <a:r>
              <a:rPr lang="en-US" sz="2000" dirty="0">
                <a:latin typeface="Arial" panose="020B0604020202020204" pitchFamily="34" charset="0"/>
              </a:rPr>
              <a:t>Facilitate the purchase.</a:t>
            </a:r>
          </a:p>
          <a:p>
            <a:pPr marL="1028700" lvl="1" eaLnBrk="1" hangingPunct="1">
              <a:spcBef>
                <a:spcPct val="0"/>
              </a:spcBef>
              <a:defRPr/>
            </a:pPr>
            <a:r>
              <a:rPr lang="en-US" sz="2000" dirty="0">
                <a:latin typeface="Arial" panose="020B0604020202020204" pitchFamily="34" charset="0"/>
              </a:rPr>
              <a:t>Build TOM (Top of Mind).</a:t>
            </a:r>
          </a:p>
          <a:p>
            <a:pPr marL="1028700" lvl="1" eaLnBrk="1" hangingPunct="1">
              <a:spcBef>
                <a:spcPct val="0"/>
              </a:spcBef>
              <a:defRPr/>
            </a:pPr>
            <a:r>
              <a:rPr lang="en-US" sz="2000" dirty="0">
                <a:latin typeface="Arial" panose="020B0604020202020204" pitchFamily="34" charset="0"/>
              </a:rPr>
              <a:t>Building relationships with customers.</a:t>
            </a:r>
          </a:p>
          <a:p>
            <a:pPr marL="1028700" lvl="1" eaLnBrk="1" hangingPunct="1">
              <a:spcBef>
                <a:spcPct val="0"/>
              </a:spcBef>
              <a:defRPr/>
            </a:pPr>
            <a:r>
              <a:rPr lang="en-US" sz="2000" dirty="0">
                <a:latin typeface="Arial" panose="020B0604020202020204" pitchFamily="34" charset="0"/>
              </a:rPr>
              <a:t>Support and maintain customer loyalty.</a:t>
            </a:r>
          </a:p>
        </p:txBody>
      </p:sp>
    </p:spTree>
    <p:extLst>
      <p:ext uri="{BB962C8B-B14F-4D97-AF65-F5344CB8AC3E}">
        <p14:creationId xmlns:p14="http://schemas.microsoft.com/office/powerpoint/2010/main" val="12469541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Marketing </a:t>
            </a:r>
            <a:r>
              <a:rPr lang="cs-CZ" b="1" dirty="0" err="1">
                <a:latin typeface="Arial" pitchFamily="34" charset="0"/>
                <a:cs typeface="Arial" pitchFamily="34" charset="0"/>
              </a:rPr>
              <a:t>Communication</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BASIC MEDIA 1</a:t>
            </a:r>
          </a:p>
        </p:txBody>
      </p:sp>
      <p:sp>
        <p:nvSpPr>
          <p:cNvPr id="3079" name="TextovéPole 10"/>
          <p:cNvSpPr txBox="1">
            <a:spLocks noChangeArrowheads="1"/>
          </p:cNvSpPr>
          <p:nvPr/>
        </p:nvSpPr>
        <p:spPr bwMode="auto">
          <a:xfrm>
            <a:off x="503238" y="1512044"/>
            <a:ext cx="84772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endParaRPr lang="en-US" sz="1800" dirty="0">
              <a:latin typeface="Arial" panose="020B0604020202020204" pitchFamily="34" charset="0"/>
            </a:endParaRPr>
          </a:p>
        </p:txBody>
      </p:sp>
      <p:pic>
        <p:nvPicPr>
          <p:cNvPr id="2" name="Obrázek 1"/>
          <p:cNvPicPr>
            <a:picLocks noChangeAspect="1"/>
          </p:cNvPicPr>
          <p:nvPr/>
        </p:nvPicPr>
        <p:blipFill>
          <a:blip r:embed="rId2"/>
          <a:stretch>
            <a:fillRect/>
          </a:stretch>
        </p:blipFill>
        <p:spPr>
          <a:xfrm>
            <a:off x="445681" y="1172865"/>
            <a:ext cx="8352244" cy="5492972"/>
          </a:xfrm>
          <a:prstGeom prst="rect">
            <a:avLst/>
          </a:prstGeom>
        </p:spPr>
      </p:pic>
    </p:spTree>
    <p:extLst>
      <p:ext uri="{BB962C8B-B14F-4D97-AF65-F5344CB8AC3E}">
        <p14:creationId xmlns:p14="http://schemas.microsoft.com/office/powerpoint/2010/main" val="31558387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Marketing </a:t>
            </a:r>
            <a:r>
              <a:rPr lang="cs-CZ" b="1" dirty="0" err="1">
                <a:latin typeface="Arial" pitchFamily="34" charset="0"/>
                <a:cs typeface="Arial" pitchFamily="34" charset="0"/>
              </a:rPr>
              <a:t>Communication</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BASIC MEDIA 2</a:t>
            </a:r>
          </a:p>
        </p:txBody>
      </p:sp>
      <p:pic>
        <p:nvPicPr>
          <p:cNvPr id="2" name="Obrázek 1"/>
          <p:cNvPicPr>
            <a:picLocks noChangeAspect="1"/>
          </p:cNvPicPr>
          <p:nvPr/>
        </p:nvPicPr>
        <p:blipFill>
          <a:blip r:embed="rId2"/>
          <a:stretch>
            <a:fillRect/>
          </a:stretch>
        </p:blipFill>
        <p:spPr>
          <a:xfrm>
            <a:off x="341009" y="1179214"/>
            <a:ext cx="8461981" cy="5432173"/>
          </a:xfrm>
          <a:prstGeom prst="rect">
            <a:avLst/>
          </a:prstGeom>
        </p:spPr>
      </p:pic>
    </p:spTree>
    <p:extLst>
      <p:ext uri="{BB962C8B-B14F-4D97-AF65-F5344CB8AC3E}">
        <p14:creationId xmlns:p14="http://schemas.microsoft.com/office/powerpoint/2010/main" val="2616489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Marketing </a:t>
            </a:r>
            <a:r>
              <a:rPr lang="cs-CZ" b="1" dirty="0" err="1">
                <a:latin typeface="Arial" pitchFamily="34" charset="0"/>
                <a:cs typeface="Arial" pitchFamily="34" charset="0"/>
              </a:rPr>
              <a:t>Communication</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a:latin typeface="Arial" panose="020B0604020202020204" pitchFamily="34" charset="0"/>
              </a:rPr>
              <a:t>MEDIA DEVELOPMENT – TOO FAST!</a:t>
            </a:r>
          </a:p>
        </p:txBody>
      </p:sp>
      <p:sp>
        <p:nvSpPr>
          <p:cNvPr id="3079" name="TextovéPole 10"/>
          <p:cNvSpPr txBox="1">
            <a:spLocks noChangeArrowheads="1"/>
          </p:cNvSpPr>
          <p:nvPr/>
        </p:nvSpPr>
        <p:spPr bwMode="auto">
          <a:xfrm>
            <a:off x="490538" y="1348800"/>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sz="2200" dirty="0">
                <a:latin typeface="Arial" panose="020B0604020202020204" pitchFamily="34" charset="0"/>
              </a:rPr>
              <a:t>Too rapid development of the media! We teach companies </a:t>
            </a:r>
            <a:r>
              <a:rPr lang="cs-CZ" sz="2200" dirty="0" err="1">
                <a:latin typeface="Arial" panose="020B0604020202020204" pitchFamily="34" charset="0"/>
              </a:rPr>
              <a:t>the</a:t>
            </a:r>
            <a:r>
              <a:rPr lang="cs-CZ" sz="2200" dirty="0">
                <a:latin typeface="Arial" panose="020B0604020202020204" pitchFamily="34" charset="0"/>
              </a:rPr>
              <a:t> </a:t>
            </a:r>
            <a:r>
              <a:rPr lang="en-US" sz="2200" dirty="0">
                <a:latin typeface="Arial" panose="020B0604020202020204" pitchFamily="34" charset="0"/>
              </a:rPr>
              <a:t>need </a:t>
            </a:r>
            <a:r>
              <a:rPr lang="cs-CZ" sz="2200" dirty="0" err="1">
                <a:latin typeface="Arial" panose="020B0604020202020204" pitchFamily="34" charset="0"/>
              </a:rPr>
              <a:t>for</a:t>
            </a:r>
            <a:r>
              <a:rPr lang="cs-CZ" sz="2200" dirty="0">
                <a:latin typeface="Arial" panose="020B0604020202020204" pitchFamily="34" charset="0"/>
              </a:rPr>
              <a:t> </a:t>
            </a:r>
            <a:r>
              <a:rPr lang="en-US" sz="2200" dirty="0">
                <a:latin typeface="Arial" panose="020B0604020202020204" pitchFamily="34" charset="0"/>
              </a:rPr>
              <a:t>Facebook, how to work with it, how to create content, but consumers are jumping on new trend</a:t>
            </a:r>
            <a:r>
              <a:rPr lang="cs-CZ" sz="2200" dirty="0">
                <a:latin typeface="Arial" panose="020B0604020202020204" pitchFamily="34" charset="0"/>
              </a:rPr>
              <a:t>y</a:t>
            </a:r>
            <a:r>
              <a:rPr lang="en-US" sz="2200" dirty="0">
                <a:latin typeface="Arial" panose="020B0604020202020204" pitchFamily="34" charset="0"/>
              </a:rPr>
              <a:t> networks - Instagram, Pinterest. YouTuber</a:t>
            </a:r>
            <a:r>
              <a:rPr lang="cs-CZ" sz="2200" dirty="0">
                <a:latin typeface="Arial" panose="020B0604020202020204" pitchFamily="34" charset="0"/>
              </a:rPr>
              <a:t>s</a:t>
            </a:r>
            <a:r>
              <a:rPr lang="en-US" sz="2200" dirty="0">
                <a:latin typeface="Arial" panose="020B0604020202020204" pitchFamily="34" charset="0"/>
              </a:rPr>
              <a:t>, bloggers.</a:t>
            </a:r>
          </a:p>
          <a:p>
            <a:pPr marL="285750" indent="-285750" eaLnBrk="1" hangingPunct="1">
              <a:spcBef>
                <a:spcPct val="0"/>
              </a:spcBef>
              <a:defRPr/>
            </a:pPr>
            <a:r>
              <a:rPr lang="en-US" sz="2200" dirty="0">
                <a:latin typeface="Arial" panose="020B0604020202020204" pitchFamily="34" charset="0"/>
              </a:rPr>
              <a:t>Growing importance of operating systems - the brand can do more from a list of recommended applications </a:t>
            </a:r>
            <a:r>
              <a:rPr lang="cs-CZ" sz="2200" dirty="0" err="1">
                <a:latin typeface="Arial" panose="020B0604020202020204" pitchFamily="34" charset="0"/>
              </a:rPr>
              <a:t>instead</a:t>
            </a:r>
            <a:r>
              <a:rPr lang="cs-CZ" sz="2200" dirty="0">
                <a:latin typeface="Arial" panose="020B0604020202020204" pitchFamily="34" charset="0"/>
              </a:rPr>
              <a:t> of </a:t>
            </a:r>
            <a:r>
              <a:rPr lang="cs-CZ" sz="2200" dirty="0" err="1">
                <a:latin typeface="Arial" panose="020B0604020202020204" pitchFamily="34" charset="0"/>
              </a:rPr>
              <a:t>spending</a:t>
            </a:r>
            <a:r>
              <a:rPr lang="cs-CZ" sz="2200" dirty="0">
                <a:latin typeface="Arial" panose="020B0604020202020204" pitchFamily="34" charset="0"/>
              </a:rPr>
              <a:t> </a:t>
            </a:r>
            <a:r>
              <a:rPr lang="en-US" sz="2200" dirty="0">
                <a:latin typeface="Arial" panose="020B0604020202020204" pitchFamily="34" charset="0"/>
              </a:rPr>
              <a:t>millions on TV advertising.</a:t>
            </a:r>
          </a:p>
          <a:p>
            <a:pPr marL="285750" indent="-285750" eaLnBrk="1" hangingPunct="1">
              <a:spcBef>
                <a:spcPct val="0"/>
              </a:spcBef>
              <a:defRPr/>
            </a:pPr>
            <a:r>
              <a:rPr lang="en-US" sz="2200" dirty="0">
                <a:latin typeface="Arial" panose="020B0604020202020204" pitchFamily="34" charset="0"/>
              </a:rPr>
              <a:t>Communication through the application - </a:t>
            </a:r>
            <a:r>
              <a:rPr lang="en-US" sz="2200" dirty="0" err="1">
                <a:latin typeface="Arial" panose="020B0604020202020204" pitchFamily="34" charset="0"/>
              </a:rPr>
              <a:t>advergaming</a:t>
            </a:r>
            <a:r>
              <a:rPr lang="en-US" sz="2200" dirty="0">
                <a:latin typeface="Arial" panose="020B0604020202020204" pitchFamily="34" charset="0"/>
              </a:rPr>
              <a:t>. The associated Gamification </a:t>
            </a:r>
            <a:r>
              <a:rPr lang="cs-CZ" sz="2200" dirty="0">
                <a:latin typeface="Arial" panose="020B0604020202020204" pitchFamily="34" charset="0"/>
              </a:rPr>
              <a:t>of </a:t>
            </a:r>
            <a:r>
              <a:rPr lang="en-US" sz="2200" dirty="0">
                <a:latin typeface="Arial" panose="020B0604020202020204" pitchFamily="34" charset="0"/>
              </a:rPr>
              <a:t>everything.</a:t>
            </a:r>
          </a:p>
          <a:p>
            <a:pPr marL="285750" indent="-285750" eaLnBrk="1" hangingPunct="1">
              <a:spcBef>
                <a:spcPct val="0"/>
              </a:spcBef>
              <a:defRPr/>
            </a:pPr>
            <a:r>
              <a:rPr lang="en-US" sz="2200" dirty="0">
                <a:latin typeface="Arial" panose="020B0604020202020204" pitchFamily="34" charset="0"/>
              </a:rPr>
              <a:t>There may be </a:t>
            </a:r>
            <a:r>
              <a:rPr lang="cs-CZ" sz="2200" dirty="0" err="1">
                <a:latin typeface="Arial" panose="020B0604020202020204" pitchFamily="34" charset="0"/>
              </a:rPr>
              <a:t>specific</a:t>
            </a:r>
            <a:r>
              <a:rPr lang="cs-CZ" sz="2200" dirty="0">
                <a:latin typeface="Arial" panose="020B0604020202020204" pitchFamily="34" charset="0"/>
              </a:rPr>
              <a:t> </a:t>
            </a:r>
            <a:r>
              <a:rPr lang="en-US" sz="2200" dirty="0">
                <a:latin typeface="Arial" panose="020B0604020202020204" pitchFamily="34" charset="0"/>
              </a:rPr>
              <a:t>media for specific needs - hit </a:t>
            </a:r>
            <a:r>
              <a:rPr lang="cs-CZ" sz="2200" dirty="0">
                <a:latin typeface="Arial" panose="020B0604020202020204" pitchFamily="34" charset="0"/>
              </a:rPr>
              <a:t>of </a:t>
            </a:r>
            <a:r>
              <a:rPr lang="en-US" sz="2200" dirty="0">
                <a:latin typeface="Arial" panose="020B0604020202020204" pitchFamily="34" charset="0"/>
              </a:rPr>
              <a:t>towns and villages is the SMS system (</a:t>
            </a:r>
            <a:r>
              <a:rPr lang="cs-CZ" sz="2200" dirty="0">
                <a:latin typeface="Arial" panose="020B0604020202020204" pitchFamily="34" charset="0"/>
              </a:rPr>
              <a:t>plus </a:t>
            </a:r>
            <a:r>
              <a:rPr lang="en-US" sz="2200" dirty="0">
                <a:latin typeface="Arial" panose="020B0604020202020204" pitchFamily="34" charset="0"/>
              </a:rPr>
              <a:t>FB </a:t>
            </a:r>
            <a:r>
              <a:rPr lang="cs-CZ" sz="2200" dirty="0">
                <a:latin typeface="Arial" panose="020B0604020202020204" pitchFamily="34" charset="0"/>
              </a:rPr>
              <a:t>of </a:t>
            </a:r>
            <a:r>
              <a:rPr lang="cs-CZ" sz="2200" dirty="0" err="1">
                <a:latin typeface="Arial" panose="020B0604020202020204" pitchFamily="34" charset="0"/>
              </a:rPr>
              <a:t>course</a:t>
            </a:r>
            <a:r>
              <a:rPr lang="en-US" sz="2200" dirty="0">
                <a:latin typeface="Arial" panose="020B0604020202020204" pitchFamily="34" charset="0"/>
              </a:rPr>
              <a:t>).</a:t>
            </a:r>
          </a:p>
        </p:txBody>
      </p:sp>
    </p:spTree>
    <p:extLst>
      <p:ext uri="{BB962C8B-B14F-4D97-AF65-F5344CB8AC3E}">
        <p14:creationId xmlns:p14="http://schemas.microsoft.com/office/powerpoint/2010/main" val="40641382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Marketing </a:t>
            </a:r>
            <a:r>
              <a:rPr lang="cs-CZ" b="1" dirty="0" err="1">
                <a:latin typeface="Arial" pitchFamily="34" charset="0"/>
                <a:cs typeface="Arial" pitchFamily="34" charset="0"/>
              </a:rPr>
              <a:t>Communication</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C. BUDGETING</a:t>
            </a:r>
          </a:p>
        </p:txBody>
      </p:sp>
      <p:sp>
        <p:nvSpPr>
          <p:cNvPr id="3079" name="TextovéPole 10"/>
          <p:cNvSpPr txBox="1">
            <a:spLocks noChangeArrowheads="1"/>
          </p:cNvSpPr>
          <p:nvPr/>
        </p:nvSpPr>
        <p:spPr bwMode="auto">
          <a:xfrm>
            <a:off x="503238" y="1512044"/>
            <a:ext cx="847725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sz="2200" dirty="0">
                <a:latin typeface="Arial" panose="020B0604020202020204" pitchFamily="34" charset="0"/>
              </a:rPr>
              <a:t>Method of residual budget </a:t>
            </a:r>
            <a:r>
              <a:rPr lang="cs-CZ" sz="2200" dirty="0">
                <a:latin typeface="Arial" panose="020B0604020202020204" pitchFamily="34" charset="0"/>
              </a:rPr>
              <a:t>– </a:t>
            </a:r>
            <a:r>
              <a:rPr lang="cs-CZ" sz="2200" dirty="0" err="1">
                <a:latin typeface="Arial" panose="020B0604020202020204" pitchFamily="34" charset="0"/>
              </a:rPr>
              <a:t>how</a:t>
            </a:r>
            <a:r>
              <a:rPr lang="cs-CZ" sz="2200" dirty="0">
                <a:latin typeface="Arial" panose="020B0604020202020204" pitchFamily="34" charset="0"/>
              </a:rPr>
              <a:t> much </a:t>
            </a:r>
            <a:r>
              <a:rPr lang="cs-CZ" sz="2200" dirty="0" err="1">
                <a:latin typeface="Arial" panose="020B0604020202020204" pitchFamily="34" charset="0"/>
              </a:rPr>
              <a:t>money</a:t>
            </a:r>
            <a:r>
              <a:rPr lang="cs-CZ" sz="2200" dirty="0">
                <a:latin typeface="Arial" panose="020B0604020202020204" pitchFamily="34" charset="0"/>
              </a:rPr>
              <a:t> </a:t>
            </a:r>
            <a:r>
              <a:rPr lang="cs-CZ" sz="2200" dirty="0" err="1">
                <a:latin typeface="Arial" panose="020B0604020202020204" pitchFamily="34" charset="0"/>
              </a:rPr>
              <a:t>does</a:t>
            </a:r>
            <a:r>
              <a:rPr lang="cs-CZ" sz="2200" dirty="0">
                <a:latin typeface="Arial" panose="020B0604020202020204" pitchFamily="34" charset="0"/>
              </a:rPr>
              <a:t> </a:t>
            </a:r>
            <a:r>
              <a:rPr lang="cs-CZ" sz="2200" dirty="0" err="1">
                <a:latin typeface="Arial" panose="020B0604020202020204" pitchFamily="34" charset="0"/>
              </a:rPr>
              <a:t>the</a:t>
            </a:r>
            <a:r>
              <a:rPr lang="cs-CZ" sz="2200" dirty="0">
                <a:latin typeface="Arial" panose="020B0604020202020204" pitchFamily="34" charset="0"/>
              </a:rPr>
              <a:t> </a:t>
            </a:r>
            <a:r>
              <a:rPr lang="cs-CZ" sz="2200" dirty="0" err="1">
                <a:latin typeface="Arial" panose="020B0604020202020204" pitchFamily="34" charset="0"/>
              </a:rPr>
              <a:t>company</a:t>
            </a:r>
            <a:r>
              <a:rPr lang="cs-CZ" sz="2200" dirty="0">
                <a:latin typeface="Arial" panose="020B0604020202020204" pitchFamily="34" charset="0"/>
              </a:rPr>
              <a:t> </a:t>
            </a:r>
            <a:r>
              <a:rPr lang="cs-CZ" sz="2200" dirty="0" err="1">
                <a:latin typeface="Arial" panose="020B0604020202020204" pitchFamily="34" charset="0"/>
              </a:rPr>
              <a:t>have</a:t>
            </a:r>
            <a:r>
              <a:rPr lang="cs-CZ" sz="2200" dirty="0">
                <a:latin typeface="Arial" panose="020B0604020202020204" pitchFamily="34" charset="0"/>
              </a:rPr>
              <a:t> </a:t>
            </a:r>
            <a:r>
              <a:rPr lang="cs-CZ" sz="2200" dirty="0" err="1">
                <a:latin typeface="Arial" panose="020B0604020202020204" pitchFamily="34" charset="0"/>
              </a:rPr>
              <a:t>left</a:t>
            </a:r>
            <a:r>
              <a:rPr lang="cs-CZ" sz="2200" dirty="0">
                <a:latin typeface="Arial" panose="020B0604020202020204" pitchFamily="34" charset="0"/>
              </a:rPr>
              <a:t>. Not </a:t>
            </a:r>
            <a:r>
              <a:rPr lang="cs-CZ" sz="2200" dirty="0" err="1">
                <a:latin typeface="Arial" panose="020B0604020202020204" pitchFamily="34" charset="0"/>
              </a:rPr>
              <a:t>really</a:t>
            </a:r>
            <a:r>
              <a:rPr lang="cs-CZ" sz="2200" dirty="0">
                <a:latin typeface="Arial" panose="020B0604020202020204" pitchFamily="34" charset="0"/>
              </a:rPr>
              <a:t> </a:t>
            </a:r>
            <a:r>
              <a:rPr lang="cs-CZ" sz="2200" dirty="0" err="1">
                <a:latin typeface="Arial" panose="020B0604020202020204" pitchFamily="34" charset="0"/>
              </a:rPr>
              <a:t>good</a:t>
            </a:r>
            <a:r>
              <a:rPr lang="cs-CZ" sz="2200" dirty="0">
                <a:latin typeface="Arial" panose="020B0604020202020204" pitchFamily="34" charset="0"/>
              </a:rPr>
              <a:t> </a:t>
            </a:r>
            <a:r>
              <a:rPr lang="cs-CZ" sz="2200" dirty="0" err="1">
                <a:latin typeface="Arial" panose="020B0604020202020204" pitchFamily="34" charset="0"/>
              </a:rPr>
              <a:t>because</a:t>
            </a:r>
            <a:r>
              <a:rPr lang="cs-CZ" sz="2200" dirty="0">
                <a:latin typeface="Arial" panose="020B0604020202020204" pitchFamily="34" charset="0"/>
              </a:rPr>
              <a:t> </a:t>
            </a:r>
            <a:r>
              <a:rPr lang="cs-CZ" sz="2200" dirty="0" err="1">
                <a:latin typeface="Arial" panose="020B0604020202020204" pitchFamily="34" charset="0"/>
              </a:rPr>
              <a:t>it</a:t>
            </a:r>
            <a:r>
              <a:rPr lang="cs-CZ" sz="2200" dirty="0">
                <a:latin typeface="Arial" panose="020B0604020202020204" pitchFamily="34" charset="0"/>
              </a:rPr>
              <a:t> </a:t>
            </a:r>
            <a:r>
              <a:rPr lang="cs-CZ" sz="2200" dirty="0" err="1">
                <a:latin typeface="Arial" panose="020B0604020202020204" pitchFamily="34" charset="0"/>
              </a:rPr>
              <a:t>is</a:t>
            </a:r>
            <a:r>
              <a:rPr lang="cs-CZ" sz="2200" dirty="0">
                <a:latin typeface="Arial" panose="020B0604020202020204" pitchFamily="34" charset="0"/>
              </a:rPr>
              <a:t> not </a:t>
            </a:r>
            <a:r>
              <a:rPr lang="cs-CZ" sz="2200" dirty="0" err="1">
                <a:latin typeface="Arial" panose="020B0604020202020204" pitchFamily="34" charset="0"/>
              </a:rPr>
              <a:t>alligned</a:t>
            </a:r>
            <a:r>
              <a:rPr lang="cs-CZ" sz="2200" dirty="0">
                <a:latin typeface="Arial" panose="020B0604020202020204" pitchFamily="34" charset="0"/>
              </a:rPr>
              <a:t> </a:t>
            </a:r>
            <a:r>
              <a:rPr lang="cs-CZ" sz="2200" dirty="0" err="1">
                <a:latin typeface="Arial" panose="020B0604020202020204" pitchFamily="34" charset="0"/>
              </a:rPr>
              <a:t>with</a:t>
            </a:r>
            <a:r>
              <a:rPr lang="cs-CZ" sz="2200" dirty="0">
                <a:latin typeface="Arial" panose="020B0604020202020204" pitchFamily="34" charset="0"/>
              </a:rPr>
              <a:t> </a:t>
            </a:r>
            <a:r>
              <a:rPr lang="cs-CZ" sz="2200" dirty="0" err="1">
                <a:latin typeface="Arial" panose="020B0604020202020204" pitchFamily="34" charset="0"/>
              </a:rPr>
              <a:t>our</a:t>
            </a:r>
            <a:r>
              <a:rPr lang="cs-CZ" sz="2200" dirty="0">
                <a:latin typeface="Arial" panose="020B0604020202020204" pitchFamily="34" charset="0"/>
              </a:rPr>
              <a:t> </a:t>
            </a:r>
            <a:r>
              <a:rPr lang="cs-CZ" sz="2200" dirty="0" err="1">
                <a:latin typeface="Arial" panose="020B0604020202020204" pitchFamily="34" charset="0"/>
              </a:rPr>
              <a:t>objectives</a:t>
            </a:r>
            <a:r>
              <a:rPr lang="cs-CZ" sz="2200" dirty="0">
                <a:latin typeface="Arial" panose="020B0604020202020204" pitchFamily="34" charset="0"/>
              </a:rPr>
              <a:t>.</a:t>
            </a:r>
            <a:endParaRPr lang="en-US" sz="2200" dirty="0">
              <a:latin typeface="Arial" panose="020B0604020202020204" pitchFamily="34" charset="0"/>
            </a:endParaRPr>
          </a:p>
          <a:p>
            <a:pPr marL="285750" indent="-285750" eaLnBrk="1" hangingPunct="1">
              <a:spcBef>
                <a:spcPct val="0"/>
              </a:spcBef>
              <a:defRPr/>
            </a:pPr>
            <a:r>
              <a:rPr lang="en-US" sz="2200" dirty="0">
                <a:latin typeface="Arial" panose="020B0604020202020204" pitchFamily="34" charset="0"/>
              </a:rPr>
              <a:t>Method of percentage share of turnover </a:t>
            </a:r>
            <a:r>
              <a:rPr lang="cs-CZ" sz="2200" dirty="0">
                <a:latin typeface="Arial" panose="020B0604020202020204" pitchFamily="34" charset="0"/>
              </a:rPr>
              <a:t>– </a:t>
            </a:r>
            <a:r>
              <a:rPr lang="cs-CZ" sz="2200" dirty="0" err="1">
                <a:latin typeface="Arial" panose="020B0604020202020204" pitchFamily="34" charset="0"/>
              </a:rPr>
              <a:t>we</a:t>
            </a:r>
            <a:r>
              <a:rPr lang="cs-CZ" sz="2200" dirty="0">
                <a:latin typeface="Arial" panose="020B0604020202020204" pitchFamily="34" charset="0"/>
              </a:rPr>
              <a:t> </a:t>
            </a:r>
            <a:r>
              <a:rPr lang="cs-CZ" sz="2200" dirty="0" err="1">
                <a:latin typeface="Arial" panose="020B0604020202020204" pitchFamily="34" charset="0"/>
              </a:rPr>
              <a:t>sat</a:t>
            </a:r>
            <a:r>
              <a:rPr lang="cs-CZ" sz="2200" dirty="0">
                <a:latin typeface="Arial" panose="020B0604020202020204" pitchFamily="34" charset="0"/>
              </a:rPr>
              <a:t> a </a:t>
            </a:r>
            <a:r>
              <a:rPr lang="cs-CZ" sz="2200" dirty="0" err="1">
                <a:latin typeface="Arial" panose="020B0604020202020204" pitchFamily="34" charset="0"/>
              </a:rPr>
              <a:t>number</a:t>
            </a:r>
            <a:r>
              <a:rPr lang="cs-CZ" sz="2200" dirty="0">
                <a:latin typeface="Arial" panose="020B0604020202020204" pitchFamily="34" charset="0"/>
              </a:rPr>
              <a:t> of %, </a:t>
            </a:r>
            <a:r>
              <a:rPr lang="cs-CZ" sz="2200" dirty="0" err="1">
                <a:latin typeface="Arial" panose="020B0604020202020204" pitchFamily="34" charset="0"/>
              </a:rPr>
              <a:t>it</a:t>
            </a:r>
            <a:r>
              <a:rPr lang="cs-CZ" sz="2200" dirty="0">
                <a:latin typeface="Arial" panose="020B0604020202020204" pitchFamily="34" charset="0"/>
              </a:rPr>
              <a:t> </a:t>
            </a:r>
            <a:r>
              <a:rPr lang="cs-CZ" sz="2200" dirty="0" err="1">
                <a:latin typeface="Arial" panose="020B0604020202020204" pitchFamily="34" charset="0"/>
              </a:rPr>
              <a:t>usually</a:t>
            </a:r>
            <a:r>
              <a:rPr lang="cs-CZ" sz="2200" dirty="0">
                <a:latin typeface="Arial" panose="020B0604020202020204" pitchFamily="34" charset="0"/>
              </a:rPr>
              <a:t> </a:t>
            </a:r>
            <a:r>
              <a:rPr lang="cs-CZ" sz="2200" dirty="0" err="1">
                <a:latin typeface="Arial" panose="020B0604020202020204" pitchFamily="34" charset="0"/>
              </a:rPr>
              <a:t>is</a:t>
            </a:r>
            <a:r>
              <a:rPr lang="cs-CZ" sz="2200" dirty="0">
                <a:latin typeface="Arial" panose="020B0604020202020204" pitchFamily="34" charset="0"/>
              </a:rPr>
              <a:t> very </a:t>
            </a:r>
            <a:r>
              <a:rPr lang="cs-CZ" sz="2200" dirty="0" err="1">
                <a:latin typeface="Arial" panose="020B0604020202020204" pitchFamily="34" charset="0"/>
              </a:rPr>
              <a:t>low</a:t>
            </a:r>
            <a:r>
              <a:rPr lang="cs-CZ" sz="2200" dirty="0">
                <a:latin typeface="Arial" panose="020B0604020202020204" pitchFamily="34" charset="0"/>
              </a:rPr>
              <a:t> such as 0,5% of </a:t>
            </a:r>
            <a:r>
              <a:rPr lang="cs-CZ" sz="2200" dirty="0" err="1">
                <a:latin typeface="Arial" panose="020B0604020202020204" pitchFamily="34" charset="0"/>
              </a:rPr>
              <a:t>turnover</a:t>
            </a:r>
            <a:r>
              <a:rPr lang="cs-CZ" sz="2200" dirty="0">
                <a:latin typeface="Arial" panose="020B0604020202020204" pitchFamily="34" charset="0"/>
              </a:rPr>
              <a:t>. Same </a:t>
            </a:r>
            <a:r>
              <a:rPr lang="cs-CZ" sz="2200" dirty="0" err="1">
                <a:latin typeface="Arial" panose="020B0604020202020204" pitchFamily="34" charset="0"/>
              </a:rPr>
              <a:t>disadvantage</a:t>
            </a:r>
            <a:r>
              <a:rPr lang="cs-CZ" sz="2200" dirty="0">
                <a:latin typeface="Arial" panose="020B0604020202020204" pitchFamily="34" charset="0"/>
              </a:rPr>
              <a:t> as </a:t>
            </a:r>
            <a:r>
              <a:rPr lang="cs-CZ" sz="2200" dirty="0" err="1">
                <a:latin typeface="Arial" panose="020B0604020202020204" pitchFamily="34" charset="0"/>
              </a:rPr>
              <a:t>previously</a:t>
            </a:r>
            <a:r>
              <a:rPr lang="cs-CZ" sz="2200" dirty="0">
                <a:latin typeface="Arial" panose="020B0604020202020204" pitchFamily="34" charset="0"/>
              </a:rPr>
              <a:t>.</a:t>
            </a:r>
            <a:endParaRPr lang="en-US" sz="2200" dirty="0">
              <a:latin typeface="Arial" panose="020B0604020202020204" pitchFamily="34" charset="0"/>
            </a:endParaRPr>
          </a:p>
          <a:p>
            <a:pPr marL="285750" indent="-285750" eaLnBrk="1" hangingPunct="1">
              <a:spcBef>
                <a:spcPct val="0"/>
              </a:spcBef>
              <a:defRPr/>
            </a:pPr>
            <a:r>
              <a:rPr lang="en-US" sz="2200" dirty="0">
                <a:latin typeface="Arial" panose="020B0604020202020204" pitchFamily="34" charset="0"/>
              </a:rPr>
              <a:t>Method according to competitive practices</a:t>
            </a:r>
            <a:r>
              <a:rPr lang="cs-CZ" sz="2200" dirty="0">
                <a:latin typeface="Arial" panose="020B0604020202020204" pitchFamily="34" charset="0"/>
              </a:rPr>
              <a:t> – </a:t>
            </a:r>
            <a:r>
              <a:rPr lang="cs-CZ" sz="2200" dirty="0" err="1">
                <a:latin typeface="Arial" panose="020B0604020202020204" pitchFamily="34" charset="0"/>
              </a:rPr>
              <a:t>we</a:t>
            </a:r>
            <a:r>
              <a:rPr lang="cs-CZ" sz="2200" dirty="0">
                <a:latin typeface="Arial" panose="020B0604020202020204" pitchFamily="34" charset="0"/>
              </a:rPr>
              <a:t> </a:t>
            </a:r>
            <a:r>
              <a:rPr lang="cs-CZ" sz="2200" dirty="0" err="1">
                <a:latin typeface="Arial" panose="020B0604020202020204" pitchFamily="34" charset="0"/>
              </a:rPr>
              <a:t>invest</a:t>
            </a:r>
            <a:r>
              <a:rPr lang="cs-CZ" sz="2200" dirty="0">
                <a:latin typeface="Arial" panose="020B0604020202020204" pitchFamily="34" charset="0"/>
              </a:rPr>
              <a:t> as much as </a:t>
            </a:r>
            <a:r>
              <a:rPr lang="cs-CZ" sz="2200" dirty="0" err="1">
                <a:latin typeface="Arial" panose="020B0604020202020204" pitchFamily="34" charset="0"/>
              </a:rPr>
              <a:t>our</a:t>
            </a:r>
            <a:r>
              <a:rPr lang="cs-CZ" sz="2200" dirty="0">
                <a:latin typeface="Arial" panose="020B0604020202020204" pitchFamily="34" charset="0"/>
              </a:rPr>
              <a:t> </a:t>
            </a:r>
            <a:r>
              <a:rPr lang="cs-CZ" sz="2200" dirty="0" err="1">
                <a:latin typeface="Arial" panose="020B0604020202020204" pitchFamily="34" charset="0"/>
              </a:rPr>
              <a:t>competition</a:t>
            </a:r>
            <a:r>
              <a:rPr lang="cs-CZ" sz="2200" dirty="0">
                <a:latin typeface="Arial" panose="020B0604020202020204" pitchFamily="34" charset="0"/>
              </a:rPr>
              <a:t>. But </a:t>
            </a:r>
            <a:r>
              <a:rPr lang="cs-CZ" sz="2200" dirty="0" err="1">
                <a:latin typeface="Arial" panose="020B0604020202020204" pitchFamily="34" charset="0"/>
              </a:rPr>
              <a:t>we</a:t>
            </a:r>
            <a:r>
              <a:rPr lang="cs-CZ" sz="2200" dirty="0">
                <a:latin typeface="Arial" panose="020B0604020202020204" pitchFamily="34" charset="0"/>
              </a:rPr>
              <a:t> are in a </a:t>
            </a:r>
            <a:r>
              <a:rPr lang="cs-CZ" sz="2200" dirty="0" err="1">
                <a:latin typeface="Arial" panose="020B0604020202020204" pitchFamily="34" charset="0"/>
              </a:rPr>
              <a:t>different</a:t>
            </a:r>
            <a:r>
              <a:rPr lang="cs-CZ" sz="2200" dirty="0">
                <a:latin typeface="Arial" panose="020B0604020202020204" pitchFamily="34" charset="0"/>
              </a:rPr>
              <a:t> </a:t>
            </a:r>
            <a:r>
              <a:rPr lang="cs-CZ" sz="2200" dirty="0" err="1">
                <a:latin typeface="Arial" panose="020B0604020202020204" pitchFamily="34" charset="0"/>
              </a:rPr>
              <a:t>situation</a:t>
            </a:r>
            <a:r>
              <a:rPr lang="cs-CZ" sz="2200" dirty="0">
                <a:latin typeface="Arial" panose="020B0604020202020204" pitchFamily="34" charset="0"/>
              </a:rPr>
              <a:t>.</a:t>
            </a:r>
            <a:endParaRPr lang="en-US" sz="2200" dirty="0">
              <a:latin typeface="Arial" panose="020B0604020202020204" pitchFamily="34" charset="0"/>
            </a:endParaRPr>
          </a:p>
          <a:p>
            <a:pPr marL="285750" indent="-285750" eaLnBrk="1" hangingPunct="1">
              <a:spcBef>
                <a:spcPct val="0"/>
              </a:spcBef>
              <a:defRPr/>
            </a:pPr>
            <a:r>
              <a:rPr lang="en-US" sz="2200" dirty="0">
                <a:latin typeface="Arial" panose="020B0604020202020204" pitchFamily="34" charset="0"/>
              </a:rPr>
              <a:t>Method according to targets </a:t>
            </a:r>
            <a:r>
              <a:rPr lang="cs-CZ" sz="2200" dirty="0">
                <a:latin typeface="Arial" panose="020B0604020202020204" pitchFamily="34" charset="0"/>
              </a:rPr>
              <a:t>– </a:t>
            </a:r>
            <a:r>
              <a:rPr lang="cs-CZ" sz="2200" dirty="0" err="1">
                <a:latin typeface="Arial" panose="020B0604020202020204" pitchFamily="34" charset="0"/>
              </a:rPr>
              <a:t>we</a:t>
            </a:r>
            <a:r>
              <a:rPr lang="cs-CZ" sz="2200" dirty="0">
                <a:latin typeface="Arial" panose="020B0604020202020204" pitchFamily="34" charset="0"/>
              </a:rPr>
              <a:t> </a:t>
            </a:r>
            <a:r>
              <a:rPr lang="cs-CZ" sz="2200" dirty="0" err="1">
                <a:latin typeface="Arial" panose="020B0604020202020204" pitchFamily="34" charset="0"/>
              </a:rPr>
              <a:t>spend</a:t>
            </a:r>
            <a:r>
              <a:rPr lang="cs-CZ" sz="2200" dirty="0">
                <a:latin typeface="Arial" panose="020B0604020202020204" pitchFamily="34" charset="0"/>
              </a:rPr>
              <a:t> as much as </a:t>
            </a:r>
            <a:r>
              <a:rPr lang="cs-CZ" sz="2200" dirty="0" err="1">
                <a:latin typeface="Arial" panose="020B0604020202020204" pitchFamily="34" charset="0"/>
              </a:rPr>
              <a:t>we</a:t>
            </a:r>
            <a:r>
              <a:rPr lang="cs-CZ" sz="2200" dirty="0">
                <a:latin typeface="Arial" panose="020B0604020202020204" pitchFamily="34" charset="0"/>
              </a:rPr>
              <a:t> </a:t>
            </a:r>
            <a:r>
              <a:rPr lang="cs-CZ" sz="2200" dirty="0" err="1">
                <a:latin typeface="Arial" panose="020B0604020202020204" pitchFamily="34" charset="0"/>
              </a:rPr>
              <a:t>need</a:t>
            </a:r>
            <a:r>
              <a:rPr lang="cs-CZ" sz="2200" dirty="0">
                <a:latin typeface="Arial" panose="020B0604020202020204" pitchFamily="34" charset="0"/>
              </a:rPr>
              <a:t> to </a:t>
            </a:r>
            <a:r>
              <a:rPr lang="cs-CZ" sz="2200" dirty="0" err="1">
                <a:latin typeface="Arial" panose="020B0604020202020204" pitchFamily="34" charset="0"/>
              </a:rPr>
              <a:t>fulfil</a:t>
            </a:r>
            <a:r>
              <a:rPr lang="cs-CZ" sz="2200" dirty="0">
                <a:latin typeface="Arial" panose="020B0604020202020204" pitchFamily="34" charset="0"/>
              </a:rPr>
              <a:t> </a:t>
            </a:r>
            <a:r>
              <a:rPr lang="cs-CZ" sz="2200" dirty="0" err="1">
                <a:latin typeface="Arial" panose="020B0604020202020204" pitchFamily="34" charset="0"/>
              </a:rPr>
              <a:t>our</a:t>
            </a:r>
            <a:r>
              <a:rPr lang="cs-CZ" sz="2200" dirty="0">
                <a:latin typeface="Arial" panose="020B0604020202020204" pitchFamily="34" charset="0"/>
              </a:rPr>
              <a:t> </a:t>
            </a:r>
            <a:r>
              <a:rPr lang="cs-CZ" sz="2200" dirty="0" err="1">
                <a:latin typeface="Arial" panose="020B0604020202020204" pitchFamily="34" charset="0"/>
              </a:rPr>
              <a:t>communication</a:t>
            </a:r>
            <a:r>
              <a:rPr lang="cs-CZ" sz="2200" dirty="0">
                <a:latin typeface="Arial" panose="020B0604020202020204" pitchFamily="34" charset="0"/>
              </a:rPr>
              <a:t> </a:t>
            </a:r>
            <a:r>
              <a:rPr lang="cs-CZ" sz="2200" dirty="0" err="1">
                <a:latin typeface="Arial" panose="020B0604020202020204" pitchFamily="34" charset="0"/>
              </a:rPr>
              <a:t>goal</a:t>
            </a:r>
            <a:r>
              <a:rPr lang="cs-CZ" sz="2200" dirty="0">
                <a:latin typeface="Arial" panose="020B0604020202020204" pitchFamily="34" charset="0"/>
              </a:rPr>
              <a:t>. </a:t>
            </a:r>
            <a:endParaRPr lang="en-US" sz="2200" dirty="0">
              <a:latin typeface="Arial" panose="020B0604020202020204" pitchFamily="34" charset="0"/>
            </a:endParaRPr>
          </a:p>
        </p:txBody>
      </p:sp>
    </p:spTree>
    <p:extLst>
      <p:ext uri="{BB962C8B-B14F-4D97-AF65-F5344CB8AC3E}">
        <p14:creationId xmlns:p14="http://schemas.microsoft.com/office/powerpoint/2010/main" val="12852151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Marketing </a:t>
            </a:r>
            <a:r>
              <a:rPr lang="cs-CZ" b="1" dirty="0" err="1">
                <a:latin typeface="Arial" pitchFamily="34" charset="0"/>
                <a:cs typeface="Arial" pitchFamily="34" charset="0"/>
              </a:rPr>
              <a:t>Communication</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D. MARKETING COMMUNICATION MIX STRATEGY (STRATEGY, ELEMENTS, MEDIA)</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427038" y="1715244"/>
            <a:ext cx="847725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457200" indent="-457200" eaLnBrk="1" hangingPunct="1">
              <a:spcBef>
                <a:spcPct val="0"/>
              </a:spcBef>
              <a:defRPr/>
            </a:pPr>
            <a:r>
              <a:rPr lang="en-US" sz="2200" dirty="0">
                <a:latin typeface="Arial" panose="020B0604020202020204" pitchFamily="34" charset="0"/>
              </a:rPr>
              <a:t>Strategy of marketing communication: </a:t>
            </a:r>
            <a:r>
              <a:rPr lang="en-US" sz="2200" b="1" dirty="0">
                <a:latin typeface="Arial" panose="020B0604020202020204" pitchFamily="34" charset="0"/>
              </a:rPr>
              <a:t>push strategy </a:t>
            </a:r>
            <a:r>
              <a:rPr lang="en-US" sz="2200" dirty="0">
                <a:latin typeface="Arial" panose="020B0604020202020204" pitchFamily="34" charset="0"/>
              </a:rPr>
              <a:t>(a set of activities aimed at encouraging members of the distribution channel to stock and sell the product), </a:t>
            </a:r>
            <a:r>
              <a:rPr lang="en-US" sz="2200" b="1" dirty="0">
                <a:latin typeface="Arial" panose="020B0604020202020204" pitchFamily="34" charset="0"/>
              </a:rPr>
              <a:t>pull strategy </a:t>
            </a:r>
            <a:r>
              <a:rPr lang="en-US" sz="2200" dirty="0">
                <a:latin typeface="Arial" panose="020B0604020202020204" pitchFamily="34" charset="0"/>
              </a:rPr>
              <a:t>(promoting heavily to end customers and consumers in order to pull products through the distribution channel</a:t>
            </a:r>
            <a:r>
              <a:rPr lang="cs-CZ" sz="2200" dirty="0">
                <a:latin typeface="Arial" panose="020B0604020202020204" pitchFamily="34" charset="0"/>
              </a:rPr>
              <a:t>.</a:t>
            </a:r>
          </a:p>
          <a:p>
            <a:pPr marL="457200" indent="-457200" eaLnBrk="1" hangingPunct="1">
              <a:spcBef>
                <a:spcPct val="0"/>
              </a:spcBef>
              <a:defRPr/>
            </a:pPr>
            <a:endParaRPr lang="cs-CZ" sz="2200" dirty="0">
              <a:latin typeface="Arial" panose="020B0604020202020204" pitchFamily="34" charset="0"/>
            </a:endParaRPr>
          </a:p>
          <a:p>
            <a:pPr marL="457200" indent="-457200" eaLnBrk="1" hangingPunct="1">
              <a:spcBef>
                <a:spcPct val="0"/>
              </a:spcBef>
              <a:defRPr/>
            </a:pPr>
            <a:endParaRPr lang="en-US" sz="2200" dirty="0">
              <a:latin typeface="Arial" panose="020B0604020202020204" pitchFamily="34" charset="0"/>
            </a:endParaRPr>
          </a:p>
        </p:txBody>
      </p:sp>
      <p:grpSp>
        <p:nvGrpSpPr>
          <p:cNvPr id="18" name="Group 3"/>
          <p:cNvGrpSpPr>
            <a:grpSpLocks noChangeAspect="1"/>
          </p:cNvGrpSpPr>
          <p:nvPr/>
        </p:nvGrpSpPr>
        <p:grpSpPr bwMode="auto">
          <a:xfrm>
            <a:off x="183692" y="3622706"/>
            <a:ext cx="8768678" cy="2244662"/>
            <a:chOff x="2205" y="2648"/>
            <a:chExt cx="9978" cy="2554"/>
          </a:xfrm>
        </p:grpSpPr>
        <p:sp>
          <p:nvSpPr>
            <p:cNvPr id="19" name="AutoShape 4"/>
            <p:cNvSpPr>
              <a:spLocks noChangeAspect="1" noChangeArrowheads="1"/>
            </p:cNvSpPr>
            <p:nvPr/>
          </p:nvSpPr>
          <p:spPr bwMode="auto">
            <a:xfrm>
              <a:off x="2205" y="2648"/>
              <a:ext cx="9978" cy="2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Unicode MS" panose="020B0604020202020204" pitchFamily="34" charset="-128"/>
                </a:defRPr>
              </a:lvl1pPr>
              <a:lvl2pPr marL="742950" indent="-285750">
                <a:defRPr>
                  <a:solidFill>
                    <a:schemeClr val="tx1"/>
                  </a:solidFill>
                  <a:latin typeface="Arial Unicode MS" panose="020B0604020202020204" pitchFamily="34" charset="-128"/>
                </a:defRPr>
              </a:lvl2pPr>
              <a:lvl3pPr marL="1143000" indent="-228600">
                <a:defRPr>
                  <a:solidFill>
                    <a:schemeClr val="tx1"/>
                  </a:solidFill>
                  <a:latin typeface="Arial Unicode MS" panose="020B0604020202020204" pitchFamily="34" charset="-128"/>
                </a:defRPr>
              </a:lvl3pPr>
              <a:lvl4pPr marL="1600200" indent="-228600">
                <a:defRPr>
                  <a:solidFill>
                    <a:schemeClr val="tx1"/>
                  </a:solidFill>
                  <a:latin typeface="Arial Unicode MS" panose="020B0604020202020204" pitchFamily="34" charset="-128"/>
                </a:defRPr>
              </a:lvl4pPr>
              <a:lvl5pPr marL="2057400" indent="-22860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eaLnBrk="1" hangingPunct="1"/>
              <a:endParaRPr lang="cs-CZ" altLang="cs-CZ">
                <a:latin typeface="Arial" panose="020B0604020202020204" pitchFamily="34" charset="0"/>
              </a:endParaRPr>
            </a:p>
          </p:txBody>
        </p:sp>
        <p:sp>
          <p:nvSpPr>
            <p:cNvPr id="20" name="Text Box 5"/>
            <p:cNvSpPr txBox="1">
              <a:spLocks noChangeArrowheads="1"/>
            </p:cNvSpPr>
            <p:nvPr/>
          </p:nvSpPr>
          <p:spPr bwMode="auto">
            <a:xfrm>
              <a:off x="2205" y="3738"/>
              <a:ext cx="2268" cy="145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66751" tIns="33376" rIns="66751" bIns="33376"/>
            <a:lstStyle>
              <a:lvl1pPr>
                <a:defRPr>
                  <a:solidFill>
                    <a:schemeClr val="tx1"/>
                  </a:solidFill>
                  <a:latin typeface="Arial Unicode MS" panose="020B0604020202020204" pitchFamily="34" charset="-128"/>
                </a:defRPr>
              </a:lvl1pPr>
              <a:lvl2pPr marL="742950" indent="-285750">
                <a:defRPr>
                  <a:solidFill>
                    <a:schemeClr val="tx1"/>
                  </a:solidFill>
                  <a:latin typeface="Arial Unicode MS" panose="020B0604020202020204" pitchFamily="34" charset="-128"/>
                </a:defRPr>
              </a:lvl2pPr>
              <a:lvl3pPr marL="1143000" indent="-228600">
                <a:defRPr>
                  <a:solidFill>
                    <a:schemeClr val="tx1"/>
                  </a:solidFill>
                  <a:latin typeface="Arial Unicode MS" panose="020B0604020202020204" pitchFamily="34" charset="-128"/>
                </a:defRPr>
              </a:lvl3pPr>
              <a:lvl4pPr marL="1600200" indent="-228600">
                <a:defRPr>
                  <a:solidFill>
                    <a:schemeClr val="tx1"/>
                  </a:solidFill>
                  <a:latin typeface="Arial Unicode MS" panose="020B0604020202020204" pitchFamily="34" charset="-128"/>
                </a:defRPr>
              </a:lvl4pPr>
              <a:lvl5pPr marL="2057400" indent="-22860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eaLnBrk="1" hangingPunct="1"/>
              <a:r>
                <a:rPr lang="cs-CZ" altLang="zh-CN" sz="2000" b="1">
                  <a:solidFill>
                    <a:srgbClr val="292929"/>
                  </a:solidFill>
                  <a:latin typeface="Arial" panose="020B0604020202020204" pitchFamily="34" charset="0"/>
                  <a:cs typeface="华文楷体"/>
                </a:rPr>
                <a:t>  </a:t>
              </a:r>
            </a:p>
            <a:p>
              <a:pPr algn="ctr" eaLnBrk="1" hangingPunct="1"/>
              <a:r>
                <a:rPr lang="cs-CZ" altLang="zh-CN" sz="2000" b="1">
                  <a:solidFill>
                    <a:srgbClr val="292929"/>
                  </a:solidFill>
                  <a:latin typeface="Arial" panose="020B0604020202020204" pitchFamily="34" charset="0"/>
                  <a:cs typeface="华文楷体"/>
                </a:rPr>
                <a:t>Producer </a:t>
              </a:r>
              <a:endParaRPr lang="cs-CZ" altLang="cs-CZ" sz="2000">
                <a:latin typeface="Arial" panose="020B0604020202020204" pitchFamily="34" charset="0"/>
              </a:endParaRPr>
            </a:p>
          </p:txBody>
        </p:sp>
        <p:sp>
          <p:nvSpPr>
            <p:cNvPr id="21" name="Rectangle 6"/>
            <p:cNvSpPr>
              <a:spLocks noChangeArrowheads="1"/>
            </p:cNvSpPr>
            <p:nvPr/>
          </p:nvSpPr>
          <p:spPr bwMode="auto">
            <a:xfrm>
              <a:off x="6015" y="3738"/>
              <a:ext cx="2450" cy="145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66751" tIns="33376" rIns="66751" bIns="33376"/>
            <a:lstStyle>
              <a:lvl1pPr>
                <a:defRPr>
                  <a:solidFill>
                    <a:schemeClr val="tx1"/>
                  </a:solidFill>
                  <a:latin typeface="Arial Unicode MS" panose="020B0604020202020204" pitchFamily="34" charset="-128"/>
                </a:defRPr>
              </a:lvl1pPr>
              <a:lvl2pPr marL="742950" indent="-285750">
                <a:defRPr>
                  <a:solidFill>
                    <a:schemeClr val="tx1"/>
                  </a:solidFill>
                  <a:latin typeface="Arial Unicode MS" panose="020B0604020202020204" pitchFamily="34" charset="-128"/>
                </a:defRPr>
              </a:lvl2pPr>
              <a:lvl3pPr marL="1143000" indent="-228600">
                <a:defRPr>
                  <a:solidFill>
                    <a:schemeClr val="tx1"/>
                  </a:solidFill>
                  <a:latin typeface="Arial Unicode MS" panose="020B0604020202020204" pitchFamily="34" charset="-128"/>
                </a:defRPr>
              </a:lvl3pPr>
              <a:lvl4pPr marL="1600200" indent="-228600">
                <a:defRPr>
                  <a:solidFill>
                    <a:schemeClr val="tx1"/>
                  </a:solidFill>
                  <a:latin typeface="Arial Unicode MS" panose="020B0604020202020204" pitchFamily="34" charset="-128"/>
                </a:defRPr>
              </a:lvl4pPr>
              <a:lvl5pPr marL="2057400" indent="-22860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algn="ctr" eaLnBrk="1" hangingPunct="1"/>
              <a:endParaRPr lang="cs-CZ" altLang="zh-CN" sz="2000" b="1">
                <a:solidFill>
                  <a:srgbClr val="292929"/>
                </a:solidFill>
                <a:latin typeface="Arial" panose="020B0604020202020204" pitchFamily="34" charset="0"/>
                <a:cs typeface="华文楷体"/>
              </a:endParaRPr>
            </a:p>
            <a:p>
              <a:pPr algn="ctr" eaLnBrk="1" hangingPunct="1"/>
              <a:r>
                <a:rPr lang="cs-CZ" altLang="zh-CN" sz="2000" b="1">
                  <a:solidFill>
                    <a:srgbClr val="292929"/>
                  </a:solidFill>
                  <a:latin typeface="Arial" panose="020B0604020202020204" pitchFamily="34" charset="0"/>
                  <a:cs typeface="华文楷体"/>
                </a:rPr>
                <a:t>Middleman</a:t>
              </a:r>
              <a:endParaRPr lang="cs-CZ" altLang="cs-CZ" sz="2000">
                <a:latin typeface="Arial" panose="020B0604020202020204" pitchFamily="34" charset="0"/>
              </a:endParaRPr>
            </a:p>
          </p:txBody>
        </p:sp>
        <p:sp>
          <p:nvSpPr>
            <p:cNvPr id="22" name="Rectangle 7"/>
            <p:cNvSpPr>
              <a:spLocks noChangeArrowheads="1"/>
            </p:cNvSpPr>
            <p:nvPr/>
          </p:nvSpPr>
          <p:spPr bwMode="auto">
            <a:xfrm>
              <a:off x="10097" y="3738"/>
              <a:ext cx="2086" cy="1464"/>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66751" tIns="33376" rIns="66751" bIns="33376"/>
            <a:lstStyle>
              <a:lvl1pPr>
                <a:defRPr>
                  <a:solidFill>
                    <a:schemeClr val="tx1"/>
                  </a:solidFill>
                  <a:latin typeface="Arial Unicode MS" panose="020B0604020202020204" pitchFamily="34" charset="-128"/>
                </a:defRPr>
              </a:lvl1pPr>
              <a:lvl2pPr marL="742950" indent="-285750">
                <a:defRPr>
                  <a:solidFill>
                    <a:schemeClr val="tx1"/>
                  </a:solidFill>
                  <a:latin typeface="Arial Unicode MS" panose="020B0604020202020204" pitchFamily="34" charset="-128"/>
                </a:defRPr>
              </a:lvl2pPr>
              <a:lvl3pPr marL="1143000" indent="-228600">
                <a:defRPr>
                  <a:solidFill>
                    <a:schemeClr val="tx1"/>
                  </a:solidFill>
                  <a:latin typeface="Arial Unicode MS" panose="020B0604020202020204" pitchFamily="34" charset="-128"/>
                </a:defRPr>
              </a:lvl3pPr>
              <a:lvl4pPr marL="1600200" indent="-228600">
                <a:defRPr>
                  <a:solidFill>
                    <a:schemeClr val="tx1"/>
                  </a:solidFill>
                  <a:latin typeface="Arial Unicode MS" panose="020B0604020202020204" pitchFamily="34" charset="-128"/>
                </a:defRPr>
              </a:lvl4pPr>
              <a:lvl5pPr marL="2057400" indent="-22860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algn="ctr" eaLnBrk="1" hangingPunct="1"/>
              <a:endParaRPr lang="cs-CZ" altLang="zh-CN" sz="2000" b="1">
                <a:solidFill>
                  <a:srgbClr val="292929"/>
                </a:solidFill>
                <a:latin typeface="Arial" panose="020B0604020202020204" pitchFamily="34" charset="0"/>
                <a:cs typeface="华文楷体"/>
              </a:endParaRPr>
            </a:p>
            <a:p>
              <a:pPr algn="ctr" eaLnBrk="1" hangingPunct="1"/>
              <a:r>
                <a:rPr lang="cs-CZ" altLang="zh-CN" sz="2000" b="1">
                  <a:solidFill>
                    <a:srgbClr val="292929"/>
                  </a:solidFill>
                  <a:latin typeface="Arial" panose="020B0604020202020204" pitchFamily="34" charset="0"/>
                  <a:cs typeface="华文楷体"/>
                </a:rPr>
                <a:t>Customer</a:t>
              </a:r>
              <a:endParaRPr lang="cs-CZ" altLang="cs-CZ" sz="2000">
                <a:latin typeface="Arial" panose="020B0604020202020204" pitchFamily="34" charset="0"/>
              </a:endParaRPr>
            </a:p>
          </p:txBody>
        </p:sp>
        <p:sp>
          <p:nvSpPr>
            <p:cNvPr id="23" name="Line 8"/>
            <p:cNvSpPr>
              <a:spLocks noChangeShapeType="1"/>
            </p:cNvSpPr>
            <p:nvPr/>
          </p:nvSpPr>
          <p:spPr bwMode="auto">
            <a:xfrm>
              <a:off x="3837" y="3374"/>
              <a:ext cx="2" cy="37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 name="Rectangle 9"/>
            <p:cNvSpPr>
              <a:spLocks noChangeArrowheads="1"/>
            </p:cNvSpPr>
            <p:nvPr/>
          </p:nvSpPr>
          <p:spPr bwMode="auto">
            <a:xfrm>
              <a:off x="6467" y="2648"/>
              <a:ext cx="2469" cy="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6751" tIns="33376" rIns="66751" bIns="33376"/>
            <a:lstStyle>
              <a:lvl1pPr>
                <a:defRPr>
                  <a:solidFill>
                    <a:schemeClr val="tx1"/>
                  </a:solidFill>
                  <a:latin typeface="Arial Unicode MS" panose="020B0604020202020204" pitchFamily="34" charset="-128"/>
                </a:defRPr>
              </a:lvl1pPr>
              <a:lvl2pPr marL="742950" indent="-285750">
                <a:defRPr>
                  <a:solidFill>
                    <a:schemeClr val="tx1"/>
                  </a:solidFill>
                  <a:latin typeface="Arial Unicode MS" panose="020B0604020202020204" pitchFamily="34" charset="-128"/>
                </a:defRPr>
              </a:lvl2pPr>
              <a:lvl3pPr marL="1143000" indent="-228600">
                <a:defRPr>
                  <a:solidFill>
                    <a:schemeClr val="tx1"/>
                  </a:solidFill>
                  <a:latin typeface="Arial Unicode MS" panose="020B0604020202020204" pitchFamily="34" charset="-128"/>
                </a:defRPr>
              </a:lvl3pPr>
              <a:lvl4pPr marL="1600200" indent="-228600">
                <a:defRPr>
                  <a:solidFill>
                    <a:schemeClr val="tx1"/>
                  </a:solidFill>
                  <a:latin typeface="Arial Unicode MS" panose="020B0604020202020204" pitchFamily="34" charset="-128"/>
                </a:defRPr>
              </a:lvl4pPr>
              <a:lvl5pPr marL="2057400" indent="-22860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eaLnBrk="1" hangingPunct="1"/>
              <a:r>
                <a:rPr lang="cs-CZ" altLang="zh-CN" sz="2000" b="1">
                  <a:solidFill>
                    <a:srgbClr val="292929"/>
                  </a:solidFill>
                  <a:latin typeface="Arial" panose="020B0604020202020204" pitchFamily="34" charset="0"/>
                  <a:cs typeface="华文楷体"/>
                </a:rPr>
                <a:t>Advertisement </a:t>
              </a:r>
              <a:endParaRPr lang="cs-CZ" altLang="cs-CZ" sz="2000">
                <a:latin typeface="Arial" panose="020B0604020202020204" pitchFamily="34" charset="0"/>
              </a:endParaRPr>
            </a:p>
          </p:txBody>
        </p:sp>
        <p:sp>
          <p:nvSpPr>
            <p:cNvPr id="25" name="Rectangle 10"/>
            <p:cNvSpPr>
              <a:spLocks noChangeArrowheads="1"/>
            </p:cNvSpPr>
            <p:nvPr/>
          </p:nvSpPr>
          <p:spPr bwMode="auto">
            <a:xfrm>
              <a:off x="4653" y="3738"/>
              <a:ext cx="1240"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6751" tIns="33376" rIns="66751" bIns="33376"/>
            <a:lstStyle>
              <a:lvl1pPr>
                <a:defRPr>
                  <a:solidFill>
                    <a:schemeClr val="tx1"/>
                  </a:solidFill>
                  <a:latin typeface="Arial Unicode MS" panose="020B0604020202020204" pitchFamily="34" charset="-128"/>
                </a:defRPr>
              </a:lvl1pPr>
              <a:lvl2pPr marL="742950" indent="-285750">
                <a:defRPr>
                  <a:solidFill>
                    <a:schemeClr val="tx1"/>
                  </a:solidFill>
                  <a:latin typeface="Arial Unicode MS" panose="020B0604020202020204" pitchFamily="34" charset="-128"/>
                </a:defRPr>
              </a:lvl2pPr>
              <a:lvl3pPr marL="1143000" indent="-228600">
                <a:defRPr>
                  <a:solidFill>
                    <a:schemeClr val="tx1"/>
                  </a:solidFill>
                  <a:latin typeface="Arial Unicode MS" panose="020B0604020202020204" pitchFamily="34" charset="-128"/>
                </a:defRPr>
              </a:lvl3pPr>
              <a:lvl4pPr marL="1600200" indent="-228600">
                <a:defRPr>
                  <a:solidFill>
                    <a:schemeClr val="tx1"/>
                  </a:solidFill>
                  <a:latin typeface="Arial Unicode MS" panose="020B0604020202020204" pitchFamily="34" charset="-128"/>
                </a:defRPr>
              </a:lvl4pPr>
              <a:lvl5pPr marL="2057400" indent="-22860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eaLnBrk="1" hangingPunct="1"/>
              <a:r>
                <a:rPr lang="cs-CZ" altLang="zh-CN" sz="2000" b="1">
                  <a:solidFill>
                    <a:srgbClr val="292929"/>
                  </a:solidFill>
                  <a:latin typeface="Arial" panose="020B0604020202020204" pitchFamily="34" charset="0"/>
                  <a:cs typeface="华文楷体"/>
                </a:rPr>
                <a:t>Supply</a:t>
              </a:r>
              <a:endParaRPr lang="cs-CZ" altLang="cs-CZ" sz="2000">
                <a:latin typeface="Arial" panose="020B0604020202020204" pitchFamily="34" charset="0"/>
              </a:endParaRPr>
            </a:p>
          </p:txBody>
        </p:sp>
        <p:sp>
          <p:nvSpPr>
            <p:cNvPr id="26" name="Line 11"/>
            <p:cNvSpPr>
              <a:spLocks noChangeShapeType="1"/>
            </p:cNvSpPr>
            <p:nvPr/>
          </p:nvSpPr>
          <p:spPr bwMode="auto">
            <a:xfrm>
              <a:off x="4473" y="4464"/>
              <a:ext cx="1542"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7" name="Rectangle 12"/>
            <p:cNvSpPr>
              <a:spLocks noChangeArrowheads="1"/>
            </p:cNvSpPr>
            <p:nvPr/>
          </p:nvSpPr>
          <p:spPr bwMode="auto">
            <a:xfrm>
              <a:off x="8555" y="3738"/>
              <a:ext cx="1420"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6751" tIns="33376" rIns="66751" bIns="33376"/>
            <a:lstStyle>
              <a:lvl1pPr>
                <a:defRPr>
                  <a:solidFill>
                    <a:schemeClr val="tx1"/>
                  </a:solidFill>
                  <a:latin typeface="Arial Unicode MS" panose="020B0604020202020204" pitchFamily="34" charset="-128"/>
                </a:defRPr>
              </a:lvl1pPr>
              <a:lvl2pPr marL="742950" indent="-285750">
                <a:defRPr>
                  <a:solidFill>
                    <a:schemeClr val="tx1"/>
                  </a:solidFill>
                  <a:latin typeface="Arial Unicode MS" panose="020B0604020202020204" pitchFamily="34" charset="-128"/>
                </a:defRPr>
              </a:lvl2pPr>
              <a:lvl3pPr marL="1143000" indent="-228600">
                <a:defRPr>
                  <a:solidFill>
                    <a:schemeClr val="tx1"/>
                  </a:solidFill>
                  <a:latin typeface="Arial Unicode MS" panose="020B0604020202020204" pitchFamily="34" charset="-128"/>
                </a:defRPr>
              </a:lvl3pPr>
              <a:lvl4pPr marL="1600200" indent="-228600">
                <a:defRPr>
                  <a:solidFill>
                    <a:schemeClr val="tx1"/>
                  </a:solidFill>
                  <a:latin typeface="Arial Unicode MS" panose="020B0604020202020204" pitchFamily="34" charset="-128"/>
                </a:defRPr>
              </a:lvl4pPr>
              <a:lvl5pPr marL="2057400" indent="-228600">
                <a:defRPr>
                  <a:solidFill>
                    <a:schemeClr val="tx1"/>
                  </a:solidFill>
                  <a:latin typeface="Arial Unicode MS" panose="020B0604020202020204" pitchFamily="34" charset="-128"/>
                </a:defRPr>
              </a:lvl5pPr>
              <a:lvl6pPr marL="2514600" indent="-228600" eaLnBrk="0" fontAlgn="base" hangingPunct="0">
                <a:spcBef>
                  <a:spcPct val="0"/>
                </a:spcBef>
                <a:spcAft>
                  <a:spcPct val="0"/>
                </a:spcAft>
                <a:defRPr>
                  <a:solidFill>
                    <a:schemeClr val="tx1"/>
                  </a:solidFill>
                  <a:latin typeface="Arial Unicode MS" panose="020B0604020202020204" pitchFamily="34" charset="-128"/>
                </a:defRPr>
              </a:lvl6pPr>
              <a:lvl7pPr marL="2971800" indent="-228600" eaLnBrk="0" fontAlgn="base" hangingPunct="0">
                <a:spcBef>
                  <a:spcPct val="0"/>
                </a:spcBef>
                <a:spcAft>
                  <a:spcPct val="0"/>
                </a:spcAft>
                <a:defRPr>
                  <a:solidFill>
                    <a:schemeClr val="tx1"/>
                  </a:solidFill>
                  <a:latin typeface="Arial Unicode MS" panose="020B0604020202020204" pitchFamily="34" charset="-128"/>
                </a:defRPr>
              </a:lvl7pPr>
              <a:lvl8pPr marL="3429000" indent="-228600" eaLnBrk="0" fontAlgn="base" hangingPunct="0">
                <a:spcBef>
                  <a:spcPct val="0"/>
                </a:spcBef>
                <a:spcAft>
                  <a:spcPct val="0"/>
                </a:spcAft>
                <a:defRPr>
                  <a:solidFill>
                    <a:schemeClr val="tx1"/>
                  </a:solidFill>
                  <a:latin typeface="Arial Unicode MS" panose="020B0604020202020204" pitchFamily="34" charset="-128"/>
                </a:defRPr>
              </a:lvl8pPr>
              <a:lvl9pPr marL="3886200" indent="-228600" eaLnBrk="0" fontAlgn="base" hangingPunct="0">
                <a:spcBef>
                  <a:spcPct val="0"/>
                </a:spcBef>
                <a:spcAft>
                  <a:spcPct val="0"/>
                </a:spcAft>
                <a:defRPr>
                  <a:solidFill>
                    <a:schemeClr val="tx1"/>
                  </a:solidFill>
                  <a:latin typeface="Arial Unicode MS" panose="020B0604020202020204" pitchFamily="34" charset="-128"/>
                </a:defRPr>
              </a:lvl9pPr>
            </a:lstStyle>
            <a:p>
              <a:pPr eaLnBrk="1" hangingPunct="1"/>
              <a:r>
                <a:rPr lang="cs-CZ" altLang="zh-CN" sz="2000" b="1">
                  <a:solidFill>
                    <a:srgbClr val="292929"/>
                  </a:solidFill>
                  <a:latin typeface="Arial" panose="020B0604020202020204" pitchFamily="34" charset="0"/>
                  <a:cs typeface="华文楷体"/>
                </a:rPr>
                <a:t>Demand</a:t>
              </a:r>
              <a:endParaRPr lang="cs-CZ" altLang="cs-CZ" sz="2000">
                <a:latin typeface="Arial" panose="020B0604020202020204" pitchFamily="34" charset="0"/>
              </a:endParaRPr>
            </a:p>
          </p:txBody>
        </p:sp>
        <p:sp>
          <p:nvSpPr>
            <p:cNvPr id="28" name="Line 13"/>
            <p:cNvSpPr>
              <a:spLocks noChangeShapeType="1"/>
            </p:cNvSpPr>
            <p:nvPr/>
          </p:nvSpPr>
          <p:spPr bwMode="auto">
            <a:xfrm flipH="1">
              <a:off x="8463" y="4464"/>
              <a:ext cx="1652"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9" name="Line 14"/>
            <p:cNvSpPr>
              <a:spLocks noChangeShapeType="1"/>
            </p:cNvSpPr>
            <p:nvPr/>
          </p:nvSpPr>
          <p:spPr bwMode="auto">
            <a:xfrm>
              <a:off x="3837" y="3374"/>
              <a:ext cx="6732" cy="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 name="Line 15"/>
            <p:cNvSpPr>
              <a:spLocks noChangeShapeType="1"/>
            </p:cNvSpPr>
            <p:nvPr/>
          </p:nvSpPr>
          <p:spPr bwMode="auto">
            <a:xfrm>
              <a:off x="10569" y="3374"/>
              <a:ext cx="2" cy="37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Tree>
    <p:extLst>
      <p:ext uri="{BB962C8B-B14F-4D97-AF65-F5344CB8AC3E}">
        <p14:creationId xmlns:p14="http://schemas.microsoft.com/office/powerpoint/2010/main" val="19168620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Marketing </a:t>
            </a:r>
            <a:r>
              <a:rPr lang="cs-CZ" b="1" dirty="0" err="1">
                <a:latin typeface="Arial" pitchFamily="34" charset="0"/>
                <a:cs typeface="Arial" pitchFamily="34" charset="0"/>
              </a:rPr>
              <a:t>Communication</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COMMUNICATION MIX - ADVERTISING</a:t>
            </a: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sz="2200" dirty="0">
                <a:latin typeface="Arial" panose="020B0604020202020204" pitchFamily="34" charset="0"/>
              </a:rPr>
              <a:t>Advertising is a paid form of impersonal presentation of goods, ideas and services through various media.</a:t>
            </a:r>
            <a:endParaRPr lang="cs-CZ" sz="2200" dirty="0">
              <a:latin typeface="Arial" panose="020B0604020202020204" pitchFamily="34" charset="0"/>
            </a:endParaRPr>
          </a:p>
          <a:p>
            <a:pPr marL="285750" indent="-285750" eaLnBrk="1" hangingPunct="1">
              <a:spcBef>
                <a:spcPct val="0"/>
              </a:spcBef>
              <a:defRPr/>
            </a:pPr>
            <a:endParaRPr lang="en-US" sz="2200" dirty="0">
              <a:latin typeface="Arial" panose="020B0604020202020204" pitchFamily="34" charset="0"/>
            </a:endParaRPr>
          </a:p>
          <a:p>
            <a:pPr marL="285750" indent="-285750" eaLnBrk="1" hangingPunct="1">
              <a:spcBef>
                <a:spcPct val="0"/>
              </a:spcBef>
              <a:defRPr/>
            </a:pPr>
            <a:r>
              <a:rPr lang="en-US" sz="2200" dirty="0">
                <a:latin typeface="Arial" panose="020B0604020202020204" pitchFamily="34" charset="0"/>
              </a:rPr>
              <a:t>Advantages: attract</a:t>
            </a:r>
            <a:r>
              <a:rPr lang="cs-CZ" sz="2200" dirty="0">
                <a:latin typeface="Arial" panose="020B0604020202020204" pitchFamily="34" charset="0"/>
              </a:rPr>
              <a:t>s</a:t>
            </a:r>
            <a:r>
              <a:rPr lang="en-US" sz="2200" dirty="0">
                <a:latin typeface="Arial" panose="020B0604020202020204" pitchFamily="34" charset="0"/>
              </a:rPr>
              <a:t> attention and achieve</a:t>
            </a:r>
            <a:r>
              <a:rPr lang="cs-CZ" sz="2200" dirty="0">
                <a:latin typeface="Arial" panose="020B0604020202020204" pitchFamily="34" charset="0"/>
              </a:rPr>
              <a:t>s</a:t>
            </a:r>
            <a:r>
              <a:rPr lang="en-US" sz="2200" dirty="0">
                <a:latin typeface="Arial" panose="020B0604020202020204" pitchFamily="34" charset="0"/>
              </a:rPr>
              <a:t> immediate effect, gives </a:t>
            </a:r>
            <a:r>
              <a:rPr lang="cs-CZ" sz="2200" dirty="0">
                <a:latin typeface="Arial" panose="020B0604020202020204" pitchFamily="34" charset="0"/>
              </a:rPr>
              <a:t>impulse </a:t>
            </a:r>
            <a:r>
              <a:rPr lang="en-US" sz="2200" dirty="0">
                <a:latin typeface="Arial" panose="020B0604020202020204" pitchFamily="34" charset="0"/>
              </a:rPr>
              <a:t>to a purchase. It is flexible, versatile and can be easily combined with other com. elements.</a:t>
            </a:r>
          </a:p>
          <a:p>
            <a:pPr marL="285750" indent="-285750" eaLnBrk="1" hangingPunct="1">
              <a:spcBef>
                <a:spcPct val="0"/>
              </a:spcBef>
              <a:defRPr/>
            </a:pPr>
            <a:r>
              <a:rPr lang="cs-CZ" sz="2200" dirty="0" err="1">
                <a:latin typeface="Arial" panose="020B0604020202020204" pitchFamily="34" charset="0"/>
              </a:rPr>
              <a:t>Disadvantages</a:t>
            </a:r>
            <a:r>
              <a:rPr lang="en-US" sz="2200" dirty="0">
                <a:latin typeface="Arial" panose="020B0604020202020204" pitchFamily="34" charset="0"/>
              </a:rPr>
              <a:t>: impersonal, </a:t>
            </a:r>
            <a:r>
              <a:rPr lang="cs-CZ" sz="2200" dirty="0" err="1">
                <a:latin typeface="Arial" panose="020B0604020202020204" pitchFamily="34" charset="0"/>
              </a:rPr>
              <a:t>can</a:t>
            </a:r>
            <a:r>
              <a:rPr lang="cs-CZ" sz="2200" dirty="0">
                <a:latin typeface="Arial" panose="020B0604020202020204" pitchFamily="34" charset="0"/>
              </a:rPr>
              <a:t> not show </a:t>
            </a:r>
            <a:r>
              <a:rPr lang="cs-CZ" sz="2200" dirty="0" err="1">
                <a:latin typeface="Arial" panose="020B0604020202020204" pitchFamily="34" charset="0"/>
              </a:rPr>
              <a:t>the</a:t>
            </a:r>
            <a:r>
              <a:rPr lang="en-US" sz="2200" dirty="0">
                <a:latin typeface="Arial" panose="020B0604020202020204" pitchFamily="34" charset="0"/>
              </a:rPr>
              <a:t> product, </a:t>
            </a:r>
            <a:r>
              <a:rPr lang="cs-CZ" sz="2200" dirty="0" err="1">
                <a:latin typeface="Arial" panose="020B0604020202020204" pitchFamily="34" charset="0"/>
              </a:rPr>
              <a:t>can</a:t>
            </a:r>
            <a:r>
              <a:rPr lang="cs-CZ" sz="2200" dirty="0">
                <a:latin typeface="Arial" panose="020B0604020202020204" pitchFamily="34" charset="0"/>
              </a:rPr>
              <a:t> not </a:t>
            </a:r>
            <a:r>
              <a:rPr lang="cs-CZ" sz="2200" dirty="0" err="1">
                <a:latin typeface="Arial" panose="020B0604020202020204" pitchFamily="34" charset="0"/>
              </a:rPr>
              <a:t>force</a:t>
            </a:r>
            <a:r>
              <a:rPr lang="cs-CZ" sz="2200" dirty="0">
                <a:latin typeface="Arial" panose="020B0604020202020204" pitchFamily="34" charset="0"/>
              </a:rPr>
              <a:t> to </a:t>
            </a:r>
            <a:r>
              <a:rPr lang="cs-CZ" sz="2200" dirty="0" err="1">
                <a:latin typeface="Arial" panose="020B0604020202020204" pitchFamily="34" charset="0"/>
              </a:rPr>
              <a:t>immediate</a:t>
            </a:r>
            <a:r>
              <a:rPr lang="en-US" sz="2200" dirty="0">
                <a:latin typeface="Arial" panose="020B0604020202020204" pitchFamily="34" charset="0"/>
              </a:rPr>
              <a:t> purchase, difficult measurement </a:t>
            </a:r>
            <a:r>
              <a:rPr lang="cs-CZ" sz="2200" dirty="0">
                <a:latin typeface="Arial" panose="020B0604020202020204" pitchFamily="34" charset="0"/>
              </a:rPr>
              <a:t>of </a:t>
            </a:r>
            <a:r>
              <a:rPr lang="en-US" sz="2200" dirty="0">
                <a:latin typeface="Arial" panose="020B0604020202020204" pitchFamily="34" charset="0"/>
              </a:rPr>
              <a:t>response.</a:t>
            </a:r>
          </a:p>
          <a:p>
            <a:pPr marL="285750" indent="-285750" eaLnBrk="1" hangingPunct="1">
              <a:spcBef>
                <a:spcPct val="0"/>
              </a:spcBef>
              <a:defRPr/>
            </a:pPr>
            <a:r>
              <a:rPr lang="en-US" sz="2200" dirty="0">
                <a:latin typeface="Arial" panose="020B0604020202020204" pitchFamily="34" charset="0"/>
              </a:rPr>
              <a:t>Information vs. </a:t>
            </a:r>
            <a:r>
              <a:rPr lang="cs-CZ" sz="2200" dirty="0">
                <a:latin typeface="Arial" panose="020B0604020202020204" pitchFamily="34" charset="0"/>
              </a:rPr>
              <a:t>e</a:t>
            </a:r>
            <a:r>
              <a:rPr lang="en-US" sz="2200" dirty="0">
                <a:latin typeface="Arial" panose="020B0604020202020204" pitchFamily="34" charset="0"/>
              </a:rPr>
              <a:t>motions (various types). Social advertising. Referrer (various types). Intercultural Communication.</a:t>
            </a:r>
          </a:p>
          <a:p>
            <a:pPr marL="285750" indent="-285750" eaLnBrk="1" hangingPunct="1">
              <a:spcBef>
                <a:spcPct val="0"/>
              </a:spcBef>
              <a:defRPr/>
            </a:pPr>
            <a:r>
              <a:rPr lang="en-US" sz="2200" dirty="0">
                <a:latin typeface="Arial" panose="020B0604020202020204" pitchFamily="34" charset="0"/>
              </a:rPr>
              <a:t>Product, brand, company.</a:t>
            </a:r>
          </a:p>
          <a:p>
            <a:pPr marL="285750" indent="-285750" eaLnBrk="1" hangingPunct="1">
              <a:spcBef>
                <a:spcPct val="0"/>
              </a:spcBef>
              <a:defRPr/>
            </a:pPr>
            <a:r>
              <a:rPr lang="en-US" sz="2200" dirty="0">
                <a:latin typeface="Arial" panose="020B0604020202020204" pitchFamily="34" charset="0"/>
              </a:rPr>
              <a:t>Informative, persuasive, </a:t>
            </a:r>
            <a:r>
              <a:rPr lang="cs-CZ" sz="2200" dirty="0" err="1">
                <a:latin typeface="Arial" panose="020B0604020202020204" pitchFamily="34" charset="0"/>
              </a:rPr>
              <a:t>reminding</a:t>
            </a:r>
            <a:r>
              <a:rPr lang="en-US" sz="2200" dirty="0">
                <a:latin typeface="Arial" panose="020B0604020202020204" pitchFamily="34" charset="0"/>
              </a:rPr>
              <a:t>.</a:t>
            </a:r>
            <a:endParaRPr lang="en-US" sz="2000" dirty="0">
              <a:latin typeface="Arial" panose="020B0604020202020204" pitchFamily="34" charset="0"/>
            </a:endParaRPr>
          </a:p>
        </p:txBody>
      </p:sp>
    </p:spTree>
    <p:extLst>
      <p:ext uri="{BB962C8B-B14F-4D97-AF65-F5344CB8AC3E}">
        <p14:creationId xmlns:p14="http://schemas.microsoft.com/office/powerpoint/2010/main" val="4179789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Marketing </a:t>
            </a:r>
            <a:r>
              <a:rPr lang="cs-CZ" b="1" dirty="0" err="1">
                <a:latin typeface="Arial" pitchFamily="34" charset="0"/>
                <a:cs typeface="Arial" pitchFamily="34" charset="0"/>
              </a:rPr>
              <a:t>Communication</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COMMUNICATION MIX – SALES PROMOTION</a:t>
            </a:r>
          </a:p>
        </p:txBody>
      </p:sp>
      <p:sp>
        <p:nvSpPr>
          <p:cNvPr id="3079" name="TextovéPole 10"/>
          <p:cNvSpPr txBox="1">
            <a:spLocks noChangeArrowheads="1"/>
          </p:cNvSpPr>
          <p:nvPr/>
        </p:nvSpPr>
        <p:spPr bwMode="auto">
          <a:xfrm>
            <a:off x="503238" y="1512044"/>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sz="2200" dirty="0">
                <a:latin typeface="Arial" panose="020B0604020202020204" pitchFamily="34" charset="0"/>
              </a:rPr>
              <a:t>Sales promotion is a form of impersonal communication and includes all means </a:t>
            </a:r>
            <a:r>
              <a:rPr lang="cs-CZ" sz="2200" dirty="0">
                <a:latin typeface="Arial" panose="020B0604020202020204" pitchFamily="34" charset="0"/>
              </a:rPr>
              <a:t>of </a:t>
            </a:r>
            <a:r>
              <a:rPr lang="cs-CZ" sz="2200" dirty="0" err="1">
                <a:latin typeface="Arial" panose="020B0604020202020204" pitchFamily="34" charset="0"/>
              </a:rPr>
              <a:t>communication</a:t>
            </a:r>
            <a:r>
              <a:rPr lang="cs-CZ" sz="2200" dirty="0">
                <a:latin typeface="Arial" panose="020B0604020202020204" pitchFamily="34" charset="0"/>
              </a:rPr>
              <a:t> </a:t>
            </a:r>
            <a:r>
              <a:rPr lang="en-US" sz="2200" dirty="0">
                <a:latin typeface="Arial" panose="020B0604020202020204" pitchFamily="34" charset="0"/>
              </a:rPr>
              <a:t>leading to short stimulate sales.</a:t>
            </a:r>
            <a:endParaRPr lang="cs-CZ" sz="2200" dirty="0">
              <a:latin typeface="Arial" panose="020B0604020202020204" pitchFamily="34" charset="0"/>
            </a:endParaRPr>
          </a:p>
          <a:p>
            <a:pPr marL="285750" indent="-285750" eaLnBrk="1" hangingPunct="1">
              <a:spcBef>
                <a:spcPct val="0"/>
              </a:spcBef>
              <a:defRPr/>
            </a:pPr>
            <a:endParaRPr lang="en-US" sz="2200" dirty="0">
              <a:latin typeface="Arial" panose="020B0604020202020204" pitchFamily="34" charset="0"/>
            </a:endParaRPr>
          </a:p>
          <a:p>
            <a:pPr marL="285750" indent="-285750" eaLnBrk="1" hangingPunct="1">
              <a:spcBef>
                <a:spcPct val="0"/>
              </a:spcBef>
              <a:defRPr/>
            </a:pPr>
            <a:r>
              <a:rPr lang="en-US" sz="2200" dirty="0">
                <a:latin typeface="Arial" panose="020B0604020202020204" pitchFamily="34" charset="0"/>
              </a:rPr>
              <a:t>Advantages: attract attention and achieve immediate effect, </a:t>
            </a:r>
            <a:r>
              <a:rPr lang="cs-CZ" sz="2200" dirty="0" err="1">
                <a:latin typeface="Arial" panose="020B0604020202020204" pitchFamily="34" charset="0"/>
              </a:rPr>
              <a:t>increase</a:t>
            </a:r>
            <a:r>
              <a:rPr lang="cs-CZ" sz="2200" dirty="0">
                <a:latin typeface="Arial" panose="020B0604020202020204" pitchFamily="34" charset="0"/>
              </a:rPr>
              <a:t> sales NOW</a:t>
            </a:r>
            <a:r>
              <a:rPr lang="en-US" sz="2200" dirty="0">
                <a:latin typeface="Arial" panose="020B0604020202020204" pitchFamily="34" charset="0"/>
              </a:rPr>
              <a:t>. It is flexible, versatile and can be well combined.</a:t>
            </a:r>
          </a:p>
          <a:p>
            <a:pPr marL="285750" indent="-285750" eaLnBrk="1" hangingPunct="1">
              <a:spcBef>
                <a:spcPct val="0"/>
              </a:spcBef>
              <a:defRPr/>
            </a:pPr>
            <a:r>
              <a:rPr lang="en-US" sz="2200" dirty="0">
                <a:latin typeface="Arial" panose="020B0604020202020204" pitchFamily="34" charset="0"/>
              </a:rPr>
              <a:t>Disadvantages: easy to imitate </a:t>
            </a:r>
            <a:r>
              <a:rPr lang="cs-CZ" sz="2200" dirty="0">
                <a:latin typeface="Arial" panose="020B0604020202020204" pitchFamily="34" charset="0"/>
              </a:rPr>
              <a:t>by </a:t>
            </a:r>
            <a:r>
              <a:rPr lang="en-US" sz="2200" dirty="0">
                <a:latin typeface="Arial" panose="020B0604020202020204" pitchFamily="34" charset="0"/>
              </a:rPr>
              <a:t>competitors, short-lived, lower</a:t>
            </a:r>
            <a:r>
              <a:rPr lang="cs-CZ" sz="2200" dirty="0">
                <a:latin typeface="Arial" panose="020B0604020202020204" pitchFamily="34" charset="0"/>
              </a:rPr>
              <a:t>s</a:t>
            </a:r>
            <a:r>
              <a:rPr lang="en-US" sz="2200" dirty="0">
                <a:latin typeface="Arial" panose="020B0604020202020204" pitchFamily="34" charset="0"/>
              </a:rPr>
              <a:t> profits and image.</a:t>
            </a:r>
          </a:p>
          <a:p>
            <a:pPr marL="285750" indent="-285750" eaLnBrk="1" hangingPunct="1">
              <a:spcBef>
                <a:spcPct val="0"/>
              </a:spcBef>
              <a:defRPr/>
            </a:pPr>
            <a:r>
              <a:rPr lang="cs-CZ" sz="2200" dirty="0">
                <a:latin typeface="Arial" panose="020B0604020202020204" pitchFamily="34" charset="0"/>
              </a:rPr>
              <a:t>Target audience </a:t>
            </a:r>
            <a:r>
              <a:rPr lang="en-US" sz="2200" dirty="0">
                <a:latin typeface="Arial" panose="020B0604020202020204" pitchFamily="34" charset="0"/>
              </a:rPr>
              <a:t>- customer, distributor, retailer.</a:t>
            </a:r>
          </a:p>
          <a:p>
            <a:pPr marL="285750" indent="-285750" eaLnBrk="1" hangingPunct="1">
              <a:spcBef>
                <a:spcPct val="0"/>
              </a:spcBef>
              <a:defRPr/>
            </a:pPr>
            <a:r>
              <a:rPr lang="en-US" sz="2200" dirty="0">
                <a:latin typeface="Arial" panose="020B0604020202020204" pitchFamily="34" charset="0"/>
              </a:rPr>
              <a:t>Tools - discounts, samples, coupons, bonuses and benefits</a:t>
            </a:r>
            <a:r>
              <a:rPr lang="cs-CZ" sz="2200" dirty="0">
                <a:latin typeface="Arial" panose="020B0604020202020204" pitchFamily="34" charset="0"/>
              </a:rPr>
              <a:t>,</a:t>
            </a:r>
            <a:r>
              <a:rPr lang="en-US" sz="2200" dirty="0">
                <a:latin typeface="Arial" panose="020B0604020202020204" pitchFamily="34" charset="0"/>
              </a:rPr>
              <a:t> package</a:t>
            </a:r>
            <a:r>
              <a:rPr lang="cs-CZ" sz="2200" dirty="0">
                <a:latin typeface="Arial" panose="020B0604020202020204" pitchFamily="34" charset="0"/>
              </a:rPr>
              <a:t>s</a:t>
            </a:r>
            <a:r>
              <a:rPr lang="en-US" sz="2200" dirty="0">
                <a:latin typeface="Arial" panose="020B0604020202020204" pitchFamily="34" charset="0"/>
              </a:rPr>
              <a:t>, loyalty rewards, contests, rebates, trade fairs and exhibitions, events, POP</a:t>
            </a:r>
            <a:r>
              <a:rPr lang="cs-CZ" sz="2200" dirty="0">
                <a:latin typeface="Arial" panose="020B0604020202020204" pitchFamily="34" charset="0"/>
              </a:rPr>
              <a:t>,</a:t>
            </a:r>
            <a:r>
              <a:rPr lang="en-US" sz="2200" dirty="0">
                <a:latin typeface="Arial" panose="020B0604020202020204" pitchFamily="34" charset="0"/>
              </a:rPr>
              <a:t> "3D advertising„</a:t>
            </a:r>
            <a:r>
              <a:rPr lang="cs-CZ" sz="2200" dirty="0">
                <a:latin typeface="Arial" panose="020B0604020202020204" pitchFamily="34" charset="0"/>
              </a:rPr>
              <a:t>,</a:t>
            </a:r>
            <a:r>
              <a:rPr lang="en-US" sz="2200" dirty="0">
                <a:latin typeface="Arial" panose="020B0604020202020204" pitchFamily="34" charset="0"/>
              </a:rPr>
              <a:t> merchandising.</a:t>
            </a:r>
          </a:p>
        </p:txBody>
      </p:sp>
    </p:spTree>
    <p:extLst>
      <p:ext uri="{BB962C8B-B14F-4D97-AF65-F5344CB8AC3E}">
        <p14:creationId xmlns:p14="http://schemas.microsoft.com/office/powerpoint/2010/main" val="4147934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Marketing </a:t>
            </a:r>
            <a:r>
              <a:rPr lang="cs-CZ" b="1" dirty="0" err="1">
                <a:latin typeface="Arial" pitchFamily="34" charset="0"/>
                <a:cs typeface="Arial" pitchFamily="34" charset="0"/>
              </a:rPr>
              <a:t>Communication</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COMMUNICATION MIX – PERSONAL SELLING</a:t>
            </a: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sz="2200" dirty="0">
                <a:latin typeface="Arial" panose="020B0604020202020204" pitchFamily="34" charset="0"/>
              </a:rPr>
              <a:t>Personal selling is the process of influencing the customer through personal contact.</a:t>
            </a:r>
            <a:endParaRPr lang="cs-CZ" sz="2200" dirty="0">
              <a:latin typeface="Arial" panose="020B0604020202020204" pitchFamily="34" charset="0"/>
            </a:endParaRPr>
          </a:p>
          <a:p>
            <a:pPr marL="285750" indent="-285750" eaLnBrk="1" hangingPunct="1">
              <a:spcBef>
                <a:spcPct val="0"/>
              </a:spcBef>
              <a:defRPr/>
            </a:pPr>
            <a:endParaRPr lang="en-US" sz="2200" dirty="0">
              <a:latin typeface="Arial" panose="020B0604020202020204" pitchFamily="34" charset="0"/>
            </a:endParaRPr>
          </a:p>
          <a:p>
            <a:pPr marL="285750" indent="-285750" eaLnBrk="1" hangingPunct="1">
              <a:spcBef>
                <a:spcPct val="0"/>
              </a:spcBef>
              <a:defRPr/>
            </a:pPr>
            <a:r>
              <a:rPr lang="en-US" sz="2200" dirty="0">
                <a:latin typeface="Arial" panose="020B0604020202020204" pitchFamily="34" charset="0"/>
              </a:rPr>
              <a:t>Advantages: allows a flexible presentation and getting an immediate response, the possibility of using non-verbal communication, interactivity.</a:t>
            </a:r>
          </a:p>
          <a:p>
            <a:pPr marL="285750" indent="-285750" eaLnBrk="1" hangingPunct="1">
              <a:spcBef>
                <a:spcPct val="0"/>
              </a:spcBef>
              <a:defRPr/>
            </a:pPr>
            <a:r>
              <a:rPr lang="en-US" sz="2200" dirty="0">
                <a:latin typeface="Arial" panose="020B0604020202020204" pitchFamily="34" charset="0"/>
              </a:rPr>
              <a:t>Disadvantages: the cost of contact significantly higher than other forms</a:t>
            </a:r>
            <a:r>
              <a:rPr lang="cs-CZ" sz="2200" dirty="0">
                <a:latin typeface="Arial" panose="020B0604020202020204" pitchFamily="34" charset="0"/>
              </a:rPr>
              <a:t>,</a:t>
            </a:r>
            <a:r>
              <a:rPr lang="en-US" sz="2200" dirty="0">
                <a:latin typeface="Arial" panose="020B0604020202020204" pitchFamily="34" charset="0"/>
              </a:rPr>
              <a:t> difficult to obtain and educate skilled traders, small range of customers surveyed, more difficult control </a:t>
            </a:r>
            <a:r>
              <a:rPr lang="cs-CZ" sz="2200" dirty="0">
                <a:latin typeface="Arial" panose="020B0604020202020204" pitchFamily="34" charset="0"/>
              </a:rPr>
              <a:t>of </a:t>
            </a:r>
            <a:r>
              <a:rPr lang="cs-CZ" sz="2200" dirty="0" err="1">
                <a:latin typeface="Arial" panose="020B0604020202020204" pitchFamily="34" charset="0"/>
              </a:rPr>
              <a:t>traders</a:t>
            </a:r>
            <a:r>
              <a:rPr lang="en-US" sz="2200" dirty="0">
                <a:latin typeface="Arial" panose="020B0604020202020204" pitchFamily="34" charset="0"/>
              </a:rPr>
              <a:t>.</a:t>
            </a:r>
          </a:p>
          <a:p>
            <a:pPr marL="285750" indent="-285750" eaLnBrk="1" hangingPunct="1">
              <a:spcBef>
                <a:spcPct val="0"/>
              </a:spcBef>
              <a:defRPr/>
            </a:pPr>
            <a:r>
              <a:rPr lang="en-US" sz="2200" dirty="0">
                <a:latin typeface="Arial" panose="020B0604020202020204" pitchFamily="34" charset="0"/>
              </a:rPr>
              <a:t>Tasks: </a:t>
            </a:r>
            <a:r>
              <a:rPr lang="cs-CZ" sz="2200" dirty="0">
                <a:latin typeface="Arial" panose="020B0604020202020204" pitchFamily="34" charset="0"/>
              </a:rPr>
              <a:t>s</a:t>
            </a:r>
            <a:r>
              <a:rPr lang="en-US" sz="2200" dirty="0">
                <a:latin typeface="Arial" panose="020B0604020202020204" pitchFamily="34" charset="0"/>
              </a:rPr>
              <a:t>ell - income, prospecting!, plans and forecasts, monitor competitors, new product development, transfer of information / image, counseling, follow-up services.</a:t>
            </a:r>
          </a:p>
        </p:txBody>
      </p:sp>
    </p:spTree>
    <p:extLst>
      <p:ext uri="{BB962C8B-B14F-4D97-AF65-F5344CB8AC3E}">
        <p14:creationId xmlns:p14="http://schemas.microsoft.com/office/powerpoint/2010/main" val="16029770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Marketing </a:t>
            </a:r>
            <a:r>
              <a:rPr lang="cs-CZ" b="1" dirty="0" err="1">
                <a:latin typeface="Arial" pitchFamily="34" charset="0"/>
                <a:cs typeface="Arial" pitchFamily="34" charset="0"/>
              </a:rPr>
              <a:t>Communication</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COMMUNICATION MIX – PUBLIC RELATIONS</a:t>
            </a:r>
          </a:p>
        </p:txBody>
      </p:sp>
      <p:sp>
        <p:nvSpPr>
          <p:cNvPr id="3079" name="TextovéPole 10"/>
          <p:cNvSpPr txBox="1">
            <a:spLocks noChangeArrowheads="1"/>
          </p:cNvSpPr>
          <p:nvPr/>
        </p:nvSpPr>
        <p:spPr bwMode="auto">
          <a:xfrm>
            <a:off x="503238" y="1512044"/>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sz="2200" dirty="0">
                <a:latin typeface="Arial" panose="020B0604020202020204" pitchFamily="34" charset="0"/>
              </a:rPr>
              <a:t>P.R. is a form of indirect communication, which aims to build and consolidate the prestige and image of the company as a whole, </a:t>
            </a:r>
            <a:r>
              <a:rPr lang="en-US" sz="2200" dirty="0" err="1">
                <a:latin typeface="Arial" panose="020B0604020202020204" pitchFamily="34" charset="0"/>
              </a:rPr>
              <a:t>i</a:t>
            </a:r>
            <a:r>
              <a:rPr lang="cs-CZ" sz="2200" dirty="0">
                <a:latin typeface="Arial" panose="020B0604020202020204" pitchFamily="34" charset="0"/>
              </a:rPr>
              <a:t>.</a:t>
            </a:r>
            <a:r>
              <a:rPr lang="en-US" sz="2200" dirty="0">
                <a:latin typeface="Arial" panose="020B0604020202020204" pitchFamily="34" charset="0"/>
              </a:rPr>
              <a:t>e. create good relations between the company and all market participants such as suppliers, customers, competitors, distributors and the public (media, financial, local, general, internal, professional).</a:t>
            </a:r>
            <a:endParaRPr lang="cs-CZ" sz="2200" dirty="0">
              <a:latin typeface="Arial" panose="020B0604020202020204" pitchFamily="34" charset="0"/>
            </a:endParaRPr>
          </a:p>
          <a:p>
            <a:pPr marL="285750" indent="-285750" eaLnBrk="1" hangingPunct="1">
              <a:spcBef>
                <a:spcPct val="0"/>
              </a:spcBef>
              <a:defRPr/>
            </a:pPr>
            <a:endParaRPr lang="en-US" sz="2200" dirty="0">
              <a:latin typeface="Arial" panose="020B0604020202020204" pitchFamily="34" charset="0"/>
            </a:endParaRPr>
          </a:p>
          <a:p>
            <a:pPr marL="285750" indent="-285750" eaLnBrk="1" hangingPunct="1">
              <a:spcBef>
                <a:spcPct val="0"/>
              </a:spcBef>
              <a:defRPr/>
            </a:pPr>
            <a:r>
              <a:rPr lang="en-US" sz="2200" dirty="0">
                <a:latin typeface="Arial" panose="020B0604020202020204" pitchFamily="34" charset="0"/>
              </a:rPr>
              <a:t>Advantages: high degree of credibility, individualization of action. Long-term effects</a:t>
            </a:r>
            <a:r>
              <a:rPr lang="cs-CZ" sz="2200" dirty="0">
                <a:latin typeface="Arial" panose="020B0604020202020204" pitchFamily="34" charset="0"/>
              </a:rPr>
              <a:t>.</a:t>
            </a:r>
            <a:endParaRPr lang="en-US" sz="2200" dirty="0">
              <a:latin typeface="Arial" panose="020B0604020202020204" pitchFamily="34" charset="0"/>
            </a:endParaRPr>
          </a:p>
          <a:p>
            <a:pPr marL="285750" indent="-285750" eaLnBrk="1" hangingPunct="1">
              <a:spcBef>
                <a:spcPct val="0"/>
              </a:spcBef>
              <a:defRPr/>
            </a:pPr>
            <a:r>
              <a:rPr lang="cs-CZ" sz="2200" dirty="0" err="1">
                <a:latin typeface="Arial" panose="020B0604020202020204" pitchFamily="34" charset="0"/>
              </a:rPr>
              <a:t>Disadvantages</a:t>
            </a:r>
            <a:r>
              <a:rPr lang="en-US" sz="2200" dirty="0">
                <a:latin typeface="Arial" panose="020B0604020202020204" pitchFamily="34" charset="0"/>
              </a:rPr>
              <a:t>: PR can not be controlled as easily as other forms of communication.</a:t>
            </a:r>
          </a:p>
          <a:p>
            <a:pPr marL="285750" indent="-285750" eaLnBrk="1" hangingPunct="1">
              <a:spcBef>
                <a:spcPct val="0"/>
              </a:spcBef>
              <a:defRPr/>
            </a:pPr>
            <a:r>
              <a:rPr lang="en-US" sz="2200" dirty="0">
                <a:latin typeface="Arial" panose="020B0604020202020204" pitchFamily="34" charset="0"/>
              </a:rPr>
              <a:t>Tools: external - annual reports, charity, press conference / news, interviews, newsletters, open days, road shows, events. - Internal </a:t>
            </a:r>
            <a:r>
              <a:rPr lang="cs-CZ" sz="2200" dirty="0">
                <a:latin typeface="Arial" panose="020B0604020202020204" pitchFamily="34" charset="0"/>
              </a:rPr>
              <a:t>- </a:t>
            </a:r>
            <a:r>
              <a:rPr lang="en-US" sz="2200" dirty="0">
                <a:latin typeface="Arial" panose="020B0604020202020204" pitchFamily="34" charset="0"/>
              </a:rPr>
              <a:t>training sessions, conferences, journal mailbox proposals, teambuilding, corporate days, health care.</a:t>
            </a:r>
          </a:p>
        </p:txBody>
      </p:sp>
    </p:spTree>
    <p:extLst>
      <p:ext uri="{BB962C8B-B14F-4D97-AF65-F5344CB8AC3E}">
        <p14:creationId xmlns:p14="http://schemas.microsoft.com/office/powerpoint/2010/main" val="1061053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Marketing </a:t>
            </a:r>
            <a:r>
              <a:rPr lang="cs-CZ" b="1" dirty="0" err="1">
                <a:latin typeface="Arial" pitchFamily="34" charset="0"/>
                <a:cs typeface="Arial" pitchFamily="34" charset="0"/>
              </a:rPr>
              <a:t>Communication</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3077" name="TextovéPole 8"/>
          <p:cNvSpPr txBox="1">
            <a:spLocks noChangeArrowheads="1"/>
          </p:cNvSpPr>
          <p:nvPr/>
        </p:nvSpPr>
        <p:spPr bwMode="auto">
          <a:xfrm>
            <a:off x="338138" y="720725"/>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en-GB" altLang="cs-CZ" sz="2400" b="1" cap="all" dirty="0">
                <a:latin typeface="Arial" panose="020B0604020202020204" pitchFamily="34" charset="0"/>
              </a:rPr>
              <a:t>Outline of the lecture </a:t>
            </a:r>
          </a:p>
        </p:txBody>
      </p:sp>
      <p:sp>
        <p:nvSpPr>
          <p:cNvPr id="3078" name="TextovéPole 10"/>
          <p:cNvSpPr txBox="1">
            <a:spLocks noChangeArrowheads="1"/>
          </p:cNvSpPr>
          <p:nvPr/>
        </p:nvSpPr>
        <p:spPr bwMode="auto">
          <a:xfrm>
            <a:off x="320675" y="1551722"/>
            <a:ext cx="8477250" cy="1785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mj-lt"/>
              <a:buAutoNum type="arabicPeriod"/>
              <a:defRPr/>
            </a:pPr>
            <a:r>
              <a:rPr lang="fr-FR" altLang="cs-CZ" sz="2200" dirty="0">
                <a:latin typeface="Arial" panose="020B0604020202020204" pitchFamily="34" charset="0"/>
              </a:rPr>
              <a:t>Communication, communication model.</a:t>
            </a:r>
          </a:p>
          <a:p>
            <a:pPr eaLnBrk="1" hangingPunct="1">
              <a:spcBef>
                <a:spcPct val="0"/>
              </a:spcBef>
              <a:buFont typeface="+mj-lt"/>
              <a:buAutoNum type="arabicPeriod"/>
              <a:defRPr/>
            </a:pPr>
            <a:endParaRPr lang="fr-FR" altLang="cs-CZ" sz="2200" dirty="0">
              <a:latin typeface="Arial" panose="020B0604020202020204" pitchFamily="34" charset="0"/>
            </a:endParaRPr>
          </a:p>
          <a:p>
            <a:pPr eaLnBrk="1" hangingPunct="1">
              <a:spcBef>
                <a:spcPct val="0"/>
              </a:spcBef>
              <a:buFont typeface="+mj-lt"/>
              <a:buAutoNum type="arabicPeriod"/>
              <a:defRPr/>
            </a:pPr>
            <a:r>
              <a:rPr lang="fr-FR" altLang="cs-CZ" sz="2200" dirty="0">
                <a:latin typeface="Arial" panose="020B0604020202020204" pitchFamily="34" charset="0"/>
              </a:rPr>
              <a:t>Communication strategy - campaign.</a:t>
            </a:r>
          </a:p>
          <a:p>
            <a:pPr eaLnBrk="1" hangingPunct="1">
              <a:spcBef>
                <a:spcPct val="0"/>
              </a:spcBef>
              <a:buFont typeface="+mj-lt"/>
              <a:buAutoNum type="arabicPeriod"/>
              <a:defRPr/>
            </a:pPr>
            <a:endParaRPr lang="fr-FR" altLang="cs-CZ" sz="2200" dirty="0">
              <a:latin typeface="Arial" panose="020B0604020202020204" pitchFamily="34" charset="0"/>
            </a:endParaRPr>
          </a:p>
          <a:p>
            <a:pPr eaLnBrk="1" hangingPunct="1">
              <a:spcBef>
                <a:spcPct val="0"/>
              </a:spcBef>
              <a:buFont typeface="+mj-lt"/>
              <a:buAutoNum type="arabicPeriod"/>
              <a:defRPr/>
            </a:pPr>
            <a:r>
              <a:rPr lang="fr-FR" altLang="cs-CZ" sz="2200" dirty="0">
                <a:latin typeface="Arial" panose="020B0604020202020204" pitchFamily="34" charset="0"/>
              </a:rPr>
              <a:t>Apple PR.</a:t>
            </a:r>
            <a:endParaRPr lang="en-GB" altLang="cs-CZ" sz="1800" dirty="0">
              <a:latin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Marketing </a:t>
            </a:r>
            <a:r>
              <a:rPr lang="cs-CZ" b="1" dirty="0" err="1">
                <a:latin typeface="Arial" pitchFamily="34" charset="0"/>
                <a:cs typeface="Arial" pitchFamily="34" charset="0"/>
              </a:rPr>
              <a:t>Communication</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COMMUNICATION MIX – DIRECT MARKETING</a:t>
            </a:r>
          </a:p>
        </p:txBody>
      </p:sp>
      <p:sp>
        <p:nvSpPr>
          <p:cNvPr id="3079" name="TextovéPole 10"/>
          <p:cNvSpPr txBox="1">
            <a:spLocks noChangeArrowheads="1"/>
          </p:cNvSpPr>
          <p:nvPr/>
        </p:nvSpPr>
        <p:spPr bwMode="auto">
          <a:xfrm>
            <a:off x="503238" y="1512044"/>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sz="2200" dirty="0">
                <a:latin typeface="Arial" panose="020B0604020202020204" pitchFamily="34" charset="0"/>
              </a:rPr>
              <a:t>Direct marketing transmits advertising messages directly to an existing or future consumers so that </a:t>
            </a:r>
            <a:r>
              <a:rPr lang="cs-CZ" sz="2200" dirty="0" err="1">
                <a:latin typeface="Arial" panose="020B0604020202020204" pitchFamily="34" charset="0"/>
              </a:rPr>
              <a:t>they</a:t>
            </a:r>
            <a:r>
              <a:rPr lang="cs-CZ" sz="2200" dirty="0">
                <a:latin typeface="Arial" panose="020B0604020202020204" pitchFamily="34" charset="0"/>
              </a:rPr>
              <a:t> </a:t>
            </a:r>
            <a:r>
              <a:rPr lang="en-US" sz="2200" dirty="0">
                <a:latin typeface="Arial" panose="020B0604020202020204" pitchFamily="34" charset="0"/>
              </a:rPr>
              <a:t>provoke an immediate response. Also it includes the creation of a database of respondents.</a:t>
            </a:r>
            <a:endParaRPr lang="cs-CZ" sz="2200" dirty="0">
              <a:latin typeface="Arial" panose="020B0604020202020204" pitchFamily="34" charset="0"/>
            </a:endParaRPr>
          </a:p>
          <a:p>
            <a:pPr marL="285750" indent="-285750" eaLnBrk="1" hangingPunct="1">
              <a:spcBef>
                <a:spcPct val="0"/>
              </a:spcBef>
              <a:defRPr/>
            </a:pPr>
            <a:endParaRPr lang="en-US" sz="2200" dirty="0">
              <a:latin typeface="Arial" panose="020B0604020202020204" pitchFamily="34" charset="0"/>
            </a:endParaRPr>
          </a:p>
          <a:p>
            <a:pPr marL="285750" indent="-285750" eaLnBrk="1" hangingPunct="1">
              <a:spcBef>
                <a:spcPct val="0"/>
              </a:spcBef>
              <a:defRPr/>
            </a:pPr>
            <a:r>
              <a:rPr lang="en-US" sz="2200" dirty="0">
                <a:latin typeface="Arial" panose="020B0604020202020204" pitchFamily="34" charset="0"/>
              </a:rPr>
              <a:t>Direct marketing uses mail, telephone, e-mail, direct advertising, personal contacts etc. to find </a:t>
            </a:r>
            <a:r>
              <a:rPr lang="cs-CZ" sz="2200" dirty="0" err="1">
                <a:latin typeface="Arial" panose="020B0604020202020204" pitchFamily="34" charset="0"/>
              </a:rPr>
              <a:t>its</a:t>
            </a:r>
            <a:r>
              <a:rPr lang="cs-CZ" sz="2200" dirty="0">
                <a:latin typeface="Arial" panose="020B0604020202020204" pitchFamily="34" charset="0"/>
              </a:rPr>
              <a:t> </a:t>
            </a:r>
            <a:r>
              <a:rPr lang="en-US" sz="2200" dirty="0">
                <a:latin typeface="Arial" panose="020B0604020202020204" pitchFamily="34" charset="0"/>
              </a:rPr>
              <a:t>customers.</a:t>
            </a:r>
          </a:p>
          <a:p>
            <a:pPr marL="285750" indent="-285750" eaLnBrk="1" hangingPunct="1">
              <a:spcBef>
                <a:spcPct val="0"/>
              </a:spcBef>
              <a:defRPr/>
            </a:pPr>
            <a:r>
              <a:rPr lang="cs-CZ" sz="2200" dirty="0" err="1">
                <a:latin typeface="Arial" panose="020B0604020202020204" pitchFamily="34" charset="0"/>
              </a:rPr>
              <a:t>Advantages</a:t>
            </a:r>
            <a:r>
              <a:rPr lang="en-US" sz="2200" dirty="0">
                <a:latin typeface="Arial" panose="020B0604020202020204" pitchFamily="34" charset="0"/>
              </a:rPr>
              <a:t>: </a:t>
            </a:r>
            <a:r>
              <a:rPr lang="cs-CZ" sz="2200" dirty="0">
                <a:latin typeface="Arial" panose="020B0604020202020204" pitchFamily="34" charset="0"/>
              </a:rPr>
              <a:t>e</a:t>
            </a:r>
            <a:r>
              <a:rPr lang="en-US" sz="2200" dirty="0" err="1">
                <a:latin typeface="Arial" panose="020B0604020202020204" pitchFamily="34" charset="0"/>
              </a:rPr>
              <a:t>ffective</a:t>
            </a:r>
            <a:r>
              <a:rPr lang="en-US" sz="2200" dirty="0">
                <a:latin typeface="Arial" panose="020B0604020202020204" pitchFamily="34" charset="0"/>
              </a:rPr>
              <a:t> targeting </a:t>
            </a:r>
            <a:r>
              <a:rPr lang="cs-CZ" sz="2200" dirty="0" err="1">
                <a:latin typeface="Arial" panose="020B0604020202020204" pitchFamily="34" charset="0"/>
              </a:rPr>
              <a:t>thanks</a:t>
            </a:r>
            <a:r>
              <a:rPr lang="cs-CZ" sz="2200" dirty="0">
                <a:latin typeface="Arial" panose="020B0604020202020204" pitchFamily="34" charset="0"/>
              </a:rPr>
              <a:t> to </a:t>
            </a:r>
            <a:r>
              <a:rPr lang="en-US" sz="2200" dirty="0">
                <a:latin typeface="Arial" panose="020B0604020202020204" pitchFamily="34" charset="0"/>
              </a:rPr>
              <a:t>using </a:t>
            </a:r>
            <a:r>
              <a:rPr lang="cs-CZ" sz="2200" dirty="0">
                <a:latin typeface="Arial" panose="020B0604020202020204" pitchFamily="34" charset="0"/>
              </a:rPr>
              <a:t>a </a:t>
            </a:r>
            <a:r>
              <a:rPr lang="en-US" sz="2200" dirty="0">
                <a:latin typeface="Arial" panose="020B0604020202020204" pitchFamily="34" charset="0"/>
              </a:rPr>
              <a:t>database, flexibility of advertising messages, measurable response.</a:t>
            </a:r>
          </a:p>
          <a:p>
            <a:pPr marL="285750" indent="-285750" eaLnBrk="1" hangingPunct="1">
              <a:spcBef>
                <a:spcPct val="0"/>
              </a:spcBef>
              <a:defRPr/>
            </a:pPr>
            <a:r>
              <a:rPr lang="cs-CZ" sz="2200" dirty="0" err="1">
                <a:latin typeface="Arial" panose="020B0604020202020204" pitchFamily="34" charset="0"/>
              </a:rPr>
              <a:t>Disadvantages</a:t>
            </a:r>
            <a:r>
              <a:rPr lang="en-US" sz="2200" dirty="0">
                <a:latin typeface="Arial" panose="020B0604020202020204" pitchFamily="34" charset="0"/>
              </a:rPr>
              <a:t>: </a:t>
            </a:r>
            <a:r>
              <a:rPr lang="cs-CZ" sz="2200" dirty="0">
                <a:latin typeface="Arial" panose="020B0604020202020204" pitchFamily="34" charset="0"/>
              </a:rPr>
              <a:t>c</a:t>
            </a:r>
            <a:r>
              <a:rPr lang="en-US" sz="2200" dirty="0" err="1">
                <a:latin typeface="Arial" panose="020B0604020202020204" pitchFamily="34" charset="0"/>
              </a:rPr>
              <a:t>osts</a:t>
            </a:r>
            <a:r>
              <a:rPr lang="en-US" sz="2200" dirty="0">
                <a:latin typeface="Arial" panose="020B0604020202020204" pitchFamily="34" charset="0"/>
              </a:rPr>
              <a:t> associated with the acquisition of the database.</a:t>
            </a:r>
            <a:endParaRPr lang="cs-CZ" sz="2200" dirty="0">
              <a:latin typeface="Arial" panose="020B0604020202020204" pitchFamily="34" charset="0"/>
            </a:endParaRPr>
          </a:p>
          <a:p>
            <a:pPr marL="285750" indent="-285750" eaLnBrk="1" hangingPunct="1">
              <a:spcBef>
                <a:spcPct val="0"/>
              </a:spcBef>
              <a:defRPr/>
            </a:pPr>
            <a:endParaRPr lang="en-US" sz="2200" dirty="0">
              <a:latin typeface="Arial" panose="020B0604020202020204" pitchFamily="34" charset="0"/>
            </a:endParaRPr>
          </a:p>
          <a:p>
            <a:pPr marL="285750" indent="-285750" eaLnBrk="1" hangingPunct="1">
              <a:spcBef>
                <a:spcPct val="0"/>
              </a:spcBef>
              <a:defRPr/>
            </a:pPr>
            <a:r>
              <a:rPr lang="en-US" sz="2200" dirty="0">
                <a:latin typeface="Arial" panose="020B0604020202020204" pitchFamily="34" charset="0"/>
              </a:rPr>
              <a:t>Active vs. Passive. Addressable vs. Un</a:t>
            </a:r>
            <a:r>
              <a:rPr lang="cs-CZ" sz="2200" dirty="0">
                <a:latin typeface="Arial" panose="020B0604020202020204" pitchFamily="34" charset="0"/>
              </a:rPr>
              <a:t>a</a:t>
            </a:r>
            <a:r>
              <a:rPr lang="en-US" sz="2200" dirty="0" err="1">
                <a:latin typeface="Arial" panose="020B0604020202020204" pitchFamily="34" charset="0"/>
              </a:rPr>
              <a:t>ddressable</a:t>
            </a:r>
            <a:r>
              <a:rPr lang="en-US" sz="2200" dirty="0">
                <a:latin typeface="Arial" panose="020B0604020202020204" pitchFamily="34" charset="0"/>
              </a:rPr>
              <a:t>.</a:t>
            </a:r>
          </a:p>
        </p:txBody>
      </p:sp>
    </p:spTree>
    <p:extLst>
      <p:ext uri="{BB962C8B-B14F-4D97-AF65-F5344CB8AC3E}">
        <p14:creationId xmlns:p14="http://schemas.microsoft.com/office/powerpoint/2010/main" val="411368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Marketing </a:t>
            </a:r>
            <a:r>
              <a:rPr lang="cs-CZ" b="1" dirty="0" err="1">
                <a:latin typeface="Arial" pitchFamily="34" charset="0"/>
                <a:cs typeface="Arial" pitchFamily="34" charset="0"/>
              </a:rPr>
              <a:t>Communication</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CLOSER LOOK AT THE MESSAGE</a:t>
            </a: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Classic Media - information, persuasion</a:t>
            </a:r>
            <a:r>
              <a:rPr lang="cs-CZ" altLang="cs-CZ" sz="2200" dirty="0">
                <a:latin typeface="Arial" panose="020B0604020202020204" pitchFamily="34" charset="0"/>
              </a:rPr>
              <a:t>,</a:t>
            </a:r>
            <a:r>
              <a:rPr lang="en-US" altLang="cs-CZ" sz="2200" dirty="0">
                <a:latin typeface="Arial" panose="020B0604020202020204" pitchFamily="34" charset="0"/>
              </a:rPr>
              <a:t> comment</a:t>
            </a:r>
            <a:r>
              <a:rPr lang="cs-CZ" altLang="cs-CZ" sz="2200" dirty="0" err="1">
                <a:latin typeface="Arial" panose="020B0604020202020204" pitchFamily="34" charset="0"/>
              </a:rPr>
              <a:t>ing</a:t>
            </a:r>
            <a:r>
              <a:rPr lang="en-US" altLang="cs-CZ" sz="2200" dirty="0">
                <a:latin typeface="Arial" panose="020B0604020202020204" pitchFamily="34" charset="0"/>
              </a:rPr>
              <a:t>. But also emotion, loyalty.</a:t>
            </a:r>
          </a:p>
          <a:p>
            <a:pPr marL="285750" indent="-285750" eaLnBrk="1" hangingPunct="1">
              <a:spcBef>
                <a:spcPct val="0"/>
              </a:spcBef>
              <a:defRPr/>
            </a:pPr>
            <a:r>
              <a:rPr lang="cs-CZ" altLang="cs-CZ" sz="2200" dirty="0" err="1">
                <a:latin typeface="Arial" panose="020B0604020202020204" pitchFamily="34" charset="0"/>
              </a:rPr>
              <a:t>Social</a:t>
            </a:r>
            <a:r>
              <a:rPr lang="cs-CZ" altLang="cs-CZ" sz="2200" dirty="0">
                <a:latin typeface="Arial" panose="020B0604020202020204" pitchFamily="34" charset="0"/>
              </a:rPr>
              <a:t> </a:t>
            </a:r>
            <a:r>
              <a:rPr lang="cs-CZ" altLang="cs-CZ" sz="2200" dirty="0" err="1">
                <a:latin typeface="Arial" panose="020B0604020202020204" pitchFamily="34" charset="0"/>
              </a:rPr>
              <a:t>networks</a:t>
            </a:r>
            <a:r>
              <a:rPr lang="cs-CZ" altLang="cs-CZ" sz="2200" dirty="0">
                <a:latin typeface="Arial" panose="020B0604020202020204" pitchFamily="34" charset="0"/>
              </a:rPr>
              <a:t> </a:t>
            </a:r>
            <a:r>
              <a:rPr lang="en-US" altLang="cs-CZ" sz="2200" dirty="0">
                <a:latin typeface="Arial" panose="020B0604020202020204" pitchFamily="34" charset="0"/>
              </a:rPr>
              <a:t>- stories! Entertainment. Customer service. What's happening under the hood. </a:t>
            </a:r>
            <a:r>
              <a:rPr lang="cs-CZ" altLang="cs-CZ" sz="2200" dirty="0" err="1">
                <a:latin typeface="Arial" panose="020B0604020202020204" pitchFamily="34" charset="0"/>
              </a:rPr>
              <a:t>About</a:t>
            </a:r>
            <a:r>
              <a:rPr lang="cs-CZ" altLang="cs-CZ" sz="2200" dirty="0">
                <a:latin typeface="Arial" panose="020B0604020202020204" pitchFamily="34" charset="0"/>
              </a:rPr>
              <a:t> </a:t>
            </a:r>
            <a:r>
              <a:rPr lang="cs-CZ" altLang="cs-CZ" sz="2200" dirty="0" err="1">
                <a:latin typeface="Arial" panose="020B0604020202020204" pitchFamily="34" charset="0"/>
              </a:rPr>
              <a:t>our</a:t>
            </a:r>
            <a:r>
              <a:rPr lang="en-US" altLang="cs-CZ" sz="2200" dirty="0">
                <a:latin typeface="Arial" panose="020B0604020202020204" pitchFamily="34" charset="0"/>
              </a:rPr>
              <a:t> values. The goal is not to sell but to tell.</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We always have to know the language </a:t>
            </a:r>
            <a:r>
              <a:rPr lang="cs-CZ" altLang="cs-CZ" sz="2200" dirty="0">
                <a:latin typeface="Arial" panose="020B0604020202020204" pitchFamily="34" charset="0"/>
              </a:rPr>
              <a:t>of </a:t>
            </a:r>
            <a:r>
              <a:rPr lang="cs-CZ" altLang="cs-CZ" sz="2200" dirty="0" err="1">
                <a:latin typeface="Arial" panose="020B0604020202020204" pitchFamily="34" charset="0"/>
              </a:rPr>
              <a:t>our</a:t>
            </a:r>
            <a:r>
              <a:rPr lang="cs-CZ" altLang="cs-CZ" sz="2200" dirty="0">
                <a:latin typeface="Arial" panose="020B0604020202020204" pitchFamily="34" charset="0"/>
              </a:rPr>
              <a:t> audience</a:t>
            </a:r>
            <a:r>
              <a:rPr lang="en-US" altLang="cs-CZ" sz="2200" dirty="0">
                <a:latin typeface="Arial" panose="020B0604020202020204" pitchFamily="34" charset="0"/>
              </a:rPr>
              <a:t>.</a:t>
            </a:r>
          </a:p>
          <a:p>
            <a:pPr marL="285750" indent="-285750" eaLnBrk="1" hangingPunct="1">
              <a:spcBef>
                <a:spcPct val="0"/>
              </a:spcBef>
              <a:defRPr/>
            </a:pPr>
            <a:r>
              <a:rPr lang="en-US" altLang="cs-CZ" sz="2200" dirty="0">
                <a:latin typeface="Arial" panose="020B0604020202020204" pitchFamily="34" charset="0"/>
              </a:rPr>
              <a:t>There are a number of propositions, how </a:t>
            </a:r>
            <a:r>
              <a:rPr lang="cs-CZ" altLang="cs-CZ" sz="2200" dirty="0">
                <a:latin typeface="Arial" panose="020B0604020202020204" pitchFamily="34" charset="0"/>
              </a:rPr>
              <a:t>to </a:t>
            </a:r>
            <a:r>
              <a:rPr lang="en-US" altLang="cs-CZ" sz="2200" dirty="0">
                <a:latin typeface="Arial" panose="020B0604020202020204" pitchFamily="34" charset="0"/>
              </a:rPr>
              <a:t>do message, some are inclined to the </a:t>
            </a:r>
            <a:r>
              <a:rPr lang="en-US" altLang="cs-CZ" sz="2200" b="1" dirty="0">
                <a:latin typeface="Arial" panose="020B0604020202020204" pitchFamily="34" charset="0"/>
              </a:rPr>
              <a:t>minimalism</a:t>
            </a:r>
            <a:r>
              <a:rPr lang="en-US" altLang="cs-CZ" sz="2200" dirty="0">
                <a:latin typeface="Arial" panose="020B0604020202020204" pitchFamily="34" charset="0"/>
              </a:rPr>
              <a:t> communication, some emphasize the importance of information.</a:t>
            </a:r>
          </a:p>
          <a:p>
            <a:pPr marL="285750" indent="-285750" eaLnBrk="1" hangingPunct="1">
              <a:spcBef>
                <a:spcPct val="0"/>
              </a:spcBef>
              <a:defRPr/>
            </a:pPr>
            <a:r>
              <a:rPr lang="en-US" altLang="cs-CZ" sz="2200" dirty="0">
                <a:latin typeface="Arial" panose="020B0604020202020204" pitchFamily="34" charset="0"/>
              </a:rPr>
              <a:t>Like miniskirts, short to </a:t>
            </a:r>
            <a:r>
              <a:rPr lang="cs-CZ" altLang="cs-CZ" sz="2200" dirty="0" err="1">
                <a:latin typeface="Arial" panose="020B0604020202020204" pitchFamily="34" charset="0"/>
              </a:rPr>
              <a:t>attract</a:t>
            </a:r>
            <a:r>
              <a:rPr lang="en-US" altLang="cs-CZ" sz="2200" dirty="0">
                <a:latin typeface="Arial" panose="020B0604020202020204" pitchFamily="34" charset="0"/>
              </a:rPr>
              <a:t>, </a:t>
            </a:r>
            <a:r>
              <a:rPr lang="cs-CZ" altLang="cs-CZ" sz="2200" dirty="0">
                <a:latin typeface="Arial" panose="020B0604020202020204" pitchFamily="34" charset="0"/>
              </a:rPr>
              <a:t>but </a:t>
            </a:r>
            <a:r>
              <a:rPr lang="en-US" altLang="cs-CZ" sz="2200" dirty="0">
                <a:latin typeface="Arial" panose="020B0604020202020204" pitchFamily="34" charset="0"/>
              </a:rPr>
              <a:t>just long </a:t>
            </a:r>
            <a:r>
              <a:rPr lang="cs-CZ" altLang="cs-CZ" sz="2200" dirty="0" err="1">
                <a:latin typeface="Arial" panose="020B0604020202020204" pitchFamily="34" charset="0"/>
              </a:rPr>
              <a:t>enough</a:t>
            </a:r>
            <a:r>
              <a:rPr lang="cs-CZ" altLang="cs-CZ" sz="2200" dirty="0">
                <a:latin typeface="Arial" panose="020B0604020202020204" pitchFamily="34" charset="0"/>
              </a:rPr>
              <a:t> </a:t>
            </a:r>
            <a:r>
              <a:rPr lang="en-US" altLang="cs-CZ" sz="2200" dirty="0">
                <a:latin typeface="Arial" panose="020B0604020202020204" pitchFamily="34" charset="0"/>
              </a:rPr>
              <a:t>for the communication content.</a:t>
            </a:r>
          </a:p>
        </p:txBody>
      </p:sp>
    </p:spTree>
    <p:extLst>
      <p:ext uri="{BB962C8B-B14F-4D97-AF65-F5344CB8AC3E}">
        <p14:creationId xmlns:p14="http://schemas.microsoft.com/office/powerpoint/2010/main" val="15044877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Marketing </a:t>
            </a:r>
            <a:r>
              <a:rPr lang="cs-CZ" b="1" dirty="0" err="1">
                <a:latin typeface="Arial" pitchFamily="34" charset="0"/>
                <a:cs typeface="Arial" pitchFamily="34" charset="0"/>
              </a:rPr>
              <a:t>Communication</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E. MARKETING COMMUNICATION COORDINATION AND INTEGRATION </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439738" y="1804144"/>
            <a:ext cx="8477250"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627063" indent="-627063" eaLnBrk="1" hangingPunct="1"/>
            <a:r>
              <a:rPr lang="cs-CZ" altLang="zh-CN" sz="2200" dirty="0" err="1">
                <a:latin typeface="Arial" panose="020B0604020202020204" pitchFamily="34" charset="0"/>
              </a:rPr>
              <a:t>Activities</a:t>
            </a:r>
            <a:r>
              <a:rPr lang="cs-CZ" altLang="zh-CN" sz="2200" dirty="0">
                <a:latin typeface="Arial" panose="020B0604020202020204" pitchFamily="34" charset="0"/>
              </a:rPr>
              <a:t> </a:t>
            </a:r>
            <a:r>
              <a:rPr lang="cs-CZ" altLang="zh-CN" sz="2200" dirty="0" err="1">
                <a:latin typeface="Arial" panose="020B0604020202020204" pitchFamily="34" charset="0"/>
              </a:rPr>
              <a:t>determinations</a:t>
            </a:r>
            <a:r>
              <a:rPr lang="cs-CZ" altLang="zh-CN" sz="2200" dirty="0">
                <a:latin typeface="Arial" panose="020B0604020202020204" pitchFamily="34" charset="0"/>
              </a:rPr>
              <a:t>, </a:t>
            </a:r>
            <a:r>
              <a:rPr lang="cs-CZ" altLang="zh-CN" sz="2200" dirty="0" err="1">
                <a:latin typeface="Arial" panose="020B0604020202020204" pitchFamily="34" charset="0"/>
              </a:rPr>
              <a:t>responsibility</a:t>
            </a:r>
            <a:r>
              <a:rPr lang="cs-CZ" altLang="zh-CN" sz="2200" dirty="0">
                <a:latin typeface="Arial" panose="020B0604020202020204" pitchFamily="34" charset="0"/>
              </a:rPr>
              <a:t> </a:t>
            </a:r>
            <a:r>
              <a:rPr lang="cs-CZ" altLang="zh-CN" sz="2200" dirty="0" err="1">
                <a:latin typeface="Arial" panose="020B0604020202020204" pitchFamily="34" charset="0"/>
              </a:rPr>
              <a:t>for</a:t>
            </a:r>
            <a:r>
              <a:rPr lang="cs-CZ" altLang="zh-CN" sz="2200" dirty="0">
                <a:latin typeface="Arial" panose="020B0604020202020204" pitchFamily="34" charset="0"/>
              </a:rPr>
              <a:t> </a:t>
            </a:r>
            <a:r>
              <a:rPr lang="cs-CZ" altLang="zh-CN" sz="2200" dirty="0" err="1">
                <a:latin typeface="Arial" panose="020B0604020202020204" pitchFamily="34" charset="0"/>
              </a:rPr>
              <a:t>communication</a:t>
            </a:r>
            <a:r>
              <a:rPr lang="cs-CZ" altLang="zh-CN" sz="2200" dirty="0">
                <a:latin typeface="Arial" panose="020B0604020202020204" pitchFamily="34" charset="0"/>
              </a:rPr>
              <a:t> </a:t>
            </a:r>
            <a:r>
              <a:rPr lang="cs-CZ" altLang="zh-CN" sz="2200" dirty="0" err="1">
                <a:latin typeface="Arial" panose="020B0604020202020204" pitchFamily="34" charset="0"/>
              </a:rPr>
              <a:t>campaign</a:t>
            </a:r>
            <a:r>
              <a:rPr lang="cs-CZ" altLang="zh-CN" sz="2200" dirty="0">
                <a:latin typeface="Arial" panose="020B0604020202020204" pitchFamily="34" charset="0"/>
              </a:rPr>
              <a:t> (</a:t>
            </a:r>
            <a:r>
              <a:rPr lang="cs-CZ" altLang="zh-CN" sz="2200" dirty="0" err="1">
                <a:latin typeface="Arial" panose="020B0604020202020204" pitchFamily="34" charset="0"/>
              </a:rPr>
              <a:t>own</a:t>
            </a:r>
            <a:r>
              <a:rPr lang="cs-CZ" altLang="zh-CN" sz="2200" dirty="0">
                <a:latin typeface="Arial" panose="020B0604020202020204" pitchFamily="34" charset="0"/>
              </a:rPr>
              <a:t> marketing department x </a:t>
            </a:r>
            <a:r>
              <a:rPr lang="cs-CZ" altLang="zh-CN" sz="2200" dirty="0" err="1">
                <a:latin typeface="Arial" panose="020B0604020202020204" pitchFamily="34" charset="0"/>
              </a:rPr>
              <a:t>communication</a:t>
            </a:r>
            <a:r>
              <a:rPr lang="cs-CZ" altLang="zh-CN" sz="2200" dirty="0">
                <a:latin typeface="Arial" panose="020B0604020202020204" pitchFamily="34" charset="0"/>
              </a:rPr>
              <a:t> </a:t>
            </a:r>
            <a:r>
              <a:rPr lang="cs-CZ" altLang="zh-CN" sz="2200" dirty="0" err="1">
                <a:latin typeface="Arial" panose="020B0604020202020204" pitchFamily="34" charset="0"/>
              </a:rPr>
              <a:t>agency</a:t>
            </a:r>
            <a:r>
              <a:rPr lang="cs-CZ" altLang="zh-CN" sz="2200" dirty="0">
                <a:latin typeface="Arial" panose="020B0604020202020204" pitchFamily="34" charset="0"/>
              </a:rPr>
              <a:t>), </a:t>
            </a:r>
            <a:r>
              <a:rPr lang="cs-CZ" altLang="zh-CN" sz="2200" dirty="0" err="1">
                <a:latin typeface="Arial" panose="020B0604020202020204" pitchFamily="34" charset="0"/>
              </a:rPr>
              <a:t>schedule</a:t>
            </a:r>
            <a:r>
              <a:rPr lang="cs-CZ" altLang="zh-CN" sz="2200" dirty="0">
                <a:latin typeface="Arial" panose="020B0604020202020204" pitchFamily="34" charset="0"/>
              </a:rPr>
              <a:t>, </a:t>
            </a:r>
            <a:r>
              <a:rPr lang="cs-CZ" altLang="zh-CN" sz="2200" dirty="0" err="1">
                <a:latin typeface="Arial" panose="020B0604020202020204" pitchFamily="34" charset="0"/>
              </a:rPr>
              <a:t>etc</a:t>
            </a:r>
            <a:r>
              <a:rPr lang="cs-CZ" altLang="zh-CN" sz="2200" dirty="0">
                <a:latin typeface="Arial" panose="020B0604020202020204" pitchFamily="34" charset="0"/>
              </a:rPr>
              <a:t>.</a:t>
            </a:r>
            <a:endParaRPr lang="cs-CZ" altLang="cs-CZ" sz="2200" dirty="0">
              <a:latin typeface="Arial" panose="020B0604020202020204" pitchFamily="34" charset="0"/>
            </a:endParaRPr>
          </a:p>
        </p:txBody>
      </p:sp>
    </p:spTree>
    <p:extLst>
      <p:ext uri="{BB962C8B-B14F-4D97-AF65-F5344CB8AC3E}">
        <p14:creationId xmlns:p14="http://schemas.microsoft.com/office/powerpoint/2010/main" val="2445263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Marketing </a:t>
            </a:r>
            <a:r>
              <a:rPr lang="cs-CZ" b="1" dirty="0" err="1">
                <a:latin typeface="Arial" pitchFamily="34" charset="0"/>
                <a:cs typeface="Arial" pitchFamily="34" charset="0"/>
              </a:rPr>
              <a:t>Communication</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F. MARKETING COMMUNICATION IMPLEMENTATION</a:t>
            </a:r>
          </a:p>
        </p:txBody>
      </p:sp>
      <p:sp>
        <p:nvSpPr>
          <p:cNvPr id="3079" name="TextovéPole 10"/>
          <p:cNvSpPr txBox="1">
            <a:spLocks noChangeArrowheads="1"/>
          </p:cNvSpPr>
          <p:nvPr/>
        </p:nvSpPr>
        <p:spPr bwMode="auto">
          <a:xfrm>
            <a:off x="503238" y="1512044"/>
            <a:ext cx="847725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Planned communication activities are put in practice. </a:t>
            </a:r>
          </a:p>
        </p:txBody>
      </p:sp>
    </p:spTree>
    <p:extLst>
      <p:ext uri="{BB962C8B-B14F-4D97-AF65-F5344CB8AC3E}">
        <p14:creationId xmlns:p14="http://schemas.microsoft.com/office/powerpoint/2010/main" val="24636777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Marketing </a:t>
            </a:r>
            <a:r>
              <a:rPr lang="cs-CZ" b="1" dirty="0" err="1">
                <a:latin typeface="Arial" pitchFamily="34" charset="0"/>
                <a:cs typeface="Arial" pitchFamily="34" charset="0"/>
              </a:rPr>
              <a:t>Communication</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G. MARKETING COMMUNICATION EFFECTIVITY TESTING </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The measurement of communication campaign coverage and impact</a:t>
            </a:r>
            <a:r>
              <a:rPr lang="cs-CZ" altLang="cs-CZ" sz="2200" dirty="0">
                <a:latin typeface="Arial" panose="020B0604020202020204" pitchFamily="34" charset="0"/>
              </a:rPr>
              <a:t>.</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cs-CZ" altLang="cs-CZ" sz="2200" dirty="0">
                <a:latin typeface="Arial" panose="020B0604020202020204" pitchFamily="34" charset="0"/>
              </a:rPr>
              <a:t>P</a:t>
            </a:r>
            <a:r>
              <a:rPr lang="en-US" altLang="cs-CZ" sz="2200" dirty="0">
                <a:latin typeface="Arial" panose="020B0604020202020204" pitchFamily="34" charset="0"/>
              </a:rPr>
              <a:t>re-testing (storyboard), post-testing (questioning), </a:t>
            </a:r>
            <a:r>
              <a:rPr lang="en-US" altLang="cs-CZ" sz="2200" dirty="0" err="1">
                <a:latin typeface="Arial" panose="020B0604020202020204" pitchFamily="34" charset="0"/>
              </a:rPr>
              <a:t>concurent</a:t>
            </a:r>
            <a:r>
              <a:rPr lang="en-US" altLang="cs-CZ" sz="2200" dirty="0">
                <a:latin typeface="Arial" panose="020B0604020202020204" pitchFamily="34" charset="0"/>
              </a:rPr>
              <a:t> testing, tracking studies</a:t>
            </a:r>
            <a:r>
              <a:rPr lang="cs-CZ" altLang="cs-CZ" sz="2200" dirty="0">
                <a:latin typeface="Arial" panose="020B0604020202020204" pitchFamily="34" charset="0"/>
              </a:rPr>
              <a:t>.</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Electronic methods of testing (eye camera, psychogalvanometer, </a:t>
            </a:r>
            <a:r>
              <a:rPr lang="en-US" altLang="cs-CZ" sz="2200" dirty="0" err="1">
                <a:latin typeface="Arial" panose="020B0604020202020204" pitchFamily="34" charset="0"/>
              </a:rPr>
              <a:t>tachistoscope</a:t>
            </a:r>
            <a:r>
              <a:rPr lang="en-US" altLang="cs-CZ" sz="2200" dirty="0">
                <a:latin typeface="Arial" panose="020B0604020202020204" pitchFamily="34" charset="0"/>
              </a:rPr>
              <a:t>, TV meter, </a:t>
            </a:r>
            <a:r>
              <a:rPr lang="cs-CZ" altLang="cs-CZ" sz="2200" dirty="0" err="1">
                <a:latin typeface="Arial" panose="020B0604020202020204" pitchFamily="34" charset="0"/>
              </a:rPr>
              <a:t>etc</a:t>
            </a:r>
            <a:r>
              <a:rPr lang="cs-CZ" altLang="cs-CZ" sz="2200" dirty="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p:txBody>
      </p:sp>
    </p:spTree>
    <p:extLst>
      <p:ext uri="{BB962C8B-B14F-4D97-AF65-F5344CB8AC3E}">
        <p14:creationId xmlns:p14="http://schemas.microsoft.com/office/powerpoint/2010/main" val="18940133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Marketing </a:t>
            </a:r>
            <a:r>
              <a:rPr lang="cs-CZ" b="1" dirty="0" err="1">
                <a:latin typeface="Arial" pitchFamily="34" charset="0"/>
                <a:cs typeface="Arial" pitchFamily="34" charset="0"/>
              </a:rPr>
              <a:t>Communication</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TEASING</a:t>
            </a:r>
          </a:p>
        </p:txBody>
      </p:sp>
      <p:sp>
        <p:nvSpPr>
          <p:cNvPr id="3079" name="TextovéPole 10"/>
          <p:cNvSpPr txBox="1">
            <a:spLocks noChangeArrowheads="1"/>
          </p:cNvSpPr>
          <p:nvPr/>
        </p:nvSpPr>
        <p:spPr bwMode="auto">
          <a:xfrm>
            <a:off x="503238" y="1512044"/>
            <a:ext cx="847725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The aim is to draw customers´ attention in the long term.</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 advertisement develops slowly. You don´t know the product, brand etc. for the first time – it is the intention. </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 advertisement must make people be curious to know what the advertisement is about.</a:t>
            </a:r>
          </a:p>
        </p:txBody>
      </p:sp>
    </p:spTree>
    <p:extLst>
      <p:ext uri="{BB962C8B-B14F-4D97-AF65-F5344CB8AC3E}">
        <p14:creationId xmlns:p14="http://schemas.microsoft.com/office/powerpoint/2010/main" val="37019374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Marketing </a:t>
            </a:r>
            <a:r>
              <a:rPr lang="cs-CZ" b="1" dirty="0" err="1">
                <a:latin typeface="Arial" pitchFamily="34" charset="0"/>
                <a:cs typeface="Arial" pitchFamily="34" charset="0"/>
              </a:rPr>
              <a:t>Communication</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EMOTIONAL APPEALS IN ADVERTISING</a:t>
            </a:r>
          </a:p>
        </p:txBody>
      </p:sp>
      <p:sp>
        <p:nvSpPr>
          <p:cNvPr id="3079" name="TextovéPole 10"/>
          <p:cNvSpPr txBox="1">
            <a:spLocks noChangeArrowheads="1"/>
          </p:cNvSpPr>
          <p:nvPr/>
        </p:nvSpPr>
        <p:spPr bwMode="auto">
          <a:xfrm>
            <a:off x="503238" y="1512044"/>
            <a:ext cx="8477250"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Emotional appeals attempt to stir up some negative or positive emotions that will motivate purchase</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Negative emotional appeals</a:t>
            </a:r>
            <a:r>
              <a:rPr lang="en-US" altLang="cs-CZ" sz="2200" dirty="0">
                <a:latin typeface="Arial" panose="020B0604020202020204" pitchFamily="34" charset="0"/>
              </a:rPr>
              <a:t>: fear, quilt, shame, drama</a:t>
            </a:r>
            <a:r>
              <a:rPr lang="cs-CZ" altLang="cs-CZ" sz="2200" dirty="0">
                <a:latin typeface="Arial" panose="020B0604020202020204" pitchFamily="34" charset="0"/>
              </a:rPr>
              <a:t>, </a:t>
            </a:r>
            <a:r>
              <a:rPr lang="cs-CZ" altLang="cs-CZ" sz="2200" dirty="0" err="1">
                <a:latin typeface="Arial" panose="020B0604020202020204" pitchFamily="34" charset="0"/>
              </a:rPr>
              <a:t>etc</a:t>
            </a:r>
            <a:r>
              <a:rPr lang="cs-CZ" altLang="cs-CZ" sz="2200" dirty="0">
                <a:latin typeface="Arial" panose="020B0604020202020204" pitchFamily="34" charset="0"/>
              </a:rPr>
              <a:t>.</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Positive emotional appeals</a:t>
            </a:r>
            <a:r>
              <a:rPr lang="en-US" altLang="cs-CZ" sz="2200" dirty="0">
                <a:latin typeface="Arial" panose="020B0604020202020204" pitchFamily="34" charset="0"/>
              </a:rPr>
              <a:t>: humour , love pride, joy, erotic, music, warmth,</a:t>
            </a:r>
            <a:r>
              <a:rPr lang="cs-CZ" altLang="cs-CZ" sz="2200" dirty="0">
                <a:latin typeface="Arial" panose="020B0604020202020204" pitchFamily="34" charset="0"/>
              </a:rPr>
              <a:t> </a:t>
            </a:r>
            <a:r>
              <a:rPr lang="cs-CZ" altLang="cs-CZ" sz="2200" dirty="0" err="1">
                <a:latin typeface="Arial" panose="020B0604020202020204" pitchFamily="34" charset="0"/>
              </a:rPr>
              <a:t>etc</a:t>
            </a:r>
            <a:r>
              <a:rPr lang="cs-CZ" altLang="cs-CZ" sz="2200" dirty="0">
                <a:latin typeface="Arial" panose="020B0604020202020204" pitchFamily="34" charset="0"/>
              </a:rPr>
              <a:t>.</a:t>
            </a:r>
            <a:endParaRPr lang="en-US" altLang="cs-CZ" sz="2200" dirty="0">
              <a:latin typeface="Arial" panose="020B0604020202020204" pitchFamily="34" charset="0"/>
            </a:endParaRPr>
          </a:p>
        </p:txBody>
      </p:sp>
    </p:spTree>
    <p:extLst>
      <p:ext uri="{BB962C8B-B14F-4D97-AF65-F5344CB8AC3E}">
        <p14:creationId xmlns:p14="http://schemas.microsoft.com/office/powerpoint/2010/main" val="38616527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Marketing </a:t>
            </a:r>
            <a:r>
              <a:rPr lang="cs-CZ" b="1" dirty="0" err="1">
                <a:latin typeface="Arial" pitchFamily="34" charset="0"/>
                <a:cs typeface="Arial" pitchFamily="34" charset="0"/>
              </a:rPr>
              <a:t>Communication</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MESSAGE SOURCES IN ADVERTISING (REFFERERS)</a:t>
            </a:r>
          </a:p>
        </p:txBody>
      </p:sp>
      <p:sp>
        <p:nvSpPr>
          <p:cNvPr id="3079" name="TextovéPole 10"/>
          <p:cNvSpPr txBox="1">
            <a:spLocks noChangeArrowheads="1"/>
          </p:cNvSpPr>
          <p:nvPr/>
        </p:nvSpPr>
        <p:spPr bwMode="auto">
          <a:xfrm>
            <a:off x="503238" y="1512044"/>
            <a:ext cx="8477250" cy="341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r>
              <a:rPr lang="en-US" altLang="cs-CZ" sz="2200" b="1" dirty="0">
                <a:latin typeface="Arial" panose="020B0604020202020204" pitchFamily="34" charset="0"/>
              </a:rPr>
              <a:t>Experts</a:t>
            </a:r>
            <a:r>
              <a:rPr lang="en-US" altLang="cs-CZ" sz="2200" dirty="0">
                <a:latin typeface="Arial" panose="020B0604020202020204" pitchFamily="34" charset="0"/>
              </a:rPr>
              <a:t> who have specialized knowledge </a:t>
            </a:r>
            <a:r>
              <a:rPr lang="cs-CZ" altLang="cs-CZ" sz="2200" dirty="0">
                <a:latin typeface="Arial" panose="020B0604020202020204" pitchFamily="34" charset="0"/>
              </a:rPr>
              <a:t>-</a:t>
            </a:r>
            <a:r>
              <a:rPr lang="en-US" altLang="cs-CZ" sz="2200" dirty="0">
                <a:latin typeface="Arial" panose="020B0604020202020204" pitchFamily="34" charset="0"/>
              </a:rPr>
              <a:t> doctors, scientists, professors etc.</a:t>
            </a:r>
          </a:p>
          <a:p>
            <a:endParaRPr lang="en-US" altLang="cs-CZ" sz="2200" dirty="0">
              <a:latin typeface="Arial" panose="020B0604020202020204" pitchFamily="34" charset="0"/>
            </a:endParaRPr>
          </a:p>
          <a:p>
            <a:r>
              <a:rPr lang="en-US" altLang="cs-CZ" sz="2200" b="1" dirty="0">
                <a:latin typeface="Arial" panose="020B0604020202020204" pitchFamily="34" charset="0"/>
              </a:rPr>
              <a:t>Well-known persons </a:t>
            </a:r>
            <a:r>
              <a:rPr lang="en-US" altLang="cs-CZ" sz="2200" dirty="0">
                <a:latin typeface="Arial" panose="020B0604020202020204" pitchFamily="34" charset="0"/>
              </a:rPr>
              <a:t>who are familiar to the audience (singer, actor/actress, sportsman/sportswoman etc.)</a:t>
            </a:r>
            <a:r>
              <a:rPr lang="cs-CZ" altLang="cs-CZ" sz="2200" dirty="0">
                <a:latin typeface="Arial" panose="020B0604020202020204" pitchFamily="34" charset="0"/>
              </a:rPr>
              <a:t>.</a:t>
            </a:r>
            <a:endParaRPr lang="en-US" altLang="cs-CZ" sz="2200" dirty="0">
              <a:latin typeface="Arial" panose="020B0604020202020204" pitchFamily="34" charset="0"/>
            </a:endParaRPr>
          </a:p>
          <a:p>
            <a:endParaRPr lang="en-US" altLang="cs-CZ" sz="2200" dirty="0">
              <a:latin typeface="Arial" panose="020B0604020202020204" pitchFamily="34" charset="0"/>
            </a:endParaRPr>
          </a:p>
          <a:p>
            <a:r>
              <a:rPr lang="en-US" altLang="cs-CZ" sz="2200" b="1" dirty="0">
                <a:latin typeface="Arial" panose="020B0604020202020204" pitchFamily="34" charset="0"/>
              </a:rPr>
              <a:t>Users</a:t>
            </a:r>
            <a:r>
              <a:rPr lang="en-US" altLang="cs-CZ" sz="2200" dirty="0">
                <a:latin typeface="Arial" panose="020B0604020202020204" pitchFamily="34" charset="0"/>
              </a:rPr>
              <a:t> of the product who are not well-known persons, but they are representatives of the audience so that the target markets can identify </a:t>
            </a:r>
            <a:r>
              <a:rPr lang="en-US" altLang="cs-CZ" sz="2200">
                <a:latin typeface="Arial" panose="020B0604020202020204" pitchFamily="34" charset="0"/>
              </a:rPr>
              <a:t>with them</a:t>
            </a:r>
            <a:r>
              <a:rPr lang="cs-CZ" altLang="cs-CZ" sz="2200">
                <a:latin typeface="Arial" panose="020B0604020202020204" pitchFamily="34" charset="0"/>
              </a:rPr>
              <a:t>.</a:t>
            </a:r>
            <a:endParaRPr lang="en-US" altLang="cs-CZ" sz="2200" dirty="0">
              <a:latin typeface="Arial" panose="020B0604020202020204" pitchFamily="34" charset="0"/>
            </a:endParaRPr>
          </a:p>
        </p:txBody>
      </p:sp>
    </p:spTree>
    <p:extLst>
      <p:ext uri="{BB962C8B-B14F-4D97-AF65-F5344CB8AC3E}">
        <p14:creationId xmlns:p14="http://schemas.microsoft.com/office/powerpoint/2010/main" val="16868024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Marketing </a:t>
            </a:r>
            <a:r>
              <a:rPr lang="cs-CZ" b="1" dirty="0" err="1">
                <a:latin typeface="Arial" pitchFamily="34" charset="0"/>
                <a:cs typeface="Arial" pitchFamily="34" charset="0"/>
              </a:rPr>
              <a:t>Communication</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GUERILLA MARKETING</a:t>
            </a:r>
          </a:p>
        </p:txBody>
      </p:sp>
      <p:sp>
        <p:nvSpPr>
          <p:cNvPr id="3079" name="TextovéPole 10"/>
          <p:cNvSpPr txBox="1">
            <a:spLocks noChangeArrowheads="1"/>
          </p:cNvSpPr>
          <p:nvPr/>
        </p:nvSpPr>
        <p:spPr bwMode="auto">
          <a:xfrm>
            <a:off x="503238" y="1512044"/>
            <a:ext cx="8477250" cy="3496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r>
              <a:rPr lang="en-US" altLang="cs-CZ" sz="2200" dirty="0">
                <a:latin typeface="Arial" panose="020B0604020202020204" pitchFamily="34" charset="0"/>
              </a:rPr>
              <a:t>The basic aim is:</a:t>
            </a:r>
          </a:p>
          <a:p>
            <a:pPr lvl="1"/>
            <a:r>
              <a:rPr lang="en-US" altLang="cs-CZ" sz="2000" dirty="0">
                <a:latin typeface="Arial" panose="020B0604020202020204" pitchFamily="34" charset="0"/>
              </a:rPr>
              <a:t>To call attention</a:t>
            </a:r>
            <a:r>
              <a:rPr lang="cs-CZ" altLang="cs-CZ" sz="2000" dirty="0">
                <a:latin typeface="Arial" panose="020B0604020202020204" pitchFamily="34" charset="0"/>
              </a:rPr>
              <a:t>.</a:t>
            </a:r>
            <a:endParaRPr lang="en-US" altLang="cs-CZ" sz="2000" dirty="0">
              <a:latin typeface="Arial" panose="020B0604020202020204" pitchFamily="34" charset="0"/>
            </a:endParaRPr>
          </a:p>
          <a:p>
            <a:pPr lvl="1"/>
            <a:r>
              <a:rPr lang="en-US" altLang="cs-CZ" sz="2000" dirty="0">
                <a:latin typeface="Arial" panose="020B0604020202020204" pitchFamily="34" charset="0"/>
              </a:rPr>
              <a:t>To shock</a:t>
            </a:r>
            <a:r>
              <a:rPr lang="cs-CZ" altLang="cs-CZ" sz="2000" dirty="0">
                <a:latin typeface="Arial" panose="020B0604020202020204" pitchFamily="34" charset="0"/>
              </a:rPr>
              <a:t>.</a:t>
            </a:r>
            <a:endParaRPr lang="en-US" altLang="cs-CZ" sz="2000" dirty="0">
              <a:latin typeface="Arial" panose="020B0604020202020204" pitchFamily="34" charset="0"/>
            </a:endParaRPr>
          </a:p>
          <a:p>
            <a:pPr lvl="1"/>
            <a:r>
              <a:rPr lang="en-US" altLang="cs-CZ" sz="2000" dirty="0">
                <a:latin typeface="Arial" panose="020B0604020202020204" pitchFamily="34" charset="0"/>
              </a:rPr>
              <a:t>To surprise</a:t>
            </a:r>
            <a:r>
              <a:rPr lang="cs-CZ" altLang="cs-CZ" sz="2000" dirty="0">
                <a:latin typeface="Arial" panose="020B0604020202020204" pitchFamily="34" charset="0"/>
              </a:rPr>
              <a:t>.</a:t>
            </a:r>
            <a:endParaRPr lang="en-US" altLang="cs-CZ" sz="2000" dirty="0">
              <a:latin typeface="Arial" panose="020B0604020202020204" pitchFamily="34" charset="0"/>
            </a:endParaRPr>
          </a:p>
          <a:p>
            <a:pPr lvl="1"/>
            <a:r>
              <a:rPr lang="en-US" altLang="cs-CZ" sz="2000" dirty="0">
                <a:latin typeface="Arial" panose="020B0604020202020204" pitchFamily="34" charset="0"/>
              </a:rPr>
              <a:t>To appear unexpectedly without a warning</a:t>
            </a:r>
            <a:r>
              <a:rPr lang="cs-CZ" altLang="cs-CZ" sz="2000" dirty="0">
                <a:latin typeface="Arial" panose="020B0604020202020204" pitchFamily="34" charset="0"/>
              </a:rPr>
              <a:t>.</a:t>
            </a:r>
            <a:endParaRPr lang="en-US" altLang="cs-CZ" sz="2000" dirty="0">
              <a:latin typeface="Arial" panose="020B0604020202020204" pitchFamily="34" charset="0"/>
            </a:endParaRPr>
          </a:p>
          <a:p>
            <a:pPr lvl="1"/>
            <a:r>
              <a:rPr lang="en-US" altLang="cs-CZ" sz="2000" dirty="0">
                <a:latin typeface="Arial" panose="020B0604020202020204" pitchFamily="34" charset="0"/>
              </a:rPr>
              <a:t>To cause a chaos in public</a:t>
            </a:r>
            <a:r>
              <a:rPr lang="cs-CZ" altLang="cs-CZ" sz="2000" dirty="0">
                <a:latin typeface="Arial" panose="020B0604020202020204" pitchFamily="34" charset="0"/>
              </a:rPr>
              <a:t>.</a:t>
            </a:r>
            <a:endParaRPr lang="en-US" altLang="cs-CZ" sz="2000" dirty="0">
              <a:latin typeface="Arial" panose="020B0604020202020204" pitchFamily="34" charset="0"/>
            </a:endParaRPr>
          </a:p>
          <a:p>
            <a:endParaRPr lang="en-US" altLang="cs-CZ" sz="2200" dirty="0">
              <a:latin typeface="Arial" panose="020B0604020202020204" pitchFamily="34" charset="0"/>
            </a:endParaRPr>
          </a:p>
          <a:p>
            <a:pPr eaLnBrk="1" hangingPunct="1"/>
            <a:r>
              <a:rPr lang="en-US" sz="2200" dirty="0">
                <a:latin typeface="Arial" panose="020B0604020202020204" pitchFamily="34" charset="0"/>
                <a:hlinkClick r:id="rId2"/>
              </a:rPr>
              <a:t>These</a:t>
            </a:r>
            <a:r>
              <a:rPr lang="en-US" sz="2200" dirty="0">
                <a:latin typeface="Arial" panose="020B0604020202020204" pitchFamily="34" charset="0"/>
              </a:rPr>
              <a:t> </a:t>
            </a:r>
            <a:r>
              <a:rPr lang="en-US" sz="2200" dirty="0">
                <a:latin typeface="Arial" panose="020B0604020202020204" pitchFamily="34" charset="0"/>
                <a:hlinkClick r:id="rId3"/>
              </a:rPr>
              <a:t>campaign</a:t>
            </a:r>
            <a:r>
              <a:rPr lang="cs-CZ" sz="2200" dirty="0">
                <a:latin typeface="Arial" panose="020B0604020202020204" pitchFamily="34" charset="0"/>
                <a:hlinkClick r:id="rId3"/>
              </a:rPr>
              <a:t>s</a:t>
            </a:r>
            <a:r>
              <a:rPr lang="en-US" sz="2200" dirty="0">
                <a:latin typeface="Arial" panose="020B0604020202020204" pitchFamily="34" charset="0"/>
              </a:rPr>
              <a:t> </a:t>
            </a:r>
            <a:r>
              <a:rPr lang="en-US" sz="2200" dirty="0">
                <a:latin typeface="Arial" panose="020B0604020202020204" pitchFamily="34" charset="0"/>
                <a:hlinkClick r:id="rId4"/>
              </a:rPr>
              <a:t>could</a:t>
            </a:r>
            <a:r>
              <a:rPr lang="en-US" sz="2200" dirty="0">
                <a:latin typeface="Arial" panose="020B0604020202020204" pitchFamily="34" charset="0"/>
              </a:rPr>
              <a:t> </a:t>
            </a:r>
            <a:r>
              <a:rPr lang="en-US" sz="2200" dirty="0">
                <a:latin typeface="Arial" panose="020B0604020202020204" pitchFamily="34" charset="0"/>
                <a:hlinkClick r:id="rId5"/>
              </a:rPr>
              <a:t>break</a:t>
            </a:r>
            <a:r>
              <a:rPr lang="en-US" sz="2200" dirty="0">
                <a:latin typeface="Arial" panose="020B0604020202020204" pitchFamily="34" charset="0"/>
              </a:rPr>
              <a:t> the law and be </a:t>
            </a:r>
            <a:r>
              <a:rPr lang="en-US" sz="2200" dirty="0">
                <a:latin typeface="Arial" panose="020B0604020202020204" pitchFamily="34" charset="0"/>
                <a:hlinkClick r:id="rId6"/>
              </a:rPr>
              <a:t>unethical</a:t>
            </a:r>
            <a:r>
              <a:rPr lang="en-US" sz="2200" dirty="0">
                <a:latin typeface="Arial" panose="020B0604020202020204" pitchFamily="34" charset="0"/>
              </a:rPr>
              <a:t>. </a:t>
            </a:r>
          </a:p>
          <a:p>
            <a:endParaRPr lang="en-US" altLang="cs-CZ" sz="2200" dirty="0">
              <a:latin typeface="Arial" panose="020B0604020202020204" pitchFamily="34" charset="0"/>
            </a:endParaRPr>
          </a:p>
        </p:txBody>
      </p:sp>
    </p:spTree>
    <p:extLst>
      <p:ext uri="{BB962C8B-B14F-4D97-AF65-F5344CB8AC3E}">
        <p14:creationId xmlns:p14="http://schemas.microsoft.com/office/powerpoint/2010/main" val="31947292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Marketing </a:t>
            </a:r>
            <a:r>
              <a:rPr lang="cs-CZ" b="1" dirty="0" err="1">
                <a:latin typeface="Arial" pitchFamily="34" charset="0"/>
                <a:cs typeface="Arial" pitchFamily="34" charset="0"/>
              </a:rPr>
              <a:t>Communication</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VIRAL MARKETING</a:t>
            </a:r>
          </a:p>
        </p:txBody>
      </p:sp>
      <p:sp>
        <p:nvSpPr>
          <p:cNvPr id="3079" name="TextovéPole 10"/>
          <p:cNvSpPr txBox="1">
            <a:spLocks noChangeArrowheads="1"/>
          </p:cNvSpPr>
          <p:nvPr/>
        </p:nvSpPr>
        <p:spPr bwMode="auto">
          <a:xfrm>
            <a:off x="503238" y="1512044"/>
            <a:ext cx="8477250"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zh-CN" sz="2200" b="1" dirty="0">
                <a:latin typeface="Arial" panose="020B0604020202020204" pitchFamily="34" charset="0"/>
                <a:ea typeface="SimSun" pitchFamily="2" charset="-122"/>
                <a:hlinkClick r:id="rId2"/>
              </a:rPr>
              <a:t>Viral</a:t>
            </a:r>
            <a:r>
              <a:rPr lang="en-US" altLang="zh-CN" sz="2200" b="1" dirty="0">
                <a:latin typeface="Arial" panose="020B0604020202020204" pitchFamily="34" charset="0"/>
                <a:ea typeface="SimSun" pitchFamily="2" charset="-122"/>
              </a:rPr>
              <a:t> </a:t>
            </a:r>
            <a:r>
              <a:rPr lang="en-US" altLang="zh-CN" sz="2200" b="1" dirty="0">
                <a:latin typeface="Arial" panose="020B0604020202020204" pitchFamily="34" charset="0"/>
                <a:ea typeface="SimSun" pitchFamily="2" charset="-122"/>
                <a:hlinkClick r:id="rId3"/>
              </a:rPr>
              <a:t>marketing</a:t>
            </a:r>
            <a:r>
              <a:rPr lang="en-US" altLang="zh-CN" sz="2200" dirty="0">
                <a:latin typeface="Arial" panose="020B0604020202020204" pitchFamily="34" charset="0"/>
                <a:ea typeface="SimSun" pitchFamily="2" charset="-122"/>
              </a:rPr>
              <a:t> and </a:t>
            </a:r>
            <a:r>
              <a:rPr lang="en-US" altLang="zh-CN" sz="2200" b="1" dirty="0">
                <a:latin typeface="Arial" panose="020B0604020202020204" pitchFamily="34" charset="0"/>
                <a:ea typeface="SimSun" pitchFamily="2" charset="-122"/>
                <a:hlinkClick r:id="rId4"/>
              </a:rPr>
              <a:t>viral advertising</a:t>
            </a:r>
            <a:r>
              <a:rPr lang="en-US" altLang="zh-CN" sz="2200" dirty="0">
                <a:latin typeface="Arial" panose="020B0604020202020204" pitchFamily="34" charset="0"/>
                <a:ea typeface="SimSun" pitchFamily="2" charset="-122"/>
              </a:rPr>
              <a:t> </a:t>
            </a:r>
            <a:r>
              <a:rPr lang="en-US" altLang="cs-CZ" sz="2200" dirty="0">
                <a:latin typeface="Arial" panose="020B0604020202020204" pitchFamily="34" charset="0"/>
              </a:rPr>
              <a:t>refer to marketing techniques that use pre-existing social networks to produce increases in brand awareness, through self-replicating viral processes.</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Advantages: low costs, quick spread of information, high effectivity of targeting. </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Disadvantages: loss of the information control which are spread among people.</a:t>
            </a:r>
          </a:p>
        </p:txBody>
      </p:sp>
    </p:spTree>
    <p:extLst>
      <p:ext uri="{BB962C8B-B14F-4D97-AF65-F5344CB8AC3E}">
        <p14:creationId xmlns:p14="http://schemas.microsoft.com/office/powerpoint/2010/main" val="3067454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Marketing </a:t>
            </a:r>
            <a:r>
              <a:rPr lang="cs-CZ" b="1" dirty="0" err="1">
                <a:latin typeface="Arial" pitchFamily="34" charset="0"/>
                <a:cs typeface="Arial" pitchFamily="34" charset="0"/>
              </a:rPr>
              <a:t>Communication</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1. MARKETING COMMUNICATION</a:t>
            </a:r>
          </a:p>
        </p:txBody>
      </p:sp>
      <p:sp>
        <p:nvSpPr>
          <p:cNvPr id="3079" name="TextovéPole 10"/>
          <p:cNvSpPr txBox="1">
            <a:spLocks noChangeArrowheads="1"/>
          </p:cNvSpPr>
          <p:nvPr/>
        </p:nvSpPr>
        <p:spPr bwMode="auto">
          <a:xfrm>
            <a:off x="503238" y="1512044"/>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Communication = transactional process between two or more parties whereby meaning is exchanged through the intentional use of symbols.</a:t>
            </a:r>
            <a:endParaRPr lang="cs-CZ"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Marketing com</a:t>
            </a:r>
            <a:r>
              <a:rPr lang="cs-CZ" altLang="cs-CZ" sz="2200" dirty="0">
                <a:latin typeface="Arial" panose="020B0604020202020204" pitchFamily="34" charset="0"/>
              </a:rPr>
              <a:t>m</a:t>
            </a:r>
            <a:r>
              <a:rPr lang="en-US" altLang="cs-CZ" sz="2200" dirty="0" err="1">
                <a:latin typeface="Arial" panose="020B0604020202020204" pitchFamily="34" charset="0"/>
              </a:rPr>
              <a:t>unication</a:t>
            </a:r>
            <a:r>
              <a:rPr lang="en-US" altLang="cs-CZ" sz="2200" dirty="0">
                <a:latin typeface="Arial" panose="020B0604020202020204" pitchFamily="34" charset="0"/>
              </a:rPr>
              <a:t>:</a:t>
            </a:r>
          </a:p>
          <a:p>
            <a:pPr marL="1028700" lvl="1" eaLnBrk="1" hangingPunct="1">
              <a:spcBef>
                <a:spcPct val="0"/>
              </a:spcBef>
              <a:defRPr/>
            </a:pPr>
            <a:r>
              <a:rPr lang="en-US" altLang="cs-CZ" sz="1800" dirty="0">
                <a:latin typeface="Arial" panose="020B0604020202020204" pitchFamily="34" charset="0"/>
              </a:rPr>
              <a:t>Broader concept: all planned and unplanned communication at all points of contact with the organization's current and potential customers (product packaging, brand perception, price, place of distribution, advertising, employee behavior, traditions, organization etc.)</a:t>
            </a:r>
            <a:r>
              <a:rPr lang="cs-CZ" altLang="cs-CZ" sz="1800" dirty="0">
                <a:latin typeface="Arial" panose="020B0604020202020204" pitchFamily="34" charset="0"/>
              </a:rPr>
              <a:t>.</a:t>
            </a:r>
            <a:r>
              <a:rPr lang="en-US" altLang="cs-CZ" sz="1800" dirty="0">
                <a:latin typeface="Arial" panose="020B0604020202020204" pitchFamily="34" charset="0"/>
              </a:rPr>
              <a:t> </a:t>
            </a:r>
            <a:r>
              <a:rPr lang="cs-CZ" altLang="cs-CZ" sz="1800" dirty="0" err="1">
                <a:latin typeface="Arial" panose="020B0604020202020204" pitchFamily="34" charset="0"/>
              </a:rPr>
              <a:t>Leads</a:t>
            </a:r>
            <a:r>
              <a:rPr lang="cs-CZ" altLang="cs-CZ" sz="1800" dirty="0">
                <a:latin typeface="Arial" panose="020B0604020202020204" pitchFamily="34" charset="0"/>
              </a:rPr>
              <a:t> to i</a:t>
            </a:r>
            <a:r>
              <a:rPr lang="en-US" altLang="cs-CZ" sz="1800" dirty="0" err="1">
                <a:latin typeface="Arial" panose="020B0604020202020204" pitchFamily="34" charset="0"/>
              </a:rPr>
              <a:t>ntegrated</a:t>
            </a:r>
            <a:r>
              <a:rPr lang="en-US" altLang="cs-CZ" sz="1800" dirty="0">
                <a:latin typeface="Arial" panose="020B0604020202020204" pitchFamily="34" charset="0"/>
              </a:rPr>
              <a:t> marketing communication.</a:t>
            </a:r>
          </a:p>
          <a:p>
            <a:pPr marL="1028700" lvl="1" eaLnBrk="1" hangingPunct="1">
              <a:spcBef>
                <a:spcPct val="0"/>
              </a:spcBef>
              <a:defRPr/>
            </a:pPr>
            <a:r>
              <a:rPr lang="en-US" altLang="cs-CZ" sz="1800" dirty="0">
                <a:latin typeface="Arial" panose="020B0604020202020204" pitchFamily="34" charset="0"/>
              </a:rPr>
              <a:t>Narrower concept: marketing communication mix.</a:t>
            </a:r>
          </a:p>
          <a:p>
            <a:pPr marL="285750" indent="-285750" eaLnBrk="1" hangingPunct="1">
              <a:spcBef>
                <a:spcPct val="0"/>
              </a:spcBef>
              <a:defRPr/>
            </a:pPr>
            <a:r>
              <a:rPr lang="en-US" altLang="cs-CZ" sz="2200" dirty="0">
                <a:latin typeface="Arial" panose="020B0604020202020204" pitchFamily="34" charset="0"/>
              </a:rPr>
              <a:t>Communication has the following features:</a:t>
            </a:r>
          </a:p>
          <a:p>
            <a:pPr marL="1028700" lvl="1" eaLnBrk="1" hangingPunct="1">
              <a:spcBef>
                <a:spcPct val="0"/>
              </a:spcBef>
              <a:defRPr/>
            </a:pPr>
            <a:r>
              <a:rPr lang="en-US" altLang="cs-CZ" sz="1800" dirty="0">
                <a:latin typeface="Arial" panose="020B0604020202020204" pitchFamily="34" charset="0"/>
              </a:rPr>
              <a:t>is deliberate - a deliberate effort should bring about the intended reaction, especially if the goal </a:t>
            </a:r>
            <a:r>
              <a:rPr lang="cs-CZ" altLang="cs-CZ" sz="1800" dirty="0" err="1">
                <a:latin typeface="Arial" panose="020B0604020202020204" pitchFamily="34" charset="0"/>
              </a:rPr>
              <a:t>is</a:t>
            </a:r>
            <a:r>
              <a:rPr lang="en-US" altLang="cs-CZ" sz="1800" dirty="0">
                <a:latin typeface="Arial" panose="020B0604020202020204" pitchFamily="34" charset="0"/>
              </a:rPr>
              <a:t> persuasion</a:t>
            </a:r>
            <a:r>
              <a:rPr lang="cs-CZ" altLang="cs-CZ" sz="1800" dirty="0">
                <a:latin typeface="Arial" panose="020B0604020202020204" pitchFamily="34" charset="0"/>
              </a:rPr>
              <a:t>.</a:t>
            </a:r>
            <a:endParaRPr lang="en-US" altLang="cs-CZ" sz="1800" dirty="0">
              <a:latin typeface="Arial" panose="020B0604020202020204" pitchFamily="34" charset="0"/>
            </a:endParaRPr>
          </a:p>
          <a:p>
            <a:pPr marL="1028700" lvl="1" eaLnBrk="1" hangingPunct="1">
              <a:spcBef>
                <a:spcPct val="0"/>
              </a:spcBef>
              <a:defRPr/>
            </a:pPr>
            <a:r>
              <a:rPr lang="en-US" altLang="cs-CZ" sz="1800" dirty="0">
                <a:latin typeface="Arial" panose="020B0604020202020204" pitchFamily="34" charset="0"/>
              </a:rPr>
              <a:t>the transmission - it is an exchange of messages based on the motivation of all participants</a:t>
            </a:r>
            <a:r>
              <a:rPr lang="cs-CZ" altLang="cs-CZ" sz="1800" dirty="0">
                <a:latin typeface="Arial" panose="020B0604020202020204" pitchFamily="34" charset="0"/>
              </a:rPr>
              <a:t>.</a:t>
            </a:r>
            <a:endParaRPr lang="en-US" altLang="cs-CZ" sz="1800" dirty="0">
              <a:latin typeface="Arial" panose="020B0604020202020204" pitchFamily="34" charset="0"/>
            </a:endParaRPr>
          </a:p>
          <a:p>
            <a:pPr marL="1028700" lvl="1" eaLnBrk="1" hangingPunct="1">
              <a:spcBef>
                <a:spcPct val="0"/>
              </a:spcBef>
              <a:defRPr/>
            </a:pPr>
            <a:r>
              <a:rPr lang="en-US" altLang="cs-CZ" sz="1800" dirty="0">
                <a:latin typeface="Arial" panose="020B0604020202020204" pitchFamily="34" charset="0"/>
              </a:rPr>
              <a:t>is symbolic – </a:t>
            </a:r>
            <a:r>
              <a:rPr lang="cs-CZ" altLang="cs-CZ" sz="1800" dirty="0" err="1">
                <a:latin typeface="Arial" panose="020B0604020202020204" pitchFamily="34" charset="0"/>
              </a:rPr>
              <a:t>uses</a:t>
            </a:r>
            <a:r>
              <a:rPr lang="cs-CZ" altLang="cs-CZ" sz="1800" dirty="0">
                <a:latin typeface="Arial" panose="020B0604020202020204" pitchFamily="34" charset="0"/>
              </a:rPr>
              <a:t> </a:t>
            </a:r>
            <a:r>
              <a:rPr lang="en-US" altLang="cs-CZ" sz="1800" dirty="0">
                <a:latin typeface="Arial" panose="020B0604020202020204" pitchFamily="34" charset="0"/>
              </a:rPr>
              <a:t>symbols (words, pictures, etc.).</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Marketing </a:t>
            </a:r>
            <a:r>
              <a:rPr lang="cs-CZ" b="1" dirty="0" err="1">
                <a:latin typeface="Arial" pitchFamily="34" charset="0"/>
                <a:cs typeface="Arial" pitchFamily="34" charset="0"/>
              </a:rPr>
              <a:t>Communication</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PRODUCT PLACEMENT</a:t>
            </a:r>
          </a:p>
        </p:txBody>
      </p:sp>
      <p:sp>
        <p:nvSpPr>
          <p:cNvPr id="3079" name="TextovéPole 10"/>
          <p:cNvSpPr txBox="1">
            <a:spLocks noChangeArrowheads="1"/>
          </p:cNvSpPr>
          <p:nvPr/>
        </p:nvSpPr>
        <p:spPr bwMode="auto">
          <a:xfrm>
            <a:off x="465138" y="1348800"/>
            <a:ext cx="8477250" cy="4561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lnSpc>
                <a:spcPct val="80000"/>
              </a:lnSpc>
            </a:pPr>
            <a:r>
              <a:rPr lang="en-US" altLang="zh-CN" sz="2200" dirty="0">
                <a:latin typeface="Arial" panose="020B0604020202020204" pitchFamily="34" charset="0"/>
                <a:ea typeface="SimSun" pitchFamily="2" charset="-122"/>
                <a:hlinkClick r:id="rId2"/>
              </a:rPr>
              <a:t>Product</a:t>
            </a:r>
            <a:r>
              <a:rPr lang="en-US" altLang="zh-CN" sz="2200" dirty="0">
                <a:latin typeface="Arial" panose="020B0604020202020204" pitchFamily="34" charset="0"/>
                <a:ea typeface="SimSun" pitchFamily="2" charset="-122"/>
              </a:rPr>
              <a:t> </a:t>
            </a:r>
            <a:r>
              <a:rPr lang="en-US" altLang="zh-CN" sz="2200" dirty="0">
                <a:latin typeface="Arial" panose="020B0604020202020204" pitchFamily="34" charset="0"/>
                <a:ea typeface="SimSun" pitchFamily="2" charset="-122"/>
                <a:hlinkClick r:id="rId3"/>
              </a:rPr>
              <a:t>placement </a:t>
            </a:r>
            <a:r>
              <a:rPr lang="en-US" altLang="zh-CN" sz="2200" dirty="0">
                <a:latin typeface="Arial" panose="020B0604020202020204" pitchFamily="34" charset="0"/>
                <a:ea typeface="SimSun" pitchFamily="2" charset="-122"/>
              </a:rPr>
              <a:t>a</a:t>
            </a:r>
            <a:r>
              <a:rPr lang="en-US" altLang="zh-CN" sz="2200" dirty="0">
                <a:latin typeface="Arial" panose="020B0604020202020204" pitchFamily="34" charset="0"/>
                <a:ea typeface="SimSun" pitchFamily="2" charset="-122"/>
                <a:hlinkClick r:id="rId4"/>
              </a:rPr>
              <a:t>dvertisements</a:t>
            </a:r>
            <a:r>
              <a:rPr lang="en-US" altLang="zh-CN" sz="2200" dirty="0">
                <a:latin typeface="Arial" panose="020B0604020202020204" pitchFamily="34" charset="0"/>
                <a:ea typeface="SimSun" pitchFamily="2" charset="-122"/>
              </a:rPr>
              <a:t> are promotional ads placed by marketers using real commercial products and services in media, where the presence of a particular brand is the result of an economic exchange. </a:t>
            </a:r>
          </a:p>
          <a:p>
            <a:pPr marL="342900" indent="-342900" eaLnBrk="1" hangingPunct="1">
              <a:lnSpc>
                <a:spcPct val="80000"/>
              </a:lnSpc>
            </a:pPr>
            <a:endParaRPr lang="en-US" altLang="zh-CN" sz="2200" dirty="0">
              <a:latin typeface="Arial" panose="020B0604020202020204" pitchFamily="34" charset="0"/>
              <a:ea typeface="SimSun" pitchFamily="2" charset="-122"/>
            </a:endParaRPr>
          </a:p>
          <a:p>
            <a:pPr marL="342900" indent="-342900" eaLnBrk="1" hangingPunct="1">
              <a:lnSpc>
                <a:spcPct val="80000"/>
              </a:lnSpc>
            </a:pPr>
            <a:r>
              <a:rPr lang="en-US" altLang="zh-CN" sz="2200" dirty="0">
                <a:latin typeface="Arial" panose="020B0604020202020204" pitchFamily="34" charset="0"/>
                <a:ea typeface="SimSun" pitchFamily="2" charset="-122"/>
              </a:rPr>
              <a:t>Product placement appears in plays, film, television series, music videos, video games and books. </a:t>
            </a:r>
          </a:p>
          <a:p>
            <a:pPr marL="342900" indent="-342900" eaLnBrk="1" hangingPunct="1">
              <a:lnSpc>
                <a:spcPct val="80000"/>
              </a:lnSpc>
            </a:pPr>
            <a:endParaRPr lang="en-US" altLang="zh-CN" sz="2200" dirty="0">
              <a:latin typeface="Arial" panose="020B0604020202020204" pitchFamily="34" charset="0"/>
              <a:ea typeface="SimSun" pitchFamily="2" charset="-122"/>
            </a:endParaRPr>
          </a:p>
          <a:p>
            <a:pPr marL="342900" indent="-342900" eaLnBrk="1" hangingPunct="1">
              <a:lnSpc>
                <a:spcPct val="80000"/>
              </a:lnSpc>
            </a:pPr>
            <a:r>
              <a:rPr lang="en-US" altLang="zh-CN" sz="2200" dirty="0">
                <a:latin typeface="Arial" panose="020B0604020202020204" pitchFamily="34" charset="0"/>
                <a:ea typeface="SimSun" pitchFamily="2" charset="-122"/>
              </a:rPr>
              <a:t>One of the best-known instances of product placement appeared in 1982 movie </a:t>
            </a:r>
            <a:r>
              <a:rPr lang="en-US" altLang="zh-CN" sz="2200" i="1" dirty="0">
                <a:latin typeface="Arial" panose="020B0604020202020204" pitchFamily="34" charset="0"/>
                <a:ea typeface="SimSun" pitchFamily="2" charset="-122"/>
              </a:rPr>
              <a:t>E.T. the Extra-Terrestrial</a:t>
            </a:r>
            <a:r>
              <a:rPr lang="en-US" altLang="zh-CN" sz="2200" dirty="0">
                <a:latin typeface="Arial" panose="020B0604020202020204" pitchFamily="34" charset="0"/>
                <a:ea typeface="SimSun" pitchFamily="2" charset="-122"/>
              </a:rPr>
              <a:t>, which increased sales of Reese's Pieces 80 percent.</a:t>
            </a:r>
          </a:p>
          <a:p>
            <a:pPr marL="342900" indent="-342900" eaLnBrk="1" hangingPunct="1">
              <a:lnSpc>
                <a:spcPct val="80000"/>
              </a:lnSpc>
            </a:pPr>
            <a:endParaRPr lang="en-US" altLang="zh-CN" sz="2200" dirty="0">
              <a:latin typeface="Arial" panose="020B0604020202020204" pitchFamily="34" charset="0"/>
              <a:ea typeface="SimSun" pitchFamily="2" charset="-122"/>
            </a:endParaRPr>
          </a:p>
          <a:p>
            <a:pPr marL="342900" indent="-342900" eaLnBrk="1" hangingPunct="1">
              <a:lnSpc>
                <a:spcPct val="80000"/>
              </a:lnSpc>
            </a:pPr>
            <a:r>
              <a:rPr lang="en-US" altLang="zh-CN" sz="2200" dirty="0">
                <a:latin typeface="Arial" panose="020B0604020202020204" pitchFamily="34" charset="0"/>
                <a:ea typeface="SimSun" pitchFamily="2" charset="-122"/>
              </a:rPr>
              <a:t>In general it is illegal communication activity because it is considered as a hidden advertisement (in some cases PP can be realized).</a:t>
            </a:r>
            <a:endParaRPr lang="en-US" altLang="zh-CN" sz="2200" dirty="0">
              <a:latin typeface="Arial" panose="020B0604020202020204" pitchFamily="34" charset="0"/>
              <a:ea typeface="SimSun" pitchFamily="2" charset="-122"/>
              <a:sym typeface="Wingdings" pitchFamily="2" charset="2"/>
            </a:endParaRPr>
          </a:p>
        </p:txBody>
      </p:sp>
    </p:spTree>
    <p:extLst>
      <p:ext uri="{BB962C8B-B14F-4D97-AF65-F5344CB8AC3E}">
        <p14:creationId xmlns:p14="http://schemas.microsoft.com/office/powerpoint/2010/main" val="20710376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Marketing </a:t>
            </a:r>
            <a:r>
              <a:rPr lang="cs-CZ" b="1" dirty="0" err="1">
                <a:latin typeface="Arial" pitchFamily="34" charset="0"/>
                <a:cs typeface="Arial" pitchFamily="34" charset="0"/>
              </a:rPr>
              <a:t>Communication</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EVENT MARKETING</a:t>
            </a:r>
          </a:p>
        </p:txBody>
      </p:sp>
      <p:sp>
        <p:nvSpPr>
          <p:cNvPr id="3079" name="TextovéPole 10"/>
          <p:cNvSpPr txBox="1">
            <a:spLocks noChangeArrowheads="1"/>
          </p:cNvSpPr>
          <p:nvPr/>
        </p:nvSpPr>
        <p:spPr bwMode="auto">
          <a:xfrm>
            <a:off x="465138" y="1348800"/>
            <a:ext cx="847725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Event marketing makes customers see brand, company, product as in touch with their interests and lives. </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 company is able to acquire new customers and build mutual relationship with the existing customers thanks to emotions. </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Concerts, sports events, roadshow, the open-doors, …</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 target groups: customers B2C, customers B2B, employees</a:t>
            </a:r>
          </a:p>
        </p:txBody>
      </p:sp>
    </p:spTree>
    <p:extLst>
      <p:ext uri="{BB962C8B-B14F-4D97-AF65-F5344CB8AC3E}">
        <p14:creationId xmlns:p14="http://schemas.microsoft.com/office/powerpoint/2010/main" val="38945514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Marketing </a:t>
            </a:r>
            <a:r>
              <a:rPr lang="cs-CZ" b="1" dirty="0" err="1">
                <a:latin typeface="Arial" pitchFamily="34" charset="0"/>
                <a:cs typeface="Arial" pitchFamily="34" charset="0"/>
              </a:rPr>
              <a:t>Communication</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Example - Apple and Media 1</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465138" y="1348800"/>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Compared to other large companies </a:t>
            </a:r>
            <a:r>
              <a:rPr lang="cs-CZ" altLang="cs-CZ" sz="2200" dirty="0">
                <a:latin typeface="Arial" panose="020B0604020202020204" pitchFamily="34" charset="0"/>
              </a:rPr>
              <a:t>Apple </a:t>
            </a:r>
            <a:r>
              <a:rPr lang="cs-CZ" altLang="cs-CZ" sz="2200" dirty="0" err="1">
                <a:latin typeface="Arial" panose="020B0604020202020204" pitchFamily="34" charset="0"/>
              </a:rPr>
              <a:t>does</a:t>
            </a:r>
            <a:r>
              <a:rPr lang="cs-CZ" altLang="cs-CZ" sz="2200" dirty="0">
                <a:latin typeface="Arial" panose="020B0604020202020204" pitchFamily="34" charset="0"/>
              </a:rPr>
              <a:t> not </a:t>
            </a:r>
            <a:r>
              <a:rPr lang="en-US" altLang="cs-CZ" sz="2200" dirty="0">
                <a:latin typeface="Arial" panose="020B0604020202020204" pitchFamily="34" charset="0"/>
              </a:rPr>
              <a:t>outsource PR, but does </a:t>
            </a:r>
            <a:r>
              <a:rPr lang="cs-CZ" altLang="cs-CZ" sz="2200" dirty="0" err="1">
                <a:latin typeface="Arial" panose="020B0604020202020204" pitchFamily="34" charset="0"/>
              </a:rPr>
              <a:t>it</a:t>
            </a:r>
            <a:r>
              <a:rPr lang="cs-CZ" altLang="cs-CZ" sz="2200" dirty="0">
                <a:latin typeface="Arial" panose="020B0604020202020204" pitchFamily="34" charset="0"/>
              </a:rPr>
              <a:t> </a:t>
            </a:r>
            <a:r>
              <a:rPr lang="en-US" altLang="cs-CZ" sz="2200" dirty="0" err="1">
                <a:latin typeface="Arial" panose="020B0604020202020204" pitchFamily="34" charset="0"/>
              </a:rPr>
              <a:t>inhouse</a:t>
            </a:r>
            <a:r>
              <a:rPr lang="en-US" altLang="cs-CZ" sz="2200" dirty="0">
                <a:latin typeface="Arial" panose="020B0604020202020204" pitchFamily="34" charset="0"/>
              </a:rPr>
              <a:t> - hundreds of employees. Outsource only </a:t>
            </a:r>
            <a:r>
              <a:rPr lang="cs-CZ" altLang="cs-CZ" sz="2200" dirty="0" err="1">
                <a:latin typeface="Arial" panose="020B0604020202020204" pitchFamily="34" charset="0"/>
              </a:rPr>
              <a:t>for</a:t>
            </a:r>
            <a:r>
              <a:rPr lang="en-US" altLang="cs-CZ" sz="2200" dirty="0">
                <a:latin typeface="Arial" panose="020B0604020202020204" pitchFamily="34" charset="0"/>
              </a:rPr>
              <a:t> small insignificant markets - such as the Czech Republic.</a:t>
            </a:r>
          </a:p>
          <a:p>
            <a:pPr marL="285750" indent="-285750" eaLnBrk="1" hangingPunct="1">
              <a:spcBef>
                <a:spcPct val="0"/>
              </a:spcBef>
              <a:defRPr/>
            </a:pPr>
            <a:r>
              <a:rPr lang="en-US" altLang="cs-CZ" sz="2200" dirty="0">
                <a:latin typeface="Arial" panose="020B0604020202020204" pitchFamily="34" charset="0"/>
              </a:rPr>
              <a:t>Even in major markets</a:t>
            </a:r>
            <a:r>
              <a:rPr lang="cs-CZ" altLang="cs-CZ" sz="2200" dirty="0">
                <a:latin typeface="Arial" panose="020B0604020202020204" pitchFamily="34" charset="0"/>
              </a:rPr>
              <a:t>,</a:t>
            </a:r>
            <a:r>
              <a:rPr lang="en-US" altLang="cs-CZ" sz="2200" dirty="0">
                <a:latin typeface="Arial" panose="020B0604020202020204" pitchFamily="34" charset="0"/>
              </a:rPr>
              <a:t> the rule </a:t>
            </a:r>
            <a:r>
              <a:rPr lang="cs-CZ" altLang="cs-CZ" sz="2200" dirty="0" err="1">
                <a:latin typeface="Arial" panose="020B0604020202020204" pitchFamily="34" charset="0"/>
              </a:rPr>
              <a:t>is</a:t>
            </a:r>
            <a:r>
              <a:rPr lang="cs-CZ" altLang="cs-CZ" sz="2200" dirty="0">
                <a:latin typeface="Arial" panose="020B0604020202020204" pitchFamily="34" charset="0"/>
              </a:rPr>
              <a:t> </a:t>
            </a:r>
            <a:r>
              <a:rPr lang="cs-CZ" altLang="cs-CZ" sz="2200" dirty="0" err="1">
                <a:latin typeface="Arial" panose="020B0604020202020204" pitchFamily="34" charset="0"/>
              </a:rPr>
              <a:t>minimal</a:t>
            </a:r>
            <a:r>
              <a:rPr lang="en-US" altLang="cs-CZ" sz="2200" dirty="0">
                <a:latin typeface="Arial" panose="020B0604020202020204" pitchFamily="34" charset="0"/>
              </a:rPr>
              <a:t> communication with the media, only to promote products and company image. If a media scandal</a:t>
            </a:r>
            <a:r>
              <a:rPr lang="cs-CZ" altLang="cs-CZ" sz="2200" dirty="0">
                <a:latin typeface="Arial" panose="020B0604020202020204" pitchFamily="34" charset="0"/>
              </a:rPr>
              <a:t> </a:t>
            </a:r>
            <a:r>
              <a:rPr lang="cs-CZ" altLang="cs-CZ" sz="2200" dirty="0" err="1">
                <a:latin typeface="Arial" panose="020B0604020202020204" pitchFamily="34" charset="0"/>
              </a:rPr>
              <a:t>occurs</a:t>
            </a:r>
            <a:r>
              <a:rPr lang="cs-CZ" altLang="cs-CZ" sz="2200" dirty="0">
                <a:latin typeface="Arial" panose="020B0604020202020204" pitchFamily="34" charset="0"/>
              </a:rPr>
              <a:t>, Apple </a:t>
            </a:r>
            <a:r>
              <a:rPr lang="cs-CZ" altLang="cs-CZ" sz="2200" dirty="0" err="1">
                <a:latin typeface="Arial" panose="020B0604020202020204" pitchFamily="34" charset="0"/>
              </a:rPr>
              <a:t>forces</a:t>
            </a:r>
            <a:r>
              <a:rPr lang="cs-CZ" altLang="cs-CZ" sz="2200" dirty="0">
                <a:latin typeface="Arial" panose="020B0604020202020204" pitchFamily="34" charset="0"/>
              </a:rPr>
              <a:t> </a:t>
            </a:r>
            <a:r>
              <a:rPr lang="cs-CZ" altLang="cs-CZ" sz="2200" dirty="0" err="1">
                <a:latin typeface="Arial" panose="020B0604020202020204" pitchFamily="34" charset="0"/>
              </a:rPr>
              <a:t>everyone</a:t>
            </a:r>
            <a:r>
              <a:rPr lang="cs-CZ" altLang="cs-CZ" sz="2200" dirty="0">
                <a:latin typeface="Arial" panose="020B0604020202020204" pitchFamily="34" charset="0"/>
              </a:rPr>
              <a:t> to n</a:t>
            </a:r>
            <a:r>
              <a:rPr lang="en-US" altLang="cs-CZ" sz="2200" dirty="0" err="1">
                <a:latin typeface="Arial" panose="020B0604020202020204" pitchFamily="34" charset="0"/>
              </a:rPr>
              <a:t>ot</a:t>
            </a:r>
            <a:r>
              <a:rPr lang="en-US" altLang="cs-CZ" sz="2200" dirty="0">
                <a:latin typeface="Arial" panose="020B0604020202020204" pitchFamily="34" charset="0"/>
              </a:rPr>
              <a:t> use </a:t>
            </a:r>
            <a:r>
              <a:rPr lang="cs-CZ" altLang="cs-CZ" sz="2200" dirty="0" err="1">
                <a:latin typeface="Arial" panose="020B0604020202020204" pitchFamily="34" charset="0"/>
              </a:rPr>
              <a:t>it</a:t>
            </a:r>
            <a:r>
              <a:rPr lang="en-US" altLang="cs-CZ" sz="2200" dirty="0">
                <a:latin typeface="Arial" panose="020B0604020202020204" pitchFamily="34" charset="0"/>
              </a:rPr>
              <a:t>s name.</a:t>
            </a:r>
          </a:p>
          <a:p>
            <a:pPr marL="285750" indent="-285750" eaLnBrk="1" hangingPunct="1">
              <a:spcBef>
                <a:spcPct val="0"/>
              </a:spcBef>
              <a:defRPr/>
            </a:pPr>
            <a:r>
              <a:rPr lang="en-US" altLang="cs-CZ" sz="2200" dirty="0">
                <a:latin typeface="Arial" panose="020B0604020202020204" pitchFamily="34" charset="0"/>
              </a:rPr>
              <a:t>The new strategy - working with bloggers, and </a:t>
            </a:r>
            <a:r>
              <a:rPr lang="cs-CZ" altLang="cs-CZ" sz="2200" dirty="0" err="1">
                <a:latin typeface="Arial" panose="020B0604020202020204" pitchFamily="34" charset="0"/>
              </a:rPr>
              <a:t>the</a:t>
            </a:r>
            <a:r>
              <a:rPr lang="cs-CZ" altLang="cs-CZ" sz="2200" dirty="0">
                <a:latin typeface="Arial" panose="020B0604020202020204" pitchFamily="34" charset="0"/>
              </a:rPr>
              <a:t> content </a:t>
            </a:r>
            <a:r>
              <a:rPr lang="cs-CZ" altLang="cs-CZ" sz="2200" dirty="0" err="1">
                <a:latin typeface="Arial" panose="020B0604020202020204" pitchFamily="34" charset="0"/>
              </a:rPr>
              <a:t>is</a:t>
            </a:r>
            <a:r>
              <a:rPr lang="cs-CZ" altLang="cs-CZ" sz="2200" dirty="0">
                <a:latin typeface="Arial" panose="020B0604020202020204" pitchFamily="34" charset="0"/>
              </a:rPr>
              <a:t> </a:t>
            </a:r>
            <a:r>
              <a:rPr lang="cs-CZ" altLang="cs-CZ" sz="2200" dirty="0" err="1">
                <a:latin typeface="Arial" panose="020B0604020202020204" pitchFamily="34" charset="0"/>
              </a:rPr>
              <a:t>only</a:t>
            </a:r>
            <a:r>
              <a:rPr lang="en-US" altLang="cs-CZ" sz="2200" dirty="0">
                <a:latin typeface="Arial" panose="020B0604020202020204" pitchFamily="34" charset="0"/>
              </a:rPr>
              <a:t> take</a:t>
            </a:r>
            <a:r>
              <a:rPr lang="cs-CZ" altLang="cs-CZ" sz="2200" dirty="0">
                <a:latin typeface="Arial" panose="020B0604020202020204" pitchFamily="34" charset="0"/>
              </a:rPr>
              <a:t>n</a:t>
            </a:r>
            <a:r>
              <a:rPr lang="en-US" altLang="cs-CZ" sz="2200" dirty="0">
                <a:latin typeface="Arial" panose="020B0604020202020204" pitchFamily="34" charset="0"/>
              </a:rPr>
              <a:t> </a:t>
            </a:r>
            <a:r>
              <a:rPr lang="cs-CZ" altLang="cs-CZ" sz="2200" dirty="0">
                <a:latin typeface="Arial" panose="020B0604020202020204" pitchFamily="34" charset="0"/>
              </a:rPr>
              <a:t>by </a:t>
            </a:r>
            <a:r>
              <a:rPr lang="cs-CZ" altLang="cs-CZ" sz="2200" dirty="0" err="1">
                <a:latin typeface="Arial" panose="020B0604020202020204" pitchFamily="34" charset="0"/>
              </a:rPr>
              <a:t>th</a:t>
            </a:r>
            <a:r>
              <a:rPr lang="en-US" altLang="cs-CZ" sz="2200" dirty="0">
                <a:latin typeface="Arial" panose="020B0604020202020204" pitchFamily="34" charset="0"/>
              </a:rPr>
              <a:t>e traditional media</a:t>
            </a:r>
            <a:r>
              <a:rPr lang="cs-CZ" altLang="cs-CZ" sz="2200" dirty="0">
                <a:latin typeface="Arial" panose="020B0604020202020204" pitchFamily="34" charset="0"/>
              </a:rPr>
              <a:t> </a:t>
            </a:r>
            <a:r>
              <a:rPr lang="cs-CZ" altLang="cs-CZ" sz="2200" dirty="0" err="1">
                <a:latin typeface="Arial" panose="020B0604020202020204" pitchFamily="34" charset="0"/>
              </a:rPr>
              <a:t>after</a:t>
            </a:r>
            <a:r>
              <a:rPr lang="en-US" altLang="cs-CZ" sz="2200" dirty="0">
                <a:latin typeface="Arial" panose="020B0604020202020204" pitchFamily="34" charset="0"/>
              </a:rPr>
              <a:t>. Controlled releases </a:t>
            </a:r>
            <a:r>
              <a:rPr lang="cs-CZ" altLang="cs-CZ" sz="2200" dirty="0">
                <a:latin typeface="Arial" panose="020B0604020202020204" pitchFamily="34" charset="0"/>
              </a:rPr>
              <a:t>of </a:t>
            </a:r>
            <a:r>
              <a:rPr lang="en-US" altLang="cs-CZ" sz="2200" dirty="0">
                <a:latin typeface="Arial" panose="020B0604020202020204" pitchFamily="34" charset="0"/>
              </a:rPr>
              <a:t>new information. The fight against misinformation. (Reuters example, which did not want to quote Cook, bloggers created considerable hate)</a:t>
            </a:r>
          </a:p>
          <a:p>
            <a:pPr marL="285750" indent="-285750" eaLnBrk="1" hangingPunct="1">
              <a:spcBef>
                <a:spcPct val="0"/>
              </a:spcBef>
              <a:defRPr/>
            </a:pPr>
            <a:r>
              <a:rPr lang="en-US" altLang="cs-CZ" sz="2200" dirty="0">
                <a:latin typeface="Arial" panose="020B0604020202020204" pitchFamily="34" charset="0"/>
              </a:rPr>
              <a:t>PR team monitors competition </a:t>
            </a:r>
            <a:r>
              <a:rPr lang="cs-CZ" altLang="cs-CZ" sz="2200" dirty="0" err="1">
                <a:latin typeface="Arial" panose="020B0604020202020204" pitchFamily="34" charset="0"/>
              </a:rPr>
              <a:t>fails</a:t>
            </a:r>
            <a:r>
              <a:rPr lang="cs-CZ" altLang="cs-CZ" sz="2200" dirty="0">
                <a:latin typeface="Arial" panose="020B0604020202020204" pitchFamily="34" charset="0"/>
              </a:rPr>
              <a:t> </a:t>
            </a:r>
            <a:r>
              <a:rPr lang="en-US" altLang="cs-CZ" sz="2200" dirty="0">
                <a:latin typeface="Arial" panose="020B0604020202020204" pitchFamily="34" charset="0"/>
              </a:rPr>
              <a:t>and forward</a:t>
            </a:r>
            <a:r>
              <a:rPr lang="cs-CZ" altLang="cs-CZ" sz="2200" dirty="0">
                <a:latin typeface="Arial" panose="020B0604020202020204" pitchFamily="34" charset="0"/>
              </a:rPr>
              <a:t> </a:t>
            </a:r>
            <a:r>
              <a:rPr lang="cs-CZ" altLang="cs-CZ" sz="2200" dirty="0" err="1">
                <a:latin typeface="Arial" panose="020B0604020202020204" pitchFamily="34" charset="0"/>
              </a:rPr>
              <a:t>it</a:t>
            </a:r>
            <a:r>
              <a:rPr lang="cs-CZ" altLang="cs-CZ" sz="2200" dirty="0">
                <a:latin typeface="Arial" panose="020B0604020202020204" pitchFamily="34" charset="0"/>
              </a:rPr>
              <a:t> to </a:t>
            </a:r>
            <a:r>
              <a:rPr lang="cs-CZ" altLang="cs-CZ" sz="2200" dirty="0" err="1">
                <a:latin typeface="Arial" panose="020B0604020202020204" pitchFamily="34" charset="0"/>
              </a:rPr>
              <a:t>their</a:t>
            </a:r>
            <a:r>
              <a:rPr lang="cs-CZ" altLang="cs-CZ" sz="2200" dirty="0">
                <a:latin typeface="Arial" panose="020B0604020202020204" pitchFamily="34" charset="0"/>
              </a:rPr>
              <a:t> </a:t>
            </a:r>
            <a:r>
              <a:rPr lang="en-US" altLang="cs-CZ" sz="2200" dirty="0">
                <a:latin typeface="Arial" panose="020B0604020202020204" pitchFamily="34" charset="0"/>
              </a:rPr>
              <a:t>bloggers.</a:t>
            </a:r>
          </a:p>
        </p:txBody>
      </p:sp>
    </p:spTree>
    <p:extLst>
      <p:ext uri="{BB962C8B-B14F-4D97-AF65-F5344CB8AC3E}">
        <p14:creationId xmlns:p14="http://schemas.microsoft.com/office/powerpoint/2010/main" val="21822135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Marketing </a:t>
            </a:r>
            <a:r>
              <a:rPr lang="cs-CZ" b="1" dirty="0" err="1">
                <a:latin typeface="Arial" pitchFamily="34" charset="0"/>
                <a:cs typeface="Arial" pitchFamily="34" charset="0"/>
              </a:rPr>
              <a:t>Communication</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Example - Apple and Media </a:t>
            </a:r>
            <a:r>
              <a:rPr lang="cs-CZ" altLang="cs-CZ" sz="2400" b="1" dirty="0">
                <a:latin typeface="Arial" panose="020B0604020202020204" pitchFamily="34" charset="0"/>
              </a:rPr>
              <a:t>2</a:t>
            </a:r>
          </a:p>
        </p:txBody>
      </p:sp>
      <p:sp>
        <p:nvSpPr>
          <p:cNvPr id="3079" name="TextovéPole 10"/>
          <p:cNvSpPr txBox="1">
            <a:spLocks noChangeArrowheads="1"/>
          </p:cNvSpPr>
          <p:nvPr/>
        </p:nvSpPr>
        <p:spPr bwMode="auto">
          <a:xfrm>
            <a:off x="465138" y="1348800"/>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PR team consists of 6 teams – interesting</a:t>
            </a:r>
            <a:r>
              <a:rPr lang="cs-CZ" altLang="cs-CZ" sz="2200" dirty="0">
                <a:latin typeface="Arial" panose="020B0604020202020204" pitchFamily="34" charset="0"/>
              </a:rPr>
              <a:t> </a:t>
            </a:r>
            <a:r>
              <a:rPr lang="cs-CZ" altLang="cs-CZ" sz="2200" dirty="0" err="1">
                <a:latin typeface="Arial" panose="020B0604020202020204" pitchFamily="34" charset="0"/>
              </a:rPr>
              <a:t>is</a:t>
            </a:r>
            <a:r>
              <a:rPr lang="cs-CZ" altLang="cs-CZ" sz="2200" dirty="0">
                <a:latin typeface="Arial" panose="020B0604020202020204" pitchFamily="34" charset="0"/>
              </a:rPr>
              <a:t> </a:t>
            </a:r>
            <a:r>
              <a:rPr lang="cs-CZ" altLang="cs-CZ" sz="2200" dirty="0" err="1">
                <a:latin typeface="Arial" panose="020B0604020202020204" pitchFamily="34" charset="0"/>
              </a:rPr>
              <a:t>the</a:t>
            </a:r>
            <a:r>
              <a:rPr lang="cs-CZ" altLang="cs-CZ" sz="2200" dirty="0">
                <a:latin typeface="Arial" panose="020B0604020202020204" pitchFamily="34" charset="0"/>
              </a:rPr>
              <a:t> </a:t>
            </a:r>
            <a:r>
              <a:rPr lang="en-US" altLang="cs-CZ" sz="2200" dirty="0">
                <a:latin typeface="Arial" panose="020B0604020202020204" pitchFamily="34" charset="0"/>
              </a:rPr>
              <a:t>"Momentum and Buzz Team". </a:t>
            </a:r>
            <a:r>
              <a:rPr lang="cs-CZ" altLang="cs-CZ" sz="2200" dirty="0" err="1">
                <a:latin typeface="Arial" panose="020B0604020202020204" pitchFamily="34" charset="0"/>
              </a:rPr>
              <a:t>It</a:t>
            </a:r>
            <a:r>
              <a:rPr lang="cs-CZ" altLang="cs-CZ" sz="2200" dirty="0">
                <a:latin typeface="Arial" panose="020B0604020202020204" pitchFamily="34" charset="0"/>
              </a:rPr>
              <a:t> </a:t>
            </a:r>
            <a:r>
              <a:rPr lang="en-US" altLang="cs-CZ" sz="2200" dirty="0">
                <a:latin typeface="Arial" panose="020B0604020202020204" pitchFamily="34" charset="0"/>
              </a:rPr>
              <a:t>is in charge of indirect marketing, such as the Apple products in the hands of celebrities or </a:t>
            </a:r>
            <a:r>
              <a:rPr lang="cs-CZ" altLang="cs-CZ" sz="2200" dirty="0">
                <a:latin typeface="Arial" panose="020B0604020202020204" pitchFamily="34" charset="0"/>
              </a:rPr>
              <a:t>in </a:t>
            </a:r>
            <a:r>
              <a:rPr lang="en-US" altLang="cs-CZ" sz="2200" dirty="0">
                <a:latin typeface="Arial" panose="020B0604020202020204" pitchFamily="34" charset="0"/>
              </a:rPr>
              <a:t>TV </a:t>
            </a:r>
            <a:r>
              <a:rPr lang="cs-CZ" altLang="cs-CZ" sz="2200" dirty="0" err="1">
                <a:latin typeface="Arial" panose="020B0604020202020204" pitchFamily="34" charset="0"/>
              </a:rPr>
              <a:t>shows</a:t>
            </a:r>
            <a:r>
              <a:rPr lang="en-US" altLang="cs-CZ" sz="2200" dirty="0">
                <a:latin typeface="Arial" panose="020B0604020202020204" pitchFamily="34" charset="0"/>
              </a:rPr>
              <a:t>.</a:t>
            </a:r>
          </a:p>
          <a:p>
            <a:pPr marL="285750" indent="-285750" eaLnBrk="1" hangingPunct="1">
              <a:spcBef>
                <a:spcPct val="0"/>
              </a:spcBef>
              <a:defRPr/>
            </a:pPr>
            <a:r>
              <a:rPr lang="en-US" altLang="cs-CZ" sz="2200" dirty="0">
                <a:latin typeface="Arial" panose="020B0604020202020204" pitchFamily="34" charset="0"/>
              </a:rPr>
              <a:t>Other teams are based on products they represent.</a:t>
            </a:r>
          </a:p>
          <a:p>
            <a:pPr marL="285750" indent="-285750" eaLnBrk="1" hangingPunct="1">
              <a:spcBef>
                <a:spcPct val="0"/>
              </a:spcBef>
              <a:defRPr/>
            </a:pPr>
            <a:r>
              <a:rPr lang="en-US" altLang="cs-CZ" sz="2200" dirty="0">
                <a:latin typeface="Arial" panose="020B0604020202020204" pitchFamily="34" charset="0"/>
              </a:rPr>
              <a:t>One team takes care of events, such as the Keynote</a:t>
            </a:r>
            <a:r>
              <a:rPr lang="cs-CZ" altLang="cs-CZ" sz="2200" dirty="0">
                <a:latin typeface="Arial" panose="020B0604020202020204" pitchFamily="34" charset="0"/>
              </a:rPr>
              <a:t>, </a:t>
            </a:r>
            <a:r>
              <a:rPr lang="cs-CZ" altLang="cs-CZ" sz="2200" dirty="0" err="1">
                <a:latin typeface="Arial" panose="020B0604020202020204" pitchFamily="34" charset="0"/>
              </a:rPr>
              <a:t>which</a:t>
            </a:r>
            <a:r>
              <a:rPr lang="cs-CZ" altLang="cs-CZ" sz="2200" dirty="0">
                <a:latin typeface="Arial" panose="020B0604020202020204" pitchFamily="34" charset="0"/>
              </a:rPr>
              <a:t> </a:t>
            </a:r>
            <a:r>
              <a:rPr lang="cs-CZ" altLang="cs-CZ" sz="2200" dirty="0" err="1">
                <a:latin typeface="Arial" panose="020B0604020202020204" pitchFamily="34" charset="0"/>
              </a:rPr>
              <a:t>is</a:t>
            </a:r>
            <a:r>
              <a:rPr lang="cs-CZ" altLang="cs-CZ" sz="2200" dirty="0">
                <a:latin typeface="Arial" panose="020B0604020202020204" pitchFamily="34" charset="0"/>
              </a:rPr>
              <a:t> </a:t>
            </a:r>
            <a:r>
              <a:rPr lang="cs-CZ" altLang="cs-CZ" sz="2200" dirty="0" err="1">
                <a:latin typeface="Arial" panose="020B0604020202020204" pitchFamily="34" charset="0"/>
              </a:rPr>
              <a:t>watched</a:t>
            </a:r>
            <a:r>
              <a:rPr lang="cs-CZ" altLang="cs-CZ" sz="2200" dirty="0">
                <a:latin typeface="Arial" panose="020B0604020202020204" pitchFamily="34" charset="0"/>
              </a:rPr>
              <a:t> online</a:t>
            </a:r>
            <a:r>
              <a:rPr lang="en-US" altLang="cs-CZ" sz="2200" dirty="0">
                <a:latin typeface="Arial" panose="020B0604020202020204" pitchFamily="34" charset="0"/>
              </a:rPr>
              <a:t> by dozens of millions of people. The team pursues what is expected and responds to it! </a:t>
            </a:r>
            <a:r>
              <a:rPr lang="cs-CZ" altLang="cs-CZ" sz="2200" dirty="0">
                <a:latin typeface="Arial" panose="020B0604020202020204" pitchFamily="34" charset="0"/>
              </a:rPr>
              <a:t>B</a:t>
            </a:r>
            <a:r>
              <a:rPr lang="en-US" altLang="cs-CZ" sz="2200" dirty="0">
                <a:latin typeface="Arial" panose="020B0604020202020204" pitchFamily="34" charset="0"/>
              </a:rPr>
              <a:t>loggers</a:t>
            </a:r>
            <a:r>
              <a:rPr lang="cs-CZ" altLang="cs-CZ" sz="2200" dirty="0">
                <a:latin typeface="Arial" panose="020B0604020202020204" pitchFamily="34" charset="0"/>
              </a:rPr>
              <a:t> are </a:t>
            </a:r>
            <a:r>
              <a:rPr lang="cs-CZ" altLang="cs-CZ" sz="2200" dirty="0" err="1">
                <a:latin typeface="Arial" panose="020B0604020202020204" pitchFamily="34" charset="0"/>
              </a:rPr>
              <a:t>evaluated</a:t>
            </a:r>
            <a:r>
              <a:rPr lang="cs-CZ" altLang="cs-CZ" sz="2200" dirty="0">
                <a:latin typeface="Arial" panose="020B0604020202020204" pitchFamily="34" charset="0"/>
              </a:rPr>
              <a:t> </a:t>
            </a:r>
            <a:r>
              <a:rPr lang="cs-CZ" altLang="cs-CZ" sz="2200" dirty="0" err="1">
                <a:latin typeface="Arial" panose="020B0604020202020204" pitchFamily="34" charset="0"/>
              </a:rPr>
              <a:t>at</a:t>
            </a:r>
            <a:r>
              <a:rPr lang="cs-CZ" altLang="cs-CZ" sz="2200" dirty="0">
                <a:latin typeface="Arial" panose="020B0604020202020204" pitchFamily="34" charset="0"/>
              </a:rPr>
              <a:t> </a:t>
            </a:r>
            <a:r>
              <a:rPr lang="cs-CZ" altLang="cs-CZ" sz="2200" dirty="0" err="1">
                <a:latin typeface="Arial" panose="020B0604020202020204" pitchFamily="34" charset="0"/>
              </a:rPr>
              <a:t>the</a:t>
            </a:r>
            <a:r>
              <a:rPr lang="cs-CZ" altLang="cs-CZ" sz="2200" dirty="0">
                <a:latin typeface="Arial" panose="020B0604020202020204" pitchFamily="34" charset="0"/>
              </a:rPr>
              <a:t> </a:t>
            </a:r>
            <a:r>
              <a:rPr lang="cs-CZ" altLang="cs-CZ" sz="2200" dirty="0" err="1">
                <a:latin typeface="Arial" panose="020B0604020202020204" pitchFamily="34" charset="0"/>
              </a:rPr>
              <a:t>keynote</a:t>
            </a:r>
            <a:r>
              <a:rPr lang="cs-CZ" altLang="cs-CZ" sz="2200" dirty="0">
                <a:latin typeface="Arial" panose="020B0604020202020204" pitchFamily="34" charset="0"/>
              </a:rPr>
              <a:t>,</a:t>
            </a:r>
            <a:r>
              <a:rPr lang="en-US" altLang="cs-CZ" sz="2200" dirty="0">
                <a:latin typeface="Arial" panose="020B0604020202020204" pitchFamily="34" charset="0"/>
              </a:rPr>
              <a:t> who </a:t>
            </a:r>
            <a:r>
              <a:rPr lang="cs-CZ" altLang="cs-CZ" sz="2200" dirty="0" err="1">
                <a:latin typeface="Arial" panose="020B0604020202020204" pitchFamily="34" charset="0"/>
              </a:rPr>
              <a:t>then</a:t>
            </a:r>
            <a:r>
              <a:rPr lang="cs-CZ" altLang="cs-CZ" sz="2200" dirty="0">
                <a:latin typeface="Arial" panose="020B0604020202020204" pitchFamily="34" charset="0"/>
              </a:rPr>
              <a:t> </a:t>
            </a:r>
            <a:r>
              <a:rPr lang="en-US" altLang="cs-CZ" sz="2200" dirty="0">
                <a:latin typeface="Arial" panose="020B0604020202020204" pitchFamily="34" charset="0"/>
              </a:rPr>
              <a:t>receive invitations and background information to build hype. Apple employees </a:t>
            </a:r>
            <a:r>
              <a:rPr lang="cs-CZ" altLang="cs-CZ" sz="2200" dirty="0" err="1">
                <a:latin typeface="Arial" panose="020B0604020202020204" pitchFamily="34" charset="0"/>
              </a:rPr>
              <a:t>then</a:t>
            </a:r>
            <a:r>
              <a:rPr lang="cs-CZ" altLang="cs-CZ" sz="2200" dirty="0">
                <a:latin typeface="Arial" panose="020B0604020202020204" pitchFamily="34" charset="0"/>
              </a:rPr>
              <a:t> </a:t>
            </a:r>
            <a:r>
              <a:rPr lang="cs-CZ" altLang="cs-CZ" sz="2200" dirty="0" err="1">
                <a:latin typeface="Arial" panose="020B0604020202020204" pitchFamily="34" charset="0"/>
              </a:rPr>
              <a:t>sit</a:t>
            </a:r>
            <a:r>
              <a:rPr lang="cs-CZ" altLang="cs-CZ" sz="2200" dirty="0">
                <a:latin typeface="Arial" panose="020B0604020202020204" pitchFamily="34" charset="0"/>
              </a:rPr>
              <a:t> in </a:t>
            </a:r>
            <a:r>
              <a:rPr lang="cs-CZ" altLang="cs-CZ" sz="2200" dirty="0" err="1">
                <a:latin typeface="Arial" panose="020B0604020202020204" pitchFamily="34" charset="0"/>
              </a:rPr>
              <a:t>the</a:t>
            </a:r>
            <a:r>
              <a:rPr lang="cs-CZ" altLang="cs-CZ" sz="2200" dirty="0">
                <a:latin typeface="Arial" panose="020B0604020202020204" pitchFamily="34" charset="0"/>
              </a:rPr>
              <a:t> </a:t>
            </a:r>
            <a:r>
              <a:rPr lang="cs-CZ" altLang="cs-CZ" sz="2200" dirty="0" err="1">
                <a:latin typeface="Arial" panose="020B0604020202020204" pitchFamily="34" charset="0"/>
              </a:rPr>
              <a:t>hall</a:t>
            </a:r>
            <a:r>
              <a:rPr lang="cs-CZ" altLang="cs-CZ" sz="2200" dirty="0">
                <a:latin typeface="Arial" panose="020B0604020202020204" pitchFamily="34" charset="0"/>
              </a:rPr>
              <a:t> </a:t>
            </a:r>
            <a:r>
              <a:rPr lang="cs-CZ" altLang="cs-CZ" sz="2200" dirty="0" err="1">
                <a:latin typeface="Arial" panose="020B0604020202020204" pitchFamily="34" charset="0"/>
              </a:rPr>
              <a:t>among</a:t>
            </a:r>
            <a:r>
              <a:rPr lang="cs-CZ" altLang="cs-CZ" sz="2200" dirty="0">
                <a:latin typeface="Arial" panose="020B0604020202020204" pitchFamily="34" charset="0"/>
              </a:rPr>
              <a:t> </a:t>
            </a:r>
            <a:r>
              <a:rPr lang="cs-CZ" altLang="cs-CZ" sz="2200" dirty="0" err="1">
                <a:latin typeface="Arial" panose="020B0604020202020204" pitchFamily="34" charset="0"/>
              </a:rPr>
              <a:t>the</a:t>
            </a:r>
            <a:r>
              <a:rPr lang="cs-CZ" altLang="cs-CZ" sz="2200" dirty="0">
                <a:latin typeface="Arial" panose="020B0604020202020204" pitchFamily="34" charset="0"/>
              </a:rPr>
              <a:t> audience and are </a:t>
            </a:r>
            <a:r>
              <a:rPr lang="cs-CZ" altLang="cs-CZ" sz="2200" dirty="0" err="1">
                <a:latin typeface="Arial" panose="020B0604020202020204" pitchFamily="34" charset="0"/>
              </a:rPr>
              <a:t>building</a:t>
            </a:r>
            <a:r>
              <a:rPr lang="en-US" altLang="cs-CZ" sz="2200" dirty="0">
                <a:latin typeface="Arial" panose="020B0604020202020204" pitchFamily="34" charset="0"/>
              </a:rPr>
              <a:t> the enthusiasm! The first pieces</a:t>
            </a:r>
            <a:r>
              <a:rPr lang="cs-CZ" altLang="cs-CZ" sz="2200" dirty="0">
                <a:latin typeface="Arial" panose="020B0604020202020204" pitchFamily="34" charset="0"/>
              </a:rPr>
              <a:t> of </a:t>
            </a:r>
            <a:r>
              <a:rPr lang="cs-CZ" altLang="cs-CZ" sz="2200" dirty="0" err="1">
                <a:latin typeface="Arial" panose="020B0604020202020204" pitchFamily="34" charset="0"/>
              </a:rPr>
              <a:t>new</a:t>
            </a:r>
            <a:r>
              <a:rPr lang="cs-CZ" altLang="cs-CZ" sz="2200" dirty="0">
                <a:latin typeface="Arial" panose="020B0604020202020204" pitchFamily="34" charset="0"/>
              </a:rPr>
              <a:t> technology </a:t>
            </a:r>
            <a:r>
              <a:rPr lang="cs-CZ" altLang="cs-CZ" sz="2200" dirty="0" err="1">
                <a:latin typeface="Arial" panose="020B0604020202020204" pitchFamily="34" charset="0"/>
              </a:rPr>
              <a:t>get</a:t>
            </a:r>
            <a:r>
              <a:rPr lang="cs-CZ" altLang="cs-CZ" sz="2200" dirty="0">
                <a:latin typeface="Arial" panose="020B0604020202020204" pitchFamily="34" charset="0"/>
              </a:rPr>
              <a:t> </a:t>
            </a:r>
            <a:r>
              <a:rPr lang="cs-CZ" altLang="cs-CZ" sz="2200" dirty="0" err="1">
                <a:latin typeface="Arial" panose="020B0604020202020204" pitchFamily="34" charset="0"/>
              </a:rPr>
              <a:t>only</a:t>
            </a:r>
            <a:r>
              <a:rPr lang="cs-CZ" altLang="cs-CZ" sz="2200" dirty="0">
                <a:latin typeface="Arial" panose="020B0604020202020204" pitchFamily="34" charset="0"/>
              </a:rPr>
              <a:t> to </a:t>
            </a:r>
            <a:r>
              <a:rPr lang="cs-CZ" altLang="cs-CZ" sz="2200" dirty="0" err="1">
                <a:latin typeface="Arial" panose="020B0604020202020204" pitchFamily="34" charset="0"/>
              </a:rPr>
              <a:t>the</a:t>
            </a:r>
            <a:r>
              <a:rPr lang="cs-CZ" altLang="cs-CZ" sz="2200" dirty="0">
                <a:latin typeface="Arial" panose="020B0604020202020204" pitchFamily="34" charset="0"/>
              </a:rPr>
              <a:t> </a:t>
            </a:r>
            <a:r>
              <a:rPr lang="cs-CZ" altLang="cs-CZ" sz="2200" dirty="0" err="1">
                <a:latin typeface="Arial" panose="020B0604020202020204" pitchFamily="34" charset="0"/>
              </a:rPr>
              <a:t>ones</a:t>
            </a:r>
            <a:r>
              <a:rPr lang="cs-CZ" altLang="cs-CZ" sz="2200" dirty="0">
                <a:latin typeface="Arial" panose="020B0604020202020204" pitchFamily="34" charset="0"/>
              </a:rPr>
              <a:t> </a:t>
            </a:r>
            <a:r>
              <a:rPr lang="cs-CZ" altLang="cs-CZ" sz="2200" dirty="0" err="1">
                <a:latin typeface="Arial" panose="020B0604020202020204" pitchFamily="34" charset="0"/>
              </a:rPr>
              <a:t>selected</a:t>
            </a:r>
            <a:r>
              <a:rPr lang="cs-CZ" altLang="cs-CZ" sz="2200" dirty="0">
                <a:latin typeface="Arial" panose="020B0604020202020204" pitchFamily="34" charset="0"/>
              </a:rPr>
              <a:t> by Apple</a:t>
            </a:r>
            <a:r>
              <a:rPr lang="en-US" altLang="cs-CZ" sz="2200" dirty="0">
                <a:latin typeface="Arial" panose="020B0604020202020204" pitchFamily="34" charset="0"/>
              </a:rPr>
              <a:t>. Reviews are exactly according to Apple's instructions! Dislike? </a:t>
            </a:r>
            <a:r>
              <a:rPr lang="cs-CZ" altLang="cs-CZ" sz="2200" dirty="0" err="1">
                <a:latin typeface="Arial" panose="020B0604020202020204" pitchFamily="34" charset="0"/>
              </a:rPr>
              <a:t>You</a:t>
            </a:r>
            <a:r>
              <a:rPr lang="cs-CZ" altLang="cs-CZ" sz="2200" dirty="0">
                <a:latin typeface="Arial" panose="020B0604020202020204" pitchFamily="34" charset="0"/>
              </a:rPr>
              <a:t> </a:t>
            </a:r>
            <a:r>
              <a:rPr lang="cs-CZ" altLang="cs-CZ" sz="2200" dirty="0" err="1">
                <a:latin typeface="Arial" panose="020B0604020202020204" pitchFamily="34" charset="0"/>
              </a:rPr>
              <a:t>wont</a:t>
            </a:r>
            <a:r>
              <a:rPr lang="cs-CZ" altLang="cs-CZ" sz="2200" dirty="0">
                <a:latin typeface="Arial" panose="020B0604020202020204" pitchFamily="34" charset="0"/>
              </a:rPr>
              <a:t> </a:t>
            </a:r>
            <a:r>
              <a:rPr lang="cs-CZ" altLang="cs-CZ" sz="2200" dirty="0" err="1">
                <a:latin typeface="Arial" panose="020B0604020202020204" pitchFamily="34" charset="0"/>
              </a:rPr>
              <a:t>get</a:t>
            </a:r>
            <a:r>
              <a:rPr lang="cs-CZ" altLang="cs-CZ" sz="2200" dirty="0">
                <a:latin typeface="Arial" panose="020B0604020202020204" pitchFamily="34" charset="0"/>
              </a:rPr>
              <a:t> </a:t>
            </a:r>
            <a:r>
              <a:rPr lang="cs-CZ" altLang="cs-CZ" sz="2200" dirty="0" err="1">
                <a:latin typeface="Arial" panose="020B0604020202020204" pitchFamily="34" charset="0"/>
              </a:rPr>
              <a:t>our</a:t>
            </a:r>
            <a:r>
              <a:rPr lang="cs-CZ" altLang="cs-CZ" sz="2200" dirty="0">
                <a:latin typeface="Arial" panose="020B0604020202020204" pitchFamily="34" charset="0"/>
              </a:rPr>
              <a:t> </a:t>
            </a:r>
            <a:r>
              <a:rPr lang="cs-CZ" altLang="cs-CZ" sz="2200" dirty="0" err="1">
                <a:latin typeface="Arial" panose="020B0604020202020204" pitchFamily="34" charset="0"/>
              </a:rPr>
              <a:t>product</a:t>
            </a:r>
            <a:r>
              <a:rPr lang="cs-CZ" altLang="cs-CZ" sz="2200" dirty="0">
                <a:latin typeface="Arial" panose="020B0604020202020204" pitchFamily="34" charset="0"/>
              </a:rPr>
              <a:t> </a:t>
            </a:r>
            <a:r>
              <a:rPr lang="cs-CZ" altLang="cs-CZ" sz="2200" dirty="0" err="1">
                <a:latin typeface="Arial" panose="020B0604020202020204" pitchFamily="34" charset="0"/>
              </a:rPr>
              <a:t>again</a:t>
            </a:r>
            <a:r>
              <a:rPr lang="en-US" altLang="cs-CZ" sz="2200" dirty="0">
                <a:latin typeface="Arial" panose="020B0604020202020204" pitchFamily="34" charset="0"/>
              </a:rPr>
              <a:t>.</a:t>
            </a:r>
            <a:r>
              <a:rPr lang="cs-CZ" altLang="cs-CZ" sz="2200" dirty="0">
                <a:latin typeface="Arial" panose="020B0604020202020204" pitchFamily="34" charset="0"/>
              </a:rPr>
              <a:t> </a:t>
            </a:r>
            <a:endParaRPr lang="en-US" altLang="cs-CZ" sz="2200" dirty="0">
              <a:latin typeface="Arial" panose="020B0604020202020204" pitchFamily="34" charset="0"/>
            </a:endParaRPr>
          </a:p>
        </p:txBody>
      </p:sp>
    </p:spTree>
    <p:extLst>
      <p:ext uri="{BB962C8B-B14F-4D97-AF65-F5344CB8AC3E}">
        <p14:creationId xmlns:p14="http://schemas.microsoft.com/office/powerpoint/2010/main" val="35197247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Marketing </a:t>
            </a:r>
            <a:r>
              <a:rPr lang="cs-CZ" b="1" dirty="0" err="1">
                <a:latin typeface="Arial" pitchFamily="34" charset="0"/>
                <a:cs typeface="Arial" pitchFamily="34" charset="0"/>
              </a:rPr>
              <a:t>Communication</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THE END</a:t>
            </a:r>
          </a:p>
        </p:txBody>
      </p:sp>
      <p:sp>
        <p:nvSpPr>
          <p:cNvPr id="3079" name="TextovéPole 10"/>
          <p:cNvSpPr txBox="1">
            <a:spLocks noChangeArrowheads="1"/>
          </p:cNvSpPr>
          <p:nvPr/>
        </p:nvSpPr>
        <p:spPr bwMode="auto">
          <a:xfrm>
            <a:off x="503238" y="1512044"/>
            <a:ext cx="847725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defRPr/>
            </a:pPr>
            <a:endParaRPr lang="cs-CZ" altLang="cs-CZ" sz="2200" dirty="0">
              <a:latin typeface="Arial" panose="020B0604020202020204" pitchFamily="34" charset="0"/>
            </a:endParaRPr>
          </a:p>
          <a:p>
            <a:pPr algn="ctr" eaLnBrk="1" hangingPunct="1">
              <a:spcBef>
                <a:spcPct val="0"/>
              </a:spcBef>
              <a:buNone/>
              <a:defRPr/>
            </a:pPr>
            <a:endParaRPr lang="cs-CZ" altLang="cs-CZ" sz="2200" dirty="0">
              <a:latin typeface="Arial" panose="020B0604020202020204" pitchFamily="34" charset="0"/>
            </a:endParaRPr>
          </a:p>
          <a:p>
            <a:pPr algn="ctr" eaLnBrk="1" hangingPunct="1">
              <a:spcBef>
                <a:spcPct val="0"/>
              </a:spcBef>
              <a:buNone/>
              <a:defRPr/>
            </a:pPr>
            <a:endParaRPr lang="cs-CZ" altLang="cs-CZ" sz="2200" dirty="0">
              <a:latin typeface="Arial" panose="020B0604020202020204" pitchFamily="34" charset="0"/>
            </a:endParaRPr>
          </a:p>
          <a:p>
            <a:pPr algn="ctr" eaLnBrk="1" hangingPunct="1">
              <a:spcBef>
                <a:spcPct val="0"/>
              </a:spcBef>
              <a:buNone/>
              <a:defRPr/>
            </a:pPr>
            <a:r>
              <a:rPr lang="cs-CZ" altLang="cs-CZ" sz="2200" dirty="0" err="1">
                <a:latin typeface="Arial" panose="020B0604020202020204" pitchFamily="34" charset="0"/>
              </a:rPr>
              <a:t>Thank</a:t>
            </a:r>
            <a:r>
              <a:rPr lang="cs-CZ" altLang="cs-CZ" sz="2200" dirty="0">
                <a:latin typeface="Arial" panose="020B0604020202020204" pitchFamily="34" charset="0"/>
              </a:rPr>
              <a:t> </a:t>
            </a:r>
            <a:r>
              <a:rPr lang="cs-CZ" altLang="cs-CZ" sz="2200" dirty="0" err="1">
                <a:latin typeface="Arial" panose="020B0604020202020204" pitchFamily="34" charset="0"/>
              </a:rPr>
              <a:t>you</a:t>
            </a:r>
            <a:r>
              <a:rPr lang="cs-CZ" altLang="cs-CZ" sz="2200" dirty="0">
                <a:latin typeface="Arial" panose="020B0604020202020204" pitchFamily="34" charset="0"/>
              </a:rPr>
              <a:t> </a:t>
            </a:r>
            <a:r>
              <a:rPr lang="cs-CZ" altLang="cs-CZ" sz="2200" dirty="0" err="1">
                <a:latin typeface="Arial" panose="020B0604020202020204" pitchFamily="34" charset="0"/>
              </a:rPr>
              <a:t>for</a:t>
            </a:r>
            <a:r>
              <a:rPr lang="cs-CZ" altLang="cs-CZ" sz="2200" dirty="0">
                <a:latin typeface="Arial" panose="020B0604020202020204" pitchFamily="34" charset="0"/>
              </a:rPr>
              <a:t> </a:t>
            </a:r>
            <a:r>
              <a:rPr lang="cs-CZ" altLang="cs-CZ" sz="2200" dirty="0" err="1">
                <a:latin typeface="Arial" panose="020B0604020202020204" pitchFamily="34" charset="0"/>
              </a:rPr>
              <a:t>your</a:t>
            </a:r>
            <a:r>
              <a:rPr lang="cs-CZ" altLang="cs-CZ" sz="2200" dirty="0">
                <a:latin typeface="Arial" panose="020B0604020202020204" pitchFamily="34" charset="0"/>
              </a:rPr>
              <a:t> </a:t>
            </a:r>
            <a:r>
              <a:rPr lang="cs-CZ" altLang="cs-CZ" sz="2200" dirty="0" err="1">
                <a:latin typeface="Arial" panose="020B0604020202020204" pitchFamily="34" charset="0"/>
              </a:rPr>
              <a:t>attention</a:t>
            </a:r>
            <a:r>
              <a:rPr lang="cs-CZ" altLang="cs-CZ" sz="2200" dirty="0">
                <a:latin typeface="Arial" panose="020B0604020202020204" pitchFamily="34" charset="0"/>
              </a:rPr>
              <a:t>.</a:t>
            </a:r>
          </a:p>
          <a:p>
            <a:pPr algn="ctr" eaLnBrk="1" hangingPunct="1">
              <a:spcBef>
                <a:spcPct val="0"/>
              </a:spcBef>
              <a:buNone/>
              <a:defRPr/>
            </a:pPr>
            <a:r>
              <a:rPr lang="cs-CZ" altLang="cs-CZ" sz="2200" dirty="0">
                <a:latin typeface="Arial" panose="020B0604020202020204" pitchFamily="34" charset="0"/>
                <a:sym typeface="Wingdings" panose="05000000000000000000" pitchFamily="2" charset="2"/>
              </a:rPr>
              <a:t> </a:t>
            </a:r>
            <a:endParaRPr lang="cs-CZ" altLang="cs-CZ" sz="2200" dirty="0">
              <a:latin typeface="Arial" panose="020B0604020202020204" pitchFamily="34" charset="0"/>
            </a:endParaRPr>
          </a:p>
          <a:p>
            <a:pPr eaLnBrk="1" hangingPunct="1">
              <a:spcBef>
                <a:spcPct val="0"/>
              </a:spcBef>
              <a:buNone/>
              <a:defRPr/>
            </a:pPr>
            <a:endParaRPr lang="en-GB"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2305732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Marketing </a:t>
            </a:r>
            <a:r>
              <a:rPr lang="cs-CZ" b="1" dirty="0" err="1">
                <a:latin typeface="Arial" pitchFamily="34" charset="0"/>
                <a:cs typeface="Arial" pitchFamily="34" charset="0"/>
              </a:rPr>
              <a:t>Communication</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CYBERNETIC COMMUNICATION MODEL</a:t>
            </a:r>
          </a:p>
          <a:p>
            <a:pPr algn="ctr" eaLnBrk="1" hangingPunct="1">
              <a:spcBef>
                <a:spcPct val="0"/>
              </a:spcBef>
              <a:buFontTx/>
              <a:buNone/>
            </a:pPr>
            <a:r>
              <a:rPr lang="en-US" altLang="cs-CZ" sz="1600" b="1" dirty="0">
                <a:latin typeface="Arial" panose="020B0604020202020204" pitchFamily="34" charset="0"/>
              </a:rPr>
              <a:t>Who says What to Whom through Which channel with What effect? (Laswell)</a:t>
            </a:r>
            <a:endParaRPr lang="cs-CZ" altLang="cs-CZ" sz="1600" b="1" dirty="0">
              <a:latin typeface="Arial" panose="020B0604020202020204" pitchFamily="34" charset="0"/>
            </a:endParaRPr>
          </a:p>
        </p:txBody>
      </p:sp>
      <p:sp>
        <p:nvSpPr>
          <p:cNvPr id="7" name="AutoShape 4"/>
          <p:cNvSpPr>
            <a:spLocks noChangeAspect="1" noChangeArrowheads="1"/>
          </p:cNvSpPr>
          <p:nvPr/>
        </p:nvSpPr>
        <p:spPr bwMode="auto">
          <a:xfrm>
            <a:off x="250825" y="1631950"/>
            <a:ext cx="8642350" cy="5113337"/>
          </a:xfrm>
          <a:prstGeom prst="rect">
            <a:avLst/>
          </a:prstGeom>
          <a:solidFill>
            <a:srgbClr val="CCFFFF"/>
          </a:solidFill>
          <a:ln w="9525">
            <a:solidFill>
              <a:srgbClr val="000000"/>
            </a:solidFill>
            <a:miter lim="800000"/>
            <a:headEnd/>
            <a:tailEnd/>
          </a:ln>
        </p:spPr>
        <p:txBody>
          <a:bodyPr/>
          <a:lstStyle/>
          <a:p>
            <a:pPr algn="ctr"/>
            <a:endParaRPr lang="cs-CZ">
              <a:latin typeface="Arial" charset="0"/>
            </a:endParaRPr>
          </a:p>
        </p:txBody>
      </p:sp>
      <p:sp>
        <p:nvSpPr>
          <p:cNvPr id="8" name="Rectangle 5"/>
          <p:cNvSpPr>
            <a:spLocks noChangeArrowheads="1"/>
          </p:cNvSpPr>
          <p:nvPr/>
        </p:nvSpPr>
        <p:spPr bwMode="auto">
          <a:xfrm>
            <a:off x="1835150" y="2492375"/>
            <a:ext cx="1503363" cy="504825"/>
          </a:xfrm>
          <a:prstGeom prst="rect">
            <a:avLst/>
          </a:prstGeom>
          <a:solidFill>
            <a:srgbClr val="FFFF99"/>
          </a:solidFill>
          <a:ln w="9525">
            <a:solidFill>
              <a:srgbClr val="000000"/>
            </a:solidFill>
            <a:miter lim="800000"/>
            <a:headEnd/>
            <a:tailEnd/>
          </a:ln>
        </p:spPr>
        <p:txBody>
          <a:bodyPr/>
          <a:lstStyle/>
          <a:p>
            <a:pPr algn="ctr">
              <a:spcBef>
                <a:spcPts val="1200"/>
              </a:spcBef>
            </a:pPr>
            <a:r>
              <a:rPr lang="cs-CZ" sz="1600" b="1">
                <a:latin typeface="Arial" charset="0"/>
              </a:rPr>
              <a:t>Message	</a:t>
            </a:r>
          </a:p>
        </p:txBody>
      </p:sp>
      <p:sp>
        <p:nvSpPr>
          <p:cNvPr id="9" name="Rectangle 6"/>
          <p:cNvSpPr>
            <a:spLocks noChangeArrowheads="1"/>
          </p:cNvSpPr>
          <p:nvPr/>
        </p:nvSpPr>
        <p:spPr bwMode="auto">
          <a:xfrm>
            <a:off x="3851275" y="2492375"/>
            <a:ext cx="1503363" cy="511175"/>
          </a:xfrm>
          <a:prstGeom prst="rect">
            <a:avLst/>
          </a:prstGeom>
          <a:solidFill>
            <a:srgbClr val="FFFF99"/>
          </a:solidFill>
          <a:ln w="9525">
            <a:solidFill>
              <a:srgbClr val="000000"/>
            </a:solidFill>
            <a:miter lim="800000"/>
            <a:headEnd/>
            <a:tailEnd/>
          </a:ln>
        </p:spPr>
        <p:txBody>
          <a:bodyPr/>
          <a:lstStyle/>
          <a:p>
            <a:pPr algn="ctr">
              <a:spcBef>
                <a:spcPts val="600"/>
              </a:spcBef>
            </a:pPr>
            <a:r>
              <a:rPr lang="cs-CZ" sz="1600" b="1">
                <a:latin typeface="Arial" charset="0"/>
              </a:rPr>
              <a:t>Media</a:t>
            </a:r>
          </a:p>
        </p:txBody>
      </p:sp>
      <p:sp>
        <p:nvSpPr>
          <p:cNvPr id="10" name="Rectangle 7"/>
          <p:cNvSpPr>
            <a:spLocks noChangeArrowheads="1"/>
          </p:cNvSpPr>
          <p:nvPr/>
        </p:nvSpPr>
        <p:spPr bwMode="auto">
          <a:xfrm>
            <a:off x="5651500" y="2492375"/>
            <a:ext cx="1503363" cy="438150"/>
          </a:xfrm>
          <a:prstGeom prst="rect">
            <a:avLst/>
          </a:prstGeom>
          <a:solidFill>
            <a:srgbClr val="FFFF99"/>
          </a:solidFill>
          <a:ln w="9525">
            <a:solidFill>
              <a:srgbClr val="000000"/>
            </a:solidFill>
            <a:miter lim="800000"/>
            <a:headEnd/>
            <a:tailEnd/>
          </a:ln>
        </p:spPr>
        <p:txBody>
          <a:bodyPr/>
          <a:lstStyle/>
          <a:p>
            <a:pPr algn="ctr">
              <a:spcBef>
                <a:spcPts val="1200"/>
              </a:spcBef>
            </a:pPr>
            <a:r>
              <a:rPr lang="cs-CZ" sz="1600" b="1">
                <a:latin typeface="Arial" charset="0"/>
              </a:rPr>
              <a:t>Message</a:t>
            </a:r>
          </a:p>
        </p:txBody>
      </p:sp>
      <p:sp>
        <p:nvSpPr>
          <p:cNvPr id="11" name="Line 8"/>
          <p:cNvSpPr>
            <a:spLocks noChangeShapeType="1"/>
          </p:cNvSpPr>
          <p:nvPr/>
        </p:nvSpPr>
        <p:spPr bwMode="auto">
          <a:xfrm>
            <a:off x="1493838" y="2740025"/>
            <a:ext cx="333375"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2" name="Line 9"/>
          <p:cNvSpPr>
            <a:spLocks noChangeShapeType="1"/>
          </p:cNvSpPr>
          <p:nvPr/>
        </p:nvSpPr>
        <p:spPr bwMode="auto">
          <a:xfrm>
            <a:off x="3330575" y="2740025"/>
            <a:ext cx="50165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3" name="Line 10"/>
          <p:cNvSpPr>
            <a:spLocks noChangeShapeType="1"/>
          </p:cNvSpPr>
          <p:nvPr/>
        </p:nvSpPr>
        <p:spPr bwMode="auto">
          <a:xfrm>
            <a:off x="5335588" y="2740025"/>
            <a:ext cx="333375"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4" name="Line 11"/>
          <p:cNvSpPr>
            <a:spLocks noChangeShapeType="1"/>
          </p:cNvSpPr>
          <p:nvPr/>
        </p:nvSpPr>
        <p:spPr bwMode="auto">
          <a:xfrm>
            <a:off x="7172325" y="2740025"/>
            <a:ext cx="333375"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5" name="Rectangle 12"/>
          <p:cNvSpPr>
            <a:spLocks noChangeArrowheads="1"/>
          </p:cNvSpPr>
          <p:nvPr/>
        </p:nvSpPr>
        <p:spPr bwMode="auto">
          <a:xfrm>
            <a:off x="3708400" y="4868863"/>
            <a:ext cx="1336675" cy="941387"/>
          </a:xfrm>
          <a:prstGeom prst="rect">
            <a:avLst/>
          </a:prstGeom>
          <a:solidFill>
            <a:srgbClr val="FF5050"/>
          </a:solidFill>
          <a:ln w="3175">
            <a:solidFill>
              <a:srgbClr val="000000"/>
            </a:solidFill>
            <a:miter lim="800000"/>
            <a:headEnd/>
            <a:tailEnd/>
          </a:ln>
        </p:spPr>
        <p:txBody>
          <a:bodyPr/>
          <a:lstStyle/>
          <a:p>
            <a:pPr algn="ctr"/>
            <a:endParaRPr lang="cs-CZ" sz="1600" b="1">
              <a:latin typeface="Arial" charset="0"/>
            </a:endParaRPr>
          </a:p>
          <a:p>
            <a:pPr algn="ctr"/>
            <a:endParaRPr lang="cs-CZ" sz="1600" b="1">
              <a:latin typeface="Arial" charset="0"/>
            </a:endParaRPr>
          </a:p>
        </p:txBody>
      </p:sp>
      <p:sp>
        <p:nvSpPr>
          <p:cNvPr id="16" name="Line 13"/>
          <p:cNvSpPr>
            <a:spLocks noChangeShapeType="1"/>
          </p:cNvSpPr>
          <p:nvPr/>
        </p:nvSpPr>
        <p:spPr bwMode="auto">
          <a:xfrm flipV="1">
            <a:off x="4356100" y="4508500"/>
            <a:ext cx="0" cy="31432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7" name="Line 14"/>
          <p:cNvSpPr>
            <a:spLocks noChangeShapeType="1"/>
          </p:cNvSpPr>
          <p:nvPr/>
        </p:nvSpPr>
        <p:spPr bwMode="auto">
          <a:xfrm flipH="1">
            <a:off x="3132138" y="5300663"/>
            <a:ext cx="500062"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8" name="Line 15"/>
          <p:cNvSpPr>
            <a:spLocks noChangeShapeType="1"/>
          </p:cNvSpPr>
          <p:nvPr/>
        </p:nvSpPr>
        <p:spPr bwMode="auto">
          <a:xfrm>
            <a:off x="4356100" y="5876925"/>
            <a:ext cx="0" cy="31432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9" name="Line 16"/>
          <p:cNvSpPr>
            <a:spLocks noChangeShapeType="1"/>
          </p:cNvSpPr>
          <p:nvPr/>
        </p:nvSpPr>
        <p:spPr bwMode="auto">
          <a:xfrm>
            <a:off x="5076825" y="5300663"/>
            <a:ext cx="334963"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 name="Rectangle 19"/>
          <p:cNvSpPr>
            <a:spLocks noChangeArrowheads="1"/>
          </p:cNvSpPr>
          <p:nvPr/>
        </p:nvSpPr>
        <p:spPr bwMode="auto">
          <a:xfrm>
            <a:off x="7524750" y="2492375"/>
            <a:ext cx="1171575" cy="450850"/>
          </a:xfrm>
          <a:prstGeom prst="rect">
            <a:avLst/>
          </a:prstGeom>
          <a:solidFill>
            <a:srgbClr val="FFFF99"/>
          </a:solidFill>
          <a:ln w="9525">
            <a:solidFill>
              <a:srgbClr val="000000"/>
            </a:solidFill>
            <a:miter lim="800000"/>
            <a:headEnd/>
            <a:tailEnd/>
          </a:ln>
        </p:spPr>
        <p:txBody>
          <a:bodyPr/>
          <a:lstStyle/>
          <a:p>
            <a:pPr algn="ctr">
              <a:spcBef>
                <a:spcPts val="600"/>
              </a:spcBef>
            </a:pPr>
            <a:r>
              <a:rPr lang="cs-CZ" sz="1600" b="1">
                <a:latin typeface="Arial" charset="0"/>
              </a:rPr>
              <a:t>Receiver</a:t>
            </a:r>
          </a:p>
        </p:txBody>
      </p:sp>
      <p:sp>
        <p:nvSpPr>
          <p:cNvPr id="21" name="Rectangle 20"/>
          <p:cNvSpPr>
            <a:spLocks noChangeArrowheads="1"/>
          </p:cNvSpPr>
          <p:nvPr/>
        </p:nvSpPr>
        <p:spPr bwMode="auto">
          <a:xfrm>
            <a:off x="323850" y="2492375"/>
            <a:ext cx="1171575" cy="511175"/>
          </a:xfrm>
          <a:prstGeom prst="rect">
            <a:avLst/>
          </a:prstGeom>
          <a:solidFill>
            <a:srgbClr val="FFFF99"/>
          </a:solidFill>
          <a:ln w="9525">
            <a:solidFill>
              <a:srgbClr val="000000"/>
            </a:solidFill>
            <a:miter lim="800000"/>
            <a:headEnd/>
            <a:tailEnd/>
          </a:ln>
        </p:spPr>
        <p:txBody>
          <a:bodyPr/>
          <a:lstStyle/>
          <a:p>
            <a:pPr algn="ctr" defTabSz="895350"/>
            <a:r>
              <a:rPr lang="cs-CZ" sz="1400" b="1">
                <a:latin typeface="Arial" charset="0"/>
              </a:rPr>
              <a:t>  Sender	</a:t>
            </a:r>
          </a:p>
        </p:txBody>
      </p:sp>
      <p:sp>
        <p:nvSpPr>
          <p:cNvPr id="22" name="Text Box 30"/>
          <p:cNvSpPr txBox="1">
            <a:spLocks noChangeArrowheads="1"/>
          </p:cNvSpPr>
          <p:nvPr/>
        </p:nvSpPr>
        <p:spPr bwMode="auto">
          <a:xfrm>
            <a:off x="611188" y="3573463"/>
            <a:ext cx="12969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Unicode MS" pitchFamily="34" charset="-128"/>
              </a:defRPr>
            </a:lvl1pPr>
            <a:lvl2pPr marL="742950" indent="-285750" eaLnBrk="0" hangingPunct="0">
              <a:defRPr>
                <a:solidFill>
                  <a:schemeClr val="tx1"/>
                </a:solidFill>
                <a:latin typeface="Arial Unicode MS" pitchFamily="34" charset="-128"/>
              </a:defRPr>
            </a:lvl2pPr>
            <a:lvl3pPr marL="1143000" indent="-228600" eaLnBrk="0" hangingPunct="0">
              <a:defRPr>
                <a:solidFill>
                  <a:schemeClr val="tx1"/>
                </a:solidFill>
                <a:latin typeface="Arial Unicode MS" pitchFamily="34" charset="-128"/>
              </a:defRPr>
            </a:lvl3pPr>
            <a:lvl4pPr marL="1600200" indent="-228600" eaLnBrk="0" hangingPunct="0">
              <a:defRPr>
                <a:solidFill>
                  <a:schemeClr val="tx1"/>
                </a:solidFill>
                <a:latin typeface="Arial Unicode MS" pitchFamily="34" charset="-128"/>
              </a:defRPr>
            </a:lvl4pPr>
            <a:lvl5pPr marL="2057400" indent="-228600" eaLnBrk="0" hangingPunct="0">
              <a:defRPr>
                <a:solidFill>
                  <a:schemeClr val="tx1"/>
                </a:solidFill>
                <a:latin typeface="Arial Unicode MS" pitchFamily="34" charset="-128"/>
              </a:defRPr>
            </a:lvl5pPr>
            <a:lvl6pPr marL="2514600" indent="-228600" eaLnBrk="0" fontAlgn="base" hangingPunct="0">
              <a:spcBef>
                <a:spcPct val="0"/>
              </a:spcBef>
              <a:spcAft>
                <a:spcPct val="0"/>
              </a:spcAft>
              <a:defRPr>
                <a:solidFill>
                  <a:schemeClr val="tx1"/>
                </a:solidFill>
                <a:latin typeface="Arial Unicode MS" pitchFamily="34" charset="-128"/>
              </a:defRPr>
            </a:lvl6pPr>
            <a:lvl7pPr marL="2971800" indent="-228600" eaLnBrk="0" fontAlgn="base" hangingPunct="0">
              <a:spcBef>
                <a:spcPct val="0"/>
              </a:spcBef>
              <a:spcAft>
                <a:spcPct val="0"/>
              </a:spcAft>
              <a:defRPr>
                <a:solidFill>
                  <a:schemeClr val="tx1"/>
                </a:solidFill>
                <a:latin typeface="Arial Unicode MS" pitchFamily="34" charset="-128"/>
              </a:defRPr>
            </a:lvl7pPr>
            <a:lvl8pPr marL="3429000" indent="-228600" eaLnBrk="0" fontAlgn="base" hangingPunct="0">
              <a:spcBef>
                <a:spcPct val="0"/>
              </a:spcBef>
              <a:spcAft>
                <a:spcPct val="0"/>
              </a:spcAft>
              <a:defRPr>
                <a:solidFill>
                  <a:schemeClr val="tx1"/>
                </a:solidFill>
                <a:latin typeface="Arial Unicode MS" pitchFamily="34" charset="-128"/>
              </a:defRPr>
            </a:lvl8pPr>
            <a:lvl9pPr marL="3886200" indent="-228600" eaLnBrk="0" fontAlgn="base" hangingPunct="0">
              <a:spcBef>
                <a:spcPct val="0"/>
              </a:spcBef>
              <a:spcAft>
                <a:spcPct val="0"/>
              </a:spcAft>
              <a:defRPr>
                <a:solidFill>
                  <a:schemeClr val="tx1"/>
                </a:solidFill>
                <a:latin typeface="Arial Unicode MS" pitchFamily="34" charset="-128"/>
              </a:defRPr>
            </a:lvl9pPr>
          </a:lstStyle>
          <a:p>
            <a:pPr eaLnBrk="1" hangingPunct="1">
              <a:spcBef>
                <a:spcPct val="50000"/>
              </a:spcBef>
            </a:pPr>
            <a:r>
              <a:rPr lang="cs-CZ" b="1">
                <a:latin typeface="Arial" charset="0"/>
              </a:rPr>
              <a:t>Encoding</a:t>
            </a:r>
          </a:p>
        </p:txBody>
      </p:sp>
      <p:sp>
        <p:nvSpPr>
          <p:cNvPr id="23" name="Text Box 31"/>
          <p:cNvSpPr txBox="1">
            <a:spLocks noChangeArrowheads="1"/>
          </p:cNvSpPr>
          <p:nvPr/>
        </p:nvSpPr>
        <p:spPr bwMode="auto">
          <a:xfrm>
            <a:off x="6516688" y="3573463"/>
            <a:ext cx="15843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Unicode MS" pitchFamily="34" charset="-128"/>
              </a:defRPr>
            </a:lvl1pPr>
            <a:lvl2pPr marL="742950" indent="-285750" eaLnBrk="0" hangingPunct="0">
              <a:defRPr>
                <a:solidFill>
                  <a:schemeClr val="tx1"/>
                </a:solidFill>
                <a:latin typeface="Arial Unicode MS" pitchFamily="34" charset="-128"/>
              </a:defRPr>
            </a:lvl2pPr>
            <a:lvl3pPr marL="1143000" indent="-228600" eaLnBrk="0" hangingPunct="0">
              <a:defRPr>
                <a:solidFill>
                  <a:schemeClr val="tx1"/>
                </a:solidFill>
                <a:latin typeface="Arial Unicode MS" pitchFamily="34" charset="-128"/>
              </a:defRPr>
            </a:lvl3pPr>
            <a:lvl4pPr marL="1600200" indent="-228600" eaLnBrk="0" hangingPunct="0">
              <a:defRPr>
                <a:solidFill>
                  <a:schemeClr val="tx1"/>
                </a:solidFill>
                <a:latin typeface="Arial Unicode MS" pitchFamily="34" charset="-128"/>
              </a:defRPr>
            </a:lvl4pPr>
            <a:lvl5pPr marL="2057400" indent="-228600" eaLnBrk="0" hangingPunct="0">
              <a:defRPr>
                <a:solidFill>
                  <a:schemeClr val="tx1"/>
                </a:solidFill>
                <a:latin typeface="Arial Unicode MS" pitchFamily="34" charset="-128"/>
              </a:defRPr>
            </a:lvl5pPr>
            <a:lvl6pPr marL="2514600" indent="-228600" eaLnBrk="0" fontAlgn="base" hangingPunct="0">
              <a:spcBef>
                <a:spcPct val="0"/>
              </a:spcBef>
              <a:spcAft>
                <a:spcPct val="0"/>
              </a:spcAft>
              <a:defRPr>
                <a:solidFill>
                  <a:schemeClr val="tx1"/>
                </a:solidFill>
                <a:latin typeface="Arial Unicode MS" pitchFamily="34" charset="-128"/>
              </a:defRPr>
            </a:lvl6pPr>
            <a:lvl7pPr marL="2971800" indent="-228600" eaLnBrk="0" fontAlgn="base" hangingPunct="0">
              <a:spcBef>
                <a:spcPct val="0"/>
              </a:spcBef>
              <a:spcAft>
                <a:spcPct val="0"/>
              </a:spcAft>
              <a:defRPr>
                <a:solidFill>
                  <a:schemeClr val="tx1"/>
                </a:solidFill>
                <a:latin typeface="Arial Unicode MS" pitchFamily="34" charset="-128"/>
              </a:defRPr>
            </a:lvl7pPr>
            <a:lvl8pPr marL="3429000" indent="-228600" eaLnBrk="0" fontAlgn="base" hangingPunct="0">
              <a:spcBef>
                <a:spcPct val="0"/>
              </a:spcBef>
              <a:spcAft>
                <a:spcPct val="0"/>
              </a:spcAft>
              <a:defRPr>
                <a:solidFill>
                  <a:schemeClr val="tx1"/>
                </a:solidFill>
                <a:latin typeface="Arial Unicode MS" pitchFamily="34" charset="-128"/>
              </a:defRPr>
            </a:lvl8pPr>
            <a:lvl9pPr marL="3886200" indent="-228600" eaLnBrk="0" fontAlgn="base" hangingPunct="0">
              <a:spcBef>
                <a:spcPct val="0"/>
              </a:spcBef>
              <a:spcAft>
                <a:spcPct val="0"/>
              </a:spcAft>
              <a:defRPr>
                <a:solidFill>
                  <a:schemeClr val="tx1"/>
                </a:solidFill>
                <a:latin typeface="Arial Unicode MS" pitchFamily="34" charset="-128"/>
              </a:defRPr>
            </a:lvl9pPr>
          </a:lstStyle>
          <a:p>
            <a:pPr algn="ctr" eaLnBrk="1" hangingPunct="1">
              <a:spcBef>
                <a:spcPct val="50000"/>
              </a:spcBef>
            </a:pPr>
            <a:r>
              <a:rPr lang="cs-CZ" b="1">
                <a:latin typeface="Arial" charset="0"/>
              </a:rPr>
              <a:t>Decoding</a:t>
            </a:r>
          </a:p>
        </p:txBody>
      </p:sp>
      <p:sp>
        <p:nvSpPr>
          <p:cNvPr id="24" name="Line 32"/>
          <p:cNvSpPr>
            <a:spLocks noChangeShapeType="1"/>
          </p:cNvSpPr>
          <p:nvPr/>
        </p:nvSpPr>
        <p:spPr bwMode="auto">
          <a:xfrm>
            <a:off x="1979613" y="3789363"/>
            <a:ext cx="453707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5" name="Text Box 33"/>
          <p:cNvSpPr txBox="1">
            <a:spLocks noChangeArrowheads="1"/>
          </p:cNvSpPr>
          <p:nvPr/>
        </p:nvSpPr>
        <p:spPr bwMode="auto">
          <a:xfrm>
            <a:off x="611188" y="4005263"/>
            <a:ext cx="13684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Unicode MS" pitchFamily="34" charset="-128"/>
              </a:defRPr>
            </a:lvl1pPr>
            <a:lvl2pPr marL="742950" indent="-285750" eaLnBrk="0" hangingPunct="0">
              <a:defRPr>
                <a:solidFill>
                  <a:schemeClr val="tx1"/>
                </a:solidFill>
                <a:latin typeface="Arial Unicode MS" pitchFamily="34" charset="-128"/>
              </a:defRPr>
            </a:lvl2pPr>
            <a:lvl3pPr marL="1143000" indent="-228600" eaLnBrk="0" hangingPunct="0">
              <a:defRPr>
                <a:solidFill>
                  <a:schemeClr val="tx1"/>
                </a:solidFill>
                <a:latin typeface="Arial Unicode MS" pitchFamily="34" charset="-128"/>
              </a:defRPr>
            </a:lvl3pPr>
            <a:lvl4pPr marL="1600200" indent="-228600" eaLnBrk="0" hangingPunct="0">
              <a:defRPr>
                <a:solidFill>
                  <a:schemeClr val="tx1"/>
                </a:solidFill>
                <a:latin typeface="Arial Unicode MS" pitchFamily="34" charset="-128"/>
              </a:defRPr>
            </a:lvl4pPr>
            <a:lvl5pPr marL="2057400" indent="-228600" eaLnBrk="0" hangingPunct="0">
              <a:defRPr>
                <a:solidFill>
                  <a:schemeClr val="tx1"/>
                </a:solidFill>
                <a:latin typeface="Arial Unicode MS" pitchFamily="34" charset="-128"/>
              </a:defRPr>
            </a:lvl5pPr>
            <a:lvl6pPr marL="2514600" indent="-228600" eaLnBrk="0" fontAlgn="base" hangingPunct="0">
              <a:spcBef>
                <a:spcPct val="0"/>
              </a:spcBef>
              <a:spcAft>
                <a:spcPct val="0"/>
              </a:spcAft>
              <a:defRPr>
                <a:solidFill>
                  <a:schemeClr val="tx1"/>
                </a:solidFill>
                <a:latin typeface="Arial Unicode MS" pitchFamily="34" charset="-128"/>
              </a:defRPr>
            </a:lvl6pPr>
            <a:lvl7pPr marL="2971800" indent="-228600" eaLnBrk="0" fontAlgn="base" hangingPunct="0">
              <a:spcBef>
                <a:spcPct val="0"/>
              </a:spcBef>
              <a:spcAft>
                <a:spcPct val="0"/>
              </a:spcAft>
              <a:defRPr>
                <a:solidFill>
                  <a:schemeClr val="tx1"/>
                </a:solidFill>
                <a:latin typeface="Arial Unicode MS" pitchFamily="34" charset="-128"/>
              </a:defRPr>
            </a:lvl7pPr>
            <a:lvl8pPr marL="3429000" indent="-228600" eaLnBrk="0" fontAlgn="base" hangingPunct="0">
              <a:spcBef>
                <a:spcPct val="0"/>
              </a:spcBef>
              <a:spcAft>
                <a:spcPct val="0"/>
              </a:spcAft>
              <a:defRPr>
                <a:solidFill>
                  <a:schemeClr val="tx1"/>
                </a:solidFill>
                <a:latin typeface="Arial Unicode MS" pitchFamily="34" charset="-128"/>
              </a:defRPr>
            </a:lvl8pPr>
            <a:lvl9pPr marL="3886200" indent="-228600" eaLnBrk="0" fontAlgn="base" hangingPunct="0">
              <a:spcBef>
                <a:spcPct val="0"/>
              </a:spcBef>
              <a:spcAft>
                <a:spcPct val="0"/>
              </a:spcAft>
              <a:defRPr>
                <a:solidFill>
                  <a:schemeClr val="tx1"/>
                </a:solidFill>
                <a:latin typeface="Arial Unicode MS" pitchFamily="34" charset="-128"/>
              </a:defRPr>
            </a:lvl9pPr>
          </a:lstStyle>
          <a:p>
            <a:pPr eaLnBrk="1" hangingPunct="1">
              <a:spcBef>
                <a:spcPct val="50000"/>
              </a:spcBef>
            </a:pPr>
            <a:r>
              <a:rPr lang="cs-CZ" b="1">
                <a:latin typeface="Arial" charset="0"/>
              </a:rPr>
              <a:t>Decoding</a:t>
            </a:r>
          </a:p>
        </p:txBody>
      </p:sp>
      <p:sp>
        <p:nvSpPr>
          <p:cNvPr id="26" name="Text Box 34"/>
          <p:cNvSpPr txBox="1">
            <a:spLocks noChangeArrowheads="1"/>
          </p:cNvSpPr>
          <p:nvPr/>
        </p:nvSpPr>
        <p:spPr bwMode="auto">
          <a:xfrm>
            <a:off x="6732588" y="4076700"/>
            <a:ext cx="122396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Unicode MS" pitchFamily="34" charset="-128"/>
              </a:defRPr>
            </a:lvl1pPr>
            <a:lvl2pPr marL="742950" indent="-285750" eaLnBrk="0" hangingPunct="0">
              <a:defRPr>
                <a:solidFill>
                  <a:schemeClr val="tx1"/>
                </a:solidFill>
                <a:latin typeface="Arial Unicode MS" pitchFamily="34" charset="-128"/>
              </a:defRPr>
            </a:lvl2pPr>
            <a:lvl3pPr marL="1143000" indent="-228600" eaLnBrk="0" hangingPunct="0">
              <a:defRPr>
                <a:solidFill>
                  <a:schemeClr val="tx1"/>
                </a:solidFill>
                <a:latin typeface="Arial Unicode MS" pitchFamily="34" charset="-128"/>
              </a:defRPr>
            </a:lvl3pPr>
            <a:lvl4pPr marL="1600200" indent="-228600" eaLnBrk="0" hangingPunct="0">
              <a:defRPr>
                <a:solidFill>
                  <a:schemeClr val="tx1"/>
                </a:solidFill>
                <a:latin typeface="Arial Unicode MS" pitchFamily="34" charset="-128"/>
              </a:defRPr>
            </a:lvl4pPr>
            <a:lvl5pPr marL="2057400" indent="-228600" eaLnBrk="0" hangingPunct="0">
              <a:defRPr>
                <a:solidFill>
                  <a:schemeClr val="tx1"/>
                </a:solidFill>
                <a:latin typeface="Arial Unicode MS" pitchFamily="34" charset="-128"/>
              </a:defRPr>
            </a:lvl5pPr>
            <a:lvl6pPr marL="2514600" indent="-228600" eaLnBrk="0" fontAlgn="base" hangingPunct="0">
              <a:spcBef>
                <a:spcPct val="0"/>
              </a:spcBef>
              <a:spcAft>
                <a:spcPct val="0"/>
              </a:spcAft>
              <a:defRPr>
                <a:solidFill>
                  <a:schemeClr val="tx1"/>
                </a:solidFill>
                <a:latin typeface="Arial Unicode MS" pitchFamily="34" charset="-128"/>
              </a:defRPr>
            </a:lvl6pPr>
            <a:lvl7pPr marL="2971800" indent="-228600" eaLnBrk="0" fontAlgn="base" hangingPunct="0">
              <a:spcBef>
                <a:spcPct val="0"/>
              </a:spcBef>
              <a:spcAft>
                <a:spcPct val="0"/>
              </a:spcAft>
              <a:defRPr>
                <a:solidFill>
                  <a:schemeClr val="tx1"/>
                </a:solidFill>
                <a:latin typeface="Arial Unicode MS" pitchFamily="34" charset="-128"/>
              </a:defRPr>
            </a:lvl7pPr>
            <a:lvl8pPr marL="3429000" indent="-228600" eaLnBrk="0" fontAlgn="base" hangingPunct="0">
              <a:spcBef>
                <a:spcPct val="0"/>
              </a:spcBef>
              <a:spcAft>
                <a:spcPct val="0"/>
              </a:spcAft>
              <a:defRPr>
                <a:solidFill>
                  <a:schemeClr val="tx1"/>
                </a:solidFill>
                <a:latin typeface="Arial Unicode MS" pitchFamily="34" charset="-128"/>
              </a:defRPr>
            </a:lvl8pPr>
            <a:lvl9pPr marL="3886200" indent="-228600" eaLnBrk="0" fontAlgn="base" hangingPunct="0">
              <a:spcBef>
                <a:spcPct val="0"/>
              </a:spcBef>
              <a:spcAft>
                <a:spcPct val="0"/>
              </a:spcAft>
              <a:defRPr>
                <a:solidFill>
                  <a:schemeClr val="tx1"/>
                </a:solidFill>
                <a:latin typeface="Arial Unicode MS" pitchFamily="34" charset="-128"/>
              </a:defRPr>
            </a:lvl9pPr>
          </a:lstStyle>
          <a:p>
            <a:pPr eaLnBrk="1" hangingPunct="1">
              <a:spcBef>
                <a:spcPct val="50000"/>
              </a:spcBef>
            </a:pPr>
            <a:endParaRPr lang="cs-CZ">
              <a:latin typeface="Arial" charset="0"/>
            </a:endParaRPr>
          </a:p>
        </p:txBody>
      </p:sp>
      <p:sp>
        <p:nvSpPr>
          <p:cNvPr id="27" name="Text Box 35"/>
          <p:cNvSpPr txBox="1">
            <a:spLocks noChangeArrowheads="1"/>
          </p:cNvSpPr>
          <p:nvPr/>
        </p:nvSpPr>
        <p:spPr bwMode="auto">
          <a:xfrm>
            <a:off x="6732588" y="4076700"/>
            <a:ext cx="1295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Unicode MS" pitchFamily="34" charset="-128"/>
              </a:defRPr>
            </a:lvl1pPr>
            <a:lvl2pPr marL="742950" indent="-285750" eaLnBrk="0" hangingPunct="0">
              <a:defRPr>
                <a:solidFill>
                  <a:schemeClr val="tx1"/>
                </a:solidFill>
                <a:latin typeface="Arial Unicode MS" pitchFamily="34" charset="-128"/>
              </a:defRPr>
            </a:lvl2pPr>
            <a:lvl3pPr marL="1143000" indent="-228600" eaLnBrk="0" hangingPunct="0">
              <a:defRPr>
                <a:solidFill>
                  <a:schemeClr val="tx1"/>
                </a:solidFill>
                <a:latin typeface="Arial Unicode MS" pitchFamily="34" charset="-128"/>
              </a:defRPr>
            </a:lvl3pPr>
            <a:lvl4pPr marL="1600200" indent="-228600" eaLnBrk="0" hangingPunct="0">
              <a:defRPr>
                <a:solidFill>
                  <a:schemeClr val="tx1"/>
                </a:solidFill>
                <a:latin typeface="Arial Unicode MS" pitchFamily="34" charset="-128"/>
              </a:defRPr>
            </a:lvl4pPr>
            <a:lvl5pPr marL="2057400" indent="-228600" eaLnBrk="0" hangingPunct="0">
              <a:defRPr>
                <a:solidFill>
                  <a:schemeClr val="tx1"/>
                </a:solidFill>
                <a:latin typeface="Arial Unicode MS" pitchFamily="34" charset="-128"/>
              </a:defRPr>
            </a:lvl5pPr>
            <a:lvl6pPr marL="2514600" indent="-228600" eaLnBrk="0" fontAlgn="base" hangingPunct="0">
              <a:spcBef>
                <a:spcPct val="0"/>
              </a:spcBef>
              <a:spcAft>
                <a:spcPct val="0"/>
              </a:spcAft>
              <a:defRPr>
                <a:solidFill>
                  <a:schemeClr val="tx1"/>
                </a:solidFill>
                <a:latin typeface="Arial Unicode MS" pitchFamily="34" charset="-128"/>
              </a:defRPr>
            </a:lvl6pPr>
            <a:lvl7pPr marL="2971800" indent="-228600" eaLnBrk="0" fontAlgn="base" hangingPunct="0">
              <a:spcBef>
                <a:spcPct val="0"/>
              </a:spcBef>
              <a:spcAft>
                <a:spcPct val="0"/>
              </a:spcAft>
              <a:defRPr>
                <a:solidFill>
                  <a:schemeClr val="tx1"/>
                </a:solidFill>
                <a:latin typeface="Arial Unicode MS" pitchFamily="34" charset="-128"/>
              </a:defRPr>
            </a:lvl7pPr>
            <a:lvl8pPr marL="3429000" indent="-228600" eaLnBrk="0" fontAlgn="base" hangingPunct="0">
              <a:spcBef>
                <a:spcPct val="0"/>
              </a:spcBef>
              <a:spcAft>
                <a:spcPct val="0"/>
              </a:spcAft>
              <a:defRPr>
                <a:solidFill>
                  <a:schemeClr val="tx1"/>
                </a:solidFill>
                <a:latin typeface="Arial Unicode MS" pitchFamily="34" charset="-128"/>
              </a:defRPr>
            </a:lvl8pPr>
            <a:lvl9pPr marL="3886200" indent="-228600" eaLnBrk="0" fontAlgn="base" hangingPunct="0">
              <a:spcBef>
                <a:spcPct val="0"/>
              </a:spcBef>
              <a:spcAft>
                <a:spcPct val="0"/>
              </a:spcAft>
              <a:defRPr>
                <a:solidFill>
                  <a:schemeClr val="tx1"/>
                </a:solidFill>
                <a:latin typeface="Arial Unicode MS" pitchFamily="34" charset="-128"/>
              </a:defRPr>
            </a:lvl9pPr>
          </a:lstStyle>
          <a:p>
            <a:pPr eaLnBrk="1" hangingPunct="1">
              <a:spcBef>
                <a:spcPct val="50000"/>
              </a:spcBef>
            </a:pPr>
            <a:r>
              <a:rPr lang="cs-CZ" b="1">
                <a:latin typeface="Arial" charset="0"/>
              </a:rPr>
              <a:t>Encoding </a:t>
            </a:r>
          </a:p>
        </p:txBody>
      </p:sp>
      <p:sp>
        <p:nvSpPr>
          <p:cNvPr id="28" name="Line 36"/>
          <p:cNvSpPr>
            <a:spLocks noChangeShapeType="1"/>
          </p:cNvSpPr>
          <p:nvPr/>
        </p:nvSpPr>
        <p:spPr bwMode="auto">
          <a:xfrm flipH="1">
            <a:off x="1908175" y="4221163"/>
            <a:ext cx="460851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9" name="Text Box 37"/>
          <p:cNvSpPr txBox="1">
            <a:spLocks noChangeArrowheads="1"/>
          </p:cNvSpPr>
          <p:nvPr/>
        </p:nvSpPr>
        <p:spPr bwMode="auto">
          <a:xfrm>
            <a:off x="3419475" y="3933825"/>
            <a:ext cx="15128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Unicode MS" pitchFamily="34" charset="-128"/>
              </a:defRPr>
            </a:lvl1pPr>
            <a:lvl2pPr marL="742950" indent="-285750" eaLnBrk="0" hangingPunct="0">
              <a:defRPr>
                <a:solidFill>
                  <a:schemeClr val="tx1"/>
                </a:solidFill>
                <a:latin typeface="Arial Unicode MS" pitchFamily="34" charset="-128"/>
              </a:defRPr>
            </a:lvl2pPr>
            <a:lvl3pPr marL="1143000" indent="-228600" eaLnBrk="0" hangingPunct="0">
              <a:defRPr>
                <a:solidFill>
                  <a:schemeClr val="tx1"/>
                </a:solidFill>
                <a:latin typeface="Arial Unicode MS" pitchFamily="34" charset="-128"/>
              </a:defRPr>
            </a:lvl3pPr>
            <a:lvl4pPr marL="1600200" indent="-228600" eaLnBrk="0" hangingPunct="0">
              <a:defRPr>
                <a:solidFill>
                  <a:schemeClr val="tx1"/>
                </a:solidFill>
                <a:latin typeface="Arial Unicode MS" pitchFamily="34" charset="-128"/>
              </a:defRPr>
            </a:lvl4pPr>
            <a:lvl5pPr marL="2057400" indent="-228600" eaLnBrk="0" hangingPunct="0">
              <a:defRPr>
                <a:solidFill>
                  <a:schemeClr val="tx1"/>
                </a:solidFill>
                <a:latin typeface="Arial Unicode MS" pitchFamily="34" charset="-128"/>
              </a:defRPr>
            </a:lvl5pPr>
            <a:lvl6pPr marL="2514600" indent="-228600" eaLnBrk="0" fontAlgn="base" hangingPunct="0">
              <a:spcBef>
                <a:spcPct val="0"/>
              </a:spcBef>
              <a:spcAft>
                <a:spcPct val="0"/>
              </a:spcAft>
              <a:defRPr>
                <a:solidFill>
                  <a:schemeClr val="tx1"/>
                </a:solidFill>
                <a:latin typeface="Arial Unicode MS" pitchFamily="34" charset="-128"/>
              </a:defRPr>
            </a:lvl6pPr>
            <a:lvl7pPr marL="2971800" indent="-228600" eaLnBrk="0" fontAlgn="base" hangingPunct="0">
              <a:spcBef>
                <a:spcPct val="0"/>
              </a:spcBef>
              <a:spcAft>
                <a:spcPct val="0"/>
              </a:spcAft>
              <a:defRPr>
                <a:solidFill>
                  <a:schemeClr val="tx1"/>
                </a:solidFill>
                <a:latin typeface="Arial Unicode MS" pitchFamily="34" charset="-128"/>
              </a:defRPr>
            </a:lvl7pPr>
            <a:lvl8pPr marL="3429000" indent="-228600" eaLnBrk="0" fontAlgn="base" hangingPunct="0">
              <a:spcBef>
                <a:spcPct val="0"/>
              </a:spcBef>
              <a:spcAft>
                <a:spcPct val="0"/>
              </a:spcAft>
              <a:defRPr>
                <a:solidFill>
                  <a:schemeClr val="tx1"/>
                </a:solidFill>
                <a:latin typeface="Arial Unicode MS" pitchFamily="34" charset="-128"/>
              </a:defRPr>
            </a:lvl8pPr>
            <a:lvl9pPr marL="3886200" indent="-228600" eaLnBrk="0" fontAlgn="base" hangingPunct="0">
              <a:spcBef>
                <a:spcPct val="0"/>
              </a:spcBef>
              <a:spcAft>
                <a:spcPct val="0"/>
              </a:spcAft>
              <a:defRPr>
                <a:solidFill>
                  <a:schemeClr val="tx1"/>
                </a:solidFill>
                <a:latin typeface="Arial Unicode MS" pitchFamily="34" charset="-128"/>
              </a:defRPr>
            </a:lvl9pPr>
          </a:lstStyle>
          <a:p>
            <a:pPr algn="ctr" eaLnBrk="1" hangingPunct="1">
              <a:spcBef>
                <a:spcPct val="50000"/>
              </a:spcBef>
            </a:pPr>
            <a:r>
              <a:rPr lang="cs-CZ" sz="1400" b="1" i="1">
                <a:latin typeface="Arial" charset="0"/>
              </a:rPr>
              <a:t>Feedback</a:t>
            </a:r>
          </a:p>
        </p:txBody>
      </p:sp>
      <p:sp>
        <p:nvSpPr>
          <p:cNvPr id="30" name="Text Box 38"/>
          <p:cNvSpPr txBox="1">
            <a:spLocks noChangeArrowheads="1"/>
          </p:cNvSpPr>
          <p:nvPr/>
        </p:nvSpPr>
        <p:spPr bwMode="auto">
          <a:xfrm>
            <a:off x="3708400" y="5157788"/>
            <a:ext cx="12239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Unicode MS" pitchFamily="34" charset="-128"/>
              </a:defRPr>
            </a:lvl1pPr>
            <a:lvl2pPr marL="742950" indent="-285750" eaLnBrk="0" hangingPunct="0">
              <a:defRPr>
                <a:solidFill>
                  <a:schemeClr val="tx1"/>
                </a:solidFill>
                <a:latin typeface="Arial Unicode MS" pitchFamily="34" charset="-128"/>
              </a:defRPr>
            </a:lvl2pPr>
            <a:lvl3pPr marL="1143000" indent="-228600" eaLnBrk="0" hangingPunct="0">
              <a:defRPr>
                <a:solidFill>
                  <a:schemeClr val="tx1"/>
                </a:solidFill>
                <a:latin typeface="Arial Unicode MS" pitchFamily="34" charset="-128"/>
              </a:defRPr>
            </a:lvl3pPr>
            <a:lvl4pPr marL="1600200" indent="-228600" eaLnBrk="0" hangingPunct="0">
              <a:defRPr>
                <a:solidFill>
                  <a:schemeClr val="tx1"/>
                </a:solidFill>
                <a:latin typeface="Arial Unicode MS" pitchFamily="34" charset="-128"/>
              </a:defRPr>
            </a:lvl4pPr>
            <a:lvl5pPr marL="2057400" indent="-228600" eaLnBrk="0" hangingPunct="0">
              <a:defRPr>
                <a:solidFill>
                  <a:schemeClr val="tx1"/>
                </a:solidFill>
                <a:latin typeface="Arial Unicode MS" pitchFamily="34" charset="-128"/>
              </a:defRPr>
            </a:lvl5pPr>
            <a:lvl6pPr marL="2514600" indent="-228600" eaLnBrk="0" fontAlgn="base" hangingPunct="0">
              <a:spcBef>
                <a:spcPct val="0"/>
              </a:spcBef>
              <a:spcAft>
                <a:spcPct val="0"/>
              </a:spcAft>
              <a:defRPr>
                <a:solidFill>
                  <a:schemeClr val="tx1"/>
                </a:solidFill>
                <a:latin typeface="Arial Unicode MS" pitchFamily="34" charset="-128"/>
              </a:defRPr>
            </a:lvl6pPr>
            <a:lvl7pPr marL="2971800" indent="-228600" eaLnBrk="0" fontAlgn="base" hangingPunct="0">
              <a:spcBef>
                <a:spcPct val="0"/>
              </a:spcBef>
              <a:spcAft>
                <a:spcPct val="0"/>
              </a:spcAft>
              <a:defRPr>
                <a:solidFill>
                  <a:schemeClr val="tx1"/>
                </a:solidFill>
                <a:latin typeface="Arial Unicode MS" pitchFamily="34" charset="-128"/>
              </a:defRPr>
            </a:lvl7pPr>
            <a:lvl8pPr marL="3429000" indent="-228600" eaLnBrk="0" fontAlgn="base" hangingPunct="0">
              <a:spcBef>
                <a:spcPct val="0"/>
              </a:spcBef>
              <a:spcAft>
                <a:spcPct val="0"/>
              </a:spcAft>
              <a:defRPr>
                <a:solidFill>
                  <a:schemeClr val="tx1"/>
                </a:solidFill>
                <a:latin typeface="Arial Unicode MS" pitchFamily="34" charset="-128"/>
              </a:defRPr>
            </a:lvl8pPr>
            <a:lvl9pPr marL="3886200" indent="-228600" eaLnBrk="0" fontAlgn="base" hangingPunct="0">
              <a:spcBef>
                <a:spcPct val="0"/>
              </a:spcBef>
              <a:spcAft>
                <a:spcPct val="0"/>
              </a:spcAft>
              <a:defRPr>
                <a:solidFill>
                  <a:schemeClr val="tx1"/>
                </a:solidFill>
                <a:latin typeface="Arial Unicode MS" pitchFamily="34" charset="-128"/>
              </a:defRPr>
            </a:lvl9pPr>
          </a:lstStyle>
          <a:p>
            <a:pPr algn="ctr" eaLnBrk="1" hangingPunct="1">
              <a:spcBef>
                <a:spcPct val="50000"/>
              </a:spcBef>
            </a:pPr>
            <a:r>
              <a:rPr lang="cs-CZ" b="1">
                <a:latin typeface="Arial" charset="0"/>
              </a:rPr>
              <a:t>NOICE</a:t>
            </a:r>
          </a:p>
        </p:txBody>
      </p:sp>
    </p:spTree>
    <p:extLst>
      <p:ext uri="{BB962C8B-B14F-4D97-AF65-F5344CB8AC3E}">
        <p14:creationId xmlns:p14="http://schemas.microsoft.com/office/powerpoint/2010/main" val="1016636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Marketing </a:t>
            </a:r>
            <a:r>
              <a:rPr lang="cs-CZ" b="1" dirty="0" err="1">
                <a:latin typeface="Arial" pitchFamily="34" charset="0"/>
                <a:cs typeface="Arial" pitchFamily="34" charset="0"/>
              </a:rPr>
              <a:t>Communication</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AIDA MODEL</a:t>
            </a:r>
          </a:p>
        </p:txBody>
      </p:sp>
      <p:sp>
        <p:nvSpPr>
          <p:cNvPr id="3079" name="TextovéPole 10"/>
          <p:cNvSpPr txBox="1">
            <a:spLocks noChangeArrowheads="1"/>
          </p:cNvSpPr>
          <p:nvPr/>
        </p:nvSpPr>
        <p:spPr bwMode="auto">
          <a:xfrm>
            <a:off x="503238" y="1512044"/>
            <a:ext cx="8477250" cy="2456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609600" indent="-609600" eaLnBrk="1" hangingPunct="1">
              <a:lnSpc>
                <a:spcPct val="90000"/>
              </a:lnSpc>
              <a:buClr>
                <a:schemeClr val="tx1"/>
              </a:buClr>
              <a:buFont typeface="Wingdings" pitchFamily="2" charset="2"/>
              <a:buAutoNum type="arabicPeriod"/>
            </a:pPr>
            <a:r>
              <a:rPr lang="cs-CZ" sz="2400" dirty="0" err="1"/>
              <a:t>Catch</a:t>
            </a:r>
            <a:r>
              <a:rPr lang="cs-CZ" sz="2400" dirty="0"/>
              <a:t> </a:t>
            </a:r>
            <a:r>
              <a:rPr lang="cs-CZ" sz="2400" dirty="0" err="1"/>
              <a:t>the</a:t>
            </a:r>
            <a:r>
              <a:rPr lang="cs-CZ" sz="2400" dirty="0"/>
              <a:t> </a:t>
            </a:r>
            <a:r>
              <a:rPr lang="cs-CZ" sz="2400" dirty="0" err="1"/>
              <a:t>receiver´s</a:t>
            </a:r>
            <a:r>
              <a:rPr lang="cs-CZ" sz="2400" dirty="0"/>
              <a:t> </a:t>
            </a:r>
            <a:r>
              <a:rPr lang="cs-CZ" sz="2400" dirty="0" err="1"/>
              <a:t>attention</a:t>
            </a:r>
            <a:r>
              <a:rPr lang="cs-CZ" sz="2400" dirty="0"/>
              <a:t>.</a:t>
            </a:r>
          </a:p>
          <a:p>
            <a:pPr marL="609600" indent="-609600" eaLnBrk="1" hangingPunct="1">
              <a:lnSpc>
                <a:spcPct val="90000"/>
              </a:lnSpc>
              <a:buClr>
                <a:schemeClr val="tx1"/>
              </a:buClr>
              <a:buFont typeface="Wingdings" pitchFamily="2" charset="2"/>
              <a:buAutoNum type="arabicPeriod"/>
            </a:pPr>
            <a:r>
              <a:rPr lang="cs-CZ" sz="2400" dirty="0" err="1"/>
              <a:t>Be</a:t>
            </a:r>
            <a:r>
              <a:rPr lang="cs-CZ" sz="2400" dirty="0"/>
              <a:t> </a:t>
            </a:r>
            <a:r>
              <a:rPr lang="cs-CZ" sz="2400" dirty="0" err="1"/>
              <a:t>understandable</a:t>
            </a:r>
            <a:r>
              <a:rPr lang="cs-CZ" sz="2400" dirty="0"/>
              <a:t>.</a:t>
            </a:r>
          </a:p>
          <a:p>
            <a:pPr marL="609600" indent="-609600" eaLnBrk="1" hangingPunct="1">
              <a:lnSpc>
                <a:spcPct val="90000"/>
              </a:lnSpc>
              <a:buClr>
                <a:schemeClr val="tx1"/>
              </a:buClr>
              <a:buFont typeface="Wingdings" pitchFamily="2" charset="2"/>
              <a:buAutoNum type="arabicPeriod"/>
            </a:pPr>
            <a:r>
              <a:rPr lang="cs-CZ" sz="2400" dirty="0" err="1"/>
              <a:t>Meet</a:t>
            </a:r>
            <a:r>
              <a:rPr lang="cs-CZ" sz="2400" dirty="0"/>
              <a:t> </a:t>
            </a:r>
            <a:r>
              <a:rPr lang="cs-CZ" sz="2400" dirty="0" err="1"/>
              <a:t>receiver´s</a:t>
            </a:r>
            <a:r>
              <a:rPr lang="cs-CZ" sz="2400" dirty="0"/>
              <a:t> </a:t>
            </a:r>
            <a:r>
              <a:rPr lang="cs-CZ" sz="2400" dirty="0" err="1"/>
              <a:t>demands</a:t>
            </a:r>
            <a:r>
              <a:rPr lang="cs-CZ" sz="2400" dirty="0"/>
              <a:t>.</a:t>
            </a:r>
          </a:p>
          <a:p>
            <a:pPr marL="609600" indent="-609600" eaLnBrk="1" hangingPunct="1">
              <a:lnSpc>
                <a:spcPct val="90000"/>
              </a:lnSpc>
              <a:buClr>
                <a:schemeClr val="tx1"/>
              </a:buClr>
              <a:buFont typeface="Wingdings" pitchFamily="2" charset="2"/>
              <a:buAutoNum type="arabicPeriod"/>
            </a:pPr>
            <a:endParaRPr lang="cs-CZ" sz="2400" dirty="0"/>
          </a:p>
          <a:p>
            <a:pPr marL="609600" indent="-609600" eaLnBrk="1" hangingPunct="1">
              <a:lnSpc>
                <a:spcPct val="90000"/>
              </a:lnSpc>
              <a:buClr>
                <a:schemeClr val="tx1"/>
              </a:buClr>
              <a:buFont typeface="Wingdings" pitchFamily="2" charset="2"/>
              <a:buAutoNum type="arabicPeriod"/>
            </a:pPr>
            <a:endParaRPr lang="cs-CZ" sz="2400" dirty="0"/>
          </a:p>
          <a:p>
            <a:pPr marL="609600" indent="-609600" eaLnBrk="1" hangingPunct="1">
              <a:lnSpc>
                <a:spcPct val="90000"/>
              </a:lnSpc>
              <a:buClr>
                <a:schemeClr val="tx1"/>
              </a:buClr>
              <a:buFont typeface="Wingdings" pitchFamily="2" charset="2"/>
              <a:buAutoNum type="arabicPeriod"/>
            </a:pPr>
            <a:endParaRPr lang="cs-CZ" sz="2400" dirty="0"/>
          </a:p>
        </p:txBody>
      </p:sp>
      <p:pic>
        <p:nvPicPr>
          <p:cNvPr id="2" name="Obrázek 1"/>
          <p:cNvPicPr>
            <a:picLocks noChangeAspect="1"/>
          </p:cNvPicPr>
          <p:nvPr/>
        </p:nvPicPr>
        <p:blipFill>
          <a:blip r:embed="rId2"/>
          <a:stretch>
            <a:fillRect/>
          </a:stretch>
        </p:blipFill>
        <p:spPr>
          <a:xfrm>
            <a:off x="2125480" y="2740072"/>
            <a:ext cx="6672445" cy="3742043"/>
          </a:xfrm>
          <a:prstGeom prst="rect">
            <a:avLst/>
          </a:prstGeom>
        </p:spPr>
      </p:pic>
    </p:spTree>
    <p:extLst>
      <p:ext uri="{BB962C8B-B14F-4D97-AF65-F5344CB8AC3E}">
        <p14:creationId xmlns:p14="http://schemas.microsoft.com/office/powerpoint/2010/main" val="29089222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Marketing </a:t>
            </a:r>
            <a:r>
              <a:rPr lang="cs-CZ" b="1" dirty="0" err="1">
                <a:latin typeface="Arial" pitchFamily="34" charset="0"/>
                <a:cs typeface="Arial" pitchFamily="34" charset="0"/>
              </a:rPr>
              <a:t>Communication</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STDC FRAMEWORK</a:t>
            </a:r>
          </a:p>
        </p:txBody>
      </p:sp>
      <p:sp>
        <p:nvSpPr>
          <p:cNvPr id="3079" name="TextovéPole 10"/>
          <p:cNvSpPr txBox="1">
            <a:spLocks noChangeArrowheads="1"/>
          </p:cNvSpPr>
          <p:nvPr/>
        </p:nvSpPr>
        <p:spPr bwMode="auto">
          <a:xfrm>
            <a:off x="503238" y="1512044"/>
            <a:ext cx="8477250" cy="1237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609600" indent="-609600" eaLnBrk="1" hangingPunct="1">
              <a:lnSpc>
                <a:spcPct val="90000"/>
              </a:lnSpc>
              <a:buClr>
                <a:schemeClr val="tx1"/>
              </a:buClr>
              <a:buFont typeface="Wingdings" pitchFamily="2" charset="2"/>
              <a:buAutoNum type="arabicPeriod"/>
            </a:pPr>
            <a:endParaRPr lang="cs-CZ" sz="2400" dirty="0"/>
          </a:p>
          <a:p>
            <a:pPr marL="609600" indent="-609600" eaLnBrk="1" hangingPunct="1">
              <a:lnSpc>
                <a:spcPct val="90000"/>
              </a:lnSpc>
              <a:buClr>
                <a:schemeClr val="tx1"/>
              </a:buClr>
              <a:buFont typeface="Wingdings" pitchFamily="2" charset="2"/>
              <a:buAutoNum type="arabicPeriod"/>
            </a:pPr>
            <a:endParaRPr lang="cs-CZ" sz="2400" dirty="0"/>
          </a:p>
          <a:p>
            <a:pPr marL="609600" indent="-609600" eaLnBrk="1" hangingPunct="1">
              <a:lnSpc>
                <a:spcPct val="90000"/>
              </a:lnSpc>
              <a:buClr>
                <a:schemeClr val="tx1"/>
              </a:buClr>
              <a:buFont typeface="Wingdings" pitchFamily="2" charset="2"/>
              <a:buAutoNum type="arabicPeriod"/>
            </a:pPr>
            <a:endParaRPr lang="cs-CZ" sz="2400" dirty="0"/>
          </a:p>
        </p:txBody>
      </p:sp>
      <p:pic>
        <p:nvPicPr>
          <p:cNvPr id="5" name="Obrázek 4">
            <a:extLst>
              <a:ext uri="{FF2B5EF4-FFF2-40B4-BE49-F238E27FC236}">
                <a16:creationId xmlns:a16="http://schemas.microsoft.com/office/drawing/2014/main" id="{F39EA01C-2324-4FCE-90F9-507C55ED79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160755"/>
            <a:ext cx="9144000" cy="4536489"/>
          </a:xfrm>
          <a:prstGeom prst="rect">
            <a:avLst/>
          </a:prstGeom>
        </p:spPr>
      </p:pic>
    </p:spTree>
    <p:extLst>
      <p:ext uri="{BB962C8B-B14F-4D97-AF65-F5344CB8AC3E}">
        <p14:creationId xmlns:p14="http://schemas.microsoft.com/office/powerpoint/2010/main" val="69801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Marketing </a:t>
            </a:r>
            <a:r>
              <a:rPr lang="cs-CZ" b="1" dirty="0" err="1">
                <a:latin typeface="Arial" pitchFamily="34" charset="0"/>
                <a:cs typeface="Arial" pitchFamily="34" charset="0"/>
              </a:rPr>
              <a:t>Communication</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2. STEPS OF COMMUNICATION CAMPAIGN </a:t>
            </a:r>
          </a:p>
        </p:txBody>
      </p:sp>
      <p:sp>
        <p:nvSpPr>
          <p:cNvPr id="3079" name="TextovéPole 10"/>
          <p:cNvSpPr txBox="1">
            <a:spLocks noChangeArrowheads="1"/>
          </p:cNvSpPr>
          <p:nvPr/>
        </p:nvSpPr>
        <p:spPr bwMode="auto">
          <a:xfrm>
            <a:off x="503238" y="1512044"/>
            <a:ext cx="8477250"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457200" indent="-457200" eaLnBrk="1" hangingPunct="1">
              <a:spcBef>
                <a:spcPct val="0"/>
              </a:spcBef>
              <a:buFont typeface="+mj-lt"/>
              <a:buAutoNum type="arabicPeriod"/>
              <a:defRPr/>
            </a:pPr>
            <a:r>
              <a:rPr lang="en-US" altLang="cs-CZ" sz="2200" dirty="0">
                <a:latin typeface="Arial" panose="020B0604020202020204" pitchFamily="34" charset="0"/>
              </a:rPr>
              <a:t>Situation analysis </a:t>
            </a:r>
          </a:p>
          <a:p>
            <a:pPr marL="457200" indent="-457200" eaLnBrk="1" hangingPunct="1">
              <a:spcBef>
                <a:spcPct val="0"/>
              </a:spcBef>
              <a:buFont typeface="+mj-lt"/>
              <a:buAutoNum type="arabicPeriod"/>
              <a:defRPr/>
            </a:pPr>
            <a:r>
              <a:rPr lang="en-US" altLang="cs-CZ" sz="2200" dirty="0">
                <a:latin typeface="Arial" panose="020B0604020202020204" pitchFamily="34" charset="0"/>
              </a:rPr>
              <a:t>Targets and target groups determination</a:t>
            </a:r>
          </a:p>
          <a:p>
            <a:pPr marL="457200" indent="-457200" eaLnBrk="1" hangingPunct="1">
              <a:spcBef>
                <a:spcPct val="0"/>
              </a:spcBef>
              <a:buFont typeface="+mj-lt"/>
              <a:buAutoNum type="arabicPeriod"/>
              <a:defRPr/>
            </a:pPr>
            <a:r>
              <a:rPr lang="en-US" altLang="cs-CZ" sz="2200" dirty="0">
                <a:latin typeface="Arial" panose="020B0604020202020204" pitchFamily="34" charset="0"/>
              </a:rPr>
              <a:t>Budgeting</a:t>
            </a:r>
          </a:p>
          <a:p>
            <a:pPr marL="457200" indent="-457200" eaLnBrk="1" hangingPunct="1">
              <a:spcBef>
                <a:spcPct val="0"/>
              </a:spcBef>
              <a:buFont typeface="+mj-lt"/>
              <a:buAutoNum type="arabicPeriod"/>
              <a:defRPr/>
            </a:pPr>
            <a:r>
              <a:rPr lang="en-US" altLang="cs-CZ" sz="2200" dirty="0">
                <a:latin typeface="Arial" panose="020B0604020202020204" pitchFamily="34" charset="0"/>
              </a:rPr>
              <a:t>Marketing communication mix strategy (strategy, elements, media)</a:t>
            </a:r>
          </a:p>
          <a:p>
            <a:pPr marL="457200" indent="-457200" eaLnBrk="1" hangingPunct="1">
              <a:spcBef>
                <a:spcPct val="0"/>
              </a:spcBef>
              <a:buFont typeface="+mj-lt"/>
              <a:buAutoNum type="arabicPeriod"/>
              <a:defRPr/>
            </a:pPr>
            <a:r>
              <a:rPr lang="en-US" altLang="cs-CZ" sz="2200" dirty="0">
                <a:latin typeface="Arial" panose="020B0604020202020204" pitchFamily="34" charset="0"/>
              </a:rPr>
              <a:t>Marketing communication coordination and integration </a:t>
            </a:r>
          </a:p>
          <a:p>
            <a:pPr marL="457200" indent="-457200" eaLnBrk="1" hangingPunct="1">
              <a:spcBef>
                <a:spcPct val="0"/>
              </a:spcBef>
              <a:buFont typeface="+mj-lt"/>
              <a:buAutoNum type="arabicPeriod"/>
              <a:defRPr/>
            </a:pPr>
            <a:r>
              <a:rPr lang="en-US" altLang="cs-CZ" sz="2200" dirty="0">
                <a:latin typeface="Arial" panose="020B0604020202020204" pitchFamily="34" charset="0"/>
              </a:rPr>
              <a:t>Marketing communication implementation</a:t>
            </a:r>
          </a:p>
          <a:p>
            <a:pPr marL="457200" indent="-457200" eaLnBrk="1" hangingPunct="1">
              <a:spcBef>
                <a:spcPct val="0"/>
              </a:spcBef>
              <a:buFont typeface="+mj-lt"/>
              <a:buAutoNum type="arabicPeriod"/>
              <a:defRPr/>
            </a:pPr>
            <a:r>
              <a:rPr lang="en-US" altLang="cs-CZ" sz="2200" dirty="0">
                <a:latin typeface="Arial" panose="020B0604020202020204" pitchFamily="34" charset="0"/>
              </a:rPr>
              <a:t>Marketing communication effectivity testing </a:t>
            </a:r>
          </a:p>
        </p:txBody>
      </p:sp>
    </p:spTree>
    <p:extLst>
      <p:ext uri="{BB962C8B-B14F-4D97-AF65-F5344CB8AC3E}">
        <p14:creationId xmlns:p14="http://schemas.microsoft.com/office/powerpoint/2010/main" val="21904035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Marketing </a:t>
            </a:r>
            <a:r>
              <a:rPr lang="cs-CZ" b="1" dirty="0" err="1">
                <a:latin typeface="Arial" pitchFamily="34" charset="0"/>
                <a:cs typeface="Arial" pitchFamily="34" charset="0"/>
              </a:rPr>
              <a:t>Communication</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A. SITUATION ANALYSIS</a:t>
            </a:r>
          </a:p>
        </p:txBody>
      </p:sp>
      <p:sp>
        <p:nvSpPr>
          <p:cNvPr id="3079" name="TextovéPole 10"/>
          <p:cNvSpPr txBox="1">
            <a:spLocks noChangeArrowheads="1"/>
          </p:cNvSpPr>
          <p:nvPr/>
        </p:nvSpPr>
        <p:spPr bwMode="auto">
          <a:xfrm>
            <a:off x="503238" y="1512044"/>
            <a:ext cx="8477250" cy="31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INTERNAL</a:t>
            </a:r>
            <a:r>
              <a:rPr lang="en-US" altLang="cs-CZ" sz="2200" dirty="0">
                <a:latin typeface="Arial" panose="020B0604020202020204" pitchFamily="34" charset="0"/>
              </a:rPr>
              <a:t> (good product and its positioning, recognizable and remarkable brand, loyal customers, tradition, financial resources, participation in sponsorship projects, previous communication campaigns etc.)</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EXTERNAL</a:t>
            </a:r>
            <a:r>
              <a:rPr lang="en-US" altLang="cs-CZ" sz="2200" dirty="0">
                <a:latin typeface="Arial" panose="020B0604020202020204" pitchFamily="34" charset="0"/>
              </a:rPr>
              <a:t> (product and </a:t>
            </a:r>
            <a:r>
              <a:rPr lang="en-US" altLang="cs-CZ" sz="2200" dirty="0" err="1">
                <a:latin typeface="Arial" panose="020B0604020202020204" pitchFamily="34" charset="0"/>
              </a:rPr>
              <a:t>comunication</a:t>
            </a:r>
            <a:r>
              <a:rPr lang="en-US" altLang="cs-CZ" sz="2200" dirty="0">
                <a:latin typeface="Arial" panose="020B0604020202020204" pitchFamily="34" charset="0"/>
              </a:rPr>
              <a:t> activities of competitors, legislation and ethics code of professional associations, popularity and use intensity of various types of media in some region, number and quality of communication agencies etc.)</a:t>
            </a:r>
          </a:p>
        </p:txBody>
      </p:sp>
    </p:spTree>
    <p:extLst>
      <p:ext uri="{BB962C8B-B14F-4D97-AF65-F5344CB8AC3E}">
        <p14:creationId xmlns:p14="http://schemas.microsoft.com/office/powerpoint/2010/main" val="31068992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Marketing </a:t>
            </a:r>
            <a:r>
              <a:rPr lang="cs-CZ" b="1" dirty="0" err="1">
                <a:latin typeface="Arial" pitchFamily="34" charset="0"/>
                <a:cs typeface="Arial" pitchFamily="34" charset="0"/>
              </a:rPr>
              <a:t>Communication</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B. TARGETS AND TARGET GROUPS DETERMINATION</a:t>
            </a:r>
            <a:br>
              <a:rPr lang="en-US" altLang="cs-CZ" sz="2400" b="1" dirty="0">
                <a:latin typeface="Arial" panose="020B0604020202020204" pitchFamily="34" charset="0"/>
              </a:rPr>
            </a:br>
            <a:r>
              <a:rPr lang="en-US" altLang="cs-CZ" sz="2400" b="1" dirty="0">
                <a:latin typeface="Arial" panose="020B0604020202020204" pitchFamily="34" charset="0"/>
              </a:rPr>
              <a:t>(SMART!)</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sz="2200" b="1" dirty="0">
                <a:latin typeface="Arial" panose="020B0604020202020204" pitchFamily="34" charset="0"/>
              </a:rPr>
              <a:t>Economical</a:t>
            </a:r>
            <a:r>
              <a:rPr lang="en-US" sz="2200" dirty="0">
                <a:latin typeface="Arial" panose="020B0604020202020204" pitchFamily="34" charset="0"/>
              </a:rPr>
              <a:t> (sales increase, profit increase, market share increase, new product launch,  </a:t>
            </a:r>
            <a:r>
              <a:rPr lang="cs-CZ" sz="2200" dirty="0" err="1">
                <a:latin typeface="Arial" panose="020B0604020202020204" pitchFamily="34" charset="0"/>
              </a:rPr>
              <a:t>etc</a:t>
            </a:r>
            <a:r>
              <a:rPr lang="cs-CZ" sz="2200" dirty="0">
                <a:latin typeface="Arial" panose="020B0604020202020204" pitchFamily="34" charset="0"/>
              </a:rPr>
              <a:t>.).</a:t>
            </a:r>
            <a:endParaRPr lang="en-US" sz="2200" dirty="0">
              <a:latin typeface="Arial" panose="020B0604020202020204" pitchFamily="34" charset="0"/>
            </a:endParaRPr>
          </a:p>
          <a:p>
            <a:pPr marL="285750" indent="-285750" eaLnBrk="1" hangingPunct="1">
              <a:spcBef>
                <a:spcPct val="0"/>
              </a:spcBef>
              <a:defRPr/>
            </a:pPr>
            <a:endParaRPr lang="en-US" sz="2200" dirty="0">
              <a:latin typeface="Arial" panose="020B0604020202020204" pitchFamily="34" charset="0"/>
            </a:endParaRPr>
          </a:p>
          <a:p>
            <a:pPr marL="285750" indent="-285750" eaLnBrk="1" hangingPunct="1">
              <a:spcBef>
                <a:spcPct val="0"/>
              </a:spcBef>
              <a:defRPr/>
            </a:pPr>
            <a:r>
              <a:rPr lang="en-US" sz="2200" b="1" dirty="0">
                <a:latin typeface="Arial" panose="020B0604020202020204" pitchFamily="34" charset="0"/>
              </a:rPr>
              <a:t>Extra</a:t>
            </a:r>
            <a:r>
              <a:rPr lang="cs-CZ" sz="2200" b="1" dirty="0">
                <a:latin typeface="Arial" panose="020B0604020202020204" pitchFamily="34" charset="0"/>
              </a:rPr>
              <a:t>-</a:t>
            </a:r>
            <a:r>
              <a:rPr lang="en-US" sz="2200" b="1" dirty="0">
                <a:latin typeface="Arial" panose="020B0604020202020204" pitchFamily="34" charset="0"/>
              </a:rPr>
              <a:t>economical</a:t>
            </a:r>
            <a:r>
              <a:rPr lang="en-US" sz="2200" dirty="0">
                <a:latin typeface="Arial" panose="020B0604020202020204" pitchFamily="34" charset="0"/>
              </a:rPr>
              <a:t>  (image improvement, brand general knowledge increase, </a:t>
            </a:r>
            <a:r>
              <a:rPr lang="cs-CZ" sz="2200" dirty="0" err="1">
                <a:latin typeface="Arial" panose="020B0604020202020204" pitchFamily="34" charset="0"/>
              </a:rPr>
              <a:t>etc</a:t>
            </a:r>
            <a:r>
              <a:rPr lang="cs-CZ" sz="2200" dirty="0">
                <a:latin typeface="Arial" panose="020B0604020202020204" pitchFamily="34" charset="0"/>
              </a:rPr>
              <a:t>.</a:t>
            </a:r>
          </a:p>
          <a:p>
            <a:pPr marL="285750" indent="-285750" eaLnBrk="1" hangingPunct="1">
              <a:spcBef>
                <a:spcPct val="0"/>
              </a:spcBef>
              <a:defRPr/>
            </a:pPr>
            <a:endParaRPr lang="cs-CZ" sz="2200" dirty="0">
              <a:latin typeface="Arial" panose="020B0604020202020204" pitchFamily="34" charset="0"/>
            </a:endParaRPr>
          </a:p>
          <a:p>
            <a:pPr marL="285750" indent="-285750" eaLnBrk="1" hangingPunct="1">
              <a:spcBef>
                <a:spcPct val="0"/>
              </a:spcBef>
              <a:defRPr/>
            </a:pPr>
            <a:r>
              <a:rPr lang="en-US" sz="2200" b="1" dirty="0">
                <a:latin typeface="Arial" panose="020B0604020202020204" pitchFamily="34" charset="0"/>
              </a:rPr>
              <a:t>Specific target groups</a:t>
            </a:r>
            <a:r>
              <a:rPr lang="en-US" sz="2200" dirty="0">
                <a:latin typeface="Arial" panose="020B0604020202020204" pitchFamily="34" charset="0"/>
              </a:rPr>
              <a:t>: children, seniors, potential parents, gays (pink </a:t>
            </a:r>
            <a:r>
              <a:rPr lang="en-US" sz="2200" dirty="0" err="1">
                <a:latin typeface="Arial" panose="020B0604020202020204" pitchFamily="34" charset="0"/>
              </a:rPr>
              <a:t>dolar</a:t>
            </a:r>
            <a:r>
              <a:rPr lang="en-US" sz="2200" dirty="0">
                <a:latin typeface="Arial" panose="020B0604020202020204" pitchFamily="34" charset="0"/>
              </a:rPr>
              <a:t>)</a:t>
            </a:r>
          </a:p>
          <a:p>
            <a:pPr marL="285750" indent="-285750" eaLnBrk="1" hangingPunct="1">
              <a:spcBef>
                <a:spcPct val="0"/>
              </a:spcBef>
              <a:defRPr/>
            </a:pPr>
            <a:endParaRPr lang="en-US" sz="2200" dirty="0">
              <a:latin typeface="Arial" panose="020B0604020202020204" pitchFamily="34" charset="0"/>
            </a:endParaRPr>
          </a:p>
          <a:p>
            <a:pPr marL="285750" indent="-285750" eaLnBrk="1" hangingPunct="1">
              <a:spcBef>
                <a:spcPct val="0"/>
              </a:spcBef>
              <a:defRPr/>
            </a:pPr>
            <a:r>
              <a:rPr lang="en-US" sz="2200" dirty="0">
                <a:latin typeface="Arial" panose="020B0604020202020204" pitchFamily="34" charset="0"/>
              </a:rPr>
              <a:t>See previous lecture – </a:t>
            </a:r>
            <a:r>
              <a:rPr lang="en-US" sz="2200" b="1" dirty="0">
                <a:latin typeface="Arial" panose="020B0604020202020204" pitchFamily="34" charset="0"/>
              </a:rPr>
              <a:t>process STP </a:t>
            </a:r>
            <a:r>
              <a:rPr lang="en-US" sz="2200" dirty="0">
                <a:latin typeface="Arial" panose="020B0604020202020204" pitchFamily="34" charset="0"/>
              </a:rPr>
              <a:t>– targeting!!!</a:t>
            </a:r>
          </a:p>
        </p:txBody>
      </p:sp>
    </p:spTree>
    <p:extLst>
      <p:ext uri="{BB962C8B-B14F-4D97-AF65-F5344CB8AC3E}">
        <p14:creationId xmlns:p14="http://schemas.microsoft.com/office/powerpoint/2010/main" val="4276848745"/>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zentace_OPF_návrh [režim kompatibility]" id="{F70FC462-D9F3-4EB2-B923-5E5330675293}" vid="{CCD9E1B5-EE89-42D1-936D-BB4AE5A7B3F6}"/>
    </a:ext>
  </a:extLst>
</a:theme>
</file>

<file path=ppt/theme/theme2.xml><?xml version="1.0" encoding="utf-8"?>
<a:theme xmlns:a="http://schemas.openxmlformats.org/drawingml/2006/main" name="Vlastní návrh">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šablona</Template>
  <TotalTime>2368</TotalTime>
  <Words>2448</Words>
  <Application>Microsoft Office PowerPoint</Application>
  <PresentationFormat>Předvádění na obrazovce (4:3)</PresentationFormat>
  <Paragraphs>252</Paragraphs>
  <Slides>34</Slides>
  <Notes>6</Notes>
  <HiddenSlides>0</HiddenSlides>
  <MMClips>0</MMClips>
  <ScaleCrop>false</ScaleCrop>
  <HeadingPairs>
    <vt:vector size="6" baseType="variant">
      <vt:variant>
        <vt:lpstr>Použitá písma</vt:lpstr>
      </vt:variant>
      <vt:variant>
        <vt:i4>7</vt:i4>
      </vt:variant>
      <vt:variant>
        <vt:lpstr>Motiv</vt:lpstr>
      </vt:variant>
      <vt:variant>
        <vt:i4>2</vt:i4>
      </vt:variant>
      <vt:variant>
        <vt:lpstr>Nadpisy snímků</vt:lpstr>
      </vt:variant>
      <vt:variant>
        <vt:i4>34</vt:i4>
      </vt:variant>
    </vt:vector>
  </HeadingPairs>
  <TitlesOfParts>
    <vt:vector size="43" baseType="lpstr">
      <vt:lpstr>SimSun</vt:lpstr>
      <vt:lpstr>SimSun</vt:lpstr>
      <vt:lpstr>华文楷体</vt:lpstr>
      <vt:lpstr>Arial</vt:lpstr>
      <vt:lpstr>Calibri</vt:lpstr>
      <vt:lpstr>Calibri Light</vt:lpstr>
      <vt:lpstr>Wingdings</vt:lpstr>
      <vt:lpstr>Motiv sady Office</vt:lpstr>
      <vt:lpstr>Vlastní návrh</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Roman Šperka</dc:creator>
  <cp:lastModifiedBy>student</cp:lastModifiedBy>
  <cp:revision>195</cp:revision>
  <dcterms:created xsi:type="dcterms:W3CDTF">2016-03-17T12:08:01Z</dcterms:created>
  <dcterms:modified xsi:type="dcterms:W3CDTF">2021-12-16T08:31:59Z</dcterms:modified>
</cp:coreProperties>
</file>