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83" r:id="rId7"/>
    <p:sldId id="260" r:id="rId8"/>
    <p:sldId id="261" r:id="rId9"/>
    <p:sldId id="262" r:id="rId10"/>
    <p:sldId id="263" r:id="rId11"/>
    <p:sldId id="284" r:id="rId12"/>
    <p:sldId id="264" r:id="rId13"/>
    <p:sldId id="265" r:id="rId14"/>
    <p:sldId id="266" r:id="rId15"/>
    <p:sldId id="282" r:id="rId16"/>
    <p:sldId id="281" r:id="rId17"/>
    <p:sldId id="267" r:id="rId18"/>
    <p:sldId id="268" r:id="rId19"/>
    <p:sldId id="269" r:id="rId20"/>
    <p:sldId id="270" r:id="rId21"/>
    <p:sldId id="271" r:id="rId22"/>
    <p:sldId id="272" r:id="rId23"/>
    <p:sldId id="273" r:id="rId24"/>
    <p:sldId id="274" r:id="rId25"/>
    <p:sldId id="285" r:id="rId26"/>
    <p:sldId id="280" r:id="rId27"/>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0" d="100"/>
          <a:sy n="110" d="100"/>
        </p:scale>
        <p:origin x="816" y="114"/>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0.1022873804187259"/>
          <c:y val="0"/>
          <c:w val="0.67516464297301004"/>
          <c:h val="0.7915723400373218"/>
        </c:manualLayout>
      </c:layout>
      <c:pieChart>
        <c:varyColors val="1"/>
        <c:ser>
          <c:idx val="0"/>
          <c:order val="0"/>
          <c:tx>
            <c:strRef>
              <c:f>List1!$B$1</c:f>
              <c:strCache>
                <c:ptCount val="1"/>
                <c:pt idx="0">
                  <c:v>Prodej</c:v>
                </c:pt>
              </c:strCache>
            </c:strRef>
          </c:tx>
          <c:explosion val="15"/>
          <c:dPt>
            <c:idx val="2"/>
            <c:bubble3D val="0"/>
            <c:spPr>
              <a:solidFill>
                <a:srgbClr val="FF0000"/>
              </a:solidFill>
            </c:spPr>
            <c:extLst>
              <c:ext xmlns:c16="http://schemas.microsoft.com/office/drawing/2014/chart" uri="{C3380CC4-5D6E-409C-BE32-E72D297353CC}">
                <c16:uniqueId val="{00000001-5350-40A7-B3C3-6ED74A13396C}"/>
              </c:ext>
            </c:extLst>
          </c:dPt>
          <c:cat>
            <c:strRef>
              <c:f>List1!$A$2:$A$5</c:f>
              <c:strCache>
                <c:ptCount val="4"/>
                <c:pt idx="0">
                  <c:v>1. čtvrt.</c:v>
                </c:pt>
                <c:pt idx="1">
                  <c:v>2. čtvrt.</c:v>
                </c:pt>
                <c:pt idx="2">
                  <c:v>3. čtvrt.</c:v>
                </c:pt>
                <c:pt idx="3">
                  <c:v>4. čtvrt.</c:v>
                </c:pt>
              </c:strCache>
            </c:strRef>
          </c:cat>
          <c:val>
            <c:numRef>
              <c:f>List1!$B$2:$B$5</c:f>
              <c:numCache>
                <c:formatCode>General</c:formatCode>
                <c:ptCount val="4"/>
                <c:pt idx="0">
                  <c:v>8.2000000000000011</c:v>
                </c:pt>
                <c:pt idx="1">
                  <c:v>3.2</c:v>
                </c:pt>
                <c:pt idx="2">
                  <c:v>1.4</c:v>
                </c:pt>
                <c:pt idx="3">
                  <c:v>1.2</c:v>
                </c:pt>
              </c:numCache>
            </c:numRef>
          </c:val>
          <c:extLst>
            <c:ext xmlns:c16="http://schemas.microsoft.com/office/drawing/2014/chart" uri="{C3380CC4-5D6E-409C-BE32-E72D297353CC}">
              <c16:uniqueId val="{00000002-5350-40A7-B3C3-6ED74A13396C}"/>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53CFA6-8EBF-4FF9-A8B3-F183F7EA2664}"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cs-CZ"/>
        </a:p>
      </dgm:t>
    </dgm:pt>
    <dgm:pt modelId="{39C70E0C-8533-4C71-90B6-94F006294A27}">
      <dgm:prSet phldrT="[Text]" custT="1"/>
      <dgm:spPr>
        <a:solidFill>
          <a:schemeClr val="accent6">
            <a:lumMod val="60000"/>
            <a:lumOff val="40000"/>
          </a:schemeClr>
        </a:solidFill>
      </dgm:spPr>
      <dgm:t>
        <a:bodyPr/>
        <a:lstStyle/>
        <a:p>
          <a:r>
            <a:rPr lang="cs-CZ" sz="1400" b="1" dirty="0">
              <a:solidFill>
                <a:sysClr val="windowText" lastClr="000000"/>
              </a:solidFill>
            </a:rPr>
            <a:t>NEEDS, WISHES, DEMAND</a:t>
          </a:r>
        </a:p>
      </dgm:t>
    </dgm:pt>
    <dgm:pt modelId="{B501473C-3F20-4835-9DAF-A697313BFE19}" type="parTrans" cxnId="{97E1BD68-1A22-47EA-B18C-363442070BA8}">
      <dgm:prSet/>
      <dgm:spPr/>
      <dgm:t>
        <a:bodyPr/>
        <a:lstStyle/>
        <a:p>
          <a:endParaRPr lang="cs-CZ"/>
        </a:p>
      </dgm:t>
    </dgm:pt>
    <dgm:pt modelId="{B5878BC7-0F40-4C67-8E82-D803C30D6F85}" type="sibTrans" cxnId="{97E1BD68-1A22-47EA-B18C-363442070BA8}">
      <dgm:prSet/>
      <dgm:spPr>
        <a:solidFill>
          <a:schemeClr val="tx2">
            <a:lumMod val="60000"/>
            <a:lumOff val="40000"/>
          </a:schemeClr>
        </a:solidFill>
      </dgm:spPr>
      <dgm:t>
        <a:bodyPr/>
        <a:lstStyle/>
        <a:p>
          <a:endParaRPr lang="cs-CZ"/>
        </a:p>
      </dgm:t>
    </dgm:pt>
    <dgm:pt modelId="{FC9D5A65-EE37-460E-83BC-B2587C59E42B}">
      <dgm:prSet phldrT="[Text]" custT="1"/>
      <dgm:spPr>
        <a:solidFill>
          <a:schemeClr val="accent6">
            <a:lumMod val="60000"/>
            <a:lumOff val="40000"/>
          </a:schemeClr>
        </a:solidFill>
      </dgm:spPr>
      <dgm:t>
        <a:bodyPr/>
        <a:lstStyle/>
        <a:p>
          <a:r>
            <a:rPr lang="cs-CZ" sz="1400" b="1" dirty="0">
              <a:solidFill>
                <a:sysClr val="windowText" lastClr="000000"/>
              </a:solidFill>
            </a:rPr>
            <a:t>MARKETING SUPPLY (PRODUCTS, SERVICES)</a:t>
          </a:r>
        </a:p>
      </dgm:t>
    </dgm:pt>
    <dgm:pt modelId="{5F894F04-75BC-4BF1-A848-CF636DD37B57}" type="parTrans" cxnId="{7624C157-AF4C-4E93-AA4C-0506AB17D97B}">
      <dgm:prSet/>
      <dgm:spPr/>
      <dgm:t>
        <a:bodyPr/>
        <a:lstStyle/>
        <a:p>
          <a:endParaRPr lang="cs-CZ"/>
        </a:p>
      </dgm:t>
    </dgm:pt>
    <dgm:pt modelId="{C805C961-474A-4968-A781-DC4F956443A9}" type="sibTrans" cxnId="{7624C157-AF4C-4E93-AA4C-0506AB17D97B}">
      <dgm:prSet/>
      <dgm:spPr>
        <a:solidFill>
          <a:schemeClr val="tx2">
            <a:lumMod val="60000"/>
            <a:lumOff val="40000"/>
          </a:schemeClr>
        </a:solidFill>
      </dgm:spPr>
      <dgm:t>
        <a:bodyPr/>
        <a:lstStyle/>
        <a:p>
          <a:endParaRPr lang="cs-CZ"/>
        </a:p>
      </dgm:t>
    </dgm:pt>
    <dgm:pt modelId="{96922120-F350-4343-A2F4-4F558A230D60}">
      <dgm:prSet phldrT="[Text]" custT="1"/>
      <dgm:spPr>
        <a:solidFill>
          <a:schemeClr val="accent6">
            <a:lumMod val="60000"/>
            <a:lumOff val="40000"/>
          </a:schemeClr>
        </a:solidFill>
      </dgm:spPr>
      <dgm:t>
        <a:bodyPr/>
        <a:lstStyle/>
        <a:p>
          <a:r>
            <a:rPr lang="cs-CZ" sz="1400" b="1" dirty="0">
              <a:solidFill>
                <a:sysClr val="windowText" lastClr="000000"/>
              </a:solidFill>
            </a:rPr>
            <a:t>VALUE (CUSTOMER SATISFACTION</a:t>
          </a:r>
          <a:r>
            <a:rPr lang="cs-CZ" sz="1200" b="1" dirty="0">
              <a:solidFill>
                <a:sysClr val="windowText" lastClr="000000"/>
              </a:solidFill>
            </a:rPr>
            <a:t>)</a:t>
          </a:r>
        </a:p>
      </dgm:t>
    </dgm:pt>
    <dgm:pt modelId="{AC0DA17F-EB71-42AC-9782-3AF73C49A0F1}" type="parTrans" cxnId="{AC46BC90-6A96-44D0-BA7F-CBC3BC375694}">
      <dgm:prSet/>
      <dgm:spPr/>
      <dgm:t>
        <a:bodyPr/>
        <a:lstStyle/>
        <a:p>
          <a:endParaRPr lang="cs-CZ"/>
        </a:p>
      </dgm:t>
    </dgm:pt>
    <dgm:pt modelId="{56DCEB21-D670-41CD-AB59-5799F3C02A4F}" type="sibTrans" cxnId="{AC46BC90-6A96-44D0-BA7F-CBC3BC375694}">
      <dgm:prSet/>
      <dgm:spPr>
        <a:solidFill>
          <a:schemeClr val="tx2">
            <a:lumMod val="60000"/>
            <a:lumOff val="40000"/>
          </a:schemeClr>
        </a:solidFill>
      </dgm:spPr>
      <dgm:t>
        <a:bodyPr/>
        <a:lstStyle/>
        <a:p>
          <a:endParaRPr lang="cs-CZ"/>
        </a:p>
      </dgm:t>
    </dgm:pt>
    <dgm:pt modelId="{7D0606E2-D188-46E9-95D2-985EFADEF306}">
      <dgm:prSet phldrT="[Text]" custT="1"/>
      <dgm:spPr>
        <a:solidFill>
          <a:schemeClr val="accent6">
            <a:lumMod val="60000"/>
            <a:lumOff val="40000"/>
          </a:schemeClr>
        </a:solidFill>
      </dgm:spPr>
      <dgm:t>
        <a:bodyPr/>
        <a:lstStyle/>
        <a:p>
          <a:r>
            <a:rPr lang="cs-CZ" sz="1400" b="1" dirty="0">
              <a:solidFill>
                <a:sysClr val="windowText" lastClr="000000"/>
              </a:solidFill>
            </a:rPr>
            <a:t>EXCHANGE, TRANSACTIONS, CUSTOMER RELATIONSHIP</a:t>
          </a:r>
        </a:p>
      </dgm:t>
    </dgm:pt>
    <dgm:pt modelId="{D96B3B0C-CFC8-4390-BA42-E21A799094FC}" type="parTrans" cxnId="{E81B2FC6-D530-46F4-BE9A-C8622C62F8D3}">
      <dgm:prSet/>
      <dgm:spPr/>
      <dgm:t>
        <a:bodyPr/>
        <a:lstStyle/>
        <a:p>
          <a:endParaRPr lang="cs-CZ"/>
        </a:p>
      </dgm:t>
    </dgm:pt>
    <dgm:pt modelId="{15E3A68E-E270-4859-AD15-905053675B34}" type="sibTrans" cxnId="{E81B2FC6-D530-46F4-BE9A-C8622C62F8D3}">
      <dgm:prSet/>
      <dgm:spPr>
        <a:solidFill>
          <a:schemeClr val="tx2">
            <a:lumMod val="60000"/>
            <a:lumOff val="40000"/>
          </a:schemeClr>
        </a:solidFill>
      </dgm:spPr>
      <dgm:t>
        <a:bodyPr/>
        <a:lstStyle/>
        <a:p>
          <a:endParaRPr lang="cs-CZ"/>
        </a:p>
      </dgm:t>
    </dgm:pt>
    <dgm:pt modelId="{0801AFF0-06E2-4421-B73D-CAF753B37EC3}">
      <dgm:prSet phldrT="[Text]" custT="1"/>
      <dgm:spPr>
        <a:solidFill>
          <a:schemeClr val="accent6">
            <a:lumMod val="60000"/>
            <a:lumOff val="40000"/>
          </a:schemeClr>
        </a:solidFill>
      </dgm:spPr>
      <dgm:t>
        <a:bodyPr/>
        <a:lstStyle/>
        <a:p>
          <a:r>
            <a:rPr lang="cs-CZ" sz="1400" b="1" dirty="0">
              <a:solidFill>
                <a:sysClr val="windowText" lastClr="000000"/>
              </a:solidFill>
            </a:rPr>
            <a:t>MARKETS</a:t>
          </a:r>
        </a:p>
      </dgm:t>
    </dgm:pt>
    <dgm:pt modelId="{EF1BFE1F-5B0B-41FA-8393-82900C0D3822}" type="parTrans" cxnId="{44AB5FC0-247A-4541-A499-8A2435323865}">
      <dgm:prSet/>
      <dgm:spPr/>
      <dgm:t>
        <a:bodyPr/>
        <a:lstStyle/>
        <a:p>
          <a:endParaRPr lang="cs-CZ"/>
        </a:p>
      </dgm:t>
    </dgm:pt>
    <dgm:pt modelId="{DF952E7C-EFD5-40FD-B3E2-1DAD39BFA6A1}" type="sibTrans" cxnId="{44AB5FC0-247A-4541-A499-8A2435323865}">
      <dgm:prSet/>
      <dgm:spPr>
        <a:solidFill>
          <a:schemeClr val="tx2">
            <a:lumMod val="60000"/>
            <a:lumOff val="40000"/>
          </a:schemeClr>
        </a:solidFill>
      </dgm:spPr>
      <dgm:t>
        <a:bodyPr/>
        <a:lstStyle/>
        <a:p>
          <a:endParaRPr lang="cs-CZ"/>
        </a:p>
      </dgm:t>
    </dgm:pt>
    <dgm:pt modelId="{EB357E0F-67C9-44A3-80AA-F17FB8433DB1}" type="pres">
      <dgm:prSet presAssocID="{B953CFA6-8EBF-4FF9-A8B3-F183F7EA2664}" presName="cycle" presStyleCnt="0">
        <dgm:presLayoutVars>
          <dgm:dir/>
          <dgm:resizeHandles val="exact"/>
        </dgm:presLayoutVars>
      </dgm:prSet>
      <dgm:spPr/>
    </dgm:pt>
    <dgm:pt modelId="{E431A469-7B73-48D2-9A28-FE4DF9A19D1C}" type="pres">
      <dgm:prSet presAssocID="{39C70E0C-8533-4C71-90B6-94F006294A27}" presName="node" presStyleLbl="node1" presStyleIdx="0" presStyleCnt="5" custScaleX="120170">
        <dgm:presLayoutVars>
          <dgm:bulletEnabled val="1"/>
        </dgm:presLayoutVars>
      </dgm:prSet>
      <dgm:spPr/>
    </dgm:pt>
    <dgm:pt modelId="{7B1DD74C-22C8-43A3-9233-3AAC0FAFDBC2}" type="pres">
      <dgm:prSet presAssocID="{B5878BC7-0F40-4C67-8E82-D803C30D6F85}" presName="sibTrans" presStyleLbl="sibTrans2D1" presStyleIdx="0" presStyleCnt="5"/>
      <dgm:spPr/>
    </dgm:pt>
    <dgm:pt modelId="{12D8DA13-1234-4211-A20D-44286745082C}" type="pres">
      <dgm:prSet presAssocID="{B5878BC7-0F40-4C67-8E82-D803C30D6F85}" presName="connectorText" presStyleLbl="sibTrans2D1" presStyleIdx="0" presStyleCnt="5"/>
      <dgm:spPr/>
    </dgm:pt>
    <dgm:pt modelId="{4BBEF403-E47C-4EE2-9E79-D7B16E29197A}" type="pres">
      <dgm:prSet presAssocID="{FC9D5A65-EE37-460E-83BC-B2587C59E42B}" presName="node" presStyleLbl="node1" presStyleIdx="1" presStyleCnt="5" custScaleX="115779">
        <dgm:presLayoutVars>
          <dgm:bulletEnabled val="1"/>
        </dgm:presLayoutVars>
      </dgm:prSet>
      <dgm:spPr/>
    </dgm:pt>
    <dgm:pt modelId="{CB53943D-63E7-48A3-9225-A08907C89EB8}" type="pres">
      <dgm:prSet presAssocID="{C805C961-474A-4968-A781-DC4F956443A9}" presName="sibTrans" presStyleLbl="sibTrans2D1" presStyleIdx="1" presStyleCnt="5"/>
      <dgm:spPr/>
    </dgm:pt>
    <dgm:pt modelId="{BB1537D1-FE50-4D49-BF30-6B15DCBD8A57}" type="pres">
      <dgm:prSet presAssocID="{C805C961-474A-4968-A781-DC4F956443A9}" presName="connectorText" presStyleLbl="sibTrans2D1" presStyleIdx="1" presStyleCnt="5"/>
      <dgm:spPr/>
    </dgm:pt>
    <dgm:pt modelId="{5AF609C0-3DFD-45BC-BBDA-AD086427FE3D}" type="pres">
      <dgm:prSet presAssocID="{96922120-F350-4343-A2F4-4F558A230D60}" presName="node" presStyleLbl="node1" presStyleIdx="2" presStyleCnt="5" custScaleX="119861">
        <dgm:presLayoutVars>
          <dgm:bulletEnabled val="1"/>
        </dgm:presLayoutVars>
      </dgm:prSet>
      <dgm:spPr/>
    </dgm:pt>
    <dgm:pt modelId="{81A8BA49-03E8-4C0D-9753-834A69368F27}" type="pres">
      <dgm:prSet presAssocID="{56DCEB21-D670-41CD-AB59-5799F3C02A4F}" presName="sibTrans" presStyleLbl="sibTrans2D1" presStyleIdx="2" presStyleCnt="5"/>
      <dgm:spPr/>
    </dgm:pt>
    <dgm:pt modelId="{0A510FDC-6642-4F7D-8B13-1153DD4FB720}" type="pres">
      <dgm:prSet presAssocID="{56DCEB21-D670-41CD-AB59-5799F3C02A4F}" presName="connectorText" presStyleLbl="sibTrans2D1" presStyleIdx="2" presStyleCnt="5"/>
      <dgm:spPr/>
    </dgm:pt>
    <dgm:pt modelId="{D02A4EAE-8C89-4B17-B23A-B7C2239A5695}" type="pres">
      <dgm:prSet presAssocID="{7D0606E2-D188-46E9-95D2-985EFADEF306}" presName="node" presStyleLbl="node1" presStyleIdx="3" presStyleCnt="5" custScaleX="125750">
        <dgm:presLayoutVars>
          <dgm:bulletEnabled val="1"/>
        </dgm:presLayoutVars>
      </dgm:prSet>
      <dgm:spPr/>
    </dgm:pt>
    <dgm:pt modelId="{1C822251-FF85-4063-99AF-EE67245D4D29}" type="pres">
      <dgm:prSet presAssocID="{15E3A68E-E270-4859-AD15-905053675B34}" presName="sibTrans" presStyleLbl="sibTrans2D1" presStyleIdx="3" presStyleCnt="5"/>
      <dgm:spPr/>
    </dgm:pt>
    <dgm:pt modelId="{B1DD9E46-0CBD-4FFE-9BD9-BD1923AE8236}" type="pres">
      <dgm:prSet presAssocID="{15E3A68E-E270-4859-AD15-905053675B34}" presName="connectorText" presStyleLbl="sibTrans2D1" presStyleIdx="3" presStyleCnt="5"/>
      <dgm:spPr/>
    </dgm:pt>
    <dgm:pt modelId="{02E15C4B-4AE6-4241-B7E6-C7453EA15738}" type="pres">
      <dgm:prSet presAssocID="{0801AFF0-06E2-4421-B73D-CAF753B37EC3}" presName="node" presStyleLbl="node1" presStyleIdx="4" presStyleCnt="5" custScaleX="115768">
        <dgm:presLayoutVars>
          <dgm:bulletEnabled val="1"/>
        </dgm:presLayoutVars>
      </dgm:prSet>
      <dgm:spPr/>
    </dgm:pt>
    <dgm:pt modelId="{9D5E6E38-AFD0-4FCD-B1BC-C6F777A02E2E}" type="pres">
      <dgm:prSet presAssocID="{DF952E7C-EFD5-40FD-B3E2-1DAD39BFA6A1}" presName="sibTrans" presStyleLbl="sibTrans2D1" presStyleIdx="4" presStyleCnt="5"/>
      <dgm:spPr/>
    </dgm:pt>
    <dgm:pt modelId="{D9171DCD-58AC-4340-A9A1-21E33BB082DC}" type="pres">
      <dgm:prSet presAssocID="{DF952E7C-EFD5-40FD-B3E2-1DAD39BFA6A1}" presName="connectorText" presStyleLbl="sibTrans2D1" presStyleIdx="4" presStyleCnt="5"/>
      <dgm:spPr/>
    </dgm:pt>
  </dgm:ptLst>
  <dgm:cxnLst>
    <dgm:cxn modelId="{4C6F8605-F2FF-421F-B9D9-51B4D4397301}" type="presOf" srcId="{96922120-F350-4343-A2F4-4F558A230D60}" destId="{5AF609C0-3DFD-45BC-BBDA-AD086427FE3D}" srcOrd="0" destOrd="0" presId="urn:microsoft.com/office/officeart/2005/8/layout/cycle2"/>
    <dgm:cxn modelId="{C57A2822-EBCE-4851-BE1D-28E6FD97EFD6}" type="presOf" srcId="{C805C961-474A-4968-A781-DC4F956443A9}" destId="{BB1537D1-FE50-4D49-BF30-6B15DCBD8A57}" srcOrd="1" destOrd="0" presId="urn:microsoft.com/office/officeart/2005/8/layout/cycle2"/>
    <dgm:cxn modelId="{0C769832-B35D-4ADD-9BF9-5771A926C704}" type="presOf" srcId="{15E3A68E-E270-4859-AD15-905053675B34}" destId="{1C822251-FF85-4063-99AF-EE67245D4D29}" srcOrd="0" destOrd="0" presId="urn:microsoft.com/office/officeart/2005/8/layout/cycle2"/>
    <dgm:cxn modelId="{7DB11C62-8666-453A-A567-CA328D024A72}" type="presOf" srcId="{B5878BC7-0F40-4C67-8E82-D803C30D6F85}" destId="{12D8DA13-1234-4211-A20D-44286745082C}" srcOrd="1" destOrd="0" presId="urn:microsoft.com/office/officeart/2005/8/layout/cycle2"/>
    <dgm:cxn modelId="{97E1BD68-1A22-47EA-B18C-363442070BA8}" srcId="{B953CFA6-8EBF-4FF9-A8B3-F183F7EA2664}" destId="{39C70E0C-8533-4C71-90B6-94F006294A27}" srcOrd="0" destOrd="0" parTransId="{B501473C-3F20-4835-9DAF-A697313BFE19}" sibTransId="{B5878BC7-0F40-4C67-8E82-D803C30D6F85}"/>
    <dgm:cxn modelId="{BCAA806D-8EE6-42EA-B830-D0DB3271D418}" type="presOf" srcId="{7D0606E2-D188-46E9-95D2-985EFADEF306}" destId="{D02A4EAE-8C89-4B17-B23A-B7C2239A5695}" srcOrd="0" destOrd="0" presId="urn:microsoft.com/office/officeart/2005/8/layout/cycle2"/>
    <dgm:cxn modelId="{14E4D84F-4D76-4A7B-BAFE-03AD4286A268}" type="presOf" srcId="{B953CFA6-8EBF-4FF9-A8B3-F183F7EA2664}" destId="{EB357E0F-67C9-44A3-80AA-F17FB8433DB1}" srcOrd="0" destOrd="0" presId="urn:microsoft.com/office/officeart/2005/8/layout/cycle2"/>
    <dgm:cxn modelId="{7624C157-AF4C-4E93-AA4C-0506AB17D97B}" srcId="{B953CFA6-8EBF-4FF9-A8B3-F183F7EA2664}" destId="{FC9D5A65-EE37-460E-83BC-B2587C59E42B}" srcOrd="1" destOrd="0" parTransId="{5F894F04-75BC-4BF1-A848-CF636DD37B57}" sibTransId="{C805C961-474A-4968-A781-DC4F956443A9}"/>
    <dgm:cxn modelId="{EDFABF84-E962-43FC-B841-79E3FC481F60}" type="presOf" srcId="{15E3A68E-E270-4859-AD15-905053675B34}" destId="{B1DD9E46-0CBD-4FFE-9BD9-BD1923AE8236}" srcOrd="1" destOrd="0" presId="urn:microsoft.com/office/officeart/2005/8/layout/cycle2"/>
    <dgm:cxn modelId="{AC46BC90-6A96-44D0-BA7F-CBC3BC375694}" srcId="{B953CFA6-8EBF-4FF9-A8B3-F183F7EA2664}" destId="{96922120-F350-4343-A2F4-4F558A230D60}" srcOrd="2" destOrd="0" parTransId="{AC0DA17F-EB71-42AC-9782-3AF73C49A0F1}" sibTransId="{56DCEB21-D670-41CD-AB59-5799F3C02A4F}"/>
    <dgm:cxn modelId="{48764693-AF3B-497A-AB39-2D1FA87E61D8}" type="presOf" srcId="{DF952E7C-EFD5-40FD-B3E2-1DAD39BFA6A1}" destId="{9D5E6E38-AFD0-4FCD-B1BC-C6F777A02E2E}" srcOrd="0" destOrd="0" presId="urn:microsoft.com/office/officeart/2005/8/layout/cycle2"/>
    <dgm:cxn modelId="{612C99A4-2481-4273-8B8B-5A250403C020}" type="presOf" srcId="{DF952E7C-EFD5-40FD-B3E2-1DAD39BFA6A1}" destId="{D9171DCD-58AC-4340-A9A1-21E33BB082DC}" srcOrd="1" destOrd="0" presId="urn:microsoft.com/office/officeart/2005/8/layout/cycle2"/>
    <dgm:cxn modelId="{F95CFBAE-5808-4992-AF6A-69D36CAD0C8B}" type="presOf" srcId="{56DCEB21-D670-41CD-AB59-5799F3C02A4F}" destId="{0A510FDC-6642-4F7D-8B13-1153DD4FB720}" srcOrd="1" destOrd="0" presId="urn:microsoft.com/office/officeart/2005/8/layout/cycle2"/>
    <dgm:cxn modelId="{DEC2BBB3-FE99-4A83-8432-9AD6FA246AFF}" type="presOf" srcId="{FC9D5A65-EE37-460E-83BC-B2587C59E42B}" destId="{4BBEF403-E47C-4EE2-9E79-D7B16E29197A}" srcOrd="0" destOrd="0" presId="urn:microsoft.com/office/officeart/2005/8/layout/cycle2"/>
    <dgm:cxn modelId="{44AB5FC0-247A-4541-A499-8A2435323865}" srcId="{B953CFA6-8EBF-4FF9-A8B3-F183F7EA2664}" destId="{0801AFF0-06E2-4421-B73D-CAF753B37EC3}" srcOrd="4" destOrd="0" parTransId="{EF1BFE1F-5B0B-41FA-8393-82900C0D3822}" sibTransId="{DF952E7C-EFD5-40FD-B3E2-1DAD39BFA6A1}"/>
    <dgm:cxn modelId="{E81B2FC6-D530-46F4-BE9A-C8622C62F8D3}" srcId="{B953CFA6-8EBF-4FF9-A8B3-F183F7EA2664}" destId="{7D0606E2-D188-46E9-95D2-985EFADEF306}" srcOrd="3" destOrd="0" parTransId="{D96B3B0C-CFC8-4390-BA42-E21A799094FC}" sibTransId="{15E3A68E-E270-4859-AD15-905053675B34}"/>
    <dgm:cxn modelId="{BB7D08CC-9F78-4E53-BC4E-04589723BF50}" type="presOf" srcId="{B5878BC7-0F40-4C67-8E82-D803C30D6F85}" destId="{7B1DD74C-22C8-43A3-9233-3AAC0FAFDBC2}" srcOrd="0" destOrd="0" presId="urn:microsoft.com/office/officeart/2005/8/layout/cycle2"/>
    <dgm:cxn modelId="{DE1D46D3-8D3C-4C6C-B5F1-A449699FD62A}" type="presOf" srcId="{39C70E0C-8533-4C71-90B6-94F006294A27}" destId="{E431A469-7B73-48D2-9A28-FE4DF9A19D1C}" srcOrd="0" destOrd="0" presId="urn:microsoft.com/office/officeart/2005/8/layout/cycle2"/>
    <dgm:cxn modelId="{6D7794F4-0605-4DB3-A27D-FD068C9AB898}" type="presOf" srcId="{C805C961-474A-4968-A781-DC4F956443A9}" destId="{CB53943D-63E7-48A3-9225-A08907C89EB8}" srcOrd="0" destOrd="0" presId="urn:microsoft.com/office/officeart/2005/8/layout/cycle2"/>
    <dgm:cxn modelId="{32D32DF5-9165-4692-A7A0-99747CFB382E}" type="presOf" srcId="{0801AFF0-06E2-4421-B73D-CAF753B37EC3}" destId="{02E15C4B-4AE6-4241-B7E6-C7453EA15738}" srcOrd="0" destOrd="0" presId="urn:microsoft.com/office/officeart/2005/8/layout/cycle2"/>
    <dgm:cxn modelId="{2FEA5CF6-7908-47C0-B671-367A1A520959}" type="presOf" srcId="{56DCEB21-D670-41CD-AB59-5799F3C02A4F}" destId="{81A8BA49-03E8-4C0D-9753-834A69368F27}" srcOrd="0" destOrd="0" presId="urn:microsoft.com/office/officeart/2005/8/layout/cycle2"/>
    <dgm:cxn modelId="{9C9D90C7-40B4-49A6-8F0A-8B12E7F7B16A}" type="presParOf" srcId="{EB357E0F-67C9-44A3-80AA-F17FB8433DB1}" destId="{E431A469-7B73-48D2-9A28-FE4DF9A19D1C}" srcOrd="0" destOrd="0" presId="urn:microsoft.com/office/officeart/2005/8/layout/cycle2"/>
    <dgm:cxn modelId="{C2C3DB67-8312-455B-A3DF-54B2CE367F7D}" type="presParOf" srcId="{EB357E0F-67C9-44A3-80AA-F17FB8433DB1}" destId="{7B1DD74C-22C8-43A3-9233-3AAC0FAFDBC2}" srcOrd="1" destOrd="0" presId="urn:microsoft.com/office/officeart/2005/8/layout/cycle2"/>
    <dgm:cxn modelId="{BADFE1CF-AF39-4152-AB36-EA64C7659B40}" type="presParOf" srcId="{7B1DD74C-22C8-43A3-9233-3AAC0FAFDBC2}" destId="{12D8DA13-1234-4211-A20D-44286745082C}" srcOrd="0" destOrd="0" presId="urn:microsoft.com/office/officeart/2005/8/layout/cycle2"/>
    <dgm:cxn modelId="{3BF4D029-4D61-4923-8F1B-BEE6690AFA40}" type="presParOf" srcId="{EB357E0F-67C9-44A3-80AA-F17FB8433DB1}" destId="{4BBEF403-E47C-4EE2-9E79-D7B16E29197A}" srcOrd="2" destOrd="0" presId="urn:microsoft.com/office/officeart/2005/8/layout/cycle2"/>
    <dgm:cxn modelId="{1FE5707F-7515-4975-8F81-093CA9ADEBB5}" type="presParOf" srcId="{EB357E0F-67C9-44A3-80AA-F17FB8433DB1}" destId="{CB53943D-63E7-48A3-9225-A08907C89EB8}" srcOrd="3" destOrd="0" presId="urn:microsoft.com/office/officeart/2005/8/layout/cycle2"/>
    <dgm:cxn modelId="{9FD9E1D7-5288-4E7F-9386-F449784327F6}" type="presParOf" srcId="{CB53943D-63E7-48A3-9225-A08907C89EB8}" destId="{BB1537D1-FE50-4D49-BF30-6B15DCBD8A57}" srcOrd="0" destOrd="0" presId="urn:microsoft.com/office/officeart/2005/8/layout/cycle2"/>
    <dgm:cxn modelId="{A10C50DC-FD4C-4B44-9B89-94BC1BE156EB}" type="presParOf" srcId="{EB357E0F-67C9-44A3-80AA-F17FB8433DB1}" destId="{5AF609C0-3DFD-45BC-BBDA-AD086427FE3D}" srcOrd="4" destOrd="0" presId="urn:microsoft.com/office/officeart/2005/8/layout/cycle2"/>
    <dgm:cxn modelId="{5087E80A-6D5F-4EA6-8E73-79F58E9643FE}" type="presParOf" srcId="{EB357E0F-67C9-44A3-80AA-F17FB8433DB1}" destId="{81A8BA49-03E8-4C0D-9753-834A69368F27}" srcOrd="5" destOrd="0" presId="urn:microsoft.com/office/officeart/2005/8/layout/cycle2"/>
    <dgm:cxn modelId="{82B69CAF-8DD6-4861-AE12-B3E6B0D05B97}" type="presParOf" srcId="{81A8BA49-03E8-4C0D-9753-834A69368F27}" destId="{0A510FDC-6642-4F7D-8B13-1153DD4FB720}" srcOrd="0" destOrd="0" presId="urn:microsoft.com/office/officeart/2005/8/layout/cycle2"/>
    <dgm:cxn modelId="{A875DD9A-3C18-4E7B-9B1B-E329F939FF1B}" type="presParOf" srcId="{EB357E0F-67C9-44A3-80AA-F17FB8433DB1}" destId="{D02A4EAE-8C89-4B17-B23A-B7C2239A5695}" srcOrd="6" destOrd="0" presId="urn:microsoft.com/office/officeart/2005/8/layout/cycle2"/>
    <dgm:cxn modelId="{82BAE2AA-456C-49BD-BC93-57A31061783A}" type="presParOf" srcId="{EB357E0F-67C9-44A3-80AA-F17FB8433DB1}" destId="{1C822251-FF85-4063-99AF-EE67245D4D29}" srcOrd="7" destOrd="0" presId="urn:microsoft.com/office/officeart/2005/8/layout/cycle2"/>
    <dgm:cxn modelId="{0E5CFF6A-BAF7-417A-BB73-7422C94615E1}" type="presParOf" srcId="{1C822251-FF85-4063-99AF-EE67245D4D29}" destId="{B1DD9E46-0CBD-4FFE-9BD9-BD1923AE8236}" srcOrd="0" destOrd="0" presId="urn:microsoft.com/office/officeart/2005/8/layout/cycle2"/>
    <dgm:cxn modelId="{93C20594-75DD-4C20-9BD0-1E2B24BE2656}" type="presParOf" srcId="{EB357E0F-67C9-44A3-80AA-F17FB8433DB1}" destId="{02E15C4B-4AE6-4241-B7E6-C7453EA15738}" srcOrd="8" destOrd="0" presId="urn:microsoft.com/office/officeart/2005/8/layout/cycle2"/>
    <dgm:cxn modelId="{F7ED7C66-1651-4E1B-9F54-8086B1DDD642}" type="presParOf" srcId="{EB357E0F-67C9-44A3-80AA-F17FB8433DB1}" destId="{9D5E6E38-AFD0-4FCD-B1BC-C6F777A02E2E}" srcOrd="9" destOrd="0" presId="urn:microsoft.com/office/officeart/2005/8/layout/cycle2"/>
    <dgm:cxn modelId="{6ABB5974-3628-4FA2-B0AF-A029F41331FB}" type="presParOf" srcId="{9D5E6E38-AFD0-4FCD-B1BC-C6F777A02E2E}" destId="{D9171DCD-58AC-4340-A9A1-21E33BB082D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31A469-7B73-48D2-9A28-FE4DF9A19D1C}">
      <dsp:nvSpPr>
        <dsp:cNvPr id="0" name=""/>
        <dsp:cNvSpPr/>
      </dsp:nvSpPr>
      <dsp:spPr>
        <a:xfrm>
          <a:off x="2849742" y="1778"/>
          <a:ext cx="1768034" cy="1471277"/>
        </a:xfrm>
        <a:prstGeom prst="ellipse">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cs-CZ" sz="1400" b="1" kern="1200" dirty="0">
              <a:solidFill>
                <a:sysClr val="windowText" lastClr="000000"/>
              </a:solidFill>
            </a:rPr>
            <a:t>NEEDS, WISHES, DEMAND</a:t>
          </a:r>
        </a:p>
      </dsp:txBody>
      <dsp:txXfrm>
        <a:off x="3108665" y="217242"/>
        <a:ext cx="1250188" cy="1040349"/>
      </dsp:txXfrm>
    </dsp:sp>
    <dsp:sp modelId="{7B1DD74C-22C8-43A3-9233-3AAC0FAFDBC2}">
      <dsp:nvSpPr>
        <dsp:cNvPr id="0" name=""/>
        <dsp:cNvSpPr/>
      </dsp:nvSpPr>
      <dsp:spPr>
        <a:xfrm rot="2160000">
          <a:off x="4473544" y="1138274"/>
          <a:ext cx="307344" cy="496556"/>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cs-CZ" sz="2100" kern="1200"/>
        </a:p>
      </dsp:txBody>
      <dsp:txXfrm>
        <a:off x="4482349" y="1210487"/>
        <a:ext cx="215141" cy="297934"/>
      </dsp:txXfrm>
    </dsp:sp>
    <dsp:sp modelId="{4BBEF403-E47C-4EE2-9E79-D7B16E29197A}">
      <dsp:nvSpPr>
        <dsp:cNvPr id="0" name=""/>
        <dsp:cNvSpPr/>
      </dsp:nvSpPr>
      <dsp:spPr>
        <a:xfrm>
          <a:off x="4668893" y="1300000"/>
          <a:ext cx="1703430" cy="1471277"/>
        </a:xfrm>
        <a:prstGeom prst="ellipse">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cs-CZ" sz="1400" b="1" kern="1200" dirty="0">
              <a:solidFill>
                <a:sysClr val="windowText" lastClr="000000"/>
              </a:solidFill>
            </a:rPr>
            <a:t>MARKETING SUPPLY (PRODUCTS, SERVICES)</a:t>
          </a:r>
        </a:p>
      </dsp:txBody>
      <dsp:txXfrm>
        <a:off x="4918355" y="1515464"/>
        <a:ext cx="1204506" cy="1040349"/>
      </dsp:txXfrm>
    </dsp:sp>
    <dsp:sp modelId="{CB53943D-63E7-48A3-9225-A08907C89EB8}">
      <dsp:nvSpPr>
        <dsp:cNvPr id="0" name=""/>
        <dsp:cNvSpPr/>
      </dsp:nvSpPr>
      <dsp:spPr>
        <a:xfrm rot="6480000">
          <a:off x="4992850" y="2826542"/>
          <a:ext cx="380216" cy="496556"/>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cs-CZ" sz="2100" kern="1200"/>
        </a:p>
      </dsp:txBody>
      <dsp:txXfrm rot="10800000">
        <a:off x="5067507" y="2871612"/>
        <a:ext cx="266151" cy="297934"/>
      </dsp:txXfrm>
    </dsp:sp>
    <dsp:sp modelId="{5AF609C0-3DFD-45BC-BBDA-AD086427FE3D}">
      <dsp:nvSpPr>
        <dsp:cNvPr id="0" name=""/>
        <dsp:cNvSpPr/>
      </dsp:nvSpPr>
      <dsp:spPr>
        <a:xfrm>
          <a:off x="3956349" y="3400568"/>
          <a:ext cx="1763488" cy="1471277"/>
        </a:xfrm>
        <a:prstGeom prst="ellipse">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cs-CZ" sz="1400" b="1" kern="1200" dirty="0">
              <a:solidFill>
                <a:sysClr val="windowText" lastClr="000000"/>
              </a:solidFill>
            </a:rPr>
            <a:t>VALUE (CUSTOMER SATISFACTION</a:t>
          </a:r>
          <a:r>
            <a:rPr lang="cs-CZ" sz="1200" b="1" kern="1200" dirty="0">
              <a:solidFill>
                <a:sysClr val="windowText" lastClr="000000"/>
              </a:solidFill>
            </a:rPr>
            <a:t>)</a:t>
          </a:r>
        </a:p>
      </dsp:txBody>
      <dsp:txXfrm>
        <a:off x="4214606" y="3616032"/>
        <a:ext cx="1246974" cy="1040349"/>
      </dsp:txXfrm>
    </dsp:sp>
    <dsp:sp modelId="{81A8BA49-03E8-4C0D-9753-834A69368F27}">
      <dsp:nvSpPr>
        <dsp:cNvPr id="0" name=""/>
        <dsp:cNvSpPr/>
      </dsp:nvSpPr>
      <dsp:spPr>
        <a:xfrm rot="10800000">
          <a:off x="3654956" y="3887929"/>
          <a:ext cx="212984" cy="496556"/>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cs-CZ" sz="2100" kern="1200"/>
        </a:p>
      </dsp:txBody>
      <dsp:txXfrm rot="10800000">
        <a:off x="3718851" y="3987240"/>
        <a:ext cx="149089" cy="297934"/>
      </dsp:txXfrm>
    </dsp:sp>
    <dsp:sp modelId="{D02A4EAE-8C89-4B17-B23A-B7C2239A5695}">
      <dsp:nvSpPr>
        <dsp:cNvPr id="0" name=""/>
        <dsp:cNvSpPr/>
      </dsp:nvSpPr>
      <dsp:spPr>
        <a:xfrm>
          <a:off x="1704360" y="3400568"/>
          <a:ext cx="1850131" cy="1471277"/>
        </a:xfrm>
        <a:prstGeom prst="ellipse">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cs-CZ" sz="1400" b="1" kern="1200" dirty="0">
              <a:solidFill>
                <a:sysClr val="windowText" lastClr="000000"/>
              </a:solidFill>
            </a:rPr>
            <a:t>EXCHANGE, TRANSACTIONS, CUSTOMER RELATIONSHIP</a:t>
          </a:r>
        </a:p>
      </dsp:txBody>
      <dsp:txXfrm>
        <a:off x="1975305" y="3616032"/>
        <a:ext cx="1308241" cy="1040349"/>
      </dsp:txXfrm>
    </dsp:sp>
    <dsp:sp modelId="{1C822251-FF85-4063-99AF-EE67245D4D29}">
      <dsp:nvSpPr>
        <dsp:cNvPr id="0" name=""/>
        <dsp:cNvSpPr/>
      </dsp:nvSpPr>
      <dsp:spPr>
        <a:xfrm rot="15120000">
          <a:off x="2101349" y="2845858"/>
          <a:ext cx="378974" cy="496556"/>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cs-CZ" sz="2100" kern="1200"/>
        </a:p>
      </dsp:txBody>
      <dsp:txXfrm rot="10800000">
        <a:off x="2175761" y="2999233"/>
        <a:ext cx="265282" cy="297934"/>
      </dsp:txXfrm>
    </dsp:sp>
    <dsp:sp modelId="{02E15C4B-4AE6-4241-B7E6-C7453EA15738}">
      <dsp:nvSpPr>
        <dsp:cNvPr id="0" name=""/>
        <dsp:cNvSpPr/>
      </dsp:nvSpPr>
      <dsp:spPr>
        <a:xfrm>
          <a:off x="1095275" y="1300000"/>
          <a:ext cx="1703268" cy="1471277"/>
        </a:xfrm>
        <a:prstGeom prst="ellipse">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cs-CZ" sz="1400" b="1" kern="1200" dirty="0">
              <a:solidFill>
                <a:sysClr val="windowText" lastClr="000000"/>
              </a:solidFill>
            </a:rPr>
            <a:t>MARKETS</a:t>
          </a:r>
        </a:p>
      </dsp:txBody>
      <dsp:txXfrm>
        <a:off x="1344713" y="1515464"/>
        <a:ext cx="1204392" cy="1040349"/>
      </dsp:txXfrm>
    </dsp:sp>
    <dsp:sp modelId="{9D5E6E38-AFD0-4FCD-B1BC-C6F777A02E2E}">
      <dsp:nvSpPr>
        <dsp:cNvPr id="0" name=""/>
        <dsp:cNvSpPr/>
      </dsp:nvSpPr>
      <dsp:spPr>
        <a:xfrm rot="19440000">
          <a:off x="2672525" y="1148513"/>
          <a:ext cx="307368" cy="496556"/>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cs-CZ" sz="2100" kern="1200"/>
        </a:p>
      </dsp:txBody>
      <dsp:txXfrm>
        <a:off x="2681330" y="1274924"/>
        <a:ext cx="215158" cy="29793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23.09.2021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23.09.2021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23.09.2021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23.09.2021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23.09.2021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23.09.2021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23.09.2021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23.09.2021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23.09.2021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23.09.2021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23.09.2021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23.09.2021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23.09.2021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23.09.2021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23.09.2021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23.09.2021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23.09.2021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23.09.2021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23.09.2021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23.09.2021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23.09.2021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23.09.2021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23.09.2021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23.09.2021</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ma.org/the-definition-of-marketing-what-is-marketing/"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forbes.com/home_europe/" TargetMode="External"/><Relationship Id="rId2" Type="http://schemas.openxmlformats.org/officeDocument/2006/relationships/hyperlink" Target="https://www.ama.org/Pages/default.aspx" TargetMode="External"/><Relationship Id="rId1" Type="http://schemas.openxmlformats.org/officeDocument/2006/relationships/slideLayout" Target="../slideLayouts/slideLayout1.xml"/><Relationship Id="rId5" Type="http://schemas.openxmlformats.org/officeDocument/2006/relationships/hyperlink" Target="https://www.engadget.com/" TargetMode="External"/><Relationship Id="rId4" Type="http://schemas.openxmlformats.org/officeDocument/2006/relationships/hyperlink" Target="http://mashable.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err="1">
                <a:latin typeface="Arial" pitchFamily="34" charset="0"/>
                <a:cs typeface="Arial" pitchFamily="34" charset="0"/>
              </a:rPr>
              <a:t>Introduction</a:t>
            </a:r>
            <a:r>
              <a:rPr lang="cs-CZ" sz="3600" b="1" dirty="0">
                <a:latin typeface="Arial" pitchFamily="34" charset="0"/>
                <a:cs typeface="Arial" pitchFamily="34" charset="0"/>
              </a:rPr>
              <a:t> to </a:t>
            </a:r>
            <a:r>
              <a:rPr lang="cs-CZ" sz="3600" b="1" dirty="0" err="1">
                <a:latin typeface="Arial" pitchFamily="34" charset="0"/>
                <a:cs typeface="Arial" pitchFamily="34" charset="0"/>
              </a:rPr>
              <a:t>Strategic</a:t>
            </a:r>
            <a:r>
              <a:rPr lang="cs-CZ" sz="3600" b="1" dirty="0">
                <a:latin typeface="Arial" pitchFamily="34" charset="0"/>
                <a:cs typeface="Arial" pitchFamily="34" charset="0"/>
              </a:rPr>
              <a:t> Marketing</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Michal Stoklasa</a:t>
            </a:r>
            <a:r>
              <a:rPr lang="en-GB" altLang="cs-CZ" sz="1800" dirty="0">
                <a:latin typeface="Arial" panose="020B0604020202020204" pitchFamily="34" charset="0"/>
              </a:rPr>
              <a:t>, Ph.D.</a:t>
            </a:r>
          </a:p>
          <a:p>
            <a:pPr algn="ctr" eaLnBrk="1" hangingPunct="1">
              <a:spcBef>
                <a:spcPct val="0"/>
              </a:spcBef>
              <a:buFontTx/>
              <a:buNone/>
            </a:pPr>
            <a:r>
              <a:rPr lang="cs-CZ" altLang="cs-CZ" sz="1800" dirty="0" err="1">
                <a:latin typeface="Arial" panose="020B0604020202020204" pitchFamily="34" charset="0"/>
              </a:rPr>
              <a:t>Strategic</a:t>
            </a:r>
            <a:r>
              <a:rPr lang="cs-CZ" altLang="cs-CZ" sz="1800" dirty="0">
                <a:latin typeface="Arial" panose="020B0604020202020204" pitchFamily="34" charset="0"/>
              </a:rPr>
              <a:t> Marketing</a:t>
            </a:r>
            <a:r>
              <a:rPr lang="en-GB" altLang="cs-CZ" sz="1800" dirty="0">
                <a:latin typeface="Arial" panose="020B0604020202020204" pitchFamily="34" charset="0"/>
              </a:rPr>
              <a:t>/subject 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CURRENT MARKETING</a:t>
            </a:r>
          </a:p>
        </p:txBody>
      </p:sp>
      <p:sp>
        <p:nvSpPr>
          <p:cNvPr id="3079" name="TextovéPole 10"/>
          <p:cNvSpPr txBox="1">
            <a:spLocks noChangeArrowheads="1"/>
          </p:cNvSpPr>
          <p:nvPr/>
        </p:nvSpPr>
        <p:spPr bwMode="auto">
          <a:xfrm>
            <a:off x="503238" y="1512044"/>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b="1" dirty="0">
                <a:latin typeface="Arial" panose="020B0604020202020204" pitchFamily="34" charset="0"/>
              </a:rPr>
              <a:t>Marketing is the activity, set of institutions, and processes for creating, communicating, delivering, and exchanging offerings that have value for customers, clients, partners, and society at large.</a:t>
            </a:r>
            <a:r>
              <a:rPr lang="en-US" altLang="cs-CZ" sz="2200" b="1" dirty="0">
                <a:latin typeface="Arial" panose="020B0604020202020204" pitchFamily="34" charset="0"/>
              </a:rPr>
              <a:t> </a:t>
            </a:r>
            <a:r>
              <a:rPr lang="en-US" altLang="cs-CZ" sz="2200" dirty="0">
                <a:latin typeface="Arial" panose="020B0604020202020204" pitchFamily="34" charset="0"/>
              </a:rPr>
              <a:t>(</a:t>
            </a:r>
            <a:r>
              <a:rPr lang="cs-CZ" altLang="cs-CZ" sz="2200" dirty="0" err="1">
                <a:latin typeface="Arial" panose="020B0604020202020204" pitchFamily="34" charset="0"/>
                <a:hlinkClick r:id="rId2"/>
              </a:rPr>
              <a:t>American</a:t>
            </a:r>
            <a:r>
              <a:rPr lang="cs-CZ" altLang="cs-CZ" sz="2200" dirty="0">
                <a:latin typeface="Arial" panose="020B0604020202020204" pitchFamily="34" charset="0"/>
                <a:hlinkClick r:id="rId2"/>
              </a:rPr>
              <a:t> Marketing </a:t>
            </a:r>
            <a:r>
              <a:rPr lang="cs-CZ" altLang="cs-CZ" sz="2200" dirty="0" err="1">
                <a:latin typeface="Arial" panose="020B0604020202020204" pitchFamily="34" charset="0"/>
                <a:hlinkClick r:id="rId2"/>
              </a:rPr>
              <a:t>Association</a:t>
            </a:r>
            <a:r>
              <a:rPr lang="cs-CZ" altLang="cs-CZ" sz="2200" dirty="0">
                <a:latin typeface="Arial" panose="020B0604020202020204" pitchFamily="34" charset="0"/>
              </a:rPr>
              <a:t>, a</a:t>
            </a:r>
            <a:r>
              <a:rPr lang="en-US" altLang="cs-CZ" sz="2200" dirty="0" err="1">
                <a:latin typeface="Arial" panose="020B0604020202020204" pitchFamily="34" charset="0"/>
              </a:rPr>
              <a:t>pproved</a:t>
            </a:r>
            <a:r>
              <a:rPr lang="en-US" altLang="cs-CZ" sz="2200" dirty="0">
                <a:latin typeface="Arial" panose="020B0604020202020204" pitchFamily="34" charset="0"/>
              </a:rPr>
              <a:t> 2017)</a:t>
            </a: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438338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CURRENT MARKETING</a:t>
            </a:r>
          </a:p>
        </p:txBody>
      </p:sp>
      <p:sp>
        <p:nvSpPr>
          <p:cNvPr id="3079" name="TextovéPole 10"/>
          <p:cNvSpPr txBox="1">
            <a:spLocks noChangeArrowheads="1"/>
          </p:cNvSpPr>
          <p:nvPr/>
        </p:nvSpPr>
        <p:spPr bwMode="auto">
          <a:xfrm>
            <a:off x="503238" y="1512044"/>
            <a:ext cx="8477250" cy="5847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Current marketing </a:t>
            </a:r>
            <a:r>
              <a:rPr lang="en-US" altLang="cs-CZ" sz="2200" dirty="0">
                <a:latin typeface="Arial" panose="020B0604020202020204" pitchFamily="34" charset="0"/>
              </a:rPr>
              <a:t>must be understood not in the old sense as the ability to "persuade and sell," but the new importance of </a:t>
            </a:r>
            <a:r>
              <a:rPr lang="en-US" altLang="cs-CZ" sz="2200" b="1" dirty="0">
                <a:latin typeface="Arial" panose="020B0604020202020204" pitchFamily="34" charset="0"/>
              </a:rPr>
              <a:t>meeting customer needs</a:t>
            </a:r>
            <a:r>
              <a:rPr lang="en-US" altLang="cs-CZ" sz="2200" dirty="0">
                <a:latin typeface="Arial" panose="020B0604020202020204" pitchFamily="34" charset="0"/>
              </a:rPr>
              <a:t>. The sale occurred only after the product was manufactured.</a:t>
            </a:r>
          </a:p>
          <a:p>
            <a:pPr marL="285750" indent="-285750" eaLnBrk="1" hangingPunct="1">
              <a:spcBef>
                <a:spcPct val="0"/>
              </a:spcBef>
              <a:defRPr/>
            </a:pPr>
            <a:r>
              <a:rPr lang="en-US" altLang="cs-CZ" sz="2200" dirty="0">
                <a:latin typeface="Arial" panose="020B0604020202020204" pitchFamily="34" charset="0"/>
              </a:rPr>
              <a:t>Marketing </a:t>
            </a:r>
            <a:r>
              <a:rPr lang="cs-CZ" altLang="cs-CZ" sz="2200" dirty="0" err="1">
                <a:latin typeface="Arial" panose="020B0604020202020204" pitchFamily="34" charset="0"/>
              </a:rPr>
              <a:t>is</a:t>
            </a:r>
            <a:r>
              <a:rPr lang="cs-CZ" altLang="cs-CZ" sz="2200" dirty="0">
                <a:latin typeface="Arial" panose="020B0604020202020204" pitchFamily="34" charset="0"/>
              </a:rPr>
              <a:t> but</a:t>
            </a:r>
            <a:r>
              <a:rPr lang="en-US" altLang="cs-CZ" sz="2200" dirty="0">
                <a:latin typeface="Arial" panose="020B0604020202020204" pitchFamily="34" charset="0"/>
              </a:rPr>
              <a:t> a challenge for managers to </a:t>
            </a:r>
            <a:r>
              <a:rPr lang="en-US" altLang="cs-CZ" sz="2200" b="1" dirty="0">
                <a:latin typeface="Arial" panose="020B0604020202020204" pitchFamily="34" charset="0"/>
              </a:rPr>
              <a:t>find out</a:t>
            </a:r>
            <a:r>
              <a:rPr lang="en-US" altLang="cs-CZ" sz="2200" dirty="0">
                <a:latin typeface="Arial" panose="020B0604020202020204" pitchFamily="34" charset="0"/>
              </a:rPr>
              <a:t> what the </a:t>
            </a:r>
            <a:r>
              <a:rPr lang="en-US" altLang="cs-CZ" sz="2200" b="1" dirty="0">
                <a:latin typeface="Arial" panose="020B0604020202020204" pitchFamily="34" charset="0"/>
              </a:rPr>
              <a:t>needs</a:t>
            </a:r>
            <a:r>
              <a:rPr lang="en-US" altLang="cs-CZ" sz="2200" dirty="0">
                <a:latin typeface="Arial" panose="020B0604020202020204" pitchFamily="34" charset="0"/>
              </a:rPr>
              <a:t> are, identify their scope and intensity, and decide whether </a:t>
            </a:r>
            <a:r>
              <a:rPr lang="cs-CZ" altLang="cs-CZ" sz="2200" dirty="0" err="1">
                <a:latin typeface="Arial" panose="020B0604020202020204" pitchFamily="34" charset="0"/>
              </a:rPr>
              <a:t>there</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en-US" altLang="cs-CZ" sz="2200" dirty="0">
                <a:latin typeface="Arial" panose="020B0604020202020204" pitchFamily="34" charset="0"/>
              </a:rPr>
              <a:t>a profitable opportunity. (Or create entirely new needs, for example </a:t>
            </a:r>
            <a:r>
              <a:rPr lang="cs-CZ" altLang="cs-CZ" sz="2200" dirty="0" err="1">
                <a:latin typeface="Arial" panose="020B0604020202020204" pitchFamily="34" charset="0"/>
              </a:rPr>
              <a:t>iThings</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Marketing </a:t>
            </a:r>
            <a:r>
              <a:rPr lang="en-US" altLang="cs-CZ" sz="2200" b="1" dirty="0">
                <a:latin typeface="Arial" panose="020B0604020202020204" pitchFamily="34" charset="0"/>
              </a:rPr>
              <a:t>continues throughout the product's life</a:t>
            </a:r>
            <a:r>
              <a:rPr lang="cs-CZ" altLang="cs-CZ" sz="2200" b="1" dirty="0" err="1">
                <a:latin typeface="Arial" panose="020B0604020202020204" pitchFamily="34" charset="0"/>
              </a:rPr>
              <a:t>cycle</a:t>
            </a:r>
            <a:r>
              <a:rPr lang="en-US" altLang="cs-CZ" sz="2200" dirty="0">
                <a:latin typeface="Arial" panose="020B0604020202020204" pitchFamily="34" charset="0"/>
              </a:rPr>
              <a:t>, trying to attract new customers and retain existing ones </a:t>
            </a:r>
            <a:r>
              <a:rPr lang="cs-CZ" altLang="cs-CZ" sz="2200" dirty="0" err="1">
                <a:latin typeface="Arial" panose="020B0604020202020204" pitchFamily="34" charset="0"/>
              </a:rPr>
              <a:t>through</a:t>
            </a:r>
            <a:r>
              <a:rPr lang="cs-CZ" altLang="cs-CZ" sz="2200" dirty="0">
                <a:latin typeface="Arial" panose="020B0604020202020204" pitchFamily="34" charset="0"/>
              </a:rPr>
              <a:t> </a:t>
            </a:r>
            <a:r>
              <a:rPr lang="cs-CZ" altLang="cs-CZ" sz="2200" dirty="0" err="1">
                <a:latin typeface="Arial" panose="020B0604020202020204" pitchFamily="34" charset="0"/>
              </a:rPr>
              <a:t>enhancing</a:t>
            </a:r>
            <a:r>
              <a:rPr lang="cs-CZ" altLang="cs-CZ" sz="2200" dirty="0">
                <a:latin typeface="Arial" panose="020B0604020202020204" pitchFamily="34" charset="0"/>
              </a:rPr>
              <a:t> </a:t>
            </a:r>
            <a:r>
              <a:rPr lang="en-US" altLang="cs-CZ" sz="2200" dirty="0">
                <a:latin typeface="Arial" panose="020B0604020202020204" pitchFamily="34" charset="0"/>
              </a:rPr>
              <a:t>the appearance and performance of a product, learn</a:t>
            </a:r>
            <a:r>
              <a:rPr lang="cs-CZ" altLang="cs-CZ" sz="2200" dirty="0" err="1">
                <a:latin typeface="Arial" panose="020B0604020202020204" pitchFamily="34" charset="0"/>
              </a:rPr>
              <a:t>ing</a:t>
            </a:r>
            <a:r>
              <a:rPr lang="en-US" altLang="cs-CZ" sz="2200" dirty="0">
                <a:latin typeface="Arial" panose="020B0604020202020204" pitchFamily="34" charset="0"/>
              </a:rPr>
              <a:t> from the results of sales and repeat</a:t>
            </a:r>
            <a:r>
              <a:rPr lang="cs-CZ" altLang="cs-CZ" sz="2200" dirty="0" err="1">
                <a:latin typeface="Arial" panose="020B0604020202020204" pitchFamily="34" charset="0"/>
              </a:rPr>
              <a:t>ing</a:t>
            </a:r>
            <a:r>
              <a:rPr lang="en-US" altLang="cs-CZ" sz="2200" dirty="0">
                <a:latin typeface="Arial" panose="020B0604020202020204" pitchFamily="34" charset="0"/>
              </a:rPr>
              <a:t> the success.</a:t>
            </a:r>
          </a:p>
          <a:p>
            <a:pPr marL="285750" indent="-285750" eaLnBrk="1" hangingPunct="1">
              <a:spcBef>
                <a:spcPct val="0"/>
              </a:spcBef>
              <a:defRPr/>
            </a:pPr>
            <a:r>
              <a:rPr lang="en-US" altLang="cs-CZ" sz="2200" dirty="0">
                <a:latin typeface="Arial" panose="020B0604020202020204" pitchFamily="34" charset="0"/>
              </a:rPr>
              <a:t>The aim of marketing is to </a:t>
            </a:r>
            <a:r>
              <a:rPr lang="en-US" altLang="cs-CZ" sz="2200" b="1" dirty="0">
                <a:latin typeface="Arial" panose="020B0604020202020204" pitchFamily="34" charset="0"/>
              </a:rPr>
              <a:t>know and understand the customer </a:t>
            </a:r>
            <a:r>
              <a:rPr lang="en-US" altLang="cs-CZ" sz="2200" dirty="0">
                <a:latin typeface="Arial" panose="020B0604020202020204" pitchFamily="34" charset="0"/>
              </a:rPr>
              <a:t>so well </a:t>
            </a:r>
            <a:r>
              <a:rPr lang="cs-CZ" altLang="cs-CZ" sz="2200" dirty="0" err="1">
                <a:latin typeface="Arial" panose="020B0604020202020204" pitchFamily="34" charset="0"/>
              </a:rPr>
              <a:t>that</a:t>
            </a:r>
            <a:r>
              <a:rPr lang="cs-CZ" altLang="cs-CZ" sz="2200" dirty="0">
                <a:latin typeface="Arial" panose="020B0604020202020204" pitchFamily="34" charset="0"/>
              </a:rPr>
              <a:t> </a:t>
            </a:r>
            <a:r>
              <a:rPr lang="en-US" altLang="cs-CZ" sz="2200" dirty="0">
                <a:latin typeface="Arial" panose="020B0604020202020204" pitchFamily="34" charset="0"/>
              </a:rPr>
              <a:t>the product or service correspond</a:t>
            </a:r>
            <a:r>
              <a:rPr lang="cs-CZ" altLang="cs-CZ" sz="2200" dirty="0">
                <a:latin typeface="Arial" panose="020B0604020202020204" pitchFamily="34" charset="0"/>
              </a:rPr>
              <a:t>s</a:t>
            </a:r>
            <a:r>
              <a:rPr lang="en-US" altLang="cs-CZ" sz="2200" dirty="0">
                <a:latin typeface="Arial" panose="020B0604020202020204" pitchFamily="34" charset="0"/>
              </a:rPr>
              <a:t> exactly </a:t>
            </a:r>
            <a:r>
              <a:rPr lang="cs-CZ" altLang="cs-CZ" sz="2200" dirty="0" err="1">
                <a:latin typeface="Arial" panose="020B0604020202020204" pitchFamily="34" charset="0"/>
              </a:rPr>
              <a:t>with</a:t>
            </a:r>
            <a:r>
              <a:rPr lang="cs-CZ" altLang="cs-CZ" sz="2200" dirty="0">
                <a:latin typeface="Arial" panose="020B0604020202020204" pitchFamily="34" charset="0"/>
              </a:rPr>
              <a:t> </a:t>
            </a:r>
            <a:r>
              <a:rPr lang="cs-CZ" altLang="cs-CZ" sz="2200" dirty="0" err="1">
                <a:latin typeface="Arial" panose="020B0604020202020204" pitchFamily="34" charset="0"/>
              </a:rPr>
              <a:t>their</a:t>
            </a:r>
            <a:r>
              <a:rPr lang="cs-CZ" altLang="cs-CZ" sz="2200" dirty="0">
                <a:latin typeface="Arial" panose="020B0604020202020204" pitchFamily="34" charset="0"/>
              </a:rPr>
              <a:t> </a:t>
            </a:r>
            <a:r>
              <a:rPr lang="cs-CZ" altLang="cs-CZ" sz="2200" dirty="0" err="1">
                <a:latin typeface="Arial" panose="020B0604020202020204" pitchFamily="34" charset="0"/>
              </a:rPr>
              <a:t>needs</a:t>
            </a:r>
            <a:r>
              <a:rPr lang="en-US" altLang="cs-CZ" sz="2200" dirty="0">
                <a:latin typeface="Arial" panose="020B0604020202020204" pitchFamily="34" charset="0"/>
              </a:rPr>
              <a:t>. (Kotler et al., 2007)</a:t>
            </a:r>
            <a:r>
              <a:rPr lang="cs-CZ" altLang="cs-CZ" sz="2200" dirty="0">
                <a:latin typeface="Arial" panose="020B0604020202020204" pitchFamily="34" charset="0"/>
              </a:rPr>
              <a:t> </a:t>
            </a: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1687619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3. BASIC MARKETING CYCLE</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b="1" dirty="0">
                <a:latin typeface="Arial" panose="020B0604020202020204" pitchFamily="34" charset="0"/>
              </a:rPr>
              <a:t>N</a:t>
            </a:r>
            <a:r>
              <a:rPr lang="en-US" altLang="cs-CZ" sz="2200" b="1" dirty="0" err="1">
                <a:latin typeface="Arial" panose="020B0604020202020204" pitchFamily="34" charset="0"/>
              </a:rPr>
              <a:t>eed</a:t>
            </a:r>
            <a:r>
              <a:rPr lang="en-US" altLang="cs-CZ" sz="2200" b="1" dirty="0">
                <a:latin typeface="Arial" panose="020B0604020202020204" pitchFamily="34" charset="0"/>
              </a:rPr>
              <a:t> </a:t>
            </a:r>
            <a:r>
              <a:rPr lang="cs-CZ" altLang="cs-CZ" sz="2200" dirty="0">
                <a:latin typeface="Arial" panose="020B0604020202020204" pitchFamily="34" charset="0"/>
              </a:rPr>
              <a:t>=</a:t>
            </a:r>
            <a:r>
              <a:rPr lang="en-US" altLang="cs-CZ" sz="2200" dirty="0">
                <a:latin typeface="Arial" panose="020B0604020202020204" pitchFamily="34" charset="0"/>
              </a:rPr>
              <a:t> a sense of lack.</a:t>
            </a:r>
          </a:p>
          <a:p>
            <a:pPr marL="285750" indent="-285750" eaLnBrk="1" hangingPunct="1">
              <a:spcBef>
                <a:spcPct val="0"/>
              </a:spcBef>
              <a:defRPr/>
            </a:pPr>
            <a:r>
              <a:rPr lang="en-US" altLang="cs-CZ" sz="2200" b="1" dirty="0">
                <a:latin typeface="Arial" panose="020B0604020202020204" pitchFamily="34" charset="0"/>
              </a:rPr>
              <a:t>Wish</a:t>
            </a:r>
            <a:r>
              <a:rPr lang="en-US" altLang="cs-CZ" sz="2200" dirty="0">
                <a:latin typeface="Arial" panose="020B0604020202020204" pitchFamily="34" charset="0"/>
              </a:rPr>
              <a:t> = formulation </a:t>
            </a:r>
            <a:r>
              <a:rPr lang="cs-CZ" altLang="cs-CZ" sz="2200" dirty="0">
                <a:latin typeface="Arial" panose="020B0604020202020204" pitchFamily="34" charset="0"/>
              </a:rPr>
              <a:t>of </a:t>
            </a:r>
            <a:r>
              <a:rPr lang="en-US" altLang="cs-CZ" sz="2200" dirty="0">
                <a:latin typeface="Arial" panose="020B0604020202020204" pitchFamily="34" charset="0"/>
              </a:rPr>
              <a:t>needs (socio-cultural and personal characteristics of consumers).</a:t>
            </a:r>
          </a:p>
          <a:p>
            <a:pPr marL="285750" indent="-285750" eaLnBrk="1" hangingPunct="1">
              <a:spcBef>
                <a:spcPct val="0"/>
              </a:spcBef>
              <a:defRPr/>
            </a:pPr>
            <a:r>
              <a:rPr lang="en-US" altLang="cs-CZ" sz="2200" b="1" dirty="0">
                <a:latin typeface="Arial" panose="020B0604020202020204" pitchFamily="34" charset="0"/>
              </a:rPr>
              <a:t>Demand</a:t>
            </a:r>
            <a:r>
              <a:rPr lang="en-US" altLang="cs-CZ" sz="2200" dirty="0">
                <a:latin typeface="Arial" panose="020B0604020202020204" pitchFamily="34" charset="0"/>
              </a:rPr>
              <a:t> = request, supported by certain purchasing power (impulse shopping – </a:t>
            </a:r>
            <a:r>
              <a:rPr lang="cs-CZ" altLang="cs-CZ" sz="2200" dirty="0">
                <a:latin typeface="Arial" panose="020B0604020202020204" pitchFamily="34" charset="0"/>
              </a:rPr>
              <a:t>do I </a:t>
            </a:r>
            <a:r>
              <a:rPr lang="en-US" altLang="cs-CZ" sz="2200" dirty="0">
                <a:latin typeface="Arial" panose="020B0604020202020204" pitchFamily="34" charset="0"/>
              </a:rPr>
              <a:t>really need</a:t>
            </a:r>
            <a:r>
              <a:rPr lang="cs-CZ" altLang="cs-CZ" sz="2200" dirty="0">
                <a:latin typeface="Arial" panose="020B0604020202020204" pitchFamily="34" charset="0"/>
              </a:rPr>
              <a:t> </a:t>
            </a:r>
            <a:r>
              <a:rPr lang="cs-CZ" altLang="cs-CZ" sz="2200" dirty="0" err="1">
                <a:latin typeface="Arial" panose="020B0604020202020204" pitchFamily="34" charset="0"/>
              </a:rPr>
              <a:t>this</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Demand = "summary of products that customers are able to buy."</a:t>
            </a:r>
          </a:p>
          <a:p>
            <a:pPr marL="285750" indent="-285750" eaLnBrk="1" hangingPunct="1">
              <a:spcBef>
                <a:spcPct val="0"/>
              </a:spcBef>
              <a:defRPr/>
            </a:pPr>
            <a:r>
              <a:rPr lang="en-US" altLang="cs-CZ" sz="2200" b="1" dirty="0">
                <a:latin typeface="Arial" panose="020B0604020202020204" pitchFamily="34" charset="0"/>
              </a:rPr>
              <a:t>Value</a:t>
            </a:r>
            <a:r>
              <a:rPr lang="cs-CZ" altLang="cs-CZ" sz="2200" b="1" dirty="0">
                <a:latin typeface="Arial" panose="020B0604020202020204" pitchFamily="34" charset="0"/>
              </a:rPr>
              <a:t> of </a:t>
            </a:r>
            <a:r>
              <a:rPr lang="cs-CZ" altLang="cs-CZ" sz="2200" b="1" dirty="0" err="1">
                <a:latin typeface="Arial" panose="020B0604020202020204" pitchFamily="34" charset="0"/>
              </a:rPr>
              <a:t>the</a:t>
            </a:r>
            <a:r>
              <a:rPr lang="cs-CZ" altLang="cs-CZ" sz="2200" b="1" dirty="0">
                <a:latin typeface="Arial" panose="020B0604020202020204" pitchFamily="34" charset="0"/>
              </a:rPr>
              <a:t> </a:t>
            </a:r>
            <a:r>
              <a:rPr lang="en-US" altLang="cs-CZ" sz="2200" b="1" dirty="0">
                <a:latin typeface="Arial" panose="020B0604020202020204" pitchFamily="34" charset="0"/>
              </a:rPr>
              <a:t>product </a:t>
            </a:r>
            <a:r>
              <a:rPr lang="en-US" altLang="cs-CZ" sz="2200" dirty="0">
                <a:latin typeface="Arial" panose="020B0604020202020204" pitchFamily="34" charset="0"/>
              </a:rPr>
              <a:t>for the customer </a:t>
            </a:r>
            <a:r>
              <a:rPr lang="cs-CZ" altLang="cs-CZ" sz="2200" dirty="0">
                <a:latin typeface="Arial" panose="020B0604020202020204" pitchFamily="34" charset="0"/>
              </a:rPr>
              <a:t>= </a:t>
            </a:r>
            <a:r>
              <a:rPr lang="en-US" altLang="cs-CZ" sz="2200" dirty="0">
                <a:latin typeface="Arial" panose="020B0604020202020204" pitchFamily="34" charset="0"/>
              </a:rPr>
              <a:t>customer estimate </a:t>
            </a:r>
            <a:r>
              <a:rPr lang="cs-CZ" altLang="cs-CZ" sz="2200" dirty="0">
                <a:latin typeface="Arial" panose="020B0604020202020204" pitchFamily="34" charset="0"/>
              </a:rPr>
              <a:t>of </a:t>
            </a:r>
            <a:r>
              <a:rPr lang="en-US" altLang="cs-CZ" sz="2200" dirty="0">
                <a:latin typeface="Arial" panose="020B0604020202020204" pitchFamily="34" charset="0"/>
              </a:rPr>
              <a:t>the overall potential of the product to satisfy their needs. How to measure it? What is the value for the company? What are the demand drivers (price, brand, certification)?</a:t>
            </a:r>
          </a:p>
          <a:p>
            <a:pPr marL="285750" indent="-285750" eaLnBrk="1" hangingPunct="1">
              <a:spcBef>
                <a:spcPct val="0"/>
              </a:spcBef>
              <a:defRPr/>
            </a:pPr>
            <a:r>
              <a:rPr lang="en-US" altLang="cs-CZ" sz="2200" dirty="0">
                <a:latin typeface="Arial" panose="020B0604020202020204" pitchFamily="34" charset="0"/>
              </a:rPr>
              <a:t>Types of demand - see </a:t>
            </a:r>
            <a:r>
              <a:rPr lang="cs-CZ" altLang="cs-CZ" sz="2200" dirty="0" err="1">
                <a:latin typeface="Arial" panose="020B0604020202020204" pitchFamily="34" charset="0"/>
              </a:rPr>
              <a:t>further</a:t>
            </a:r>
            <a:r>
              <a:rPr lang="en-US" altLang="cs-CZ" sz="2200" dirty="0">
                <a:latin typeface="Arial" panose="020B0604020202020204" pitchFamily="34" charset="0"/>
              </a:rPr>
              <a:t>.</a:t>
            </a:r>
            <a:r>
              <a:rPr lang="cs-CZ" altLang="cs-CZ" sz="2200" dirty="0">
                <a:latin typeface="Arial" panose="020B0604020202020204" pitchFamily="34" charset="0"/>
              </a:rPr>
              <a:t> </a:t>
            </a: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861652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MARKETING CYCLE</a:t>
            </a:r>
          </a:p>
        </p:txBody>
      </p:sp>
      <p:sp>
        <p:nvSpPr>
          <p:cNvPr id="3079" name="TextovéPole 10"/>
          <p:cNvSpPr txBox="1">
            <a:spLocks noChangeArrowheads="1"/>
          </p:cNvSpPr>
          <p:nvPr/>
        </p:nvSpPr>
        <p:spPr bwMode="auto">
          <a:xfrm>
            <a:off x="503238" y="1512044"/>
            <a:ext cx="847725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graphicFrame>
        <p:nvGraphicFramePr>
          <p:cNvPr id="6" name="Content Placeholder 3"/>
          <p:cNvGraphicFramePr>
            <a:graphicFrameLocks/>
          </p:cNvGraphicFramePr>
          <p:nvPr>
            <p:extLst>
              <p:ext uri="{D42A27DB-BD31-4B8C-83A1-F6EECF244321}">
                <p14:modId xmlns:p14="http://schemas.microsoft.com/office/powerpoint/2010/main" val="1378620007"/>
              </p:ext>
            </p:extLst>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8327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MARKETING MIX – THE 4Ps</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Product</a:t>
            </a:r>
            <a:r>
              <a:rPr lang="en-US" altLang="cs-CZ" sz="2200" dirty="0">
                <a:latin typeface="Arial" panose="020B0604020202020204" pitchFamily="34" charset="0"/>
              </a:rPr>
              <a:t> – products are solutions to customer´s needs. The provider needs to make various product decisions, including functionality, range offered, brand names, packaging, service and support. It is the critical element in the mix. </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Price</a:t>
            </a:r>
            <a:r>
              <a:rPr lang="en-US" altLang="cs-CZ" sz="2200" dirty="0">
                <a:latin typeface="Arial" panose="020B0604020202020204" pitchFamily="34" charset="0"/>
              </a:rPr>
              <a:t> – various price-setting models exist, with decisions relating to factors like market penetration, credit terms, discount policy and cost of provision. </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Place</a:t>
            </a:r>
            <a:r>
              <a:rPr lang="en-US" altLang="cs-CZ" sz="2200" dirty="0">
                <a:latin typeface="Arial" panose="020B0604020202020204" pitchFamily="34" charset="0"/>
              </a:rPr>
              <a:t> – it is about making the product available. Some form of structured network is normally required – a distribution channel.</a:t>
            </a: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 </a:t>
            </a:r>
          </a:p>
          <a:p>
            <a:pPr marL="285750" indent="-285750" eaLnBrk="1" hangingPunct="1">
              <a:spcBef>
                <a:spcPct val="0"/>
              </a:spcBef>
              <a:defRPr/>
            </a:pPr>
            <a:r>
              <a:rPr lang="en-US" altLang="cs-CZ" sz="2200" b="1" dirty="0">
                <a:latin typeface="Arial" panose="020B0604020202020204" pitchFamily="34" charset="0"/>
              </a:rPr>
              <a:t>Promotion</a:t>
            </a:r>
            <a:r>
              <a:rPr lang="en-US" altLang="cs-CZ" sz="2200" dirty="0">
                <a:latin typeface="Arial" panose="020B0604020202020204" pitchFamily="34" charset="0"/>
              </a:rPr>
              <a:t> – promotion aims to make a target market aware of a product offering, develop a long-term relationship with the customer and create and stimulate demand. </a:t>
            </a:r>
          </a:p>
        </p:txBody>
      </p:sp>
    </p:spTree>
    <p:extLst>
      <p:ext uri="{BB962C8B-B14F-4D97-AF65-F5344CB8AC3E}">
        <p14:creationId xmlns:p14="http://schemas.microsoft.com/office/powerpoint/2010/main" val="1357898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MARKETING MIX FOR SERVICES – 7Ps</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„4Ps“</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Physical evidence </a:t>
            </a:r>
            <a:r>
              <a:rPr lang="en-US" altLang="cs-CZ" sz="2200" dirty="0">
                <a:latin typeface="Arial" panose="020B0604020202020204" pitchFamily="34" charset="0"/>
              </a:rPr>
              <a:t>– customers look for reassurance relating to required benefits and quality (ambience, fixtures and fittings, appearance/attitude of staff, etc.) as an indicator of likely satisfaction. </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Process</a:t>
            </a:r>
            <a:r>
              <a:rPr lang="cs-CZ" altLang="cs-CZ" sz="2200" b="1" dirty="0">
                <a:latin typeface="Arial" panose="020B0604020202020204" pitchFamily="34" charset="0"/>
              </a:rPr>
              <a:t>es</a:t>
            </a:r>
            <a:r>
              <a:rPr lang="en-US" altLang="cs-CZ" sz="2200" dirty="0">
                <a:latin typeface="Arial" panose="020B0604020202020204" pitchFamily="34" charset="0"/>
              </a:rPr>
              <a:t> – the method by which the services are provided. </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People</a:t>
            </a:r>
            <a:r>
              <a:rPr lang="en-US" altLang="cs-CZ" sz="2200" dirty="0">
                <a:latin typeface="Arial" panose="020B0604020202020204" pitchFamily="34" charset="0"/>
              </a:rPr>
              <a:t> – people are an essential element of the marketing mix. Staff recruitment, training, development and empowerment to deal with problems become a critical element in ensuring a positive customer experience. </a:t>
            </a:r>
          </a:p>
        </p:txBody>
      </p:sp>
    </p:spTree>
    <p:extLst>
      <p:ext uri="{BB962C8B-B14F-4D97-AF65-F5344CB8AC3E}">
        <p14:creationId xmlns:p14="http://schemas.microsoft.com/office/powerpoint/2010/main" val="2918964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STRATEGIC AND TACTICAL MARKETING</a:t>
            </a:r>
          </a:p>
        </p:txBody>
      </p:sp>
      <p:sp>
        <p:nvSpPr>
          <p:cNvPr id="3079" name="TextovéPole 10"/>
          <p:cNvSpPr txBox="1">
            <a:spLocks noChangeArrowheads="1"/>
          </p:cNvSpPr>
          <p:nvPr/>
        </p:nvSpPr>
        <p:spPr bwMode="auto">
          <a:xfrm>
            <a:off x="503238" y="1512044"/>
            <a:ext cx="847725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Strategic marketing decisions:</a:t>
            </a:r>
          </a:p>
          <a:p>
            <a:pPr marL="1028700" lvl="1" eaLnBrk="1" hangingPunct="1">
              <a:spcBef>
                <a:spcPct val="0"/>
              </a:spcBef>
              <a:defRPr/>
            </a:pPr>
            <a:r>
              <a:rPr lang="en-US" altLang="cs-CZ" sz="1800" dirty="0">
                <a:latin typeface="Arial" panose="020B0604020202020204" pitchFamily="34" charset="0"/>
              </a:rPr>
              <a:t>Who is our customer?</a:t>
            </a:r>
          </a:p>
          <a:p>
            <a:pPr marL="1028700" lvl="1" eaLnBrk="1" hangingPunct="1">
              <a:spcBef>
                <a:spcPct val="0"/>
              </a:spcBef>
              <a:defRPr/>
            </a:pPr>
            <a:r>
              <a:rPr lang="en-US" altLang="cs-CZ" sz="1800" dirty="0">
                <a:latin typeface="Arial" panose="020B0604020202020204" pitchFamily="34" charset="0"/>
              </a:rPr>
              <a:t>What value do we offer?</a:t>
            </a:r>
          </a:p>
          <a:p>
            <a:pPr marL="1028700" lvl="1" eaLnBrk="1" hangingPunct="1">
              <a:spcBef>
                <a:spcPct val="0"/>
              </a:spcBef>
              <a:defRPr/>
            </a:pPr>
            <a:r>
              <a:rPr lang="en-US" altLang="cs-CZ" sz="1800" dirty="0">
                <a:latin typeface="Arial" panose="020B0604020202020204" pitchFamily="34" charset="0"/>
              </a:rPr>
              <a:t>How do we ensure the</a:t>
            </a:r>
            <a:r>
              <a:rPr lang="cs-CZ" altLang="cs-CZ" sz="1800" dirty="0" err="1">
                <a:latin typeface="Arial" panose="020B0604020202020204" pitchFamily="34" charset="0"/>
              </a:rPr>
              <a:t>ir</a:t>
            </a:r>
            <a:r>
              <a:rPr lang="en-US" altLang="cs-CZ" sz="1800" dirty="0">
                <a:latin typeface="Arial" panose="020B0604020202020204" pitchFamily="34" charset="0"/>
              </a:rPr>
              <a:t> satisfaction?</a:t>
            </a:r>
          </a:p>
          <a:p>
            <a:pPr marL="1028700" lvl="1" eaLnBrk="1" hangingPunct="1">
              <a:spcBef>
                <a:spcPct val="0"/>
              </a:spcBef>
              <a:defRPr/>
            </a:pPr>
            <a:r>
              <a:rPr lang="en-US" altLang="cs-CZ" sz="1800" dirty="0">
                <a:latin typeface="Arial" panose="020B0604020202020204" pitchFamily="34" charset="0"/>
              </a:rPr>
              <a:t>How do </a:t>
            </a:r>
            <a:r>
              <a:rPr lang="cs-CZ" altLang="cs-CZ" sz="1800" dirty="0" err="1">
                <a:latin typeface="Arial" panose="020B0604020202020204" pitchFamily="34" charset="0"/>
              </a:rPr>
              <a:t>we</a:t>
            </a:r>
            <a:r>
              <a:rPr lang="cs-CZ" altLang="cs-CZ" sz="1800" dirty="0">
                <a:latin typeface="Arial" panose="020B0604020202020204" pitchFamily="34" charset="0"/>
              </a:rPr>
              <a:t> </a:t>
            </a:r>
            <a:r>
              <a:rPr lang="en-US" altLang="cs-CZ" sz="1800" dirty="0">
                <a:latin typeface="Arial" panose="020B0604020202020204" pitchFamily="34" charset="0"/>
              </a:rPr>
              <a:t>maintain a competitive position?</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Tactical marketing decisions:</a:t>
            </a:r>
          </a:p>
          <a:p>
            <a:pPr marL="1028700" lvl="1" eaLnBrk="1" hangingPunct="1">
              <a:spcBef>
                <a:spcPct val="0"/>
              </a:spcBef>
              <a:defRPr/>
            </a:pPr>
            <a:r>
              <a:rPr lang="en-US" altLang="cs-CZ" sz="1800" dirty="0">
                <a:latin typeface="Arial" panose="020B0604020202020204" pitchFamily="34" charset="0"/>
              </a:rPr>
              <a:t>What product </a:t>
            </a:r>
            <a:r>
              <a:rPr lang="cs-CZ" altLang="cs-CZ" sz="1800" dirty="0">
                <a:latin typeface="Arial" panose="020B0604020202020204" pitchFamily="34" charset="0"/>
              </a:rPr>
              <a:t>do </a:t>
            </a:r>
            <a:r>
              <a:rPr lang="en-US" altLang="cs-CZ" sz="1800" dirty="0">
                <a:latin typeface="Arial" panose="020B0604020202020204" pitchFamily="34" charset="0"/>
              </a:rPr>
              <a:t>we offer?</a:t>
            </a:r>
          </a:p>
          <a:p>
            <a:pPr marL="1028700" lvl="1" eaLnBrk="1" hangingPunct="1">
              <a:spcBef>
                <a:spcPct val="0"/>
              </a:spcBef>
              <a:defRPr/>
            </a:pPr>
            <a:r>
              <a:rPr lang="en-US" altLang="cs-CZ" sz="1800" dirty="0">
                <a:latin typeface="Arial" panose="020B0604020202020204" pitchFamily="34" charset="0"/>
              </a:rPr>
              <a:t>What will it cost?</a:t>
            </a:r>
          </a:p>
          <a:p>
            <a:pPr marL="1028700" lvl="1" eaLnBrk="1" hangingPunct="1">
              <a:spcBef>
                <a:spcPct val="0"/>
              </a:spcBef>
              <a:defRPr/>
            </a:pPr>
            <a:r>
              <a:rPr lang="en-US" altLang="cs-CZ" sz="1800" dirty="0">
                <a:latin typeface="Arial" panose="020B0604020202020204" pitchFamily="34" charset="0"/>
              </a:rPr>
              <a:t>Where, when and how do we promote?</a:t>
            </a:r>
          </a:p>
          <a:p>
            <a:pPr marL="1028700" lvl="1" eaLnBrk="1" hangingPunct="1">
              <a:spcBef>
                <a:spcPct val="0"/>
              </a:spcBef>
              <a:defRPr/>
            </a:pPr>
            <a:r>
              <a:rPr lang="en-US" altLang="cs-CZ" sz="1800" dirty="0">
                <a:latin typeface="Arial" panose="020B0604020202020204" pitchFamily="34" charset="0"/>
              </a:rPr>
              <a:t>Where, when and how will </a:t>
            </a:r>
            <a:r>
              <a:rPr lang="cs-CZ" altLang="cs-CZ" sz="1800" dirty="0" err="1">
                <a:latin typeface="Arial" panose="020B0604020202020204" pitchFamily="34" charset="0"/>
              </a:rPr>
              <a:t>it</a:t>
            </a:r>
            <a:r>
              <a:rPr lang="cs-CZ" altLang="cs-CZ" sz="1800" dirty="0">
                <a:latin typeface="Arial" panose="020B0604020202020204" pitchFamily="34" charset="0"/>
              </a:rPr>
              <a:t> </a:t>
            </a:r>
            <a:r>
              <a:rPr lang="en-US" altLang="cs-CZ" sz="1800" dirty="0">
                <a:latin typeface="Arial" panose="020B0604020202020204" pitchFamily="34" charset="0"/>
              </a:rPr>
              <a:t>be available to customers?</a:t>
            </a:r>
            <a:endParaRPr lang="en-GB" altLang="cs-CZ" sz="1800" dirty="0">
              <a:latin typeface="Arial" panose="020B0604020202020204" pitchFamily="34" charset="0"/>
            </a:endParaRPr>
          </a:p>
          <a:p>
            <a:pPr lvl="1" eaLnBrk="1" hangingPunct="1">
              <a:spcBef>
                <a:spcPct val="0"/>
              </a:spcBef>
              <a:buFont typeface="Arial" panose="020B0604020202020204" pitchFamily="34" charset="0"/>
              <a:buNone/>
              <a:defRPr/>
            </a:pPr>
            <a:endParaRPr lang="en-GB" altLang="cs-CZ" sz="1800" dirty="0">
              <a:latin typeface="Arial" panose="020B0604020202020204" pitchFamily="34" charset="0"/>
            </a:endParaRPr>
          </a:p>
        </p:txBody>
      </p:sp>
    </p:spTree>
    <p:extLst>
      <p:ext uri="{BB962C8B-B14F-4D97-AF65-F5344CB8AC3E}">
        <p14:creationId xmlns:p14="http://schemas.microsoft.com/office/powerpoint/2010/main" val="550880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STRATEGIC PROCESS</a:t>
            </a:r>
          </a:p>
        </p:txBody>
      </p:sp>
      <p:sp>
        <p:nvSpPr>
          <p:cNvPr id="3079" name="TextovéPole 10"/>
          <p:cNvSpPr txBox="1">
            <a:spLocks noChangeArrowheads="1"/>
          </p:cNvSpPr>
          <p:nvPr/>
        </p:nvSpPr>
        <p:spPr bwMode="auto">
          <a:xfrm>
            <a:off x="476282" y="1729277"/>
            <a:ext cx="398141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strategic</a:t>
            </a:r>
            <a:r>
              <a:rPr lang="cs-CZ" altLang="cs-CZ" sz="2200" dirty="0">
                <a:latin typeface="Arial" panose="020B0604020202020204" pitchFamily="34" charset="0"/>
              </a:rPr>
              <a:t> </a:t>
            </a:r>
            <a:r>
              <a:rPr lang="cs-CZ" altLang="cs-CZ" sz="2200" dirty="0" err="1">
                <a:latin typeface="Arial" panose="020B0604020202020204" pitchFamily="34" charset="0"/>
              </a:rPr>
              <a:t>process</a:t>
            </a:r>
            <a:r>
              <a:rPr lang="cs-CZ" altLang="cs-CZ" sz="2200" dirty="0">
                <a:latin typeface="Arial" panose="020B0604020202020204" pitchFamily="34" charset="0"/>
              </a:rPr>
              <a:t> has these </a:t>
            </a:r>
            <a:r>
              <a:rPr lang="cs-CZ" altLang="cs-CZ" sz="2200" dirty="0" err="1">
                <a:latin typeface="Arial" panose="020B0604020202020204" pitchFamily="34" charset="0"/>
              </a:rPr>
              <a:t>steps</a:t>
            </a:r>
            <a:r>
              <a:rPr lang="cs-CZ" altLang="cs-CZ" sz="2200" dirty="0">
                <a:latin typeface="Arial" panose="020B0604020202020204" pitchFamily="34" charset="0"/>
              </a:rPr>
              <a:t>.</a:t>
            </a:r>
            <a:endParaRPr lang="en-GB" altLang="cs-CZ" sz="2200" dirty="0">
              <a:latin typeface="Arial" panose="020B0604020202020204" pitchFamily="34" charset="0"/>
            </a:endParaRPr>
          </a:p>
        </p:txBody>
      </p:sp>
      <p:sp>
        <p:nvSpPr>
          <p:cNvPr id="6" name="Obdélník 5"/>
          <p:cNvSpPr/>
          <p:nvPr/>
        </p:nvSpPr>
        <p:spPr>
          <a:xfrm>
            <a:off x="5786446" y="1149353"/>
            <a:ext cx="2286016" cy="35719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a:t>Vision, </a:t>
            </a:r>
            <a:r>
              <a:rPr lang="cs-CZ" b="1" dirty="0" err="1"/>
              <a:t>Mission</a:t>
            </a:r>
            <a:endParaRPr lang="cs-CZ" b="1" dirty="0"/>
          </a:p>
        </p:txBody>
      </p:sp>
      <p:sp>
        <p:nvSpPr>
          <p:cNvPr id="7" name="Obdélník 6"/>
          <p:cNvSpPr/>
          <p:nvPr/>
        </p:nvSpPr>
        <p:spPr>
          <a:xfrm>
            <a:off x="5786446" y="1641669"/>
            <a:ext cx="2286016" cy="35719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err="1"/>
              <a:t>Analysis</a:t>
            </a:r>
            <a:endParaRPr lang="cs-CZ" b="1" dirty="0"/>
          </a:p>
        </p:txBody>
      </p:sp>
      <p:sp>
        <p:nvSpPr>
          <p:cNvPr id="8" name="Obdélník 7"/>
          <p:cNvSpPr/>
          <p:nvPr/>
        </p:nvSpPr>
        <p:spPr>
          <a:xfrm>
            <a:off x="5786446" y="2171915"/>
            <a:ext cx="2286016" cy="35719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err="1"/>
              <a:t>Strategic</a:t>
            </a:r>
            <a:r>
              <a:rPr lang="cs-CZ" b="1" dirty="0"/>
              <a:t> </a:t>
            </a:r>
            <a:r>
              <a:rPr lang="cs-CZ" b="1" dirty="0" err="1"/>
              <a:t>goals</a:t>
            </a:r>
            <a:endParaRPr lang="cs-CZ" b="1" dirty="0"/>
          </a:p>
        </p:txBody>
      </p:sp>
      <p:sp>
        <p:nvSpPr>
          <p:cNvPr id="9" name="Obdélník 8"/>
          <p:cNvSpPr/>
          <p:nvPr/>
        </p:nvSpPr>
        <p:spPr>
          <a:xfrm>
            <a:off x="4928396" y="2651261"/>
            <a:ext cx="4000528" cy="121444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err="1"/>
              <a:t>Strategy</a:t>
            </a:r>
            <a:r>
              <a:rPr lang="cs-CZ" b="1" dirty="0"/>
              <a:t> </a:t>
            </a:r>
            <a:r>
              <a:rPr lang="cs-CZ" b="1" dirty="0" err="1"/>
              <a:t>formulation</a:t>
            </a:r>
            <a:endParaRPr lang="cs-CZ" b="1" dirty="0"/>
          </a:p>
          <a:p>
            <a:pPr>
              <a:buFont typeface="Wingdings" pitchFamily="2" charset="2"/>
              <a:buChar char="§"/>
            </a:pPr>
            <a:r>
              <a:rPr lang="cs-CZ" dirty="0"/>
              <a:t> </a:t>
            </a:r>
            <a:r>
              <a:rPr lang="cs-CZ" dirty="0" err="1"/>
              <a:t>generating</a:t>
            </a:r>
            <a:r>
              <a:rPr lang="cs-CZ" dirty="0"/>
              <a:t> </a:t>
            </a:r>
            <a:r>
              <a:rPr lang="cs-CZ" dirty="0" err="1"/>
              <a:t>strategy</a:t>
            </a:r>
            <a:endParaRPr lang="cs-CZ" dirty="0"/>
          </a:p>
          <a:p>
            <a:pPr>
              <a:buFont typeface="Wingdings" pitchFamily="2" charset="2"/>
              <a:buChar char="§"/>
            </a:pPr>
            <a:r>
              <a:rPr lang="cs-CZ" dirty="0"/>
              <a:t> </a:t>
            </a:r>
            <a:r>
              <a:rPr lang="cs-CZ" dirty="0" err="1"/>
              <a:t>analyzing</a:t>
            </a:r>
            <a:r>
              <a:rPr lang="cs-CZ" dirty="0"/>
              <a:t> </a:t>
            </a:r>
            <a:r>
              <a:rPr lang="cs-CZ" dirty="0" err="1"/>
              <a:t>alternatives</a:t>
            </a:r>
            <a:endParaRPr lang="cs-CZ" dirty="0"/>
          </a:p>
          <a:p>
            <a:pPr>
              <a:buFont typeface="Wingdings" pitchFamily="2" charset="2"/>
              <a:buChar char="§"/>
            </a:pPr>
            <a:r>
              <a:rPr lang="cs-CZ" dirty="0"/>
              <a:t> </a:t>
            </a:r>
            <a:r>
              <a:rPr lang="cs-CZ" dirty="0" err="1"/>
              <a:t>choosing</a:t>
            </a:r>
            <a:r>
              <a:rPr lang="cs-CZ" dirty="0"/>
              <a:t> </a:t>
            </a:r>
            <a:r>
              <a:rPr lang="cs-CZ" dirty="0" err="1"/>
              <a:t>optimal</a:t>
            </a:r>
            <a:r>
              <a:rPr lang="cs-CZ" dirty="0"/>
              <a:t> </a:t>
            </a:r>
            <a:r>
              <a:rPr lang="cs-CZ" dirty="0" err="1"/>
              <a:t>strategy</a:t>
            </a:r>
            <a:endParaRPr lang="cs-CZ" dirty="0"/>
          </a:p>
        </p:txBody>
      </p:sp>
      <p:cxnSp>
        <p:nvCxnSpPr>
          <p:cNvPr id="10" name="Přímá spojovací šipka 8"/>
          <p:cNvCxnSpPr>
            <a:stCxn id="6" idx="2"/>
            <a:endCxn id="7" idx="0"/>
          </p:cNvCxnSpPr>
          <p:nvPr/>
        </p:nvCxnSpPr>
        <p:spPr>
          <a:xfrm>
            <a:off x="6929454" y="1506543"/>
            <a:ext cx="0" cy="135126"/>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ovací šipka 10"/>
          <p:cNvCxnSpPr>
            <a:stCxn id="7" idx="2"/>
            <a:endCxn id="8" idx="0"/>
          </p:cNvCxnSpPr>
          <p:nvPr/>
        </p:nvCxnSpPr>
        <p:spPr>
          <a:xfrm>
            <a:off x="6929454" y="1998859"/>
            <a:ext cx="0" cy="173056"/>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ovací šipka 12"/>
          <p:cNvCxnSpPr>
            <a:stCxn id="8" idx="2"/>
            <a:endCxn id="9" idx="0"/>
          </p:cNvCxnSpPr>
          <p:nvPr/>
        </p:nvCxnSpPr>
        <p:spPr>
          <a:xfrm flipH="1">
            <a:off x="6928660" y="2529105"/>
            <a:ext cx="794" cy="122156"/>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sp>
        <p:nvSpPr>
          <p:cNvPr id="13" name="Obdélník 12"/>
          <p:cNvSpPr/>
          <p:nvPr/>
        </p:nvSpPr>
        <p:spPr>
          <a:xfrm>
            <a:off x="4928396" y="4077328"/>
            <a:ext cx="4000528" cy="1934921"/>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err="1"/>
              <a:t>Strategy</a:t>
            </a:r>
            <a:r>
              <a:rPr lang="cs-CZ" b="1" dirty="0"/>
              <a:t> </a:t>
            </a:r>
            <a:r>
              <a:rPr lang="cs-CZ" b="1" dirty="0" err="1"/>
              <a:t>implementation</a:t>
            </a:r>
            <a:endParaRPr lang="cs-CZ" b="1" dirty="0"/>
          </a:p>
          <a:p>
            <a:pPr>
              <a:buFont typeface="Wingdings" pitchFamily="2" charset="2"/>
              <a:buChar char="§"/>
            </a:pPr>
            <a:r>
              <a:rPr lang="cs-CZ" dirty="0"/>
              <a:t> </a:t>
            </a:r>
            <a:r>
              <a:rPr lang="cs-CZ" dirty="0" err="1"/>
              <a:t>organizational</a:t>
            </a:r>
            <a:r>
              <a:rPr lang="cs-CZ" dirty="0"/>
              <a:t> </a:t>
            </a:r>
            <a:r>
              <a:rPr lang="cs-CZ" dirty="0" err="1"/>
              <a:t>structure</a:t>
            </a:r>
            <a:endParaRPr lang="cs-CZ" dirty="0"/>
          </a:p>
          <a:p>
            <a:pPr>
              <a:buFont typeface="Wingdings" pitchFamily="2" charset="2"/>
              <a:buChar char="§"/>
            </a:pPr>
            <a:r>
              <a:rPr lang="cs-CZ" dirty="0"/>
              <a:t> </a:t>
            </a:r>
            <a:r>
              <a:rPr lang="cs-CZ" dirty="0" err="1"/>
              <a:t>company</a:t>
            </a:r>
            <a:r>
              <a:rPr lang="cs-CZ" dirty="0"/>
              <a:t> </a:t>
            </a:r>
            <a:r>
              <a:rPr lang="cs-CZ" dirty="0" err="1"/>
              <a:t>culture</a:t>
            </a:r>
            <a:endParaRPr lang="cs-CZ" dirty="0"/>
          </a:p>
          <a:p>
            <a:pPr>
              <a:buFont typeface="Wingdings" pitchFamily="2" charset="2"/>
              <a:buChar char="§"/>
            </a:pPr>
            <a:r>
              <a:rPr lang="cs-CZ" dirty="0"/>
              <a:t> </a:t>
            </a:r>
            <a:r>
              <a:rPr lang="cs-CZ" dirty="0" err="1"/>
              <a:t>motivational</a:t>
            </a:r>
            <a:r>
              <a:rPr lang="cs-CZ" dirty="0"/>
              <a:t> </a:t>
            </a:r>
            <a:r>
              <a:rPr lang="cs-CZ" dirty="0" err="1"/>
              <a:t>system</a:t>
            </a:r>
            <a:endParaRPr lang="cs-CZ" dirty="0"/>
          </a:p>
          <a:p>
            <a:pPr>
              <a:buFont typeface="Wingdings" pitchFamily="2" charset="2"/>
              <a:buChar char="§"/>
            </a:pPr>
            <a:r>
              <a:rPr lang="cs-CZ" dirty="0"/>
              <a:t> </a:t>
            </a:r>
            <a:r>
              <a:rPr lang="cs-CZ" dirty="0" err="1"/>
              <a:t>planning</a:t>
            </a:r>
            <a:endParaRPr lang="cs-CZ" dirty="0"/>
          </a:p>
          <a:p>
            <a:pPr>
              <a:buFont typeface="Wingdings" pitchFamily="2" charset="2"/>
              <a:buChar char="§"/>
            </a:pPr>
            <a:r>
              <a:rPr lang="cs-CZ" dirty="0"/>
              <a:t> source </a:t>
            </a:r>
            <a:r>
              <a:rPr lang="cs-CZ" dirty="0" err="1"/>
              <a:t>allocation</a:t>
            </a:r>
            <a:endParaRPr lang="cs-CZ" dirty="0"/>
          </a:p>
          <a:p>
            <a:pPr>
              <a:buFont typeface="Wingdings" pitchFamily="2" charset="2"/>
              <a:buChar char="§"/>
            </a:pPr>
            <a:r>
              <a:rPr lang="cs-CZ" dirty="0"/>
              <a:t> </a:t>
            </a:r>
            <a:r>
              <a:rPr lang="cs-CZ" dirty="0" err="1"/>
              <a:t>information</a:t>
            </a:r>
            <a:r>
              <a:rPr lang="cs-CZ" dirty="0"/>
              <a:t> </a:t>
            </a:r>
            <a:r>
              <a:rPr lang="cs-CZ" dirty="0" err="1"/>
              <a:t>system</a:t>
            </a:r>
            <a:endParaRPr lang="cs-CZ" dirty="0"/>
          </a:p>
        </p:txBody>
      </p:sp>
      <p:cxnSp>
        <p:nvCxnSpPr>
          <p:cNvPr id="14" name="Přímá spojovací šipka 21"/>
          <p:cNvCxnSpPr>
            <a:stCxn id="9" idx="2"/>
            <a:endCxn id="13" idx="0"/>
          </p:cNvCxnSpPr>
          <p:nvPr/>
        </p:nvCxnSpPr>
        <p:spPr>
          <a:xfrm>
            <a:off x="6928660" y="3865707"/>
            <a:ext cx="0" cy="211621"/>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sp>
        <p:nvSpPr>
          <p:cNvPr id="15" name="Obdélník 14"/>
          <p:cNvSpPr/>
          <p:nvPr/>
        </p:nvSpPr>
        <p:spPr>
          <a:xfrm>
            <a:off x="4928396" y="6163543"/>
            <a:ext cx="4000528" cy="35719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cs-CZ" b="1" dirty="0" err="1"/>
              <a:t>Evaluation</a:t>
            </a:r>
            <a:r>
              <a:rPr lang="cs-CZ" b="1" dirty="0"/>
              <a:t> and </a:t>
            </a:r>
            <a:r>
              <a:rPr lang="cs-CZ" b="1" dirty="0" err="1"/>
              <a:t>Control</a:t>
            </a:r>
            <a:endParaRPr lang="cs-CZ" b="1" dirty="0"/>
          </a:p>
        </p:txBody>
      </p:sp>
      <p:cxnSp>
        <p:nvCxnSpPr>
          <p:cNvPr id="21" name="Přímá spojovací šipka 76"/>
          <p:cNvCxnSpPr>
            <a:stCxn id="13" idx="2"/>
            <a:endCxn id="15" idx="0"/>
          </p:cNvCxnSpPr>
          <p:nvPr/>
        </p:nvCxnSpPr>
        <p:spPr>
          <a:xfrm>
            <a:off x="6928660" y="6012249"/>
            <a:ext cx="0" cy="151294"/>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0244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STP PROCESS</a:t>
            </a:r>
          </a:p>
        </p:txBody>
      </p:sp>
      <p:sp>
        <p:nvSpPr>
          <p:cNvPr id="3079" name="TextovéPole 10"/>
          <p:cNvSpPr txBox="1">
            <a:spLocks noChangeArrowheads="1"/>
          </p:cNvSpPr>
          <p:nvPr/>
        </p:nvSpPr>
        <p:spPr bwMode="auto">
          <a:xfrm>
            <a:off x="503238" y="1512044"/>
            <a:ext cx="847725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pic>
        <p:nvPicPr>
          <p:cNvPr id="5" name="Picture 3" descr="C:\Users\Libor\Desktop\segmentation.jpg"/>
          <p:cNvPicPr>
            <a:picLocks noChangeAspect="1" noChangeArrowheads="1"/>
          </p:cNvPicPr>
          <p:nvPr/>
        </p:nvPicPr>
        <p:blipFill>
          <a:blip r:embed="rId2"/>
          <a:srcRect/>
          <a:stretch>
            <a:fillRect/>
          </a:stretch>
        </p:blipFill>
        <p:spPr bwMode="auto">
          <a:xfrm>
            <a:off x="930264" y="1578463"/>
            <a:ext cx="2071702" cy="2071702"/>
          </a:xfrm>
          <a:prstGeom prst="rect">
            <a:avLst/>
          </a:prstGeom>
          <a:noFill/>
        </p:spPr>
      </p:pic>
      <p:sp>
        <p:nvSpPr>
          <p:cNvPr id="6" name="Šipka doprava 5"/>
          <p:cNvSpPr/>
          <p:nvPr/>
        </p:nvSpPr>
        <p:spPr>
          <a:xfrm>
            <a:off x="3786182" y="2000240"/>
            <a:ext cx="1571636"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aphicFrame>
        <p:nvGraphicFramePr>
          <p:cNvPr id="7" name="Graf 6"/>
          <p:cNvGraphicFramePr/>
          <p:nvPr>
            <p:extLst>
              <p:ext uri="{D42A27DB-BD31-4B8C-83A1-F6EECF244321}">
                <p14:modId xmlns:p14="http://schemas.microsoft.com/office/powerpoint/2010/main" val="2975926728"/>
              </p:ext>
            </p:extLst>
          </p:nvPr>
        </p:nvGraphicFramePr>
        <p:xfrm>
          <a:off x="5526079" y="1745444"/>
          <a:ext cx="3286148" cy="2928958"/>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2" descr="C:\Users\Libor\Desktop\Brand-Positioning-021.jpg"/>
          <p:cNvPicPr>
            <a:picLocks noChangeAspect="1" noChangeArrowheads="1"/>
          </p:cNvPicPr>
          <p:nvPr/>
        </p:nvPicPr>
        <p:blipFill>
          <a:blip r:embed="rId4"/>
          <a:srcRect/>
          <a:stretch>
            <a:fillRect/>
          </a:stretch>
        </p:blipFill>
        <p:spPr bwMode="auto">
          <a:xfrm>
            <a:off x="2499299" y="4138361"/>
            <a:ext cx="2573766" cy="2419340"/>
          </a:xfrm>
          <a:prstGeom prst="rect">
            <a:avLst/>
          </a:prstGeom>
          <a:noFill/>
        </p:spPr>
      </p:pic>
      <p:sp>
        <p:nvSpPr>
          <p:cNvPr id="9" name="Šipka dolů 8"/>
          <p:cNvSpPr/>
          <p:nvPr/>
        </p:nvSpPr>
        <p:spPr>
          <a:xfrm rot="2251551">
            <a:off x="5764231" y="4017497"/>
            <a:ext cx="500066" cy="10715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Nadpis 2"/>
          <p:cNvSpPr txBox="1">
            <a:spLocks/>
          </p:cNvSpPr>
          <p:nvPr/>
        </p:nvSpPr>
        <p:spPr bwMode="auto">
          <a:xfrm>
            <a:off x="86515" y="772559"/>
            <a:ext cx="3328982" cy="93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cs-CZ" sz="2400" dirty="0" err="1"/>
              <a:t>Segmentation</a:t>
            </a:r>
            <a:endParaRPr lang="cs-CZ" dirty="0"/>
          </a:p>
        </p:txBody>
      </p:sp>
      <p:sp>
        <p:nvSpPr>
          <p:cNvPr id="11" name="Nadpis 2"/>
          <p:cNvSpPr txBox="1">
            <a:spLocks/>
          </p:cNvSpPr>
          <p:nvPr/>
        </p:nvSpPr>
        <p:spPr>
          <a:xfrm>
            <a:off x="6014264" y="971132"/>
            <a:ext cx="2643206" cy="939784"/>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sz="2400" i="0" u="none" strike="noStrike" kern="1200" cap="none" spc="0" normalizeH="0" baseline="0" noProof="0" dirty="0" err="1">
                <a:ln>
                  <a:noFill/>
                </a:ln>
                <a:uLnTx/>
                <a:uFillTx/>
                <a:latin typeface="+mj-lt"/>
                <a:ea typeface="+mj-ea"/>
                <a:cs typeface="+mj-cs"/>
              </a:rPr>
              <a:t>Targeting</a:t>
            </a:r>
            <a:endParaRPr kumimoji="0" lang="cs-CZ" sz="4100" i="0" u="none" strike="noStrike" kern="1200" cap="none" spc="0" normalizeH="0" baseline="0" noProof="0" dirty="0">
              <a:ln>
                <a:noFill/>
              </a:ln>
              <a:uLnTx/>
              <a:uFillTx/>
              <a:latin typeface="+mj-lt"/>
              <a:ea typeface="+mj-ea"/>
              <a:cs typeface="+mj-cs"/>
            </a:endParaRPr>
          </a:p>
        </p:txBody>
      </p:sp>
      <p:sp>
        <p:nvSpPr>
          <p:cNvPr id="12" name="Nadpis 2"/>
          <p:cNvSpPr txBox="1">
            <a:spLocks/>
          </p:cNvSpPr>
          <p:nvPr/>
        </p:nvSpPr>
        <p:spPr>
          <a:xfrm>
            <a:off x="3143240" y="3429000"/>
            <a:ext cx="3328982" cy="939784"/>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sz="2400" i="0" u="none" strike="noStrike" kern="1200" cap="none" spc="0" normalizeH="0" baseline="0" noProof="0" dirty="0" err="1">
                <a:ln>
                  <a:noFill/>
                </a:ln>
                <a:uLnTx/>
                <a:uFillTx/>
                <a:latin typeface="+mj-lt"/>
                <a:ea typeface="+mj-ea"/>
                <a:cs typeface="+mj-cs"/>
              </a:rPr>
              <a:t>Positioning</a:t>
            </a:r>
            <a:endParaRPr kumimoji="0" lang="cs-CZ" sz="4100" i="0" u="none" strike="noStrike" kern="1200" cap="none" spc="0" normalizeH="0" baseline="0" noProof="0" dirty="0">
              <a:ln>
                <a:noFill/>
              </a:ln>
              <a:uLnTx/>
              <a:uFillTx/>
              <a:latin typeface="+mj-lt"/>
              <a:ea typeface="+mj-ea"/>
              <a:cs typeface="+mj-cs"/>
            </a:endParaRPr>
          </a:p>
        </p:txBody>
      </p:sp>
    </p:spTree>
    <p:extLst>
      <p:ext uri="{BB962C8B-B14F-4D97-AF65-F5344CB8AC3E}">
        <p14:creationId xmlns:p14="http://schemas.microsoft.com/office/powerpoint/2010/main" val="1838528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MARKETING ENVIRONMENT</a:t>
            </a:r>
          </a:p>
        </p:txBody>
      </p:sp>
      <p:pic>
        <p:nvPicPr>
          <p:cNvPr id="5" name="Zástupný symbol pro obsah 3"/>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38138" y="1179215"/>
            <a:ext cx="8208912" cy="534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7531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3077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GB" altLang="cs-CZ" sz="2200" dirty="0">
                <a:latin typeface="Arial" panose="020B0604020202020204" pitchFamily="34" charset="0"/>
              </a:rPr>
              <a:t> </a:t>
            </a:r>
            <a:r>
              <a:rPr lang="cs-CZ" altLang="cs-CZ" sz="2200" dirty="0">
                <a:latin typeface="Arial" panose="020B0604020202020204" pitchFamily="34" charset="0"/>
              </a:rPr>
              <a:t>Basic </a:t>
            </a:r>
            <a:r>
              <a:rPr lang="cs-CZ" altLang="cs-CZ" sz="2200" dirty="0" err="1">
                <a:latin typeface="Arial" panose="020B0604020202020204" pitchFamily="34" charset="0"/>
              </a:rPr>
              <a:t>information</a:t>
            </a:r>
            <a:r>
              <a:rPr lang="cs-CZ" altLang="cs-CZ" sz="2200" dirty="0">
                <a:latin typeface="Arial" panose="020B0604020202020204" pitchFamily="34" charset="0"/>
              </a:rPr>
              <a:t> – </a:t>
            </a:r>
            <a:r>
              <a:rPr lang="cs-CZ" altLang="cs-CZ" sz="2200" dirty="0" err="1">
                <a:latin typeface="Arial" panose="020B0604020202020204" pitchFamily="34" charset="0"/>
              </a:rPr>
              <a:t>course</a:t>
            </a:r>
            <a:r>
              <a:rPr lang="cs-CZ" altLang="cs-CZ" sz="2200" dirty="0">
                <a:latin typeface="Arial" panose="020B0604020202020204" pitchFamily="34" charset="0"/>
              </a:rPr>
              <a:t> </a:t>
            </a:r>
            <a:r>
              <a:rPr lang="cs-CZ" altLang="cs-CZ" sz="2200" dirty="0" err="1">
                <a:latin typeface="Arial" panose="020B0604020202020204" pitchFamily="34" charset="0"/>
              </a:rPr>
              <a:t>structure</a:t>
            </a:r>
            <a:r>
              <a:rPr lang="cs-CZ" altLang="cs-CZ" sz="2200" dirty="0">
                <a:latin typeface="Arial" panose="020B0604020202020204" pitchFamily="34" charset="0"/>
              </a:rPr>
              <a:t>, </a:t>
            </a:r>
            <a:r>
              <a:rPr lang="cs-CZ" altLang="cs-CZ" sz="2200" dirty="0" err="1">
                <a:latin typeface="Arial" panose="020B0604020202020204" pitchFamily="34" charset="0"/>
              </a:rPr>
              <a:t>literature</a:t>
            </a:r>
            <a:r>
              <a:rPr lang="cs-CZ" altLang="cs-CZ" sz="2200" dirty="0">
                <a:latin typeface="Arial" panose="020B0604020202020204" pitchFamily="34" charset="0"/>
              </a:rPr>
              <a:t>, </a:t>
            </a:r>
            <a:r>
              <a:rPr lang="cs-CZ" altLang="cs-CZ" sz="2200" dirty="0" err="1">
                <a:latin typeface="Arial" panose="020B0604020202020204" pitchFamily="34" charset="0"/>
              </a:rPr>
              <a:t>evaluation</a:t>
            </a:r>
            <a:r>
              <a:rPr lang="cs-CZ" altLang="cs-CZ" sz="2200" dirty="0">
                <a:latin typeface="Arial" panose="020B0604020202020204" pitchFamily="34" charset="0"/>
              </a:rPr>
              <a:t>.</a:t>
            </a:r>
            <a:endParaRPr lang="en-GB" altLang="cs-CZ" sz="2200" dirty="0">
              <a:latin typeface="Arial" panose="020B0604020202020204" pitchFamily="34" charset="0"/>
            </a:endParaRP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 </a:t>
            </a:r>
            <a:r>
              <a:rPr lang="cs-CZ" altLang="cs-CZ" sz="2200" dirty="0">
                <a:latin typeface="Arial" panose="020B0604020202020204" pitchFamily="34" charset="0"/>
              </a:rPr>
              <a:t>Marketing – basic </a:t>
            </a:r>
            <a:r>
              <a:rPr lang="cs-CZ" altLang="cs-CZ" sz="2200" dirty="0" err="1">
                <a:latin typeface="Arial" panose="020B0604020202020204" pitchFamily="34" charset="0"/>
              </a:rPr>
              <a:t>revision</a:t>
            </a:r>
            <a:r>
              <a:rPr lang="cs-CZ" altLang="cs-CZ" sz="2200" dirty="0">
                <a:latin typeface="Arial" panose="020B0604020202020204" pitchFamily="34" charset="0"/>
              </a:rPr>
              <a:t>.</a:t>
            </a:r>
            <a:endParaRPr lang="en-GB" altLang="cs-CZ" sz="2200" dirty="0">
              <a:latin typeface="Arial" panose="020B0604020202020204" pitchFamily="34" charset="0"/>
            </a:endParaRPr>
          </a:p>
          <a:p>
            <a:pPr eaLnBrk="1" hangingPunct="1">
              <a:spcBef>
                <a:spcPct val="0"/>
              </a:spcBef>
              <a:buFont typeface="+mj-lt"/>
              <a:buAutoNum type="arabicPeriod"/>
              <a:defRPr/>
            </a:pPr>
            <a:endParaRPr lang="en-GB" altLang="cs-CZ" sz="2200" dirty="0">
              <a:latin typeface="Arial" panose="020B0604020202020204" pitchFamily="34" charset="0"/>
            </a:endParaRPr>
          </a:p>
          <a:p>
            <a:pPr marL="0" indent="0"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endParaRPr lang="en-GB" altLang="cs-CZ" sz="2200" dirty="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 TRENDS IN MACRO ENVIRONMENT (PEST)</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Demographic</a:t>
            </a:r>
            <a:r>
              <a:rPr lang="en-US" altLang="cs-CZ" sz="2200" dirty="0">
                <a:latin typeface="Arial" panose="020B0604020202020204" pitchFamily="34" charset="0"/>
              </a:rPr>
              <a:t> - aging, migration back from the cities, the decline in fertility, singles, families and households character, racial and national structure.</a:t>
            </a:r>
          </a:p>
          <a:p>
            <a:pPr marL="285750" indent="-285750" eaLnBrk="1" hangingPunct="1">
              <a:spcBef>
                <a:spcPct val="0"/>
              </a:spcBef>
              <a:defRPr/>
            </a:pPr>
            <a:r>
              <a:rPr lang="en-US" altLang="cs-CZ" sz="2200" b="1" dirty="0">
                <a:latin typeface="Arial" panose="020B0604020202020204" pitchFamily="34" charset="0"/>
              </a:rPr>
              <a:t>Economical</a:t>
            </a:r>
            <a:r>
              <a:rPr lang="en-US" altLang="cs-CZ" sz="2200" dirty="0">
                <a:latin typeface="Arial" panose="020B0604020202020204" pitchFamily="34" charset="0"/>
              </a:rPr>
              <a:t> - purchasing power </a:t>
            </a:r>
            <a:r>
              <a:rPr lang="cs-CZ" altLang="cs-CZ" sz="2200" dirty="0">
                <a:latin typeface="Arial" panose="020B0604020202020204" pitchFamily="34" charset="0"/>
              </a:rPr>
              <a:t>- </a:t>
            </a:r>
            <a:r>
              <a:rPr lang="en-US" altLang="cs-CZ" sz="2200" dirty="0">
                <a:latin typeface="Arial" panose="020B0604020202020204" pitchFamily="34" charset="0"/>
              </a:rPr>
              <a:t>disposable income, the global economic crisis</a:t>
            </a:r>
            <a:r>
              <a:rPr lang="cs-CZ" altLang="cs-CZ" sz="2200" dirty="0">
                <a:latin typeface="Arial" panose="020B0604020202020204" pitchFamily="34" charset="0"/>
              </a:rPr>
              <a:t>(?)</a:t>
            </a:r>
            <a:r>
              <a:rPr lang="en-US" altLang="cs-CZ" sz="2200" dirty="0">
                <a:latin typeface="Arial" panose="020B0604020202020204" pitchFamily="34" charset="0"/>
              </a:rPr>
              <a:t>,</a:t>
            </a:r>
            <a:r>
              <a:rPr lang="cs-CZ" altLang="cs-CZ" sz="2200" dirty="0">
                <a:latin typeface="Arial" panose="020B0604020202020204" pitchFamily="34" charset="0"/>
              </a:rPr>
              <a:t> 4th </a:t>
            </a:r>
            <a:r>
              <a:rPr lang="cs-CZ" altLang="cs-CZ" sz="2200" dirty="0" err="1">
                <a:latin typeface="Arial" panose="020B0604020202020204" pitchFamily="34" charset="0"/>
              </a:rPr>
              <a:t>industrial</a:t>
            </a:r>
            <a:r>
              <a:rPr lang="cs-CZ" altLang="cs-CZ" sz="2200" dirty="0">
                <a:latin typeface="Arial" panose="020B0604020202020204" pitchFamily="34" charset="0"/>
              </a:rPr>
              <a:t> </a:t>
            </a:r>
            <a:r>
              <a:rPr lang="cs-CZ" altLang="cs-CZ" sz="2200" dirty="0" err="1">
                <a:latin typeface="Arial" panose="020B0604020202020204" pitchFamily="34" charset="0"/>
              </a:rPr>
              <a:t>revolution</a:t>
            </a:r>
            <a:r>
              <a:rPr lang="cs-CZ" altLang="cs-CZ" sz="2200" dirty="0">
                <a:latin typeface="Arial" panose="020B0604020202020204" pitchFamily="34" charset="0"/>
              </a:rPr>
              <a:t>,</a:t>
            </a:r>
            <a:r>
              <a:rPr lang="en-US" altLang="cs-CZ" sz="2200" dirty="0">
                <a:latin typeface="Arial" panose="020B0604020202020204" pitchFamily="34" charset="0"/>
              </a:rPr>
              <a:t> unemployment, tax policy, exchange rate.</a:t>
            </a:r>
          </a:p>
          <a:p>
            <a:pPr marL="285750" indent="-285750" eaLnBrk="1" hangingPunct="1">
              <a:spcBef>
                <a:spcPct val="0"/>
              </a:spcBef>
              <a:defRPr/>
            </a:pPr>
            <a:r>
              <a:rPr lang="en-US" altLang="cs-CZ" sz="2200" b="1" dirty="0">
                <a:latin typeface="Arial" panose="020B0604020202020204" pitchFamily="34" charset="0"/>
              </a:rPr>
              <a:t>Legislative and political </a:t>
            </a:r>
            <a:r>
              <a:rPr lang="en-US" altLang="cs-CZ" sz="2200" dirty="0">
                <a:latin typeface="Arial" panose="020B0604020202020204" pitchFamily="34" charset="0"/>
              </a:rPr>
              <a:t>- instability, EU law.</a:t>
            </a:r>
          </a:p>
          <a:p>
            <a:pPr marL="285750" indent="-285750" eaLnBrk="1" hangingPunct="1">
              <a:spcBef>
                <a:spcPct val="0"/>
              </a:spcBef>
              <a:defRPr/>
            </a:pPr>
            <a:r>
              <a:rPr lang="en-US" altLang="cs-CZ" sz="2200" b="1" dirty="0">
                <a:latin typeface="Arial" panose="020B0604020202020204" pitchFamily="34" charset="0"/>
              </a:rPr>
              <a:t>Natural</a:t>
            </a:r>
            <a:r>
              <a:rPr lang="en-US" altLang="cs-CZ" sz="2200" dirty="0">
                <a:latin typeface="Arial" panose="020B0604020202020204" pitchFamily="34" charset="0"/>
              </a:rPr>
              <a:t> - ecology, energy prices, climate change.</a:t>
            </a:r>
          </a:p>
          <a:p>
            <a:pPr marL="285750" indent="-285750" eaLnBrk="1" hangingPunct="1">
              <a:spcBef>
                <a:spcPct val="0"/>
              </a:spcBef>
              <a:defRPr/>
            </a:pPr>
            <a:r>
              <a:rPr lang="en-US" altLang="cs-CZ" sz="2200" b="1" dirty="0">
                <a:latin typeface="Arial" panose="020B0604020202020204" pitchFamily="34" charset="0"/>
              </a:rPr>
              <a:t>Technology</a:t>
            </a:r>
            <a:r>
              <a:rPr lang="en-US" altLang="cs-CZ" sz="2200" dirty="0">
                <a:latin typeface="Arial" panose="020B0604020202020204" pitchFamily="34" charset="0"/>
              </a:rPr>
              <a:t> – </a:t>
            </a:r>
            <a:r>
              <a:rPr lang="cs-CZ" altLang="cs-CZ" sz="2200" dirty="0" err="1">
                <a:latin typeface="Arial" panose="020B0604020202020204" pitchFamily="34" charset="0"/>
              </a:rPr>
              <a:t>digitization</a:t>
            </a:r>
            <a:r>
              <a:rPr lang="cs-CZ" altLang="cs-CZ" sz="2200" dirty="0">
                <a:latin typeface="Arial" panose="020B0604020202020204" pitchFamily="34" charset="0"/>
              </a:rPr>
              <a:t>, online shopping, </a:t>
            </a:r>
            <a:r>
              <a:rPr lang="en-US" altLang="cs-CZ" sz="2200" dirty="0">
                <a:latin typeface="Arial" panose="020B0604020202020204" pitchFamily="34" charset="0"/>
              </a:rPr>
              <a:t>shortening cycle</a:t>
            </a:r>
            <a:r>
              <a:rPr lang="cs-CZ" altLang="cs-CZ" sz="2200" dirty="0">
                <a:latin typeface="Arial" panose="020B0604020202020204" pitchFamily="34" charset="0"/>
              </a:rPr>
              <a:t>,</a:t>
            </a:r>
            <a:r>
              <a:rPr lang="en-US" altLang="cs-CZ" sz="2200" dirty="0">
                <a:latin typeface="Arial" panose="020B0604020202020204" pitchFamily="34" charset="0"/>
              </a:rPr>
              <a:t> innovation.</a:t>
            </a:r>
          </a:p>
          <a:p>
            <a:pPr marL="285750" indent="-285750" eaLnBrk="1" hangingPunct="1">
              <a:spcBef>
                <a:spcPct val="0"/>
              </a:spcBef>
              <a:defRPr/>
            </a:pPr>
            <a:r>
              <a:rPr lang="en-US" altLang="cs-CZ" sz="2200" b="1" dirty="0">
                <a:latin typeface="Arial" panose="020B0604020202020204" pitchFamily="34" charset="0"/>
              </a:rPr>
              <a:t>Socio-cultural</a:t>
            </a:r>
            <a:r>
              <a:rPr lang="en-US" altLang="cs-CZ" sz="2200" dirty="0">
                <a:latin typeface="Arial" panose="020B0604020202020204" pitchFamily="34" charset="0"/>
              </a:rPr>
              <a:t> - universal global customs, social </a:t>
            </a:r>
            <a:r>
              <a:rPr lang="en-US" altLang="cs-CZ" sz="2200" dirty="0" err="1">
                <a:latin typeface="Arial" panose="020B0604020202020204" pitchFamily="34" charset="0"/>
              </a:rPr>
              <a:t>communit</a:t>
            </a:r>
            <a:r>
              <a:rPr lang="cs-CZ" altLang="cs-CZ" sz="2200" dirty="0" err="1">
                <a:latin typeface="Arial" panose="020B0604020202020204" pitchFamily="34" charset="0"/>
              </a:rPr>
              <a:t>ies</a:t>
            </a:r>
            <a:r>
              <a:rPr lang="cs-CZ" altLang="cs-CZ" sz="2200" dirty="0">
                <a:latin typeface="Arial" panose="020B0604020202020204" pitchFamily="34" charset="0"/>
              </a:rPr>
              <a:t>,</a:t>
            </a:r>
            <a:r>
              <a:rPr lang="en-US" altLang="cs-CZ" sz="2200" dirty="0">
                <a:latin typeface="Arial" panose="020B0604020202020204" pitchFamily="34" charset="0"/>
              </a:rPr>
              <a:t> life in debt, organic lifestyle, health and beauty, empowerment of women, terrorism, education.</a:t>
            </a: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1839211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MARKET ANALYSIS</a:t>
            </a:r>
          </a:p>
        </p:txBody>
      </p:sp>
      <p:sp>
        <p:nvSpPr>
          <p:cNvPr id="3079" name="TextovéPole 10"/>
          <p:cNvSpPr txBox="1">
            <a:spLocks noChangeArrowheads="1"/>
          </p:cNvSpPr>
          <p:nvPr/>
        </p:nvSpPr>
        <p:spPr bwMode="auto">
          <a:xfrm>
            <a:off x="503238" y="1512044"/>
            <a:ext cx="8477250" cy="4001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b="1" dirty="0">
                <a:latin typeface="Arial" panose="020B0604020202020204" pitchFamily="34" charset="0"/>
              </a:rPr>
              <a:t>M</a:t>
            </a:r>
            <a:r>
              <a:rPr lang="en-US" altLang="cs-CZ" sz="2200" b="1" dirty="0" err="1">
                <a:latin typeface="Arial" panose="020B0604020202020204" pitchFamily="34" charset="0"/>
              </a:rPr>
              <a:t>arket</a:t>
            </a:r>
            <a:r>
              <a:rPr lang="cs-CZ" altLang="cs-CZ" sz="2200" b="1" dirty="0">
                <a:latin typeface="Arial" panose="020B0604020202020204" pitchFamily="34" charset="0"/>
              </a:rPr>
              <a:t> </a:t>
            </a:r>
            <a:r>
              <a:rPr lang="cs-CZ" altLang="cs-CZ" sz="2200" b="1" dirty="0" err="1">
                <a:latin typeface="Arial" panose="020B0604020202020204" pitchFamily="34" charset="0"/>
              </a:rPr>
              <a:t>size</a:t>
            </a:r>
            <a:r>
              <a:rPr lang="en-US" altLang="cs-CZ" sz="2200" dirty="0">
                <a:latin typeface="Arial" panose="020B0604020202020204" pitchFamily="34" charset="0"/>
              </a:rPr>
              <a:t>: measured in absolute units (sales / market potential, forecasting sales / market), differential (</a:t>
            </a:r>
            <a:r>
              <a:rPr lang="en-US" altLang="cs-CZ" sz="2200" dirty="0" err="1">
                <a:latin typeface="Arial" panose="020B0604020202020204" pitchFamily="34" charset="0"/>
              </a:rPr>
              <a:t>compar</a:t>
            </a:r>
            <a:r>
              <a:rPr lang="cs-CZ" altLang="cs-CZ" sz="2200" dirty="0" err="1">
                <a:latin typeface="Arial" panose="020B0604020202020204" pitchFamily="34" charset="0"/>
              </a:rPr>
              <a:t>ing</a:t>
            </a:r>
            <a:r>
              <a:rPr lang="en-US" altLang="cs-CZ" sz="2200" dirty="0">
                <a:latin typeface="Arial" panose="020B0604020202020204" pitchFamily="34" charset="0"/>
              </a:rPr>
              <a:t> abs</a:t>
            </a:r>
            <a:r>
              <a:rPr lang="cs-CZ" altLang="cs-CZ" sz="2200" dirty="0" err="1">
                <a:latin typeface="Arial" panose="020B0604020202020204" pitchFamily="34" charset="0"/>
              </a:rPr>
              <a:t>olute</a:t>
            </a:r>
            <a:r>
              <a:rPr lang="en-US" altLang="cs-CZ" sz="2200" dirty="0">
                <a:latin typeface="Arial" panose="020B0604020202020204" pitchFamily="34" charset="0"/>
              </a:rPr>
              <a:t> </a:t>
            </a:r>
            <a:r>
              <a:rPr lang="cs-CZ" altLang="cs-CZ" sz="2200" dirty="0">
                <a:latin typeface="Arial" panose="020B0604020202020204" pitchFamily="34" charset="0"/>
              </a:rPr>
              <a:t>i</a:t>
            </a:r>
            <a:r>
              <a:rPr lang="en-US" altLang="cs-CZ" sz="2200" dirty="0" err="1">
                <a:latin typeface="Arial" panose="020B0604020202020204" pitchFamily="34" charset="0"/>
              </a:rPr>
              <a:t>ndicators</a:t>
            </a:r>
            <a:r>
              <a:rPr lang="en-US" altLang="cs-CZ" sz="2200" dirty="0">
                <a:latin typeface="Arial" panose="020B0604020202020204" pitchFamily="34" charset="0"/>
              </a:rPr>
              <a:t> in time), relative (market share, market saturation).</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Market Analysis</a:t>
            </a:r>
            <a:r>
              <a:rPr lang="en-US" altLang="cs-CZ" sz="2200" dirty="0">
                <a:latin typeface="Arial" panose="020B0604020202020204" pitchFamily="34" charset="0"/>
              </a:rPr>
              <a:t>:</a:t>
            </a:r>
          </a:p>
          <a:p>
            <a:pPr marL="1028700" lvl="1" eaLnBrk="1" hangingPunct="1">
              <a:spcBef>
                <a:spcPct val="0"/>
              </a:spcBef>
              <a:defRPr/>
            </a:pPr>
            <a:r>
              <a:rPr lang="en-US" altLang="cs-CZ" sz="2000" dirty="0">
                <a:latin typeface="Arial" panose="020B0604020202020204" pitchFamily="34" charset="0"/>
              </a:rPr>
              <a:t>Selecting the relevant market (B2C - education - courses).</a:t>
            </a:r>
          </a:p>
          <a:p>
            <a:pPr marL="1028700" lvl="1" eaLnBrk="1" hangingPunct="1">
              <a:spcBef>
                <a:spcPct val="0"/>
              </a:spcBef>
              <a:defRPr/>
            </a:pPr>
            <a:r>
              <a:rPr lang="en-US" altLang="cs-CZ" sz="2000" dirty="0">
                <a:latin typeface="Arial" panose="020B0604020202020204" pitchFamily="34" charset="0"/>
              </a:rPr>
              <a:t>Analysis of the primary demand (evening courses, school).</a:t>
            </a:r>
          </a:p>
          <a:p>
            <a:pPr marL="1028700" lvl="1" eaLnBrk="1" hangingPunct="1">
              <a:spcBef>
                <a:spcPct val="0"/>
              </a:spcBef>
              <a:defRPr/>
            </a:pPr>
            <a:r>
              <a:rPr lang="en-US" altLang="cs-CZ" sz="2000" dirty="0">
                <a:latin typeface="Arial" panose="020B0604020202020204" pitchFamily="34" charset="0"/>
              </a:rPr>
              <a:t>Analysis </a:t>
            </a:r>
            <a:r>
              <a:rPr lang="cs-CZ" altLang="cs-CZ" sz="2000" dirty="0">
                <a:latin typeface="Arial" panose="020B0604020202020204" pitchFamily="34" charset="0"/>
              </a:rPr>
              <a:t>of </a:t>
            </a:r>
            <a:r>
              <a:rPr lang="en-US" altLang="cs-CZ" sz="2000" dirty="0">
                <a:latin typeface="Arial" panose="020B0604020202020204" pitchFamily="34" charset="0"/>
              </a:rPr>
              <a:t>selective demand (OPF SLU</a:t>
            </a:r>
            <a:r>
              <a:rPr lang="cs-CZ" altLang="cs-CZ" sz="2000" dirty="0">
                <a:latin typeface="Arial" panose="020B0604020202020204" pitchFamily="34" charset="0"/>
              </a:rPr>
              <a:t> </a:t>
            </a:r>
            <a:r>
              <a:rPr lang="en-US" altLang="cs-CZ" sz="2000" dirty="0">
                <a:latin typeface="Arial" panose="020B0604020202020204" pitchFamily="34" charset="0"/>
              </a:rPr>
              <a:t>course</a:t>
            </a:r>
            <a:r>
              <a:rPr lang="cs-CZ" altLang="cs-CZ" sz="2000" dirty="0">
                <a:latin typeface="Arial" panose="020B0604020202020204" pitchFamily="34" charset="0"/>
              </a:rPr>
              <a:t>s</a:t>
            </a:r>
            <a:r>
              <a:rPr lang="en-US" altLang="cs-CZ" sz="2000" dirty="0">
                <a:latin typeface="Arial" panose="020B0604020202020204" pitchFamily="34" charset="0"/>
              </a:rPr>
              <a:t>).</a:t>
            </a:r>
          </a:p>
          <a:p>
            <a:pPr marL="1028700" lvl="1" eaLnBrk="1" hangingPunct="1">
              <a:spcBef>
                <a:spcPct val="0"/>
              </a:spcBef>
              <a:defRPr/>
            </a:pPr>
            <a:r>
              <a:rPr lang="en-US" altLang="cs-CZ" sz="2000" dirty="0">
                <a:latin typeface="Arial" panose="020B0604020202020204" pitchFamily="34" charset="0"/>
              </a:rPr>
              <a:t>Finding a </a:t>
            </a:r>
            <a:r>
              <a:rPr lang="cs-CZ" altLang="cs-CZ" sz="2000" dirty="0" err="1">
                <a:latin typeface="Arial" panose="020B0604020202020204" pitchFamily="34" charset="0"/>
              </a:rPr>
              <a:t>customer</a:t>
            </a:r>
            <a:r>
              <a:rPr lang="cs-CZ" altLang="cs-CZ" sz="2000" dirty="0">
                <a:latin typeface="Arial" panose="020B0604020202020204" pitchFamily="34" charset="0"/>
              </a:rPr>
              <a:t> </a:t>
            </a:r>
            <a:r>
              <a:rPr lang="en-US" altLang="cs-CZ" sz="2000" dirty="0">
                <a:latin typeface="Arial" panose="020B0604020202020204" pitchFamily="34" charset="0"/>
              </a:rPr>
              <a:t>market segment (STP).</a:t>
            </a:r>
          </a:p>
          <a:p>
            <a:pPr marL="1028700" lvl="1" eaLnBrk="1" hangingPunct="1">
              <a:spcBef>
                <a:spcPct val="0"/>
              </a:spcBef>
              <a:defRPr/>
            </a:pPr>
            <a:r>
              <a:rPr lang="en-US" altLang="cs-CZ" sz="2000" dirty="0">
                <a:latin typeface="Arial" panose="020B0604020202020204" pitchFamily="34" charset="0"/>
              </a:rPr>
              <a:t>Defining potential target markets (MS</a:t>
            </a:r>
            <a:r>
              <a:rPr lang="cs-CZ" altLang="cs-CZ" sz="2000" dirty="0">
                <a:latin typeface="Arial" panose="020B0604020202020204" pitchFamily="34" charset="0"/>
              </a:rPr>
              <a:t> </a:t>
            </a:r>
            <a:r>
              <a:rPr lang="cs-CZ" altLang="cs-CZ" sz="2000" dirty="0" err="1">
                <a:latin typeface="Arial" panose="020B0604020202020204" pitchFamily="34" charset="0"/>
              </a:rPr>
              <a:t>County</a:t>
            </a:r>
            <a:r>
              <a:rPr lang="en-US" altLang="cs-CZ" sz="2000" dirty="0">
                <a:latin typeface="Arial" panose="020B0604020202020204" pitchFamily="34" charset="0"/>
              </a:rPr>
              <a:t>).</a:t>
            </a:r>
            <a:endParaRPr lang="en-GB" altLang="cs-CZ" sz="20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1804972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 MAIN ACTORS AND POWERS ON THE MARKET</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Suppliers</a:t>
            </a:r>
            <a:r>
              <a:rPr lang="en-US" altLang="cs-CZ" sz="2200" dirty="0">
                <a:latin typeface="Arial" panose="020B0604020202020204" pitchFamily="34" charset="0"/>
              </a:rPr>
              <a:t> - companies and individuals who offer enterprise resources. (References, quality, certification, price, terms, contract terms, speed, availability, counseling, </a:t>
            </a:r>
            <a:r>
              <a:rPr lang="en-US" altLang="cs-CZ" sz="2200" dirty="0" err="1">
                <a:latin typeface="Arial" panose="020B0604020202020204" pitchFamily="34" charset="0"/>
              </a:rPr>
              <a:t>guarante</a:t>
            </a:r>
            <a:r>
              <a:rPr lang="cs-CZ" altLang="cs-CZ" sz="2200" dirty="0">
                <a:latin typeface="Arial" panose="020B0604020202020204" pitchFamily="34" charset="0"/>
              </a:rPr>
              <a:t>es</a:t>
            </a:r>
            <a:r>
              <a:rPr lang="en-US" altLang="cs-CZ" sz="2200" dirty="0">
                <a:latin typeface="Arial" panose="020B0604020202020204" pitchFamily="34" charset="0"/>
              </a:rPr>
              <a:t>)</a:t>
            </a:r>
          </a:p>
          <a:p>
            <a:pPr marL="285750" indent="-285750" eaLnBrk="1" hangingPunct="1">
              <a:spcBef>
                <a:spcPct val="0"/>
              </a:spcBef>
              <a:defRPr/>
            </a:pPr>
            <a:r>
              <a:rPr lang="en-US" altLang="cs-CZ" sz="2200" b="1" dirty="0">
                <a:latin typeface="Arial" panose="020B0604020202020204" pitchFamily="34" charset="0"/>
              </a:rPr>
              <a:t>Distributors</a:t>
            </a:r>
            <a:r>
              <a:rPr lang="en-US" altLang="cs-CZ" sz="2200" dirty="0">
                <a:latin typeface="Arial" panose="020B0604020202020204" pitchFamily="34" charset="0"/>
              </a:rPr>
              <a:t> - businesses, organizations, individuals entering </a:t>
            </a:r>
            <a:r>
              <a:rPr lang="cs-CZ" altLang="cs-CZ" sz="2200" dirty="0" err="1">
                <a:latin typeface="Arial" panose="020B0604020202020204" pitchFamily="34" charset="0"/>
              </a:rPr>
              <a:t>between</a:t>
            </a:r>
            <a:r>
              <a:rPr lang="cs-CZ" altLang="cs-CZ" sz="2200" dirty="0">
                <a:latin typeface="Arial" panose="020B0604020202020204" pitchFamily="34" charset="0"/>
              </a:rPr>
              <a:t> </a:t>
            </a:r>
            <a:r>
              <a:rPr lang="en-US" altLang="cs-CZ" sz="2200" dirty="0">
                <a:latin typeface="Arial" panose="020B0604020202020204" pitchFamily="34" charset="0"/>
              </a:rPr>
              <a:t>the manufacturer and the customer. (Logistics, traders, the same things </a:t>
            </a:r>
            <a:r>
              <a:rPr lang="cs-CZ" altLang="cs-CZ" sz="2200" dirty="0">
                <a:latin typeface="Arial" panose="020B0604020202020204" pitchFamily="34" charset="0"/>
              </a:rPr>
              <a:t>as</a:t>
            </a:r>
            <a:r>
              <a:rPr lang="en-US" altLang="cs-CZ" sz="2200" dirty="0">
                <a:latin typeface="Arial" panose="020B0604020202020204" pitchFamily="34" charset="0"/>
              </a:rPr>
              <a:t> suppliers)</a:t>
            </a:r>
          </a:p>
          <a:p>
            <a:pPr marL="285750" indent="-285750" eaLnBrk="1" hangingPunct="1">
              <a:spcBef>
                <a:spcPct val="0"/>
              </a:spcBef>
              <a:defRPr/>
            </a:pPr>
            <a:r>
              <a:rPr lang="en-US" altLang="cs-CZ" sz="2200" b="1" dirty="0">
                <a:latin typeface="Arial" panose="020B0604020202020204" pitchFamily="34" charset="0"/>
              </a:rPr>
              <a:t>Competitors</a:t>
            </a:r>
            <a:r>
              <a:rPr lang="en-US" altLang="cs-CZ" sz="2200" dirty="0">
                <a:latin typeface="Arial" panose="020B0604020202020204" pitchFamily="34" charset="0"/>
              </a:rPr>
              <a:t> - offer products satisfying the same need. (Data sources, benchmarking, Porter's five forces analysis)</a:t>
            </a:r>
          </a:p>
          <a:p>
            <a:pPr marL="285750" indent="-285750" eaLnBrk="1" hangingPunct="1">
              <a:spcBef>
                <a:spcPct val="0"/>
              </a:spcBef>
              <a:defRPr/>
            </a:pPr>
            <a:r>
              <a:rPr lang="en-US" altLang="cs-CZ" sz="2200" b="1" dirty="0">
                <a:latin typeface="Arial" panose="020B0604020202020204" pitchFamily="34" charset="0"/>
              </a:rPr>
              <a:t>Customers</a:t>
            </a:r>
            <a:r>
              <a:rPr lang="en-US" altLang="cs-CZ" sz="2200" dirty="0">
                <a:latin typeface="Arial" panose="020B0604020202020204" pitchFamily="34" charset="0"/>
              </a:rPr>
              <a:t> - consumers, producers, traders, state, foreign customers. (Motivation to buy, place, time)</a:t>
            </a:r>
          </a:p>
          <a:p>
            <a:pPr marL="285750" indent="-285750" eaLnBrk="1" hangingPunct="1">
              <a:spcBef>
                <a:spcPct val="0"/>
              </a:spcBef>
              <a:defRPr/>
            </a:pPr>
            <a:r>
              <a:rPr lang="en-US" altLang="cs-CZ" sz="2200" b="1" dirty="0">
                <a:latin typeface="Arial" panose="020B0604020202020204" pitchFamily="34" charset="0"/>
              </a:rPr>
              <a:t>The public </a:t>
            </a:r>
            <a:r>
              <a:rPr lang="en-US" altLang="cs-CZ" sz="2200" dirty="0">
                <a:latin typeface="Arial" panose="020B0604020202020204" pitchFamily="34" charset="0"/>
              </a:rPr>
              <a:t>- the impact on the company, but no commercial ties. (Social community, the financial community, mass media, government public, civic associations, public </a:t>
            </a:r>
            <a:r>
              <a:rPr lang="cs-CZ" altLang="cs-CZ" sz="2200" dirty="0">
                <a:latin typeface="Arial" panose="020B0604020202020204" pitchFamily="34" charset="0"/>
              </a:rPr>
              <a:t>in-house</a:t>
            </a:r>
            <a:r>
              <a:rPr lang="en-US" altLang="cs-CZ" sz="2200" dirty="0">
                <a:latin typeface="Arial" panose="020B0604020202020204" pitchFamily="34" charset="0"/>
              </a:rPr>
              <a:t>)</a:t>
            </a: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49342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 COMPANY ANALYSIS</a:t>
            </a:r>
          </a:p>
        </p:txBody>
      </p:sp>
      <p:sp>
        <p:nvSpPr>
          <p:cNvPr id="3079" name="TextovéPole 10"/>
          <p:cNvSpPr txBox="1">
            <a:spLocks noChangeArrowheads="1"/>
          </p:cNvSpPr>
          <p:nvPr/>
        </p:nvSpPr>
        <p:spPr bwMode="auto">
          <a:xfrm>
            <a:off x="503238" y="1512044"/>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Analysis of business potential </a:t>
            </a:r>
            <a:r>
              <a:rPr lang="en-US" altLang="cs-CZ" sz="2200" dirty="0">
                <a:latin typeface="Arial" panose="020B0604020202020204" pitchFamily="34" charset="0"/>
              </a:rPr>
              <a:t>- resources management, financial resources, human capacity, innovation, information.</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Marketing mix </a:t>
            </a:r>
            <a:r>
              <a:rPr lang="en-US" altLang="cs-CZ" sz="2200" dirty="0">
                <a:latin typeface="Arial" panose="020B0604020202020204" pitchFamily="34" charset="0"/>
              </a:rPr>
              <a:t>- 4P vs. 7P vs. 4C.</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SWOT analysis </a:t>
            </a:r>
            <a:r>
              <a:rPr lang="en-US" altLang="cs-CZ" sz="2200" dirty="0">
                <a:latin typeface="Arial" panose="020B0604020202020204" pitchFamily="34" charset="0"/>
              </a:rPr>
              <a:t>- one of the simplest analysis able to provide the basics for decision making.</a:t>
            </a: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3341365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FINAL EXAM</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a:latin typeface="Arial" panose="020B0604020202020204" pitchFamily="34" charset="0"/>
              </a:rPr>
              <a:t>Apply your knowledge of Strategic Marketing on Twigs Ltd., which manufactures wooden chairs in 5 different variants. The company is new, regional, 3rd year on the market. It is growing by 30 % every year. Has 5 employees already. Create for them: </a:t>
            </a:r>
            <a:r>
              <a:rPr lang="en-GB" altLang="cs-CZ" sz="2200" b="1" dirty="0">
                <a:latin typeface="Arial" panose="020B0604020202020204" pitchFamily="34" charset="0"/>
              </a:rPr>
              <a:t>vision</a:t>
            </a:r>
            <a:r>
              <a:rPr lang="en-GB" altLang="cs-CZ" sz="2200" dirty="0">
                <a:latin typeface="Arial" panose="020B0604020202020204" pitchFamily="34" charset="0"/>
              </a:rPr>
              <a:t>, </a:t>
            </a:r>
            <a:r>
              <a:rPr lang="en-GB" altLang="cs-CZ" sz="2200" b="1" dirty="0">
                <a:latin typeface="Arial" panose="020B0604020202020204" pitchFamily="34" charset="0"/>
              </a:rPr>
              <a:t>mission</a:t>
            </a:r>
            <a:r>
              <a:rPr lang="en-GB" altLang="cs-CZ" sz="2200" dirty="0">
                <a:latin typeface="Arial" panose="020B0604020202020204" pitchFamily="34" charset="0"/>
              </a:rPr>
              <a:t>, suggest what </a:t>
            </a:r>
            <a:r>
              <a:rPr lang="en-GB" altLang="cs-CZ" sz="2200" b="1" dirty="0">
                <a:latin typeface="Arial" panose="020B0604020202020204" pitchFamily="34" charset="0"/>
              </a:rPr>
              <a:t>analysis</a:t>
            </a:r>
            <a:r>
              <a:rPr lang="en-GB" altLang="cs-CZ" sz="2200" dirty="0">
                <a:latin typeface="Arial" panose="020B0604020202020204" pitchFamily="34" charset="0"/>
              </a:rPr>
              <a:t> should be done and why, set </a:t>
            </a:r>
            <a:r>
              <a:rPr lang="en-GB" altLang="cs-CZ" sz="2200" b="1" dirty="0">
                <a:latin typeface="Arial" panose="020B0604020202020204" pitchFamily="34" charset="0"/>
              </a:rPr>
              <a:t>strategic objectives</a:t>
            </a:r>
            <a:r>
              <a:rPr lang="en-GB" altLang="cs-CZ" sz="2200" dirty="0">
                <a:latin typeface="Arial" panose="020B0604020202020204" pitchFamily="34" charset="0"/>
              </a:rPr>
              <a:t>, what </a:t>
            </a:r>
            <a:r>
              <a:rPr lang="en-GB" altLang="cs-CZ" sz="2200" b="1" dirty="0">
                <a:latin typeface="Arial" panose="020B0604020202020204" pitchFamily="34" charset="0"/>
              </a:rPr>
              <a:t>strategy</a:t>
            </a:r>
            <a:r>
              <a:rPr lang="en-GB" altLang="cs-CZ" sz="2200" dirty="0">
                <a:latin typeface="Arial" panose="020B0604020202020204" pitchFamily="34" charset="0"/>
              </a:rPr>
              <a:t> to choose and why, set </a:t>
            </a:r>
            <a:r>
              <a:rPr lang="en-GB" altLang="cs-CZ" sz="2200" b="1" dirty="0">
                <a:latin typeface="Arial" panose="020B0604020202020204" pitchFamily="34" charset="0"/>
              </a:rPr>
              <a:t>marketing mix</a:t>
            </a:r>
            <a:r>
              <a:rPr lang="en-GB" altLang="cs-CZ" sz="2200" dirty="0">
                <a:latin typeface="Arial" panose="020B0604020202020204" pitchFamily="34" charset="0"/>
              </a:rPr>
              <a:t>. (20 points)</a:t>
            </a:r>
          </a:p>
        </p:txBody>
      </p:sp>
    </p:spTree>
    <p:extLst>
      <p:ext uri="{BB962C8B-B14F-4D97-AF65-F5344CB8AC3E}">
        <p14:creationId xmlns:p14="http://schemas.microsoft.com/office/powerpoint/2010/main" val="1275382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r>
              <a:rPr lang="cs-CZ" altLang="cs-CZ" sz="2200" dirty="0" err="1">
                <a:latin typeface="Arial" panose="020B0604020202020204" pitchFamily="34" charset="0"/>
              </a:rPr>
              <a:t>Thank</a:t>
            </a:r>
            <a:r>
              <a:rPr lang="cs-CZ" altLang="cs-CZ" sz="2200" dirty="0">
                <a:latin typeface="Arial" panose="020B0604020202020204" pitchFamily="34" charset="0"/>
              </a:rPr>
              <a:t> </a:t>
            </a:r>
            <a:r>
              <a:rPr lang="cs-CZ" altLang="cs-CZ" sz="2200" dirty="0" err="1">
                <a:latin typeface="Arial" panose="020B0604020202020204" pitchFamily="34" charset="0"/>
              </a:rPr>
              <a:t>you</a:t>
            </a:r>
            <a:r>
              <a:rPr lang="cs-CZ" altLang="cs-CZ" sz="2200" dirty="0">
                <a:latin typeface="Arial" panose="020B0604020202020204" pitchFamily="34" charset="0"/>
              </a:rPr>
              <a:t> </a:t>
            </a:r>
            <a:r>
              <a:rPr lang="cs-CZ" altLang="cs-CZ" sz="2200" dirty="0" err="1">
                <a:latin typeface="Arial" panose="020B0604020202020204" pitchFamily="34" charset="0"/>
              </a:rPr>
              <a:t>for</a:t>
            </a:r>
            <a:r>
              <a:rPr lang="cs-CZ" altLang="cs-CZ" sz="2200" dirty="0">
                <a:latin typeface="Arial" panose="020B0604020202020204" pitchFamily="34" charset="0"/>
              </a:rPr>
              <a:t> </a:t>
            </a:r>
            <a:r>
              <a:rPr lang="cs-CZ" altLang="cs-CZ" sz="2200" dirty="0" err="1">
                <a:latin typeface="Arial" panose="020B0604020202020204" pitchFamily="34" charset="0"/>
              </a:rPr>
              <a:t>your</a:t>
            </a:r>
            <a:r>
              <a:rPr lang="cs-CZ" altLang="cs-CZ" sz="2200" dirty="0">
                <a:latin typeface="Arial" panose="020B0604020202020204" pitchFamily="34" charset="0"/>
              </a:rPr>
              <a:t> </a:t>
            </a:r>
            <a:r>
              <a:rPr lang="cs-CZ" altLang="cs-CZ" sz="2200" dirty="0" err="1">
                <a:latin typeface="Arial" panose="020B0604020202020204" pitchFamily="34" charset="0"/>
              </a:rPr>
              <a:t>attention</a:t>
            </a:r>
            <a:r>
              <a:rPr lang="cs-CZ" altLang="cs-CZ" sz="2200" dirty="0">
                <a:latin typeface="Arial" panose="020B0604020202020204" pitchFamily="34" charset="0"/>
              </a:rPr>
              <a:t>.</a:t>
            </a:r>
          </a:p>
          <a:p>
            <a:pPr algn="ctr" eaLnBrk="1" hangingPunct="1">
              <a:spcBef>
                <a:spcPct val="0"/>
              </a:spcBef>
              <a:buNone/>
              <a:defRPr/>
            </a:pPr>
            <a:r>
              <a:rPr lang="cs-CZ" altLang="cs-CZ" sz="2200" dirty="0">
                <a:latin typeface="Arial" panose="020B0604020202020204" pitchFamily="34" charset="0"/>
                <a:sym typeface="Wingdings" panose="05000000000000000000" pitchFamily="2" charset="2"/>
              </a:rPr>
              <a:t> </a:t>
            </a:r>
            <a:endParaRPr lang="cs-CZ"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TEACHER INTRODUCTION</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a:latin typeface="Arial" panose="020B0604020202020204" pitchFamily="34" charset="0"/>
              </a:rPr>
              <a:t>1</a:t>
            </a:r>
            <a:r>
              <a:rPr lang="en-GB" altLang="cs-CZ" sz="2200" dirty="0">
                <a:latin typeface="Arial" panose="020B0604020202020204" pitchFamily="34" charset="0"/>
              </a:rPr>
              <a:t>2</a:t>
            </a:r>
            <a:r>
              <a:rPr lang="en-US" altLang="cs-CZ" sz="2200" dirty="0" err="1">
                <a:latin typeface="Arial" panose="020B0604020202020204" pitchFamily="34" charset="0"/>
              </a:rPr>
              <a:t>th</a:t>
            </a:r>
            <a:r>
              <a:rPr lang="en-US" altLang="cs-CZ" sz="2200" dirty="0">
                <a:latin typeface="Arial" panose="020B0604020202020204" pitchFamily="34" charset="0"/>
              </a:rPr>
              <a:t> year lecturing at this faculty</a:t>
            </a:r>
            <a:r>
              <a:rPr lang="cs-CZ" altLang="cs-CZ" sz="2200" dirty="0">
                <a:latin typeface="Arial" panose="020B0604020202020204" pitchFamily="34" charset="0"/>
              </a:rPr>
              <a:t> – </a:t>
            </a:r>
            <a:r>
              <a:rPr lang="en-US" altLang="cs-CZ" sz="2200" dirty="0">
                <a:latin typeface="Arial" panose="020B0604020202020204" pitchFamily="34" charset="0"/>
              </a:rPr>
              <a:t>teaching marketing </a:t>
            </a:r>
            <a:r>
              <a:rPr lang="cs-CZ" altLang="cs-CZ" sz="2200" dirty="0" err="1">
                <a:latin typeface="Arial" panose="020B0604020202020204" pitchFamily="34" charset="0"/>
              </a:rPr>
              <a:t>courses</a:t>
            </a:r>
            <a:r>
              <a:rPr lang="en-US" altLang="cs-CZ" sz="2200" dirty="0">
                <a:latin typeface="Arial" panose="020B0604020202020204" pitchFamily="34" charset="0"/>
              </a:rPr>
              <a:t>, such as International Marketing, Marketing Research, Marketing Communication.</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Worked as consultant in several small and medium companies</a:t>
            </a:r>
            <a:r>
              <a:rPr lang="cs-CZ" altLang="cs-CZ" sz="2200" dirty="0">
                <a:latin typeface="Arial" panose="020B0604020202020204" pitchFamily="34" charset="0"/>
              </a:rPr>
              <a:t>, </a:t>
            </a:r>
            <a:r>
              <a:rPr lang="en-US" altLang="cs-CZ" sz="2200" dirty="0">
                <a:latin typeface="Arial" panose="020B0604020202020204" pitchFamily="34" charset="0"/>
              </a:rPr>
              <a:t>did communication campaigns for municipalities</a:t>
            </a:r>
            <a:r>
              <a:rPr lang="cs-CZ" altLang="cs-CZ" sz="2200" dirty="0">
                <a:latin typeface="Arial" panose="020B0604020202020204" pitchFamily="34" charset="0"/>
              </a:rPr>
              <a:t>, festival.</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Many EU projects, teaching at universities in Glasgow, Nicosia, </a:t>
            </a:r>
            <a:r>
              <a:rPr lang="en-US" altLang="cs-CZ" sz="2200" dirty="0" err="1">
                <a:latin typeface="Arial" panose="020B0604020202020204" pitchFamily="34" charset="0"/>
              </a:rPr>
              <a:t>Joenssu</a:t>
            </a:r>
            <a:r>
              <a:rPr lang="cs-CZ" altLang="cs-CZ" sz="2200" dirty="0">
                <a:latin typeface="Arial" panose="020B0604020202020204" pitchFamily="34" charset="0"/>
              </a:rPr>
              <a:t>. </a:t>
            </a: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COURSE REQUIREMENTS</a:t>
            </a:r>
          </a:p>
        </p:txBody>
      </p:sp>
      <p:sp>
        <p:nvSpPr>
          <p:cNvPr id="3079" name="TextovéPole 10"/>
          <p:cNvSpPr txBox="1">
            <a:spLocks noChangeArrowheads="1"/>
          </p:cNvSpPr>
          <p:nvPr/>
        </p:nvSpPr>
        <p:spPr bwMode="auto">
          <a:xfrm>
            <a:off x="503238" y="1512044"/>
            <a:ext cx="8477250" cy="3662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sz="2400" dirty="0">
                <a:latin typeface="Arial" panose="020B0604020202020204" pitchFamily="34" charset="0"/>
              </a:rPr>
              <a:t>A</a:t>
            </a:r>
            <a:r>
              <a:rPr lang="en-US" sz="2400" dirty="0" err="1">
                <a:latin typeface="Arial" panose="020B0604020202020204" pitchFamily="34" charset="0"/>
              </a:rPr>
              <a:t>ttendance</a:t>
            </a:r>
            <a:r>
              <a:rPr lang="en-US" sz="2400" dirty="0">
                <a:latin typeface="Arial" panose="020B0604020202020204" pitchFamily="34" charset="0"/>
              </a:rPr>
              <a:t> in seminars 50 %</a:t>
            </a:r>
            <a:r>
              <a:rPr lang="cs-CZ" sz="2400" dirty="0">
                <a:latin typeface="Arial" panose="020B0604020202020204" pitchFamily="34" charset="0"/>
              </a:rPr>
              <a:t>.</a:t>
            </a:r>
          </a:p>
          <a:p>
            <a:pPr marL="285750" indent="-285750" eaLnBrk="1" hangingPunct="1">
              <a:spcBef>
                <a:spcPct val="0"/>
              </a:spcBef>
              <a:defRPr/>
            </a:pPr>
            <a:endParaRPr lang="cs-CZ" sz="2400" dirty="0">
              <a:latin typeface="Arial" panose="020B0604020202020204" pitchFamily="34" charset="0"/>
            </a:endParaRPr>
          </a:p>
          <a:p>
            <a:pPr marL="285750" indent="-285750" eaLnBrk="1" hangingPunct="1">
              <a:spcBef>
                <a:spcPct val="0"/>
              </a:spcBef>
              <a:defRPr/>
            </a:pPr>
            <a:r>
              <a:rPr lang="cs-CZ" sz="2400" dirty="0">
                <a:latin typeface="Arial" panose="020B0604020202020204" pitchFamily="34" charset="0"/>
              </a:rPr>
              <a:t>O</a:t>
            </a:r>
            <a:r>
              <a:rPr lang="en-GB" sz="2400" dirty="0" err="1">
                <a:latin typeface="Arial" panose="020B0604020202020204" pitchFamily="34" charset="0"/>
              </a:rPr>
              <a:t>ngoing</a:t>
            </a:r>
            <a:r>
              <a:rPr lang="en-GB" sz="2400" dirty="0">
                <a:latin typeface="Arial" panose="020B0604020202020204" pitchFamily="34" charset="0"/>
              </a:rPr>
              <a:t> test</a:t>
            </a:r>
            <a:r>
              <a:rPr lang="cs-CZ" sz="2400" dirty="0">
                <a:latin typeface="Arial" panose="020B0604020202020204" pitchFamily="34" charset="0"/>
              </a:rPr>
              <a:t> – </a:t>
            </a:r>
            <a:r>
              <a:rPr lang="cs-CZ" sz="2400" dirty="0" err="1">
                <a:latin typeface="Arial" panose="020B0604020202020204" pitchFamily="34" charset="0"/>
              </a:rPr>
              <a:t>November</a:t>
            </a:r>
            <a:r>
              <a:rPr lang="cs-CZ" sz="2400" dirty="0">
                <a:latin typeface="Arial" panose="020B0604020202020204" pitchFamily="34" charset="0"/>
              </a:rPr>
              <a:t>, </a:t>
            </a:r>
            <a:r>
              <a:rPr lang="cs-CZ" sz="2400" dirty="0" err="1">
                <a:latin typeface="Arial" panose="020B0604020202020204" pitchFamily="34" charset="0"/>
              </a:rPr>
              <a:t>aiming</a:t>
            </a:r>
            <a:r>
              <a:rPr lang="cs-CZ" sz="2400" dirty="0">
                <a:latin typeface="Arial" panose="020B0604020202020204" pitchFamily="34" charset="0"/>
              </a:rPr>
              <a:t> </a:t>
            </a:r>
            <a:r>
              <a:rPr lang="cs-CZ" sz="2400" dirty="0" err="1">
                <a:latin typeface="Arial" panose="020B0604020202020204" pitchFamily="34" charset="0"/>
              </a:rPr>
              <a:t>for</a:t>
            </a:r>
            <a:r>
              <a:rPr lang="cs-CZ" sz="2400" dirty="0">
                <a:latin typeface="Arial" panose="020B0604020202020204" pitchFamily="34" charset="0"/>
              </a:rPr>
              <a:t> 8th </a:t>
            </a:r>
            <a:r>
              <a:rPr lang="cs-CZ" sz="2400" dirty="0" err="1">
                <a:latin typeface="Arial" panose="020B0604020202020204" pitchFamily="34" charset="0"/>
              </a:rPr>
              <a:t>week</a:t>
            </a:r>
            <a:r>
              <a:rPr lang="cs-CZ" sz="2400" dirty="0">
                <a:latin typeface="Arial" panose="020B0604020202020204" pitchFamily="34" charset="0"/>
              </a:rPr>
              <a:t> of </a:t>
            </a:r>
            <a:r>
              <a:rPr lang="cs-CZ" sz="2400" dirty="0" err="1">
                <a:latin typeface="Arial" panose="020B0604020202020204" pitchFamily="34" charset="0"/>
              </a:rPr>
              <a:t>the</a:t>
            </a:r>
            <a:r>
              <a:rPr lang="cs-CZ" sz="2400" dirty="0">
                <a:latin typeface="Arial" panose="020B0604020202020204" pitchFamily="34" charset="0"/>
              </a:rPr>
              <a:t> </a:t>
            </a:r>
            <a:r>
              <a:rPr lang="cs-CZ" sz="2400" dirty="0" err="1">
                <a:latin typeface="Arial" panose="020B0604020202020204" pitchFamily="34" charset="0"/>
              </a:rPr>
              <a:t>semester</a:t>
            </a:r>
            <a:r>
              <a:rPr lang="cs-CZ" sz="2400" dirty="0">
                <a:latin typeface="Arial" panose="020B0604020202020204" pitchFamily="34" charset="0"/>
              </a:rPr>
              <a:t>, maximum </a:t>
            </a:r>
            <a:r>
              <a:rPr lang="cs-CZ" sz="2400" dirty="0" err="1">
                <a:latin typeface="Arial" panose="020B0604020202020204" pitchFamily="34" charset="0"/>
              </a:rPr>
              <a:t>is</a:t>
            </a:r>
            <a:r>
              <a:rPr lang="cs-CZ" sz="2400" dirty="0">
                <a:latin typeface="Arial" panose="020B0604020202020204" pitchFamily="34" charset="0"/>
              </a:rPr>
              <a:t> 15 </a:t>
            </a:r>
            <a:r>
              <a:rPr lang="cs-CZ" sz="2400" dirty="0" err="1">
                <a:latin typeface="Arial" panose="020B0604020202020204" pitchFamily="34" charset="0"/>
              </a:rPr>
              <a:t>points</a:t>
            </a:r>
            <a:r>
              <a:rPr lang="cs-CZ" sz="2400" dirty="0">
                <a:latin typeface="Arial" panose="020B0604020202020204" pitchFamily="34" charset="0"/>
              </a:rPr>
              <a:t>.</a:t>
            </a:r>
          </a:p>
          <a:p>
            <a:pPr marL="285750" indent="-285750" eaLnBrk="1" hangingPunct="1">
              <a:spcBef>
                <a:spcPct val="0"/>
              </a:spcBef>
              <a:defRPr/>
            </a:pPr>
            <a:endParaRPr lang="cs-CZ" sz="2400" dirty="0">
              <a:latin typeface="Arial" panose="020B0604020202020204" pitchFamily="34" charset="0"/>
            </a:endParaRPr>
          </a:p>
          <a:p>
            <a:pPr marL="285750" indent="-285750" eaLnBrk="1" hangingPunct="1">
              <a:spcBef>
                <a:spcPct val="0"/>
              </a:spcBef>
              <a:defRPr/>
            </a:pPr>
            <a:r>
              <a:rPr lang="cs-CZ" sz="2400" dirty="0">
                <a:latin typeface="Arial" panose="020B0604020202020204" pitchFamily="34" charset="0"/>
              </a:rPr>
              <a:t>F</a:t>
            </a:r>
            <a:r>
              <a:rPr lang="en-US" sz="2400" dirty="0" err="1">
                <a:latin typeface="Arial" panose="020B0604020202020204" pitchFamily="34" charset="0"/>
              </a:rPr>
              <a:t>inal</a:t>
            </a:r>
            <a:r>
              <a:rPr lang="en-US" sz="2400" dirty="0">
                <a:latin typeface="Arial" panose="020B0604020202020204" pitchFamily="34" charset="0"/>
              </a:rPr>
              <a:t> written exam</a:t>
            </a:r>
            <a:r>
              <a:rPr lang="cs-CZ" sz="2200" dirty="0">
                <a:latin typeface="Arial" panose="020B0604020202020204" pitchFamily="34" charset="0"/>
              </a:rPr>
              <a:t> – </a:t>
            </a:r>
            <a:r>
              <a:rPr lang="cs-CZ" sz="2200" dirty="0" err="1">
                <a:latin typeface="Arial" panose="020B0604020202020204" pitchFamily="34" charset="0"/>
              </a:rPr>
              <a:t>January</a:t>
            </a:r>
            <a:r>
              <a:rPr lang="cs-CZ" sz="2200" dirty="0">
                <a:latin typeface="Arial" panose="020B0604020202020204" pitchFamily="34" charset="0"/>
              </a:rPr>
              <a:t> and </a:t>
            </a:r>
            <a:r>
              <a:rPr lang="cs-CZ" sz="2200" dirty="0" err="1">
                <a:latin typeface="Arial" panose="020B0604020202020204" pitchFamily="34" charset="0"/>
              </a:rPr>
              <a:t>February</a:t>
            </a:r>
            <a:r>
              <a:rPr lang="cs-CZ" sz="2200" dirty="0">
                <a:latin typeface="Arial" panose="020B0604020202020204" pitchFamily="34" charset="0"/>
              </a:rPr>
              <a:t>, maximum </a:t>
            </a:r>
            <a:r>
              <a:rPr lang="cs-CZ" sz="2200" dirty="0" err="1">
                <a:latin typeface="Arial" panose="020B0604020202020204" pitchFamily="34" charset="0"/>
              </a:rPr>
              <a:t>is</a:t>
            </a:r>
            <a:r>
              <a:rPr lang="cs-CZ" sz="2200" dirty="0">
                <a:latin typeface="Arial" panose="020B0604020202020204" pitchFamily="34" charset="0"/>
              </a:rPr>
              <a:t> 40 </a:t>
            </a:r>
            <a:r>
              <a:rPr lang="cs-CZ" sz="2200" dirty="0" err="1">
                <a:latin typeface="Arial" panose="020B0604020202020204" pitchFamily="34" charset="0"/>
              </a:rPr>
              <a:t>points</a:t>
            </a:r>
            <a:r>
              <a:rPr lang="cs-CZ" sz="2200" dirty="0">
                <a:latin typeface="Arial" panose="020B0604020202020204" pitchFamily="34" charset="0"/>
              </a:rPr>
              <a:t>.</a:t>
            </a:r>
          </a:p>
          <a:p>
            <a:pPr eaLnBrk="1" hangingPunct="1">
              <a:spcBef>
                <a:spcPct val="0"/>
              </a:spcBef>
              <a:buNone/>
              <a:defRPr/>
            </a:pPr>
            <a:endParaRPr lang="cs-CZ"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pic>
        <p:nvPicPr>
          <p:cNvPr id="3" name="Obrázek 2"/>
          <p:cNvPicPr>
            <a:picLocks noChangeAspect="1"/>
          </p:cNvPicPr>
          <p:nvPr/>
        </p:nvPicPr>
        <p:blipFill>
          <a:blip r:embed="rId2"/>
          <a:stretch>
            <a:fillRect/>
          </a:stretch>
        </p:blipFill>
        <p:spPr>
          <a:xfrm>
            <a:off x="2854906" y="3802866"/>
            <a:ext cx="3426249" cy="2743438"/>
          </a:xfrm>
          <a:prstGeom prst="rect">
            <a:avLst/>
          </a:prstGeom>
        </p:spPr>
      </p:pic>
    </p:spTree>
    <p:extLst>
      <p:ext uri="{BB962C8B-B14F-4D97-AF65-F5344CB8AC3E}">
        <p14:creationId xmlns:p14="http://schemas.microsoft.com/office/powerpoint/2010/main" val="837960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COURSE OBJECTIVES</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Strategic marketing builds on the marketing and management courses and develops the knowledge acquired in these subjects. Its aim is to promote theoretical and methodological basis of these disciplines, to support their interdisciplinary links and to get students to be able to comprehensively evaluate complex practical phenomena and processes. The strategic nature of the subject requires students to know the basics of research, problem solving and research activities, and be able to transform the results of research into theory and into practical business and marketing projects. The students in this course address practical examples by utilizing the acquired knowledge. Content of this subject is directly linked to other mandatory and optional subjects including a diploma thesis</a:t>
            </a:r>
            <a:r>
              <a:rPr lang="cs-CZ" sz="2200" dirty="0">
                <a:latin typeface="Arial" panose="020B0604020202020204" pitchFamily="34" charset="0"/>
              </a:rPr>
              <a:t>.</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432342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COURSE LITERATURE</a:t>
            </a:r>
          </a:p>
        </p:txBody>
      </p:sp>
      <p:sp>
        <p:nvSpPr>
          <p:cNvPr id="3079" name="TextovéPole 10"/>
          <p:cNvSpPr txBox="1">
            <a:spLocks noChangeArrowheads="1"/>
          </p:cNvSpPr>
          <p:nvPr/>
        </p:nvSpPr>
        <p:spPr bwMode="auto">
          <a:xfrm>
            <a:off x="503238" y="1512044"/>
            <a:ext cx="847725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solidFill>
                  <a:srgbClr val="FF0000"/>
                </a:solidFill>
                <a:latin typeface="Arial" panose="020B0604020202020204" pitchFamily="34" charset="0"/>
              </a:rPr>
              <a:t>Presentations</a:t>
            </a:r>
            <a:r>
              <a:rPr lang="en-US" altLang="cs-CZ" sz="2200" dirty="0">
                <a:latin typeface="Arial" panose="020B0604020202020204" pitchFamily="34" charset="0"/>
              </a:rPr>
              <a:t> are in the IS! Use them</a:t>
            </a:r>
            <a:r>
              <a:rPr lang="cs-CZ" altLang="cs-CZ" sz="2200" dirty="0">
                <a:latin typeface="Arial" panose="020B0604020202020204" pitchFamily="34" charset="0"/>
              </a:rPr>
              <a: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Books are in the library</a:t>
            </a:r>
            <a:r>
              <a:rPr lang="cs-CZ" altLang="cs-CZ" sz="2200" dirty="0">
                <a:latin typeface="Arial" panose="020B0604020202020204" pitchFamily="34" charset="0"/>
              </a:rPr>
              <a:t>. </a:t>
            </a:r>
          </a:p>
          <a:p>
            <a:pPr marL="1028700" lvl="1" eaLnBrk="1" hangingPunct="1">
              <a:spcBef>
                <a:spcPct val="0"/>
              </a:spcBef>
              <a:defRPr/>
            </a:pPr>
            <a:r>
              <a:rPr lang="cs-CZ" altLang="cs-CZ" sz="2000" dirty="0">
                <a:latin typeface="Arial" panose="020B0604020202020204" pitchFamily="34" charset="0"/>
              </a:rPr>
              <a:t>MOORADIAN, T. A., 2012. </a:t>
            </a:r>
            <a:r>
              <a:rPr lang="cs-CZ" altLang="cs-CZ" sz="2000" dirty="0" err="1">
                <a:latin typeface="Arial" panose="020B0604020202020204" pitchFamily="34" charset="0"/>
              </a:rPr>
              <a:t>Strategic</a:t>
            </a:r>
            <a:r>
              <a:rPr lang="cs-CZ" altLang="cs-CZ" sz="2000" dirty="0">
                <a:latin typeface="Arial" panose="020B0604020202020204" pitchFamily="34" charset="0"/>
              </a:rPr>
              <a:t> Marketing. </a:t>
            </a:r>
          </a:p>
          <a:p>
            <a:pPr marL="1028700" lvl="1" eaLnBrk="1" hangingPunct="1">
              <a:spcBef>
                <a:spcPct val="0"/>
              </a:spcBef>
              <a:defRPr/>
            </a:pPr>
            <a:r>
              <a:rPr lang="en-US" altLang="cs-CZ" sz="2000" dirty="0">
                <a:latin typeface="Arial" panose="020B0604020202020204" pitchFamily="34" charset="0"/>
              </a:rPr>
              <a:t>KOTLER, P. and K. L. LANE, 2012. Marketing Management. </a:t>
            </a:r>
            <a:endParaRPr lang="cs-CZ" altLang="cs-CZ" sz="2000" dirty="0">
              <a:latin typeface="Arial" panose="020B0604020202020204" pitchFamily="34" charset="0"/>
            </a:endParaRPr>
          </a:p>
          <a:p>
            <a:pPr marL="1028700" lvl="1"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ongoing and final tests are only from the things </a:t>
            </a:r>
            <a:r>
              <a:rPr lang="cs-CZ" altLang="cs-CZ" sz="2200" dirty="0" err="1">
                <a:latin typeface="Arial" panose="020B0604020202020204" pitchFamily="34" charset="0"/>
              </a:rPr>
              <a:t>covered</a:t>
            </a:r>
            <a:r>
              <a:rPr lang="cs-CZ" altLang="cs-CZ" sz="2200" dirty="0">
                <a:latin typeface="Arial" panose="020B0604020202020204" pitchFamily="34" charset="0"/>
              </a:rPr>
              <a:t> </a:t>
            </a:r>
            <a:r>
              <a:rPr lang="en-US" altLang="cs-CZ" sz="2200" dirty="0">
                <a:latin typeface="Arial" panose="020B0604020202020204" pitchFamily="34" charset="0"/>
              </a:rPr>
              <a:t>in presentation</a:t>
            </a:r>
            <a:r>
              <a:rPr lang="cs-CZ" altLang="cs-CZ" sz="2200" dirty="0">
                <a:latin typeface="Arial" panose="020B0604020202020204" pitchFamily="34" charset="0"/>
              </a:rPr>
              <a:t>s</a:t>
            </a:r>
            <a:r>
              <a:rPr lang="en-US" altLang="cs-CZ" sz="2200" dirty="0">
                <a:latin typeface="Arial" panose="020B0604020202020204" pitchFamily="34" charset="0"/>
              </a:rPr>
              <a:t>, HOWEVER, if you do not understand them properly, read the books</a:t>
            </a:r>
            <a:r>
              <a:rPr lang="cs-CZ" altLang="cs-CZ" sz="2200" dirty="0">
                <a:latin typeface="Arial" panose="020B0604020202020204" pitchFamily="34" charset="0"/>
              </a:rPr>
              <a:t>! A</a:t>
            </a:r>
            <a:r>
              <a:rPr lang="en-US" altLang="cs-CZ" sz="2200" dirty="0" err="1">
                <a:latin typeface="Arial" panose="020B0604020202020204" pitchFamily="34" charset="0"/>
              </a:rPr>
              <a:t>sk</a:t>
            </a:r>
            <a:r>
              <a:rPr lang="en-US" altLang="cs-CZ" sz="2200" dirty="0">
                <a:latin typeface="Arial" panose="020B0604020202020204" pitchFamily="34" charset="0"/>
              </a:rPr>
              <a:t>, discuss, consult etc.</a:t>
            </a:r>
            <a:endParaRPr lang="cs-CZ" altLang="cs-CZ" sz="2200" dirty="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 do not need you to memorize definitions, I want you to understand the things we go through and be able to use them in practical examples</a:t>
            </a:r>
            <a:r>
              <a:rPr lang="cs-CZ" altLang="cs-CZ" sz="2200" dirty="0">
                <a:latin typeface="Arial" panose="020B0604020202020204" pitchFamily="34" charset="0"/>
              </a:rPr>
              <a:t>. </a:t>
            </a: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975165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STRUCTURE OF LECTURES</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57200" indent="-457200" eaLnBrk="1" hangingPunct="1">
              <a:spcBef>
                <a:spcPct val="0"/>
              </a:spcBef>
              <a:buFont typeface="+mj-lt"/>
              <a:buAutoNum type="arabicPeriod"/>
              <a:defRPr/>
            </a:pPr>
            <a:r>
              <a:rPr lang="cs-CZ" altLang="cs-CZ" sz="2200" dirty="0" err="1">
                <a:latin typeface="Arial" panose="020B0604020202020204" pitchFamily="34" charset="0"/>
              </a:rPr>
              <a:t>Introduction</a:t>
            </a:r>
            <a:r>
              <a:rPr lang="cs-CZ" altLang="cs-CZ" sz="2200" dirty="0">
                <a:latin typeface="Arial" panose="020B0604020202020204" pitchFamily="34" charset="0"/>
              </a:rPr>
              <a:t> to </a:t>
            </a:r>
            <a:r>
              <a:rPr lang="cs-CZ" altLang="cs-CZ" sz="2200" dirty="0" err="1">
                <a:latin typeface="Arial" panose="020B0604020202020204" pitchFamily="34" charset="0"/>
              </a:rPr>
              <a:t>Strategic</a:t>
            </a:r>
            <a:r>
              <a:rPr lang="cs-CZ" altLang="cs-CZ" sz="2200" dirty="0">
                <a:latin typeface="Arial" panose="020B0604020202020204" pitchFamily="34" charset="0"/>
              </a:rPr>
              <a:t> Marketing.</a:t>
            </a:r>
          </a:p>
          <a:p>
            <a:pPr marL="457200" indent="-457200" eaLnBrk="1" hangingPunct="1">
              <a:spcBef>
                <a:spcPct val="0"/>
              </a:spcBef>
              <a:buFont typeface="+mj-lt"/>
              <a:buAutoNum type="arabicPeriod"/>
              <a:defRPr/>
            </a:pPr>
            <a:r>
              <a:rPr lang="cs-CZ" altLang="cs-CZ" sz="2200" dirty="0" err="1">
                <a:latin typeface="Arial" panose="020B0604020202020204" pitchFamily="34" charset="0"/>
              </a:rPr>
              <a:t>Strategic</a:t>
            </a:r>
            <a:r>
              <a:rPr lang="cs-CZ" altLang="cs-CZ" sz="2200" dirty="0">
                <a:latin typeface="Arial" panose="020B0604020202020204" pitchFamily="34" charset="0"/>
              </a:rPr>
              <a:t> Marketing Management.</a:t>
            </a:r>
          </a:p>
          <a:p>
            <a:pPr marL="457200" indent="-457200" eaLnBrk="1" hangingPunct="1">
              <a:spcBef>
                <a:spcPct val="0"/>
              </a:spcBef>
              <a:buFont typeface="+mj-lt"/>
              <a:buAutoNum type="arabicPeriod"/>
              <a:defRPr/>
            </a:pPr>
            <a:r>
              <a:rPr lang="cs-CZ" altLang="cs-CZ" sz="2200" dirty="0" err="1">
                <a:latin typeface="Arial" panose="020B0604020202020204" pitchFamily="34" charset="0"/>
              </a:rPr>
              <a:t>Strategic</a:t>
            </a:r>
            <a:r>
              <a:rPr lang="cs-CZ" altLang="cs-CZ" sz="2200" dirty="0">
                <a:latin typeface="Arial" panose="020B0604020202020204" pitchFamily="34" charset="0"/>
              </a:rPr>
              <a:t> Marketing </a:t>
            </a:r>
            <a:r>
              <a:rPr lang="cs-CZ" altLang="cs-CZ" sz="2200" dirty="0" err="1">
                <a:latin typeface="Arial" panose="020B0604020202020204" pitchFamily="34" charset="0"/>
              </a:rPr>
              <a:t>Process</a:t>
            </a:r>
            <a:r>
              <a:rPr lang="cs-CZ" altLang="cs-CZ" sz="2200" dirty="0">
                <a:latin typeface="Arial" panose="020B0604020202020204" pitchFamily="34" charset="0"/>
              </a:rPr>
              <a:t>.</a:t>
            </a:r>
          </a:p>
          <a:p>
            <a:pPr marL="457200" indent="-457200" eaLnBrk="1" hangingPunct="1">
              <a:spcBef>
                <a:spcPct val="0"/>
              </a:spcBef>
              <a:buFont typeface="+mj-lt"/>
              <a:buAutoNum type="arabicPeriod"/>
              <a:defRPr/>
            </a:pPr>
            <a:r>
              <a:rPr lang="cs-CZ" altLang="cs-CZ" sz="2200" dirty="0" err="1">
                <a:latin typeface="Arial" panose="020B0604020202020204" pitchFamily="34" charset="0"/>
              </a:rPr>
              <a:t>External</a:t>
            </a:r>
            <a:r>
              <a:rPr lang="cs-CZ" altLang="cs-CZ" sz="2200" dirty="0">
                <a:latin typeface="Arial" panose="020B0604020202020204" pitchFamily="34" charset="0"/>
              </a:rPr>
              <a:t> </a:t>
            </a:r>
            <a:r>
              <a:rPr lang="cs-CZ" altLang="cs-CZ" sz="2200" dirty="0" err="1">
                <a:latin typeface="Arial" panose="020B0604020202020204" pitchFamily="34" charset="0"/>
              </a:rPr>
              <a:t>Micro</a:t>
            </a:r>
            <a:r>
              <a:rPr lang="cs-CZ" altLang="cs-CZ" sz="2200" dirty="0">
                <a:latin typeface="Arial" panose="020B0604020202020204" pitchFamily="34" charset="0"/>
              </a:rPr>
              <a:t> </a:t>
            </a:r>
            <a:r>
              <a:rPr lang="cs-CZ" altLang="cs-CZ" sz="2200" dirty="0" err="1">
                <a:latin typeface="Arial" panose="020B0604020202020204" pitchFamily="34" charset="0"/>
              </a:rPr>
              <a:t>Analysis</a:t>
            </a:r>
            <a:r>
              <a:rPr lang="cs-CZ" altLang="cs-CZ" sz="2200" dirty="0">
                <a:latin typeface="Arial" panose="020B0604020202020204" pitchFamily="34" charset="0"/>
              </a:rPr>
              <a:t>.</a:t>
            </a:r>
          </a:p>
          <a:p>
            <a:pPr marL="457200" indent="-457200" eaLnBrk="1" hangingPunct="1">
              <a:spcBef>
                <a:spcPct val="0"/>
              </a:spcBef>
              <a:buFont typeface="+mj-lt"/>
              <a:buAutoNum type="arabicPeriod"/>
              <a:defRPr/>
            </a:pPr>
            <a:r>
              <a:rPr lang="cs-CZ" altLang="cs-CZ" sz="2200" dirty="0" err="1">
                <a:latin typeface="Arial" panose="020B0604020202020204" pitchFamily="34" charset="0"/>
              </a:rPr>
              <a:t>Internal</a:t>
            </a:r>
            <a:r>
              <a:rPr lang="cs-CZ" altLang="cs-CZ" sz="2200" dirty="0">
                <a:latin typeface="Arial" panose="020B0604020202020204" pitchFamily="34" charset="0"/>
              </a:rPr>
              <a:t> </a:t>
            </a:r>
            <a:r>
              <a:rPr lang="cs-CZ" altLang="cs-CZ" sz="2200" dirty="0" err="1">
                <a:latin typeface="Arial" panose="020B0604020202020204" pitchFamily="34" charset="0"/>
              </a:rPr>
              <a:t>Micro</a:t>
            </a:r>
            <a:r>
              <a:rPr lang="cs-CZ" altLang="cs-CZ" sz="2200" dirty="0">
                <a:latin typeface="Arial" panose="020B0604020202020204" pitchFamily="34" charset="0"/>
              </a:rPr>
              <a:t> </a:t>
            </a:r>
            <a:r>
              <a:rPr lang="cs-CZ" altLang="cs-CZ" sz="2200" dirty="0" err="1">
                <a:latin typeface="Arial" panose="020B0604020202020204" pitchFamily="34" charset="0"/>
              </a:rPr>
              <a:t>Analysis</a:t>
            </a:r>
            <a:r>
              <a:rPr lang="cs-CZ" altLang="cs-CZ" sz="2200" dirty="0">
                <a:latin typeface="Arial" panose="020B0604020202020204" pitchFamily="34" charset="0"/>
              </a:rPr>
              <a:t>.</a:t>
            </a:r>
          </a:p>
          <a:p>
            <a:pPr marL="457200" indent="-457200" eaLnBrk="1" hangingPunct="1">
              <a:spcBef>
                <a:spcPct val="0"/>
              </a:spcBef>
              <a:buFont typeface="+mj-lt"/>
              <a:buAutoNum type="arabicPeriod"/>
              <a:defRPr/>
            </a:pPr>
            <a:r>
              <a:rPr lang="cs-CZ" altLang="cs-CZ" sz="2200" dirty="0">
                <a:latin typeface="Arial" panose="020B0604020202020204" pitchFamily="34" charset="0"/>
              </a:rPr>
              <a:t>Business to Business (B2B).</a:t>
            </a:r>
          </a:p>
          <a:p>
            <a:pPr marL="457200" indent="-457200" eaLnBrk="1" hangingPunct="1">
              <a:spcBef>
                <a:spcPct val="0"/>
              </a:spcBef>
              <a:buFont typeface="+mj-lt"/>
              <a:buAutoNum type="arabicPeriod"/>
              <a:defRPr/>
            </a:pPr>
            <a:r>
              <a:rPr lang="cs-CZ" altLang="cs-CZ" sz="2200" dirty="0" err="1">
                <a:latin typeface="Arial" panose="020B0604020202020204" pitchFamily="34" charset="0"/>
              </a:rPr>
              <a:t>Introduction</a:t>
            </a:r>
            <a:r>
              <a:rPr lang="cs-CZ" altLang="cs-CZ" sz="2200" dirty="0">
                <a:latin typeface="Arial" panose="020B0604020202020204" pitchFamily="34" charset="0"/>
              </a:rPr>
              <a:t> to </a:t>
            </a:r>
            <a:r>
              <a:rPr lang="cs-CZ" altLang="cs-CZ" sz="2200" dirty="0" err="1">
                <a:latin typeface="Arial" panose="020B0604020202020204" pitchFamily="34" charset="0"/>
              </a:rPr>
              <a:t>Strategies</a:t>
            </a:r>
            <a:r>
              <a:rPr lang="cs-CZ" altLang="cs-CZ" sz="2200" dirty="0">
                <a:latin typeface="Arial" panose="020B0604020202020204" pitchFamily="34" charset="0"/>
              </a:rPr>
              <a:t>.</a:t>
            </a:r>
          </a:p>
          <a:p>
            <a:pPr marL="457200" indent="-457200" eaLnBrk="1" hangingPunct="1">
              <a:spcBef>
                <a:spcPct val="0"/>
              </a:spcBef>
              <a:buFont typeface="+mj-lt"/>
              <a:buAutoNum type="arabicPeriod"/>
              <a:defRPr/>
            </a:pPr>
            <a:r>
              <a:rPr lang="cs-CZ" altLang="cs-CZ" sz="2200" dirty="0" err="1">
                <a:latin typeface="Arial" panose="020B0604020202020204" pitchFamily="34" charset="0"/>
              </a:rPr>
              <a:t>Product</a:t>
            </a:r>
            <a:r>
              <a:rPr lang="cs-CZ" altLang="cs-CZ" sz="2200" dirty="0">
                <a:latin typeface="Arial" panose="020B0604020202020204" pitchFamily="34" charset="0"/>
              </a:rPr>
              <a:t> </a:t>
            </a:r>
            <a:r>
              <a:rPr lang="cs-CZ" altLang="cs-CZ" sz="2200" dirty="0" err="1">
                <a:latin typeface="Arial" panose="020B0604020202020204" pitchFamily="34" charset="0"/>
              </a:rPr>
              <a:t>Policy</a:t>
            </a:r>
            <a:r>
              <a:rPr lang="cs-CZ" altLang="cs-CZ" sz="2200" dirty="0">
                <a:latin typeface="Arial" panose="020B0604020202020204" pitchFamily="34" charset="0"/>
              </a:rPr>
              <a:t>.</a:t>
            </a:r>
          </a:p>
          <a:p>
            <a:pPr marL="457200" indent="-457200" eaLnBrk="1" hangingPunct="1">
              <a:spcBef>
                <a:spcPct val="0"/>
              </a:spcBef>
              <a:buFont typeface="+mj-lt"/>
              <a:buAutoNum type="arabicPeriod"/>
              <a:defRPr/>
            </a:pPr>
            <a:r>
              <a:rPr lang="cs-CZ" altLang="cs-CZ" sz="2200" dirty="0" err="1">
                <a:latin typeface="Arial" panose="020B0604020202020204" pitchFamily="34" charset="0"/>
              </a:rPr>
              <a:t>Pricing</a:t>
            </a:r>
            <a:r>
              <a:rPr lang="cs-CZ" altLang="cs-CZ" sz="2200" dirty="0">
                <a:latin typeface="Arial" panose="020B0604020202020204" pitchFamily="34" charset="0"/>
              </a:rPr>
              <a:t> </a:t>
            </a:r>
            <a:r>
              <a:rPr lang="cs-CZ" altLang="cs-CZ" sz="2200" dirty="0" err="1">
                <a:latin typeface="Arial" panose="020B0604020202020204" pitchFamily="34" charset="0"/>
              </a:rPr>
              <a:t>Policy</a:t>
            </a:r>
            <a:r>
              <a:rPr lang="cs-CZ" altLang="cs-CZ" sz="2200" dirty="0">
                <a:latin typeface="Arial" panose="020B0604020202020204" pitchFamily="34" charset="0"/>
              </a:rPr>
              <a:t>.</a:t>
            </a:r>
          </a:p>
          <a:p>
            <a:pPr marL="457200" indent="-457200" eaLnBrk="1" hangingPunct="1">
              <a:spcBef>
                <a:spcPct val="0"/>
              </a:spcBef>
              <a:buFont typeface="+mj-lt"/>
              <a:buAutoNum type="arabicPeriod"/>
              <a:defRPr/>
            </a:pPr>
            <a:r>
              <a:rPr lang="cs-CZ" altLang="cs-CZ" sz="2200" dirty="0">
                <a:latin typeface="Arial" panose="020B0604020202020204" pitchFamily="34" charset="0"/>
              </a:rPr>
              <a:t>Marketing Communications </a:t>
            </a:r>
            <a:r>
              <a:rPr lang="cs-CZ" altLang="cs-CZ" sz="2200" dirty="0" err="1">
                <a:latin typeface="Arial" panose="020B0604020202020204" pitchFamily="34" charset="0"/>
              </a:rPr>
              <a:t>Policy</a:t>
            </a:r>
            <a:r>
              <a:rPr lang="cs-CZ" altLang="cs-CZ" sz="2200" dirty="0">
                <a:latin typeface="Arial" panose="020B0604020202020204" pitchFamily="34" charset="0"/>
              </a:rPr>
              <a:t>.</a:t>
            </a:r>
          </a:p>
          <a:p>
            <a:pPr marL="457200" indent="-457200" eaLnBrk="1" hangingPunct="1">
              <a:spcBef>
                <a:spcPct val="0"/>
              </a:spcBef>
              <a:buFont typeface="+mj-lt"/>
              <a:buAutoNum type="arabicPeriod"/>
              <a:defRPr/>
            </a:pPr>
            <a:r>
              <a:rPr lang="cs-CZ" altLang="cs-CZ" sz="2200" dirty="0" err="1">
                <a:latin typeface="Arial" panose="020B0604020202020204" pitchFamily="34" charset="0"/>
              </a:rPr>
              <a:t>Distribution</a:t>
            </a:r>
            <a:r>
              <a:rPr lang="cs-CZ" altLang="cs-CZ" sz="2200" dirty="0">
                <a:latin typeface="Arial" panose="020B0604020202020204" pitchFamily="34" charset="0"/>
              </a:rPr>
              <a:t> </a:t>
            </a:r>
            <a:r>
              <a:rPr lang="cs-CZ" altLang="cs-CZ" sz="2200" dirty="0" err="1">
                <a:latin typeface="Arial" panose="020B0604020202020204" pitchFamily="34" charset="0"/>
              </a:rPr>
              <a:t>Policy</a:t>
            </a:r>
            <a:r>
              <a:rPr lang="cs-CZ" altLang="cs-CZ" sz="2200" dirty="0">
                <a:latin typeface="Arial" panose="020B0604020202020204" pitchFamily="34" charset="0"/>
              </a:rPr>
              <a:t>.</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2468323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BE ACTIVE, READ ON THE INTERNET</a:t>
            </a:r>
          </a:p>
        </p:txBody>
      </p:sp>
      <p:sp>
        <p:nvSpPr>
          <p:cNvPr id="3079" name="TextovéPole 10"/>
          <p:cNvSpPr txBox="1">
            <a:spLocks noChangeArrowheads="1"/>
          </p:cNvSpPr>
          <p:nvPr/>
        </p:nvSpPr>
        <p:spPr bwMode="auto">
          <a:xfrm>
            <a:off x="503238" y="1512044"/>
            <a:ext cx="84772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 can not stress out enough that you should be reading about the things you study on the Internet</a:t>
            </a:r>
            <a:r>
              <a:rPr lang="cs-CZ" altLang="cs-CZ" sz="2200" dirty="0">
                <a:latin typeface="Arial" panose="020B0604020202020204" pitchFamily="34" charset="0"/>
              </a:rPr>
              <a:t>!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Our own content is unfortunately for you in Czech, but there are plenty of English websites that you can check out and learn about real life examples from this course</a:t>
            </a:r>
            <a:r>
              <a:rPr lang="cs-CZ" altLang="cs-CZ" sz="2200" dirty="0">
                <a:latin typeface="Arial" panose="020B0604020202020204" pitchFamily="34" charset="0"/>
              </a:rPr>
              <a:t>.</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 recommend</a:t>
            </a:r>
            <a:r>
              <a:rPr lang="cs-CZ" altLang="cs-CZ" sz="2200" dirty="0">
                <a:latin typeface="Arial" panose="020B0604020202020204" pitchFamily="34" charset="0"/>
              </a:rPr>
              <a:t>.</a:t>
            </a:r>
          </a:p>
          <a:p>
            <a:pPr marL="1028700" lvl="1" eaLnBrk="1" hangingPunct="1">
              <a:spcBef>
                <a:spcPct val="0"/>
              </a:spcBef>
              <a:defRPr/>
            </a:pPr>
            <a:r>
              <a:rPr lang="cs-CZ" altLang="cs-CZ" sz="2000" dirty="0">
                <a:latin typeface="Arial" panose="020B0604020202020204" pitchFamily="34" charset="0"/>
                <a:hlinkClick r:id="rId2"/>
              </a:rPr>
              <a:t>https://www.ama.org/Pages/default.aspx</a:t>
            </a:r>
            <a:endParaRPr lang="cs-CZ" altLang="cs-CZ" sz="2000" dirty="0">
              <a:latin typeface="Arial" panose="020B0604020202020204" pitchFamily="34" charset="0"/>
            </a:endParaRPr>
          </a:p>
          <a:p>
            <a:pPr marL="1028700" lvl="1" eaLnBrk="1" hangingPunct="1">
              <a:spcBef>
                <a:spcPct val="0"/>
              </a:spcBef>
              <a:defRPr/>
            </a:pPr>
            <a:r>
              <a:rPr lang="cs-CZ" altLang="cs-CZ" sz="2000" dirty="0">
                <a:latin typeface="Arial" panose="020B0604020202020204" pitchFamily="34" charset="0"/>
                <a:hlinkClick r:id="rId3"/>
              </a:rPr>
              <a:t>http://www.forbes.com/home_europe/</a:t>
            </a:r>
            <a:endParaRPr lang="cs-CZ" altLang="cs-CZ" sz="2000" dirty="0">
              <a:latin typeface="Arial" panose="020B0604020202020204" pitchFamily="34" charset="0"/>
            </a:endParaRPr>
          </a:p>
          <a:p>
            <a:pPr marL="1028700" lvl="1" eaLnBrk="1" hangingPunct="1">
              <a:spcBef>
                <a:spcPct val="0"/>
              </a:spcBef>
              <a:defRPr/>
            </a:pPr>
            <a:r>
              <a:rPr lang="cs-CZ" altLang="cs-CZ" sz="2000" dirty="0">
                <a:latin typeface="Arial" panose="020B0604020202020204" pitchFamily="34" charset="0"/>
                <a:hlinkClick r:id="rId4"/>
              </a:rPr>
              <a:t>http://mashable.com/</a:t>
            </a:r>
            <a:endParaRPr lang="cs-CZ" altLang="cs-CZ" sz="2000" dirty="0">
              <a:latin typeface="Arial" panose="020B0604020202020204" pitchFamily="34" charset="0"/>
            </a:endParaRPr>
          </a:p>
          <a:p>
            <a:pPr marL="1028700" lvl="1" eaLnBrk="1" hangingPunct="1">
              <a:spcBef>
                <a:spcPct val="0"/>
              </a:spcBef>
              <a:defRPr/>
            </a:pPr>
            <a:r>
              <a:rPr lang="cs-CZ" altLang="cs-CZ" sz="2000" dirty="0">
                <a:latin typeface="Arial" panose="020B0604020202020204" pitchFamily="34" charset="0"/>
                <a:hlinkClick r:id="rId5"/>
              </a:rPr>
              <a:t>https://www.engadget.com/</a:t>
            </a:r>
            <a:r>
              <a:rPr lang="cs-CZ" altLang="cs-CZ" sz="2000" dirty="0">
                <a:latin typeface="Arial" panose="020B0604020202020204" pitchFamily="34" charset="0"/>
              </a:rPr>
              <a:t>  </a:t>
            </a: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1504487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Introduction to Strategic Marketing</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1. MARKETING - PEOPLE'S OPINIONS</a:t>
            </a: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i="1" dirty="0">
                <a:latin typeface="Arial" panose="020B0604020202020204" pitchFamily="34" charset="0"/>
              </a:rPr>
              <a:t>„Marketing is just a scam on people!“</a:t>
            </a:r>
            <a:r>
              <a:rPr lang="en-US" altLang="cs-CZ" sz="2200" dirty="0">
                <a:latin typeface="Arial" panose="020B0604020202020204" pitchFamily="34" charset="0"/>
              </a:rPr>
              <a:t> (Karl Skeptic. 2016).</a:t>
            </a: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i="1" dirty="0">
                <a:latin typeface="Arial" panose="020B0604020202020204" pitchFamily="34" charset="0"/>
              </a:rPr>
              <a:t>„</a:t>
            </a:r>
            <a:r>
              <a:rPr lang="en-US" altLang="cs-CZ" sz="2200" i="1" dirty="0">
                <a:latin typeface="Arial" panose="020B0604020202020204" pitchFamily="34" charset="0"/>
              </a:rPr>
              <a:t>Marketing are the advertisements in TV, like the cute one with dogs or the annoying one with the </a:t>
            </a:r>
            <a:r>
              <a:rPr lang="en-US" altLang="cs-CZ" sz="2200" i="1" dirty="0" err="1">
                <a:latin typeface="Arial" panose="020B0604020202020204" pitchFamily="34" charset="0"/>
              </a:rPr>
              <a:t>Alza</a:t>
            </a:r>
            <a:r>
              <a:rPr lang="en-US" altLang="cs-CZ" sz="2200" i="1" dirty="0">
                <a:latin typeface="Arial" panose="020B0604020202020204" pitchFamily="34" charset="0"/>
              </a:rPr>
              <a:t> </a:t>
            </a:r>
            <a:r>
              <a:rPr lang="en-US" altLang="cs-CZ" sz="2200" i="1" dirty="0" err="1">
                <a:latin typeface="Arial" panose="020B0604020202020204" pitchFamily="34" charset="0"/>
              </a:rPr>
              <a:t>ufo</a:t>
            </a:r>
            <a:r>
              <a:rPr lang="en-US" altLang="cs-CZ" sz="2200" i="1" dirty="0">
                <a:latin typeface="Arial" panose="020B0604020202020204" pitchFamily="34" charset="0"/>
              </a:rPr>
              <a:t>.“</a:t>
            </a:r>
            <a:r>
              <a:rPr lang="en-US" altLang="cs-CZ" sz="2200" dirty="0">
                <a:latin typeface="Arial" panose="020B0604020202020204" pitchFamily="34" charset="0"/>
              </a:rPr>
              <a:t> (Serious Lee</a:t>
            </a:r>
            <a:r>
              <a:rPr lang="cs-CZ" altLang="cs-CZ" sz="2200" dirty="0">
                <a:latin typeface="Arial" panose="020B0604020202020204" pitchFamily="34" charset="0"/>
              </a:rPr>
              <a:t>, 2016).</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i="1" dirty="0">
                <a:latin typeface="Arial" panose="020B0604020202020204" pitchFamily="34" charset="0"/>
              </a:rPr>
              <a:t>„</a:t>
            </a:r>
            <a:r>
              <a:rPr lang="en-US" altLang="cs-CZ" sz="2200" i="1" dirty="0">
                <a:latin typeface="Arial" panose="020B0604020202020204" pitchFamily="34" charset="0"/>
              </a:rPr>
              <a:t>Marketing are the leaflets in mail boxes, 1+1 discounts for pizza, ads in TV, right?“ </a:t>
            </a:r>
            <a:r>
              <a:rPr lang="en-US" altLang="cs-CZ" sz="2200" dirty="0">
                <a:latin typeface="Arial" panose="020B0604020202020204" pitchFamily="34" charset="0"/>
              </a:rPr>
              <a:t>(Julia </a:t>
            </a:r>
            <a:r>
              <a:rPr lang="en-US" altLang="cs-CZ" sz="2200" dirty="0" err="1">
                <a:latin typeface="Arial" panose="020B0604020202020204" pitchFamily="34" charset="0"/>
              </a:rPr>
              <a:t>Savingup</a:t>
            </a:r>
            <a:r>
              <a:rPr lang="cs-CZ" altLang="cs-CZ" sz="2200" dirty="0">
                <a:latin typeface="Arial" panose="020B0604020202020204" pitchFamily="34" charset="0"/>
              </a:rPr>
              <a:t>, 2016). </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i="1" dirty="0">
                <a:latin typeface="Arial" panose="020B0604020202020204" pitchFamily="34" charset="0"/>
              </a:rPr>
              <a:t>„</a:t>
            </a:r>
            <a:r>
              <a:rPr lang="en-US" altLang="cs-CZ" sz="2200" i="1" dirty="0">
                <a:latin typeface="Arial" panose="020B0604020202020204" pitchFamily="34" charset="0"/>
              </a:rPr>
              <a:t>Marketing are the tools that allow me to sell more.“ </a:t>
            </a:r>
            <a:r>
              <a:rPr lang="en-US" altLang="cs-CZ" sz="2200" dirty="0">
                <a:latin typeface="Arial" panose="020B0604020202020204" pitchFamily="34" charset="0"/>
              </a:rPr>
              <a:t>(manager </a:t>
            </a:r>
            <a:r>
              <a:rPr lang="cs-CZ" altLang="cs-CZ" sz="2200" dirty="0">
                <a:latin typeface="Arial" panose="020B0604020202020204" pitchFamily="34" charset="0"/>
              </a:rPr>
              <a:t>Anton T., 2016)</a:t>
            </a: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718203602"/>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305</TotalTime>
  <Words>1923</Words>
  <Application>Microsoft Office PowerPoint</Application>
  <PresentationFormat>On-screen Show (4:3)</PresentationFormat>
  <Paragraphs>198</Paragraphs>
  <Slides>25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25</vt:i4>
      </vt:variant>
    </vt:vector>
  </HeadingPairs>
  <TitlesOfParts>
    <vt:vector size="31" baseType="lpstr">
      <vt:lpstr>Arial</vt:lpstr>
      <vt:lpstr>Calibri</vt:lpstr>
      <vt:lpstr>Calibri Light</vt:lpstr>
      <vt:lpstr>Wingdings</vt:lpstr>
      <vt:lpstr>Motiv sady Office</vt:lpstr>
      <vt:lpstr>Vlastní návrh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Michal Stoklasa</cp:lastModifiedBy>
  <cp:revision>48</cp:revision>
  <dcterms:created xsi:type="dcterms:W3CDTF">2016-03-17T12:08:01Z</dcterms:created>
  <dcterms:modified xsi:type="dcterms:W3CDTF">2021-09-23T06:12:28Z</dcterms:modified>
</cp:coreProperties>
</file>