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53"/>
  </p:notesMasterIdLst>
  <p:sldIdLst>
    <p:sldId id="256" r:id="rId3"/>
    <p:sldId id="257" r:id="rId4"/>
    <p:sldId id="308" r:id="rId5"/>
    <p:sldId id="309" r:id="rId6"/>
    <p:sldId id="258" r:id="rId7"/>
    <p:sldId id="259" r:id="rId8"/>
    <p:sldId id="260" r:id="rId9"/>
    <p:sldId id="261" r:id="rId10"/>
    <p:sldId id="262" r:id="rId11"/>
    <p:sldId id="263" r:id="rId12"/>
    <p:sldId id="264" r:id="rId13"/>
    <p:sldId id="265" r:id="rId14"/>
    <p:sldId id="281" r:id="rId15"/>
    <p:sldId id="282" r:id="rId16"/>
    <p:sldId id="283" r:id="rId17"/>
    <p:sldId id="284" r:id="rId18"/>
    <p:sldId id="267" r:id="rId19"/>
    <p:sldId id="271" r:id="rId20"/>
    <p:sldId id="272" r:id="rId21"/>
    <p:sldId id="285" r:id="rId22"/>
    <p:sldId id="273" r:id="rId23"/>
    <p:sldId id="274" r:id="rId24"/>
    <p:sldId id="275" r:id="rId25"/>
    <p:sldId id="276" r:id="rId26"/>
    <p:sldId id="277" r:id="rId27"/>
    <p:sldId id="278" r:id="rId28"/>
    <p:sldId id="279" r:id="rId29"/>
    <p:sldId id="286" r:id="rId30"/>
    <p:sldId id="287" r:id="rId31"/>
    <p:sldId id="288" r:id="rId32"/>
    <p:sldId id="289" r:id="rId33"/>
    <p:sldId id="290" r:id="rId34"/>
    <p:sldId id="291" r:id="rId35"/>
    <p:sldId id="292" r:id="rId36"/>
    <p:sldId id="293" r:id="rId37"/>
    <p:sldId id="294" r:id="rId38"/>
    <p:sldId id="295" r:id="rId39"/>
    <p:sldId id="296" r:id="rId40"/>
    <p:sldId id="297" r:id="rId41"/>
    <p:sldId id="298" r:id="rId42"/>
    <p:sldId id="299" r:id="rId43"/>
    <p:sldId id="300" r:id="rId44"/>
    <p:sldId id="301" r:id="rId45"/>
    <p:sldId id="302" r:id="rId46"/>
    <p:sldId id="303" r:id="rId47"/>
    <p:sldId id="304" r:id="rId48"/>
    <p:sldId id="305" r:id="rId49"/>
    <p:sldId id="306" r:id="rId50"/>
    <p:sldId id="307" r:id="rId51"/>
    <p:sldId id="280" r:id="rId52"/>
  </p:sldIdLst>
  <p:sldSz cx="9144000" cy="6858000" type="screen4x3"/>
  <p:notesSz cx="6858000" cy="9144000"/>
  <p:defaultTextStyle>
    <a:defPPr>
      <a:defRPr lang="cs-CZ"/>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4095">
          <p15:clr>
            <a:srgbClr val="A4A3A4"/>
          </p15:clr>
        </p15:guide>
        <p15:guide id="2" pos="213">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07871"/>
    <a:srgbClr val="003300"/>
    <a:srgbClr val="006600"/>
    <a:srgbClr val="336600"/>
    <a:srgbClr val="00544D"/>
    <a:srgbClr val="6B2E6E"/>
    <a:srgbClr val="265787"/>
    <a:srgbClr val="00244D"/>
    <a:srgbClr val="9C1F2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0000" autoAdjust="0"/>
    <p:restoredTop sz="87153" autoAdjust="0"/>
  </p:normalViewPr>
  <p:slideViewPr>
    <p:cSldViewPr snapToGrid="0">
      <p:cViewPr varScale="1">
        <p:scale>
          <a:sx n="61" d="100"/>
          <a:sy n="61" d="100"/>
        </p:scale>
        <p:origin x="1272" y="52"/>
      </p:cViewPr>
      <p:guideLst>
        <p:guide orient="horz" pos="4095"/>
        <p:guide pos="213"/>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slide" Target="slides/slide48.xml"/><Relationship Id="rId55"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slide" Target="slides/slide39.xml"/><Relationship Id="rId54"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theme" Target="theme/theme1.xml"/><Relationship Id="rId8" Type="http://schemas.openxmlformats.org/officeDocument/2006/relationships/slide" Target="slides/slide6.xml"/><Relationship Id="rId51" Type="http://schemas.openxmlformats.org/officeDocument/2006/relationships/slide" Target="slides/slide49.xml"/><Relationship Id="rId3" Type="http://schemas.openxmlformats.org/officeDocument/2006/relationships/slide" Target="slides/slide1.xml"/></Relationships>
</file>

<file path=ppt/diagrams/colors1.xml><?xml version="1.0" encoding="utf-8"?>
<dgm:colorsDef xmlns:dgm="http://schemas.openxmlformats.org/drawingml/2006/diagram" xmlns:a="http://schemas.openxmlformats.org/drawingml/2006/main" uniqueId="urn:microsoft.com/office/officeart/2005/8/colors/accent1_3">
  <dgm:title val=""/>
  <dgm:desc val=""/>
  <dgm:catLst>
    <dgm:cat type="accent1" pri="11300"/>
  </dgm:catLst>
  <dgm:styleLbl name="node0">
    <dgm:fillClrLst meth="repeat">
      <a:schemeClr val="accent1">
        <a:shade val="80000"/>
      </a:schemeClr>
    </dgm:fillClrLst>
    <dgm:linClrLst meth="repeat">
      <a:schemeClr val="lt1"/>
    </dgm:linClrLst>
    <dgm:effectClrLst/>
    <dgm:txLinClrLst/>
    <dgm:txFillClrLst/>
    <dgm:txEffectClrLst/>
  </dgm:styleLbl>
  <dgm:styleLbl name="alignNode1">
    <dgm:fillClrLst>
      <a:schemeClr val="accent1">
        <a:shade val="80000"/>
      </a:schemeClr>
      <a:schemeClr val="accent1">
        <a:tint val="70000"/>
      </a:schemeClr>
    </dgm:fillClrLst>
    <dgm:linClrLst>
      <a:schemeClr val="accent1">
        <a:shade val="80000"/>
      </a:schemeClr>
      <a:schemeClr val="accent1">
        <a:tint val="70000"/>
      </a:schemeClr>
    </dgm:linClrLst>
    <dgm:effectClrLst/>
    <dgm:txLinClrLst/>
    <dgm:txFillClrLst/>
    <dgm:txEffectClrLst/>
  </dgm:styleLbl>
  <dgm:styleLbl name="node1">
    <dgm:fillClrLst>
      <a:schemeClr val="accent1">
        <a:shade val="80000"/>
      </a:schemeClr>
      <a:schemeClr val="accent1">
        <a:tint val="70000"/>
      </a:schemeClr>
    </dgm:fillClrLst>
    <dgm:linClrLst meth="repeat">
      <a:schemeClr val="lt1"/>
    </dgm:linClrLst>
    <dgm:effectClrLst/>
    <dgm:txLinClrLst/>
    <dgm:txFillClrLst/>
    <dgm:txEffectClrLst/>
  </dgm:styleLbl>
  <dgm:styleLbl name="lnNode1">
    <dgm:fillClrLst>
      <a:schemeClr val="accent1">
        <a:shade val="80000"/>
      </a:schemeClr>
      <a:schemeClr val="accent1">
        <a:tint val="7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tint val="70000"/>
        <a:alpha val="50000"/>
      </a:schemeClr>
    </dgm:fillClrLst>
    <dgm:linClrLst meth="repeat">
      <a:schemeClr val="lt1"/>
    </dgm:linClrLst>
    <dgm:effectClrLst/>
    <dgm:txLinClrLst/>
    <dgm:txFillClrLst/>
    <dgm:txEffectClrLst/>
  </dgm:styleLbl>
  <dgm:styleLbl name="node2">
    <dgm:fillClrLst>
      <a:schemeClr val="accent1">
        <a:tint val="99000"/>
      </a:schemeClr>
    </dgm:fillClrLst>
    <dgm:linClrLst meth="repeat">
      <a:schemeClr val="lt1"/>
    </dgm:linClrLst>
    <dgm:effectClrLst/>
    <dgm:txLinClrLst/>
    <dgm:txFillClrLst/>
    <dgm:txEffectClrLst/>
  </dgm:styleLbl>
  <dgm:styleLbl name="node3">
    <dgm:fillClrLst>
      <a:schemeClr val="accent1">
        <a:tint val="80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dgm:txEffectClrLst/>
  </dgm:styleLbl>
  <dgm:styleLbl name="f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b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sibTrans1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9000"/>
      </a:schemeClr>
    </dgm:fillClrLst>
    <dgm:linClrLst meth="repeat">
      <a:schemeClr val="lt1"/>
    </dgm:linClrLst>
    <dgm:effectClrLst/>
    <dgm:txLinClrLst/>
    <dgm:txFillClrLst/>
    <dgm:txEffectClrLst/>
  </dgm:styleLbl>
  <dgm:styleLbl name="asst3">
    <dgm:fillClrLst>
      <a:schemeClr val="accent1">
        <a:tint val="80000"/>
      </a:schemeClr>
    </dgm:fillClrLst>
    <dgm:linClrLst meth="repeat">
      <a:schemeClr val="lt1"/>
    </dgm:linClrLst>
    <dgm:effectClrLst/>
    <dgm:txLinClrLst/>
    <dgm:txFillClrLst/>
    <dgm:txEffectClrLst/>
  </dgm:styleLbl>
  <dgm:styleLbl name="asst4">
    <dgm:fillClrLst>
      <a:schemeClr val="accent1">
        <a:tint val="7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lt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9000"/>
      </a:schemeClr>
    </dgm:fillClrLst>
    <dgm:linClrLst meth="repeat">
      <a:schemeClr val="accent1">
        <a:tint val="99000"/>
      </a:schemeClr>
    </dgm:linClrLst>
    <dgm:effectClrLst/>
    <dgm:txLinClrLst/>
    <dgm:txFillClrLst meth="repeat">
      <a:schemeClr val="tx1"/>
    </dgm:txFillClrLst>
    <dgm:txEffectClrLst/>
  </dgm:styleLbl>
  <dgm:styleLbl name="parChTrans1D3">
    <dgm:fillClrLst meth="repeat">
      <a:schemeClr val="accent1">
        <a:tint val="80000"/>
      </a:schemeClr>
    </dgm:fillClrLst>
    <dgm:linClrLst meth="repeat">
      <a:schemeClr val="accent1">
        <a:tint val="80000"/>
      </a:schemeClr>
    </dgm:linClrLst>
    <dgm:effectClrLst/>
    <dgm:txLinClrLst/>
    <dgm:txFillClrLst meth="repeat">
      <a:schemeClr val="tx1"/>
    </dgm:txFillClrLst>
    <dgm:txEffectClrLst/>
  </dgm:styleLbl>
  <dgm:styleLbl name="parChTrans1D4">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15E83D5-9170-412B-A4EE-0187976F47F5}" type="doc">
      <dgm:prSet loTypeId="urn:microsoft.com/office/officeart/2005/8/layout/pyramid1" loCatId="pyramid" qsTypeId="urn:microsoft.com/office/officeart/2005/8/quickstyle/3d7" qsCatId="3D" csTypeId="urn:microsoft.com/office/officeart/2005/8/colors/accent1_3" csCatId="accent1" phldr="1"/>
      <dgm:spPr/>
    </dgm:pt>
    <dgm:pt modelId="{7AFD8F06-655B-4E1B-82DB-7F23E83A3305}">
      <dgm:prSet phldrT="[Text]" custT="1"/>
      <dgm:spPr/>
      <dgm:t>
        <a:bodyPr/>
        <a:lstStyle/>
        <a:p>
          <a:r>
            <a:rPr lang="cs-CZ" sz="3900" dirty="0"/>
            <a:t>        </a:t>
          </a:r>
          <a:r>
            <a:rPr lang="cs-CZ" sz="3200" dirty="0"/>
            <a:t>TOP</a:t>
          </a:r>
          <a:endParaRPr lang="cs-CZ" sz="3900" dirty="0"/>
        </a:p>
      </dgm:t>
    </dgm:pt>
    <dgm:pt modelId="{D1A19DEB-6536-450A-B303-AA16D91A8533}" type="parTrans" cxnId="{F5F65C76-7F8B-4768-A737-8039BF482670}">
      <dgm:prSet/>
      <dgm:spPr/>
      <dgm:t>
        <a:bodyPr/>
        <a:lstStyle/>
        <a:p>
          <a:endParaRPr lang="cs-CZ"/>
        </a:p>
      </dgm:t>
    </dgm:pt>
    <dgm:pt modelId="{7C9512CE-A8F7-48C1-9E46-67D485006B31}" type="sibTrans" cxnId="{F5F65C76-7F8B-4768-A737-8039BF482670}">
      <dgm:prSet/>
      <dgm:spPr/>
      <dgm:t>
        <a:bodyPr/>
        <a:lstStyle/>
        <a:p>
          <a:endParaRPr lang="cs-CZ"/>
        </a:p>
      </dgm:t>
    </dgm:pt>
    <dgm:pt modelId="{379ED36D-33A3-4BAB-8942-341800CA8110}">
      <dgm:prSet phldrT="[Text]" custT="1"/>
      <dgm:spPr/>
      <dgm:t>
        <a:bodyPr/>
        <a:lstStyle/>
        <a:p>
          <a:r>
            <a:rPr lang="cs-CZ" sz="4000" dirty="0"/>
            <a:t>Middle</a:t>
          </a:r>
        </a:p>
      </dgm:t>
    </dgm:pt>
    <dgm:pt modelId="{07ACAF19-413E-4771-9FA5-4D744802716D}" type="parTrans" cxnId="{64A3AAE2-6F9E-4053-8D0A-4896CE35C26B}">
      <dgm:prSet/>
      <dgm:spPr/>
      <dgm:t>
        <a:bodyPr/>
        <a:lstStyle/>
        <a:p>
          <a:endParaRPr lang="cs-CZ"/>
        </a:p>
      </dgm:t>
    </dgm:pt>
    <dgm:pt modelId="{E0A67659-EE38-4F4F-B2F8-CC19D6DFC67F}" type="sibTrans" cxnId="{64A3AAE2-6F9E-4053-8D0A-4896CE35C26B}">
      <dgm:prSet/>
      <dgm:spPr/>
      <dgm:t>
        <a:bodyPr/>
        <a:lstStyle/>
        <a:p>
          <a:endParaRPr lang="cs-CZ"/>
        </a:p>
      </dgm:t>
    </dgm:pt>
    <dgm:pt modelId="{E87BA5AD-5709-48D9-B0A1-1B8CCD48C42B}">
      <dgm:prSet phldrT="[Text]"/>
      <dgm:spPr/>
      <dgm:t>
        <a:bodyPr/>
        <a:lstStyle/>
        <a:p>
          <a:r>
            <a:rPr lang="cs-CZ" dirty="0"/>
            <a:t>Operative </a:t>
          </a:r>
        </a:p>
      </dgm:t>
    </dgm:pt>
    <dgm:pt modelId="{EBE580D6-C9AC-43E7-9AA2-C989F808A4BD}" type="parTrans" cxnId="{2C4CB1C4-21A5-4FF5-95D2-6B75B3040478}">
      <dgm:prSet/>
      <dgm:spPr/>
      <dgm:t>
        <a:bodyPr/>
        <a:lstStyle/>
        <a:p>
          <a:endParaRPr lang="cs-CZ"/>
        </a:p>
      </dgm:t>
    </dgm:pt>
    <dgm:pt modelId="{5EE26D49-8633-4E7D-9695-28A8B9A9B164}" type="sibTrans" cxnId="{2C4CB1C4-21A5-4FF5-95D2-6B75B3040478}">
      <dgm:prSet/>
      <dgm:spPr/>
      <dgm:t>
        <a:bodyPr/>
        <a:lstStyle/>
        <a:p>
          <a:endParaRPr lang="cs-CZ"/>
        </a:p>
      </dgm:t>
    </dgm:pt>
    <dgm:pt modelId="{CB29C7EA-90DE-49F7-9EB8-2C2B2545EB31}" type="pres">
      <dgm:prSet presAssocID="{415E83D5-9170-412B-A4EE-0187976F47F5}" presName="Name0" presStyleCnt="0">
        <dgm:presLayoutVars>
          <dgm:dir/>
          <dgm:animLvl val="lvl"/>
          <dgm:resizeHandles val="exact"/>
        </dgm:presLayoutVars>
      </dgm:prSet>
      <dgm:spPr/>
    </dgm:pt>
    <dgm:pt modelId="{74DC02A6-E044-4A67-B60E-4E749FDCEC5D}" type="pres">
      <dgm:prSet presAssocID="{7AFD8F06-655B-4E1B-82DB-7F23E83A3305}" presName="Name8" presStyleCnt="0"/>
      <dgm:spPr/>
    </dgm:pt>
    <dgm:pt modelId="{87F23794-027C-45BF-9A4B-3278BDF1F779}" type="pres">
      <dgm:prSet presAssocID="{7AFD8F06-655B-4E1B-82DB-7F23E83A3305}" presName="level" presStyleLbl="node1" presStyleIdx="0" presStyleCnt="3">
        <dgm:presLayoutVars>
          <dgm:chMax val="1"/>
          <dgm:bulletEnabled val="1"/>
        </dgm:presLayoutVars>
      </dgm:prSet>
      <dgm:spPr/>
      <dgm:t>
        <a:bodyPr/>
        <a:lstStyle/>
        <a:p>
          <a:endParaRPr lang="cs-CZ"/>
        </a:p>
      </dgm:t>
    </dgm:pt>
    <dgm:pt modelId="{7BBB6550-DA74-454C-82A6-EF08EB8E73FA}" type="pres">
      <dgm:prSet presAssocID="{7AFD8F06-655B-4E1B-82DB-7F23E83A3305}" presName="levelTx" presStyleLbl="revTx" presStyleIdx="0" presStyleCnt="0">
        <dgm:presLayoutVars>
          <dgm:chMax val="1"/>
          <dgm:bulletEnabled val="1"/>
        </dgm:presLayoutVars>
      </dgm:prSet>
      <dgm:spPr/>
      <dgm:t>
        <a:bodyPr/>
        <a:lstStyle/>
        <a:p>
          <a:endParaRPr lang="cs-CZ"/>
        </a:p>
      </dgm:t>
    </dgm:pt>
    <dgm:pt modelId="{4AC13211-6754-44A7-AB24-AAF2BF11BB6F}" type="pres">
      <dgm:prSet presAssocID="{379ED36D-33A3-4BAB-8942-341800CA8110}" presName="Name8" presStyleCnt="0"/>
      <dgm:spPr/>
    </dgm:pt>
    <dgm:pt modelId="{915AFE41-F7BE-4E40-89FE-0B3C4273D543}" type="pres">
      <dgm:prSet presAssocID="{379ED36D-33A3-4BAB-8942-341800CA8110}" presName="level" presStyleLbl="node1" presStyleIdx="1" presStyleCnt="3">
        <dgm:presLayoutVars>
          <dgm:chMax val="1"/>
          <dgm:bulletEnabled val="1"/>
        </dgm:presLayoutVars>
      </dgm:prSet>
      <dgm:spPr/>
      <dgm:t>
        <a:bodyPr/>
        <a:lstStyle/>
        <a:p>
          <a:endParaRPr lang="cs-CZ"/>
        </a:p>
      </dgm:t>
    </dgm:pt>
    <dgm:pt modelId="{4FD78E37-AD36-47E3-A0EE-41EAB462658F}" type="pres">
      <dgm:prSet presAssocID="{379ED36D-33A3-4BAB-8942-341800CA8110}" presName="levelTx" presStyleLbl="revTx" presStyleIdx="0" presStyleCnt="0">
        <dgm:presLayoutVars>
          <dgm:chMax val="1"/>
          <dgm:bulletEnabled val="1"/>
        </dgm:presLayoutVars>
      </dgm:prSet>
      <dgm:spPr/>
      <dgm:t>
        <a:bodyPr/>
        <a:lstStyle/>
        <a:p>
          <a:endParaRPr lang="cs-CZ"/>
        </a:p>
      </dgm:t>
    </dgm:pt>
    <dgm:pt modelId="{5568A447-D7B7-446C-A984-54E6FC2DFA4D}" type="pres">
      <dgm:prSet presAssocID="{E87BA5AD-5709-48D9-B0A1-1B8CCD48C42B}" presName="Name8" presStyleCnt="0"/>
      <dgm:spPr/>
    </dgm:pt>
    <dgm:pt modelId="{E9556B8B-DF7A-40E0-971E-C16E176E2821}" type="pres">
      <dgm:prSet presAssocID="{E87BA5AD-5709-48D9-B0A1-1B8CCD48C42B}" presName="level" presStyleLbl="node1" presStyleIdx="2" presStyleCnt="3">
        <dgm:presLayoutVars>
          <dgm:chMax val="1"/>
          <dgm:bulletEnabled val="1"/>
        </dgm:presLayoutVars>
      </dgm:prSet>
      <dgm:spPr/>
      <dgm:t>
        <a:bodyPr/>
        <a:lstStyle/>
        <a:p>
          <a:endParaRPr lang="cs-CZ"/>
        </a:p>
      </dgm:t>
    </dgm:pt>
    <dgm:pt modelId="{06EFADD2-0E34-495C-B14B-9EBC44DD898B}" type="pres">
      <dgm:prSet presAssocID="{E87BA5AD-5709-48D9-B0A1-1B8CCD48C42B}" presName="levelTx" presStyleLbl="revTx" presStyleIdx="0" presStyleCnt="0">
        <dgm:presLayoutVars>
          <dgm:chMax val="1"/>
          <dgm:bulletEnabled val="1"/>
        </dgm:presLayoutVars>
      </dgm:prSet>
      <dgm:spPr/>
      <dgm:t>
        <a:bodyPr/>
        <a:lstStyle/>
        <a:p>
          <a:endParaRPr lang="cs-CZ"/>
        </a:p>
      </dgm:t>
    </dgm:pt>
  </dgm:ptLst>
  <dgm:cxnLst>
    <dgm:cxn modelId="{41908556-B575-44D4-BD58-2EFE47B34CEB}" type="presOf" srcId="{7AFD8F06-655B-4E1B-82DB-7F23E83A3305}" destId="{7BBB6550-DA74-454C-82A6-EF08EB8E73FA}" srcOrd="1" destOrd="0" presId="urn:microsoft.com/office/officeart/2005/8/layout/pyramid1"/>
    <dgm:cxn modelId="{B8E0A738-568B-468F-9B47-05BD87A59912}" type="presOf" srcId="{415E83D5-9170-412B-A4EE-0187976F47F5}" destId="{CB29C7EA-90DE-49F7-9EB8-2C2B2545EB31}" srcOrd="0" destOrd="0" presId="urn:microsoft.com/office/officeart/2005/8/layout/pyramid1"/>
    <dgm:cxn modelId="{2C4CB1C4-21A5-4FF5-95D2-6B75B3040478}" srcId="{415E83D5-9170-412B-A4EE-0187976F47F5}" destId="{E87BA5AD-5709-48D9-B0A1-1B8CCD48C42B}" srcOrd="2" destOrd="0" parTransId="{EBE580D6-C9AC-43E7-9AA2-C989F808A4BD}" sibTransId="{5EE26D49-8633-4E7D-9695-28A8B9A9B164}"/>
    <dgm:cxn modelId="{5CF314F9-20DD-4372-9B36-835DA0C318CD}" type="presOf" srcId="{E87BA5AD-5709-48D9-B0A1-1B8CCD48C42B}" destId="{E9556B8B-DF7A-40E0-971E-C16E176E2821}" srcOrd="0" destOrd="0" presId="urn:microsoft.com/office/officeart/2005/8/layout/pyramid1"/>
    <dgm:cxn modelId="{4CE01ADF-1780-4205-A743-ADBA78E5BDF8}" type="presOf" srcId="{E87BA5AD-5709-48D9-B0A1-1B8CCD48C42B}" destId="{06EFADD2-0E34-495C-B14B-9EBC44DD898B}" srcOrd="1" destOrd="0" presId="urn:microsoft.com/office/officeart/2005/8/layout/pyramid1"/>
    <dgm:cxn modelId="{F5F65C76-7F8B-4768-A737-8039BF482670}" srcId="{415E83D5-9170-412B-A4EE-0187976F47F5}" destId="{7AFD8F06-655B-4E1B-82DB-7F23E83A3305}" srcOrd="0" destOrd="0" parTransId="{D1A19DEB-6536-450A-B303-AA16D91A8533}" sibTransId="{7C9512CE-A8F7-48C1-9E46-67D485006B31}"/>
    <dgm:cxn modelId="{2E28FEC0-E79C-4B87-BDCA-323419BFC02E}" type="presOf" srcId="{379ED36D-33A3-4BAB-8942-341800CA8110}" destId="{4FD78E37-AD36-47E3-A0EE-41EAB462658F}" srcOrd="1" destOrd="0" presId="urn:microsoft.com/office/officeart/2005/8/layout/pyramid1"/>
    <dgm:cxn modelId="{FA98A3A6-C832-441A-90AC-45D3ECE1BB08}" type="presOf" srcId="{7AFD8F06-655B-4E1B-82DB-7F23E83A3305}" destId="{87F23794-027C-45BF-9A4B-3278BDF1F779}" srcOrd="0" destOrd="0" presId="urn:microsoft.com/office/officeart/2005/8/layout/pyramid1"/>
    <dgm:cxn modelId="{64A3AAE2-6F9E-4053-8D0A-4896CE35C26B}" srcId="{415E83D5-9170-412B-A4EE-0187976F47F5}" destId="{379ED36D-33A3-4BAB-8942-341800CA8110}" srcOrd="1" destOrd="0" parTransId="{07ACAF19-413E-4771-9FA5-4D744802716D}" sibTransId="{E0A67659-EE38-4F4F-B2F8-CC19D6DFC67F}"/>
    <dgm:cxn modelId="{41B10C07-30D6-4D2B-8949-FAF9A0B594E7}" type="presOf" srcId="{379ED36D-33A3-4BAB-8942-341800CA8110}" destId="{915AFE41-F7BE-4E40-89FE-0B3C4273D543}" srcOrd="0" destOrd="0" presId="urn:microsoft.com/office/officeart/2005/8/layout/pyramid1"/>
    <dgm:cxn modelId="{5F97BEED-5BAF-4285-AA5B-60F95E48B606}" type="presParOf" srcId="{CB29C7EA-90DE-49F7-9EB8-2C2B2545EB31}" destId="{74DC02A6-E044-4A67-B60E-4E749FDCEC5D}" srcOrd="0" destOrd="0" presId="urn:microsoft.com/office/officeart/2005/8/layout/pyramid1"/>
    <dgm:cxn modelId="{CBCF9FA2-6CE1-41E0-80DD-5F14FF1AF2A2}" type="presParOf" srcId="{74DC02A6-E044-4A67-B60E-4E749FDCEC5D}" destId="{87F23794-027C-45BF-9A4B-3278BDF1F779}" srcOrd="0" destOrd="0" presId="urn:microsoft.com/office/officeart/2005/8/layout/pyramid1"/>
    <dgm:cxn modelId="{38E7A2E2-2444-4E3C-BE4A-E837A1B220CB}" type="presParOf" srcId="{74DC02A6-E044-4A67-B60E-4E749FDCEC5D}" destId="{7BBB6550-DA74-454C-82A6-EF08EB8E73FA}" srcOrd="1" destOrd="0" presId="urn:microsoft.com/office/officeart/2005/8/layout/pyramid1"/>
    <dgm:cxn modelId="{030BFC77-59A2-4611-888F-1FA2E20F8F71}" type="presParOf" srcId="{CB29C7EA-90DE-49F7-9EB8-2C2B2545EB31}" destId="{4AC13211-6754-44A7-AB24-AAF2BF11BB6F}" srcOrd="1" destOrd="0" presId="urn:microsoft.com/office/officeart/2005/8/layout/pyramid1"/>
    <dgm:cxn modelId="{578173E6-4E6C-491A-B248-57077F8680D8}" type="presParOf" srcId="{4AC13211-6754-44A7-AB24-AAF2BF11BB6F}" destId="{915AFE41-F7BE-4E40-89FE-0B3C4273D543}" srcOrd="0" destOrd="0" presId="urn:microsoft.com/office/officeart/2005/8/layout/pyramid1"/>
    <dgm:cxn modelId="{4BE794B3-5955-46AE-BEA9-9AE0C810088C}" type="presParOf" srcId="{4AC13211-6754-44A7-AB24-AAF2BF11BB6F}" destId="{4FD78E37-AD36-47E3-A0EE-41EAB462658F}" srcOrd="1" destOrd="0" presId="urn:microsoft.com/office/officeart/2005/8/layout/pyramid1"/>
    <dgm:cxn modelId="{78C291E4-7C8B-4712-84EA-2EC156E91B98}" type="presParOf" srcId="{CB29C7EA-90DE-49F7-9EB8-2C2B2545EB31}" destId="{5568A447-D7B7-446C-A984-54E6FC2DFA4D}" srcOrd="2" destOrd="0" presId="urn:microsoft.com/office/officeart/2005/8/layout/pyramid1"/>
    <dgm:cxn modelId="{97426C17-42E2-46D7-B0B1-37C450DBDB94}" type="presParOf" srcId="{5568A447-D7B7-446C-A984-54E6FC2DFA4D}" destId="{E9556B8B-DF7A-40E0-971E-C16E176E2821}" srcOrd="0" destOrd="0" presId="urn:microsoft.com/office/officeart/2005/8/layout/pyramid1"/>
    <dgm:cxn modelId="{4A940A6F-259E-4AAF-97D5-4B8A5180F584}" type="presParOf" srcId="{5568A447-D7B7-446C-A984-54E6FC2DFA4D}" destId="{06EFADD2-0E34-495C-B14B-9EBC44DD898B}" srcOrd="1" destOrd="0" presId="urn:microsoft.com/office/officeart/2005/8/layout/pyramid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7F23794-027C-45BF-9A4B-3278BDF1F779}">
      <dsp:nvSpPr>
        <dsp:cNvPr id="0" name=""/>
        <dsp:cNvSpPr/>
      </dsp:nvSpPr>
      <dsp:spPr>
        <a:xfrm>
          <a:off x="1538288" y="0"/>
          <a:ext cx="1538288" cy="1508653"/>
        </a:xfrm>
        <a:prstGeom prst="trapezoid">
          <a:avLst>
            <a:gd name="adj" fmla="val 50982"/>
          </a:avLst>
        </a:prstGeom>
        <a:solidFill>
          <a:schemeClr val="accent1">
            <a:shade val="80000"/>
            <a:hueOff val="0"/>
            <a:satOff val="0"/>
            <a:lumOff val="0"/>
            <a:alphaOff val="0"/>
          </a:schemeClr>
        </a:solidFill>
        <a:ln>
          <a:noFill/>
        </a:ln>
        <a:effectLst>
          <a:outerShdw blurRad="40000" dist="20000" dir="5400000" rotWithShape="0">
            <a:srgbClr val="000000">
              <a:alpha val="38000"/>
            </a:srgbClr>
          </a:outerShdw>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txBody>
        <a:bodyPr spcFirstLastPara="0" vert="horz" wrap="square" lIns="49530" tIns="49530" rIns="49530" bIns="49530" numCol="1" spcCol="1270" anchor="ctr" anchorCtr="0">
          <a:noAutofit/>
        </a:bodyPr>
        <a:lstStyle/>
        <a:p>
          <a:pPr lvl="0" algn="ctr" defTabSz="1733550">
            <a:lnSpc>
              <a:spcPct val="90000"/>
            </a:lnSpc>
            <a:spcBef>
              <a:spcPct val="0"/>
            </a:spcBef>
            <a:spcAft>
              <a:spcPct val="35000"/>
            </a:spcAft>
          </a:pPr>
          <a:r>
            <a:rPr lang="cs-CZ" sz="3900" kern="1200" dirty="0"/>
            <a:t>        </a:t>
          </a:r>
          <a:r>
            <a:rPr lang="cs-CZ" sz="3200" kern="1200" dirty="0"/>
            <a:t>TOP</a:t>
          </a:r>
          <a:endParaRPr lang="cs-CZ" sz="3900" kern="1200" dirty="0"/>
        </a:p>
      </dsp:txBody>
      <dsp:txXfrm>
        <a:off x="1538288" y="0"/>
        <a:ext cx="1538288" cy="1508653"/>
      </dsp:txXfrm>
    </dsp:sp>
    <dsp:sp modelId="{915AFE41-F7BE-4E40-89FE-0B3C4273D543}">
      <dsp:nvSpPr>
        <dsp:cNvPr id="0" name=""/>
        <dsp:cNvSpPr/>
      </dsp:nvSpPr>
      <dsp:spPr>
        <a:xfrm>
          <a:off x="769144" y="1508653"/>
          <a:ext cx="3076577" cy="1508653"/>
        </a:xfrm>
        <a:prstGeom prst="trapezoid">
          <a:avLst>
            <a:gd name="adj" fmla="val 50982"/>
          </a:avLst>
        </a:prstGeom>
        <a:solidFill>
          <a:schemeClr val="accent1">
            <a:shade val="80000"/>
            <a:hueOff val="153123"/>
            <a:satOff val="-2196"/>
            <a:lumOff val="12807"/>
            <a:alphaOff val="0"/>
          </a:schemeClr>
        </a:solidFill>
        <a:ln>
          <a:noFill/>
        </a:ln>
        <a:effectLst>
          <a:outerShdw blurRad="40000" dist="20000" dir="5400000" rotWithShape="0">
            <a:srgbClr val="000000">
              <a:alpha val="38000"/>
            </a:srgbClr>
          </a:outerShdw>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txBody>
        <a:bodyPr spcFirstLastPara="0" vert="horz" wrap="square" lIns="50800" tIns="50800" rIns="50800" bIns="50800" numCol="1" spcCol="1270" anchor="ctr" anchorCtr="0">
          <a:noAutofit/>
        </a:bodyPr>
        <a:lstStyle/>
        <a:p>
          <a:pPr lvl="0" algn="ctr" defTabSz="1778000">
            <a:lnSpc>
              <a:spcPct val="90000"/>
            </a:lnSpc>
            <a:spcBef>
              <a:spcPct val="0"/>
            </a:spcBef>
            <a:spcAft>
              <a:spcPct val="35000"/>
            </a:spcAft>
          </a:pPr>
          <a:r>
            <a:rPr lang="cs-CZ" sz="4000" kern="1200" dirty="0"/>
            <a:t>Middle</a:t>
          </a:r>
        </a:p>
      </dsp:txBody>
      <dsp:txXfrm>
        <a:off x="1307545" y="1508653"/>
        <a:ext cx="1999775" cy="1508653"/>
      </dsp:txXfrm>
    </dsp:sp>
    <dsp:sp modelId="{E9556B8B-DF7A-40E0-971E-C16E176E2821}">
      <dsp:nvSpPr>
        <dsp:cNvPr id="0" name=""/>
        <dsp:cNvSpPr/>
      </dsp:nvSpPr>
      <dsp:spPr>
        <a:xfrm>
          <a:off x="0" y="3017307"/>
          <a:ext cx="4614865" cy="1508653"/>
        </a:xfrm>
        <a:prstGeom prst="trapezoid">
          <a:avLst>
            <a:gd name="adj" fmla="val 50982"/>
          </a:avLst>
        </a:prstGeom>
        <a:solidFill>
          <a:schemeClr val="accent1">
            <a:shade val="80000"/>
            <a:hueOff val="306246"/>
            <a:satOff val="-4392"/>
            <a:lumOff val="25615"/>
            <a:alphaOff val="0"/>
          </a:schemeClr>
        </a:solidFill>
        <a:ln>
          <a:noFill/>
        </a:ln>
        <a:effectLst>
          <a:outerShdw blurRad="40000" dist="20000" dir="5400000" rotWithShape="0">
            <a:srgbClr val="000000">
              <a:alpha val="38000"/>
            </a:srgbClr>
          </a:outerShdw>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txBody>
        <a:bodyPr spcFirstLastPara="0" vert="horz" wrap="square" lIns="71120" tIns="71120" rIns="71120" bIns="71120" numCol="1" spcCol="1270" anchor="ctr" anchorCtr="0">
          <a:noAutofit/>
        </a:bodyPr>
        <a:lstStyle/>
        <a:p>
          <a:pPr lvl="0" algn="ctr" defTabSz="2489200">
            <a:lnSpc>
              <a:spcPct val="90000"/>
            </a:lnSpc>
            <a:spcBef>
              <a:spcPct val="0"/>
            </a:spcBef>
            <a:spcAft>
              <a:spcPct val="35000"/>
            </a:spcAft>
          </a:pPr>
          <a:r>
            <a:rPr lang="cs-CZ" sz="5600" kern="1200" dirty="0"/>
            <a:t>Operative </a:t>
          </a:r>
        </a:p>
      </dsp:txBody>
      <dsp:txXfrm>
        <a:off x="807601" y="3017307"/>
        <a:ext cx="2999662" cy="1508653"/>
      </dsp:txXfrm>
    </dsp:sp>
  </dsp:spTree>
</dsp:drawing>
</file>

<file path=ppt/diagrams/layout1.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7">
  <dgm:title val=""/>
  <dgm:desc val=""/>
  <dgm:catLst>
    <dgm:cat type="3D" pri="11700"/>
  </dgm:catLst>
  <dgm:scene3d>
    <a:camera prst="perspectiveLeft" zoom="91000"/>
    <a:lightRig rig="threePt" dir="t">
      <a:rot lat="0" lon="0" rev="20640000"/>
    </a:lightRig>
  </dgm:scene3d>
  <dgm:styleLbl name="node0">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lnNode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vennNode1">
    <dgm:scene3d>
      <a:camera prst="orthographicFront"/>
      <a:lightRig rig="threePt" dir="t"/>
    </dgm:scene3d>
    <dgm:sp3d extrusionH="50600" prstMaterial="clear">
      <a:bevelT w="101600" h="80600" prst="relaxedInset"/>
      <a:bevelB w="80600" h="80600" prst="relaxedInset"/>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extrusionH="50600" prstMaterial="metal">
      <a:bevelT w="101600" h="80600" prst="relaxedInset"/>
      <a:bevelB w="80600" h="80600" prst="relaxedInset"/>
    </dgm:sp3d>
    <dgm:txPr/>
    <dgm:style>
      <a:lnRef idx="1">
        <a:scrgbClr r="0" g="0" b="0"/>
      </a:lnRef>
      <a:fillRef idx="1">
        <a:scrgbClr r="0" g="0" b="0"/>
      </a:fillRef>
      <a:effectRef idx="1">
        <a:scrgbClr r="0" g="0" b="0"/>
      </a:effectRef>
      <a:fontRef idx="minor">
        <a:schemeClr val="dk1"/>
      </a:fontRef>
    </dgm:style>
  </dgm:styleLbl>
  <dgm:styleLbl name="node1">
    <dgm:scene3d>
      <a:camera prst="orthographicFront"/>
      <a:lightRig rig="threePt" dir="t"/>
    </dgm:scene3d>
    <dgm:sp3d extrusionH="50600" prstMaterial="metal">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2">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3">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4">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fgImgPlace1">
    <dgm:scene3d>
      <a:camera prst="orthographicFront"/>
      <a:lightRig rig="threePt" dir="t"/>
    </dgm:scene3d>
    <dgm:sp3d z="57200" extrusionH="10600" prstMaterial="plastic">
      <a:bevelT w="101600" h="8600" prst="relaxedInset"/>
      <a:bevelB w="8600" h="8600" prst="relaxedInset"/>
    </dgm:sp3d>
    <dgm:txPr/>
    <dgm:style>
      <a:lnRef idx="0">
        <a:scrgbClr r="0" g="0" b="0"/>
      </a:lnRef>
      <a:fillRef idx="1">
        <a:scrgbClr r="0" g="0" b="0"/>
      </a:fillRef>
      <a:effectRef idx="1">
        <a:scrgbClr r="0" g="0" b="0"/>
      </a:effectRef>
      <a:fontRef idx="minor"/>
    </dgm:style>
  </dgm:styleLbl>
  <dgm:styleLbl name="alignImgPlace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dgm:style>
  </dgm:styleLbl>
  <dgm:styleLbl name="bgImgPlace1">
    <dgm:scene3d>
      <a:camera prst="orthographicFront"/>
      <a:lightRig rig="threePt" dir="t"/>
    </dgm:scene3d>
    <dgm:sp3d z="-211800" extrusionH="10600" prstMaterial="plastic">
      <a:bevelT w="101600" h="8600" prst="relaxedInset"/>
      <a:bevelB w="8600" h="8600" prst="relaxedInset"/>
    </dgm:sp3d>
    <dgm:txPr/>
    <dgm:style>
      <a:lnRef idx="0">
        <a:scrgbClr r="0" g="0" b="0"/>
      </a:lnRef>
      <a:fillRef idx="1">
        <a:scrgbClr r="0" g="0" b="0"/>
      </a:fillRef>
      <a:effectRef idx="1">
        <a:scrgbClr r="0" g="0" b="0"/>
      </a:effectRef>
      <a:fontRef idx="minor"/>
    </dgm:style>
  </dgm:styleLbl>
  <dgm:styleLbl name="sibTrans2D1">
    <dgm:scene3d>
      <a:camera prst="orthographicFront"/>
      <a:lightRig rig="threePt" dir="t"/>
    </dgm:scene3d>
    <dgm:sp3d z="-110000">
      <a:bevelT w="40600" h="20600" prst="relaxedInset"/>
    </dgm:sp3d>
    <dgm:txPr/>
    <dgm:style>
      <a:lnRef idx="0">
        <a:scrgbClr r="0" g="0" b="0"/>
      </a:lnRef>
      <a:fillRef idx="1">
        <a:scrgbClr r="0" g="0" b="0"/>
      </a:fillRef>
      <a:effectRef idx="2">
        <a:scrgbClr r="0" g="0" b="0"/>
      </a:effectRef>
      <a:fontRef idx="minor"/>
    </dgm:style>
  </dgm:styleLbl>
  <dgm:styleLbl name="fgSibTrans2D1">
    <dgm:scene3d>
      <a:camera prst="orthographicFront"/>
      <a:lightRig rig="threePt" dir="t"/>
    </dgm:scene3d>
    <dgm:sp3d z="10600">
      <a:bevelT w="40600" h="20600" prst="relaxedInset"/>
    </dgm:sp3d>
    <dgm:txPr/>
    <dgm:style>
      <a:lnRef idx="0">
        <a:scrgbClr r="0" g="0" b="0"/>
      </a:lnRef>
      <a:fillRef idx="1">
        <a:scrgbClr r="0" g="0" b="0"/>
      </a:fillRef>
      <a:effectRef idx="2">
        <a:scrgbClr r="0" g="0" b="0"/>
      </a:effectRef>
      <a:fontRef idx="minor"/>
    </dgm:style>
  </dgm:styleLbl>
  <dgm:styleLbl name="bgSibTrans2D1">
    <dgm:scene3d>
      <a:camera prst="orthographicFront"/>
      <a:lightRig rig="threePt" dir="t"/>
    </dgm:scene3d>
    <dgm:sp3d z="-211800">
      <a:bevelT w="40600" h="20600" prst="relaxedInset"/>
    </dgm:sp3d>
    <dgm:txPr/>
    <dgm:style>
      <a:lnRef idx="0">
        <a:scrgbClr r="0" g="0" b="0"/>
      </a:lnRef>
      <a:fillRef idx="1">
        <a:scrgbClr r="0" g="0" b="0"/>
      </a:fillRef>
      <a:effectRef idx="2">
        <a:scrgbClr r="0" g="0" b="0"/>
      </a:effectRef>
      <a:fontRef idx="minor"/>
    </dgm:style>
  </dgm:styleLbl>
  <dgm:styleLbl name="sibTrans1D1">
    <dgm:scene3d>
      <a:camera prst="orthographicFront"/>
      <a:lightRig rig="threePt" dir="t"/>
    </dgm:scene3d>
    <dgm:sp3d z="-110000"/>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0000"/>
    <dgm:txPr/>
    <dgm:style>
      <a:lnRef idx="1">
        <a:scrgbClr r="0" g="0" b="0"/>
      </a:lnRef>
      <a:fillRef idx="1">
        <a:scrgbClr r="0" g="0" b="0"/>
      </a:fillRef>
      <a:effectRef idx="0">
        <a:scrgbClr r="0" g="0" b="0"/>
      </a:effectRef>
      <a:fontRef idx="minor"/>
    </dgm:style>
  </dgm:styleLbl>
  <dgm:styleLbl name="asst0">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2">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3">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4">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parChTrans2D1">
    <dgm:scene3d>
      <a:camera prst="orthographicFront"/>
      <a:lightRig rig="threePt" dir="t"/>
    </dgm:scene3d>
    <dgm:sp3d z="-110000">
      <a:bevelT w="40600" h="20600" prst="relaxedInset"/>
    </dgm:sp3d>
    <dgm:txPr/>
    <dgm:style>
      <a:lnRef idx="0">
        <a:scrgbClr r="0" g="0" b="0"/>
      </a:lnRef>
      <a:fillRef idx="1">
        <a:scrgbClr r="0" g="0" b="0"/>
      </a:fillRef>
      <a:effectRef idx="0">
        <a:scrgbClr r="0" g="0" b="0"/>
      </a:effectRef>
      <a:fontRef idx="minor"/>
    </dgm:style>
  </dgm:styleLbl>
  <dgm:styleLbl name="parChTrans2D2">
    <dgm:scene3d>
      <a:camera prst="orthographicFront"/>
      <a:lightRig rig="threePt" dir="t"/>
    </dgm:scene3d>
    <dgm:sp3d z="-110000">
      <a:bevelT w="40600" h="20600" prst="relaxedInset"/>
    </dgm:sp3d>
    <dgm:txPr/>
    <dgm:style>
      <a:lnRef idx="0">
        <a:scrgbClr r="0" g="0" b="0"/>
      </a:lnRef>
      <a:fillRef idx="1">
        <a:scrgbClr r="0" g="0" b="0"/>
      </a:fillRef>
      <a:effectRef idx="0">
        <a:scrgbClr r="0" g="0" b="0"/>
      </a:effectRef>
      <a:fontRef idx="minor"/>
    </dgm:style>
  </dgm:styleLbl>
  <dgm:styleLbl name="parChTrans2D3">
    <dgm:scene3d>
      <a:camera prst="orthographicFront"/>
      <a:lightRig rig="threePt" dir="t"/>
    </dgm:scene3d>
    <dgm:sp3d z="-110000"/>
    <dgm:txPr/>
    <dgm:style>
      <a:lnRef idx="0">
        <a:scrgbClr r="0" g="0" b="0"/>
      </a:lnRef>
      <a:fillRef idx="1">
        <a:scrgbClr r="0" g="0" b="0"/>
      </a:fillRef>
      <a:effectRef idx="0">
        <a:scrgbClr r="0" g="0" b="0"/>
      </a:effectRef>
      <a:fontRef idx="minor"/>
    </dgm:style>
  </dgm:styleLbl>
  <dgm:styleLbl name="parChTrans2D4">
    <dgm:scene3d>
      <a:camera prst="orthographicFront"/>
      <a:lightRig rig="threePt" dir="t"/>
    </dgm:scene3d>
    <dgm:sp3d z="-110000"/>
    <dgm:txPr/>
    <dgm:style>
      <a:lnRef idx="0">
        <a:scrgbClr r="0" g="0" b="0"/>
      </a:lnRef>
      <a:fillRef idx="1">
        <a:scrgbClr r="0" g="0" b="0"/>
      </a:fillRef>
      <a:effectRef idx="0">
        <a:scrgbClr r="0" g="0" b="0"/>
      </a:effectRef>
      <a:fontRef idx="minor"/>
    </dgm:style>
  </dgm:styleLbl>
  <dgm:styleLbl name="parChTrans1D1">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161800" extrusionH="10600" prstMaterial="matte">
      <a:bevelT w="90600" h="18600" prst="softRound"/>
      <a:bevelB w="48600" h="8600" prst="relaxedInset"/>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extrusionH="50600">
      <a:bevelT w="101600" h="80600"/>
      <a:bevelB w="80600" h="80600"/>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extrusionH="50600">
      <a:bevelT w="101600" h="80600"/>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z="-161800" extrusionH="10600" prstMaterial="matte">
      <a:bevelT w="90600" h="18600" prst="softRound"/>
      <a:bevelB w="48600" h="8600" prst="relaxedInset"/>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z="572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solidAlignAcc1">
    <dgm:scene3d>
      <a:camera prst="orthographicFront"/>
      <a:lightRig rig="threePt" dir="t"/>
    </dgm:scene3d>
    <dgm:sp3d extrusionH="50600" contourW="3000">
      <a:bevelT w="101600" h="80600" prst="relaxedInset"/>
      <a:bevelB w="80600" h="80600" prst="relaxedInset"/>
    </dgm:sp3d>
    <dgm:txPr/>
    <dgm:style>
      <a:lnRef idx="0">
        <a:scrgbClr r="0" g="0" b="0"/>
      </a:lnRef>
      <a:fillRef idx="1">
        <a:scrgbClr r="0" g="0" b="0"/>
      </a:fillRef>
      <a:effectRef idx="0">
        <a:scrgbClr r="0" g="0" b="0"/>
      </a:effectRef>
      <a:fontRef idx="minor"/>
    </dgm:style>
  </dgm:styleLbl>
  <dgm:styleLbl name="solidBgAcc1">
    <dgm:scene3d>
      <a:camera prst="orthographicFront"/>
      <a:lightRig rig="threePt" dir="t"/>
    </dgm:scene3d>
    <dgm:sp3d z="-161800" extrusionH="10600" contourW="3000">
      <a:bevelT w="48600" h="8600" prst="softRound"/>
      <a:bevelB w="48600" h="8600" prst="relaxedInset"/>
    </dgm:sp3d>
    <dgm:txPr/>
    <dgm:style>
      <a:lnRef idx="0">
        <a:scrgbClr r="0" g="0" b="0"/>
      </a:lnRef>
      <a:fillRef idx="1">
        <a:scrgbClr r="0" g="0" b="0"/>
      </a:fillRef>
      <a:effectRef idx="0">
        <a:scrgbClr r="0" g="0" b="0"/>
      </a:effectRef>
      <a:fontRef idx="minor"/>
    </dgm:style>
  </dgm:styleLbl>
  <dgm:styleLbl name="fgAccFollowNode1">
    <dgm:scene3d>
      <a:camera prst="orthographicFront"/>
      <a:lightRig rig="threePt" dir="t"/>
    </dgm:scene3d>
    <dgm:sp3d z="572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50600" contourW="3000">
      <a:bevelT w="101600" h="80600" prst="relaxedInset"/>
      <a:bevelB w="80600" h="80600" prst="relaxedInset"/>
    </dgm:sp3d>
    <dgm:txPr/>
    <dgm:style>
      <a:lnRef idx="0">
        <a:scrgbClr r="0" g="0" b="0"/>
      </a:lnRef>
      <a:fillRef idx="1">
        <a:scrgbClr r="0" g="0" b="0"/>
      </a:fillRef>
      <a:effectRef idx="0">
        <a:scrgbClr r="0" g="0" b="0"/>
      </a:effectRef>
      <a:fontRef idx="minor"/>
    </dgm:style>
  </dgm:styleLbl>
  <dgm:styleLbl name="bgAccFollowNode1">
    <dgm:scene3d>
      <a:camera prst="orthographicFront"/>
      <a:lightRig rig="threePt" dir="t"/>
    </dgm:scene3d>
    <dgm:sp3d z="-161800" extrusionH="10600" contourW="3000">
      <a:bevelT w="48600" h="8600" prst="relaxedInset"/>
      <a:bevelB w="48600" h="8600" prst="relaxedInset"/>
    </dgm:sp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1618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50600">
      <a:bevelT w="80600" h="80600" prst="relaxedInset"/>
      <a:bevelB w="80600" h="80600" prst="relaxedInset"/>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7200" extrusionH="600" contourW="3000" prstMaterial="plastic">
      <a:bevelT w="80600" h="18600" prst="relaxedInset"/>
      <a:bevelB w="80600" h="8600" prst="relaxedInset"/>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Zástupný symbol pro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B0C7478-1870-437A-897B-13AFD07D40AC}" type="datetimeFigureOut">
              <a:rPr lang="en-US" smtClean="0"/>
              <a:t>10/8/2020</a:t>
            </a:fld>
            <a:endParaRPr lang="en-US"/>
          </a:p>
        </p:txBody>
      </p:sp>
      <p:sp>
        <p:nvSpPr>
          <p:cNvPr id="4" name="Zástupný symbol pro obrázek snímku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Zástupný symbol pro poznámky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6" name="Zástupný symbol pro zápatí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Zástupný symbol pro číslo snímk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8EA9FC6-BE84-401B-A91B-AA630C45B660}" type="slidenum">
              <a:rPr lang="en-US" smtClean="0"/>
              <a:t>‹#›</a:t>
            </a:fld>
            <a:endParaRPr lang="en-US"/>
          </a:p>
        </p:txBody>
      </p:sp>
    </p:spTree>
    <p:extLst>
      <p:ext uri="{BB962C8B-B14F-4D97-AF65-F5344CB8AC3E}">
        <p14:creationId xmlns:p14="http://schemas.microsoft.com/office/powerpoint/2010/main" val="283593752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This</a:t>
            </a:r>
            <a:r>
              <a:rPr lang="cs-CZ" dirty="0" smtClean="0"/>
              <a:t> </a:t>
            </a:r>
            <a:r>
              <a:rPr lang="cs-CZ" dirty="0" err="1" smtClean="0"/>
              <a:t>is</a:t>
            </a:r>
            <a:r>
              <a:rPr lang="cs-CZ" baseline="0" dirty="0" smtClean="0"/>
              <a:t> </a:t>
            </a:r>
            <a:r>
              <a:rPr lang="cs-CZ" baseline="0" dirty="0" err="1" smtClean="0"/>
              <a:t>the</a:t>
            </a:r>
            <a:r>
              <a:rPr lang="cs-CZ" baseline="0" dirty="0" smtClean="0"/>
              <a:t> </a:t>
            </a:r>
            <a:r>
              <a:rPr lang="cs-CZ" baseline="0" dirty="0" err="1" smtClean="0"/>
              <a:t>final</a:t>
            </a:r>
            <a:r>
              <a:rPr lang="cs-CZ" baseline="0" dirty="0" smtClean="0"/>
              <a:t> test </a:t>
            </a:r>
            <a:r>
              <a:rPr lang="cs-CZ" baseline="0" dirty="0" err="1" smtClean="0"/>
              <a:t>practice</a:t>
            </a:r>
            <a:r>
              <a:rPr lang="cs-CZ" baseline="0" dirty="0" smtClean="0"/>
              <a:t>:</a:t>
            </a:r>
          </a:p>
          <a:p>
            <a:endParaRPr lang="cs-CZ" baseline="0" dirty="0" smtClean="0"/>
          </a:p>
          <a:p>
            <a:r>
              <a:rPr lang="en-GB" sz="1200" kern="1200" dirty="0" smtClean="0">
                <a:solidFill>
                  <a:schemeClr val="tx1"/>
                </a:solidFill>
                <a:effectLst/>
                <a:latin typeface="+mn-lt"/>
                <a:ea typeface="+mn-ea"/>
                <a:cs typeface="+mn-cs"/>
              </a:rPr>
              <a:t>Apply your knowledge of </a:t>
            </a:r>
            <a:r>
              <a:rPr lang="en-GB" sz="1200" b="1" kern="1200" dirty="0" smtClean="0">
                <a:solidFill>
                  <a:schemeClr val="tx1"/>
                </a:solidFill>
                <a:effectLst/>
                <a:latin typeface="+mn-lt"/>
                <a:ea typeface="+mn-ea"/>
                <a:cs typeface="+mn-cs"/>
              </a:rPr>
              <a:t>Strategic Marketing</a:t>
            </a:r>
            <a:r>
              <a:rPr lang="en-GB" sz="1200" kern="1200" dirty="0" smtClean="0">
                <a:solidFill>
                  <a:schemeClr val="tx1"/>
                </a:solidFill>
                <a:effectLst/>
                <a:latin typeface="+mn-lt"/>
                <a:ea typeface="+mn-ea"/>
                <a:cs typeface="+mn-cs"/>
              </a:rPr>
              <a:t> on </a:t>
            </a:r>
            <a:r>
              <a:rPr lang="en-GB" sz="1200" b="1" kern="1200" dirty="0" smtClean="0">
                <a:solidFill>
                  <a:schemeClr val="tx1"/>
                </a:solidFill>
                <a:effectLst/>
                <a:latin typeface="+mn-lt"/>
                <a:ea typeface="+mn-ea"/>
                <a:cs typeface="+mn-cs"/>
              </a:rPr>
              <a:t>Twigs Ltd.</a:t>
            </a:r>
            <a:r>
              <a:rPr lang="en-GB" sz="1200" kern="1200" dirty="0" smtClean="0">
                <a:solidFill>
                  <a:schemeClr val="tx1"/>
                </a:solidFill>
                <a:effectLst/>
                <a:latin typeface="+mn-lt"/>
                <a:ea typeface="+mn-ea"/>
                <a:cs typeface="+mn-cs"/>
              </a:rPr>
              <a:t>, which manufactures wooden chairs in 5 different variants. The company is new, regional, 3rd year on the market. It is growing by 30 % every year. Has 5 employees already. Create for them: </a:t>
            </a:r>
            <a:r>
              <a:rPr lang="en-GB" sz="1200" b="1" kern="1200" dirty="0" smtClean="0">
                <a:solidFill>
                  <a:schemeClr val="tx1"/>
                </a:solidFill>
                <a:effectLst/>
                <a:latin typeface="+mn-lt"/>
                <a:ea typeface="+mn-ea"/>
                <a:cs typeface="+mn-cs"/>
              </a:rPr>
              <a:t>vision</a:t>
            </a:r>
            <a:r>
              <a:rPr lang="en-GB" sz="1200" kern="1200" dirty="0" smtClean="0">
                <a:solidFill>
                  <a:schemeClr val="tx1"/>
                </a:solidFill>
                <a:effectLst/>
                <a:latin typeface="+mn-lt"/>
                <a:ea typeface="+mn-ea"/>
                <a:cs typeface="+mn-cs"/>
              </a:rPr>
              <a:t>, </a:t>
            </a:r>
            <a:r>
              <a:rPr lang="en-GB" sz="1200" b="1" kern="1200" dirty="0" smtClean="0">
                <a:solidFill>
                  <a:schemeClr val="tx1"/>
                </a:solidFill>
                <a:effectLst/>
                <a:latin typeface="+mn-lt"/>
                <a:ea typeface="+mn-ea"/>
                <a:cs typeface="+mn-cs"/>
              </a:rPr>
              <a:t>mission</a:t>
            </a:r>
            <a:r>
              <a:rPr lang="en-GB" sz="1200" kern="1200" dirty="0" smtClean="0">
                <a:solidFill>
                  <a:schemeClr val="tx1"/>
                </a:solidFill>
                <a:effectLst/>
                <a:latin typeface="+mn-lt"/>
                <a:ea typeface="+mn-ea"/>
                <a:cs typeface="+mn-cs"/>
              </a:rPr>
              <a:t>, suggest what </a:t>
            </a:r>
            <a:r>
              <a:rPr lang="en-GB" sz="1200" b="1" kern="1200" dirty="0" smtClean="0">
                <a:solidFill>
                  <a:schemeClr val="tx1"/>
                </a:solidFill>
                <a:effectLst/>
                <a:latin typeface="+mn-lt"/>
                <a:ea typeface="+mn-ea"/>
                <a:cs typeface="+mn-cs"/>
              </a:rPr>
              <a:t>analysis</a:t>
            </a:r>
            <a:r>
              <a:rPr lang="en-GB" sz="1200" kern="1200" dirty="0" smtClean="0">
                <a:solidFill>
                  <a:schemeClr val="tx1"/>
                </a:solidFill>
                <a:effectLst/>
                <a:latin typeface="+mn-lt"/>
                <a:ea typeface="+mn-ea"/>
                <a:cs typeface="+mn-cs"/>
              </a:rPr>
              <a:t> should be done and why, set </a:t>
            </a:r>
            <a:r>
              <a:rPr lang="en-GB" sz="1200" b="1" kern="1200" dirty="0" smtClean="0">
                <a:solidFill>
                  <a:schemeClr val="tx1"/>
                </a:solidFill>
                <a:effectLst/>
                <a:latin typeface="+mn-lt"/>
                <a:ea typeface="+mn-ea"/>
                <a:cs typeface="+mn-cs"/>
              </a:rPr>
              <a:t>strategic objectives</a:t>
            </a:r>
            <a:r>
              <a:rPr lang="en-GB" sz="1200" kern="1200" dirty="0" smtClean="0">
                <a:solidFill>
                  <a:schemeClr val="tx1"/>
                </a:solidFill>
                <a:effectLst/>
                <a:latin typeface="+mn-lt"/>
                <a:ea typeface="+mn-ea"/>
                <a:cs typeface="+mn-cs"/>
              </a:rPr>
              <a:t>, what </a:t>
            </a:r>
            <a:r>
              <a:rPr lang="en-GB" sz="1200" b="1" kern="1200" dirty="0" smtClean="0">
                <a:solidFill>
                  <a:schemeClr val="tx1"/>
                </a:solidFill>
                <a:effectLst/>
                <a:latin typeface="+mn-lt"/>
                <a:ea typeface="+mn-ea"/>
                <a:cs typeface="+mn-cs"/>
              </a:rPr>
              <a:t>strategy</a:t>
            </a:r>
            <a:r>
              <a:rPr lang="en-GB" sz="1200" kern="1200" dirty="0" smtClean="0">
                <a:solidFill>
                  <a:schemeClr val="tx1"/>
                </a:solidFill>
                <a:effectLst/>
                <a:latin typeface="+mn-lt"/>
                <a:ea typeface="+mn-ea"/>
                <a:cs typeface="+mn-cs"/>
              </a:rPr>
              <a:t> to choose and why, set </a:t>
            </a:r>
            <a:r>
              <a:rPr lang="en-GB" sz="1200" b="1" kern="1200" dirty="0" smtClean="0">
                <a:solidFill>
                  <a:schemeClr val="tx1"/>
                </a:solidFill>
                <a:effectLst/>
                <a:latin typeface="+mn-lt"/>
                <a:ea typeface="+mn-ea"/>
                <a:cs typeface="+mn-cs"/>
              </a:rPr>
              <a:t>marketing mix</a:t>
            </a:r>
            <a:r>
              <a:rPr lang="en-GB" sz="1200" kern="1200" dirty="0" smtClean="0">
                <a:solidFill>
                  <a:schemeClr val="tx1"/>
                </a:solidFill>
                <a:effectLst/>
                <a:latin typeface="+mn-lt"/>
                <a:ea typeface="+mn-ea"/>
                <a:cs typeface="+mn-cs"/>
              </a:rPr>
              <a:t>. (20 points)</a:t>
            </a:r>
            <a:endParaRPr lang="cs-CZ" dirty="0"/>
          </a:p>
        </p:txBody>
      </p:sp>
      <p:sp>
        <p:nvSpPr>
          <p:cNvPr id="4" name="Zástupný symbol pro číslo snímku 3"/>
          <p:cNvSpPr>
            <a:spLocks noGrp="1"/>
          </p:cNvSpPr>
          <p:nvPr>
            <p:ph type="sldNum" sz="quarter" idx="10"/>
          </p:nvPr>
        </p:nvSpPr>
        <p:spPr/>
        <p:txBody>
          <a:bodyPr/>
          <a:lstStyle/>
          <a:p>
            <a:fld id="{B8EA9FC6-BE84-401B-A91B-AA630C45B660}" type="slidenum">
              <a:rPr lang="en-US" smtClean="0"/>
              <a:t>2</a:t>
            </a:fld>
            <a:endParaRPr lang="en-US"/>
          </a:p>
        </p:txBody>
      </p:sp>
    </p:spTree>
    <p:extLst>
      <p:ext uri="{BB962C8B-B14F-4D97-AF65-F5344CB8AC3E}">
        <p14:creationId xmlns:p14="http://schemas.microsoft.com/office/powerpoint/2010/main" val="335369603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dirty="0"/>
              <a:t>(Osterwalder a </a:t>
            </a:r>
            <a:r>
              <a:rPr lang="de-DE" dirty="0" err="1"/>
              <a:t>Pigneur</a:t>
            </a:r>
            <a:r>
              <a:rPr lang="de-DE" dirty="0"/>
              <a:t>, 2010, </a:t>
            </a:r>
            <a:r>
              <a:rPr lang="cs-CZ" dirty="0"/>
              <a:t>p</a:t>
            </a:r>
            <a:r>
              <a:rPr lang="de-DE" dirty="0"/>
              <a:t>. </a:t>
            </a:r>
            <a:r>
              <a:rPr lang="cs-CZ" dirty="0"/>
              <a:t>30-33</a:t>
            </a:r>
            <a:r>
              <a:rPr lang="de-DE" dirty="0"/>
              <a:t>)</a:t>
            </a:r>
            <a:endParaRPr lang="cs-CZ" dirty="0"/>
          </a:p>
          <a:p>
            <a:endParaRPr lang="en-US" dirty="0"/>
          </a:p>
        </p:txBody>
      </p:sp>
      <p:sp>
        <p:nvSpPr>
          <p:cNvPr id="4" name="Zástupný symbol pro číslo snímku 3"/>
          <p:cNvSpPr>
            <a:spLocks noGrp="1"/>
          </p:cNvSpPr>
          <p:nvPr>
            <p:ph type="sldNum" sz="quarter" idx="10"/>
          </p:nvPr>
        </p:nvSpPr>
        <p:spPr/>
        <p:txBody>
          <a:bodyPr/>
          <a:lstStyle/>
          <a:p>
            <a:fld id="{B8EA9FC6-BE84-401B-A91B-AA630C45B660}" type="slidenum">
              <a:rPr lang="en-US" smtClean="0"/>
              <a:t>43</a:t>
            </a:fld>
            <a:endParaRPr lang="en-US"/>
          </a:p>
        </p:txBody>
      </p:sp>
    </p:spTree>
    <p:extLst>
      <p:ext uri="{BB962C8B-B14F-4D97-AF65-F5344CB8AC3E}">
        <p14:creationId xmlns:p14="http://schemas.microsoft.com/office/powerpoint/2010/main" val="6043567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dirty="0"/>
              <a:t>(Osterwalder a </a:t>
            </a:r>
            <a:r>
              <a:rPr lang="de-DE" dirty="0" err="1"/>
              <a:t>Pigneur</a:t>
            </a:r>
            <a:r>
              <a:rPr lang="de-DE" dirty="0"/>
              <a:t>, 2010, </a:t>
            </a:r>
            <a:r>
              <a:rPr lang="cs-CZ" dirty="0"/>
              <a:t>p</a:t>
            </a:r>
            <a:r>
              <a:rPr lang="de-DE" dirty="0"/>
              <a:t>. </a:t>
            </a:r>
            <a:r>
              <a:rPr lang="cs-CZ" dirty="0"/>
              <a:t>34-35</a:t>
            </a:r>
            <a:r>
              <a:rPr lang="de-DE" dirty="0"/>
              <a:t>)</a:t>
            </a:r>
            <a:endParaRPr lang="cs-CZ" dirty="0"/>
          </a:p>
          <a:p>
            <a:endParaRPr lang="en-US" dirty="0"/>
          </a:p>
        </p:txBody>
      </p:sp>
      <p:sp>
        <p:nvSpPr>
          <p:cNvPr id="4" name="Zástupný symbol pro číslo snímku 3"/>
          <p:cNvSpPr>
            <a:spLocks noGrp="1"/>
          </p:cNvSpPr>
          <p:nvPr>
            <p:ph type="sldNum" sz="quarter" idx="10"/>
          </p:nvPr>
        </p:nvSpPr>
        <p:spPr/>
        <p:txBody>
          <a:bodyPr/>
          <a:lstStyle/>
          <a:p>
            <a:fld id="{B8EA9FC6-BE84-401B-A91B-AA630C45B660}" type="slidenum">
              <a:rPr lang="en-US" smtClean="0"/>
              <a:t>44</a:t>
            </a:fld>
            <a:endParaRPr lang="en-US"/>
          </a:p>
        </p:txBody>
      </p:sp>
    </p:spTree>
    <p:extLst>
      <p:ext uri="{BB962C8B-B14F-4D97-AF65-F5344CB8AC3E}">
        <p14:creationId xmlns:p14="http://schemas.microsoft.com/office/powerpoint/2010/main" val="340937784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dirty="0"/>
              <a:t>(Osterwalder a </a:t>
            </a:r>
            <a:r>
              <a:rPr lang="de-DE" dirty="0" err="1"/>
              <a:t>Pigneur</a:t>
            </a:r>
            <a:r>
              <a:rPr lang="de-DE" dirty="0"/>
              <a:t>, 2010, </a:t>
            </a:r>
            <a:r>
              <a:rPr lang="cs-CZ" dirty="0"/>
              <a:t>p</a:t>
            </a:r>
            <a:r>
              <a:rPr lang="de-DE" dirty="0"/>
              <a:t>. </a:t>
            </a:r>
            <a:r>
              <a:rPr lang="cs-CZ" dirty="0"/>
              <a:t>36-37</a:t>
            </a:r>
            <a:r>
              <a:rPr lang="de-DE" dirty="0"/>
              <a:t>)</a:t>
            </a:r>
            <a:endParaRPr lang="cs-CZ" dirty="0"/>
          </a:p>
          <a:p>
            <a:endParaRPr lang="en-US" dirty="0"/>
          </a:p>
        </p:txBody>
      </p:sp>
      <p:sp>
        <p:nvSpPr>
          <p:cNvPr id="4" name="Zástupný symbol pro číslo snímku 3"/>
          <p:cNvSpPr>
            <a:spLocks noGrp="1"/>
          </p:cNvSpPr>
          <p:nvPr>
            <p:ph type="sldNum" sz="quarter" idx="10"/>
          </p:nvPr>
        </p:nvSpPr>
        <p:spPr/>
        <p:txBody>
          <a:bodyPr/>
          <a:lstStyle/>
          <a:p>
            <a:fld id="{B8EA9FC6-BE84-401B-A91B-AA630C45B660}" type="slidenum">
              <a:rPr lang="en-US" smtClean="0"/>
              <a:t>45</a:t>
            </a:fld>
            <a:endParaRPr lang="en-US"/>
          </a:p>
        </p:txBody>
      </p:sp>
    </p:spTree>
    <p:extLst>
      <p:ext uri="{BB962C8B-B14F-4D97-AF65-F5344CB8AC3E}">
        <p14:creationId xmlns:p14="http://schemas.microsoft.com/office/powerpoint/2010/main" val="314479414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dirty="0"/>
              <a:t>(Osterwalder a </a:t>
            </a:r>
            <a:r>
              <a:rPr lang="de-DE" dirty="0" err="1"/>
              <a:t>Pigneur</a:t>
            </a:r>
            <a:r>
              <a:rPr lang="de-DE" dirty="0"/>
              <a:t>, 2010, </a:t>
            </a:r>
            <a:r>
              <a:rPr lang="cs-CZ" dirty="0"/>
              <a:t>p</a:t>
            </a:r>
            <a:r>
              <a:rPr lang="de-DE" dirty="0"/>
              <a:t>. </a:t>
            </a:r>
            <a:r>
              <a:rPr lang="cs-CZ" dirty="0"/>
              <a:t>38-39</a:t>
            </a:r>
            <a:r>
              <a:rPr lang="de-DE" dirty="0"/>
              <a:t>)</a:t>
            </a:r>
            <a:endParaRPr lang="cs-CZ" dirty="0"/>
          </a:p>
          <a:p>
            <a:endParaRPr lang="en-US" dirty="0"/>
          </a:p>
        </p:txBody>
      </p:sp>
      <p:sp>
        <p:nvSpPr>
          <p:cNvPr id="4" name="Zástupný symbol pro číslo snímku 3"/>
          <p:cNvSpPr>
            <a:spLocks noGrp="1"/>
          </p:cNvSpPr>
          <p:nvPr>
            <p:ph type="sldNum" sz="quarter" idx="10"/>
          </p:nvPr>
        </p:nvSpPr>
        <p:spPr/>
        <p:txBody>
          <a:bodyPr/>
          <a:lstStyle/>
          <a:p>
            <a:fld id="{B8EA9FC6-BE84-401B-A91B-AA630C45B660}" type="slidenum">
              <a:rPr lang="en-US" smtClean="0"/>
              <a:t>46</a:t>
            </a:fld>
            <a:endParaRPr lang="en-US"/>
          </a:p>
        </p:txBody>
      </p:sp>
    </p:spTree>
    <p:extLst>
      <p:ext uri="{BB962C8B-B14F-4D97-AF65-F5344CB8AC3E}">
        <p14:creationId xmlns:p14="http://schemas.microsoft.com/office/powerpoint/2010/main" val="139442229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dirty="0"/>
              <a:t>(Osterwalder a </a:t>
            </a:r>
            <a:r>
              <a:rPr lang="de-DE" dirty="0" err="1"/>
              <a:t>Pigneur</a:t>
            </a:r>
            <a:r>
              <a:rPr lang="de-DE" dirty="0"/>
              <a:t>, 2010, </a:t>
            </a:r>
            <a:r>
              <a:rPr lang="cs-CZ" dirty="0"/>
              <a:t>p</a:t>
            </a:r>
            <a:r>
              <a:rPr lang="de-DE" dirty="0"/>
              <a:t>. </a:t>
            </a:r>
            <a:r>
              <a:rPr lang="cs-CZ" dirty="0"/>
              <a:t>40-41</a:t>
            </a:r>
            <a:r>
              <a:rPr lang="de-DE" dirty="0"/>
              <a:t>)</a:t>
            </a:r>
            <a:endParaRPr lang="cs-CZ" dirty="0"/>
          </a:p>
          <a:p>
            <a:endParaRPr lang="en-US" dirty="0"/>
          </a:p>
        </p:txBody>
      </p:sp>
      <p:sp>
        <p:nvSpPr>
          <p:cNvPr id="4" name="Zástupný symbol pro číslo snímku 3"/>
          <p:cNvSpPr>
            <a:spLocks noGrp="1"/>
          </p:cNvSpPr>
          <p:nvPr>
            <p:ph type="sldNum" sz="quarter" idx="10"/>
          </p:nvPr>
        </p:nvSpPr>
        <p:spPr/>
        <p:txBody>
          <a:bodyPr/>
          <a:lstStyle/>
          <a:p>
            <a:fld id="{B8EA9FC6-BE84-401B-A91B-AA630C45B660}" type="slidenum">
              <a:rPr lang="en-US" smtClean="0"/>
              <a:t>47</a:t>
            </a:fld>
            <a:endParaRPr lang="en-US"/>
          </a:p>
        </p:txBody>
      </p:sp>
    </p:spTree>
    <p:extLst>
      <p:ext uri="{BB962C8B-B14F-4D97-AF65-F5344CB8AC3E}">
        <p14:creationId xmlns:p14="http://schemas.microsoft.com/office/powerpoint/2010/main" val="269038577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dirty="0"/>
              <a:t>(Osterwalder a </a:t>
            </a:r>
            <a:r>
              <a:rPr lang="de-DE" dirty="0" err="1"/>
              <a:t>Pigneur</a:t>
            </a:r>
            <a:r>
              <a:rPr lang="de-DE" dirty="0"/>
              <a:t>, 2010, </a:t>
            </a:r>
            <a:r>
              <a:rPr lang="cs-CZ" dirty="0"/>
              <a:t>p</a:t>
            </a:r>
            <a:r>
              <a:rPr lang="de-DE" dirty="0"/>
              <a:t>. </a:t>
            </a:r>
            <a:r>
              <a:rPr lang="cs-CZ" dirty="0"/>
              <a:t>26-27</a:t>
            </a:r>
            <a:r>
              <a:rPr lang="de-DE" dirty="0"/>
              <a:t>)</a:t>
            </a:r>
            <a:endParaRPr lang="cs-CZ" dirty="0"/>
          </a:p>
          <a:p>
            <a:endParaRPr lang="en-US" dirty="0"/>
          </a:p>
        </p:txBody>
      </p:sp>
      <p:sp>
        <p:nvSpPr>
          <p:cNvPr id="4" name="Zástupný symbol pro číslo snímku 3"/>
          <p:cNvSpPr>
            <a:spLocks noGrp="1"/>
          </p:cNvSpPr>
          <p:nvPr>
            <p:ph type="sldNum" sz="quarter" idx="10"/>
          </p:nvPr>
        </p:nvSpPr>
        <p:spPr/>
        <p:txBody>
          <a:bodyPr/>
          <a:lstStyle/>
          <a:p>
            <a:fld id="{B8EA9FC6-BE84-401B-A91B-AA630C45B660}" type="slidenum">
              <a:rPr lang="en-US" smtClean="0"/>
              <a:t>48</a:t>
            </a:fld>
            <a:endParaRPr lang="en-US"/>
          </a:p>
        </p:txBody>
      </p:sp>
    </p:spTree>
    <p:extLst>
      <p:ext uri="{BB962C8B-B14F-4D97-AF65-F5344CB8AC3E}">
        <p14:creationId xmlns:p14="http://schemas.microsoft.com/office/powerpoint/2010/main" val="395375387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en-US" dirty="0"/>
          </a:p>
        </p:txBody>
      </p:sp>
      <p:sp>
        <p:nvSpPr>
          <p:cNvPr id="4" name="Zástupný symbol pro číslo snímku 3"/>
          <p:cNvSpPr>
            <a:spLocks noGrp="1"/>
          </p:cNvSpPr>
          <p:nvPr>
            <p:ph type="sldNum" sz="quarter" idx="10"/>
          </p:nvPr>
        </p:nvSpPr>
        <p:spPr/>
        <p:txBody>
          <a:bodyPr/>
          <a:lstStyle/>
          <a:p>
            <a:fld id="{B8EA9FC6-BE84-401B-A91B-AA630C45B660}" type="slidenum">
              <a:rPr lang="en-US" smtClean="0"/>
              <a:t>49</a:t>
            </a:fld>
            <a:endParaRPr lang="en-US"/>
          </a:p>
        </p:txBody>
      </p:sp>
    </p:spTree>
    <p:extLst>
      <p:ext uri="{BB962C8B-B14F-4D97-AF65-F5344CB8AC3E}">
        <p14:creationId xmlns:p14="http://schemas.microsoft.com/office/powerpoint/2010/main" val="10445642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a:t>Source: </a:t>
            </a:r>
            <a:r>
              <a:rPr lang="cs-CZ" dirty="0" err="1"/>
              <a:t>Čichovský</a:t>
            </a:r>
            <a:r>
              <a:rPr lang="cs-CZ" dirty="0"/>
              <a:t>, 2013,</a:t>
            </a:r>
            <a:r>
              <a:rPr lang="cs-CZ" baseline="0" dirty="0"/>
              <a:t> s. 15-17</a:t>
            </a:r>
            <a:endParaRPr lang="en-US" dirty="0"/>
          </a:p>
        </p:txBody>
      </p:sp>
      <p:sp>
        <p:nvSpPr>
          <p:cNvPr id="4" name="Zástupný symbol pro číslo snímku 3"/>
          <p:cNvSpPr>
            <a:spLocks noGrp="1"/>
          </p:cNvSpPr>
          <p:nvPr>
            <p:ph type="sldNum" sz="quarter" idx="10"/>
          </p:nvPr>
        </p:nvSpPr>
        <p:spPr/>
        <p:txBody>
          <a:bodyPr/>
          <a:lstStyle/>
          <a:p>
            <a:fld id="{B8EA9FC6-BE84-401B-A91B-AA630C45B660}" type="slidenum">
              <a:rPr lang="en-US" smtClean="0"/>
              <a:t>9</a:t>
            </a:fld>
            <a:endParaRPr lang="en-US"/>
          </a:p>
        </p:txBody>
      </p:sp>
    </p:spTree>
    <p:extLst>
      <p:ext uri="{BB962C8B-B14F-4D97-AF65-F5344CB8AC3E}">
        <p14:creationId xmlns:p14="http://schemas.microsoft.com/office/powerpoint/2010/main" val="176159076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cs-CZ"/>
              <a:t>http://www.fastcompany.com/3001650/5-marketing-tools-apple-exploits-build-hype</a:t>
            </a:r>
          </a:p>
          <a:p>
            <a:endParaRPr lang="en-US"/>
          </a:p>
        </p:txBody>
      </p:sp>
      <p:sp>
        <p:nvSpPr>
          <p:cNvPr id="4" name="Zástupný symbol pro číslo snímku 3"/>
          <p:cNvSpPr>
            <a:spLocks noGrp="1"/>
          </p:cNvSpPr>
          <p:nvPr>
            <p:ph type="sldNum" sz="quarter" idx="10"/>
          </p:nvPr>
        </p:nvSpPr>
        <p:spPr/>
        <p:txBody>
          <a:bodyPr/>
          <a:lstStyle/>
          <a:p>
            <a:fld id="{B8EA9FC6-BE84-401B-A91B-AA630C45B660}" type="slidenum">
              <a:rPr lang="en-US" smtClean="0"/>
              <a:t>36</a:t>
            </a:fld>
            <a:endParaRPr lang="en-US"/>
          </a:p>
        </p:txBody>
      </p:sp>
    </p:spTree>
    <p:extLst>
      <p:ext uri="{BB962C8B-B14F-4D97-AF65-F5344CB8AC3E}">
        <p14:creationId xmlns:p14="http://schemas.microsoft.com/office/powerpoint/2010/main" val="299196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en-US" dirty="0"/>
          </a:p>
        </p:txBody>
      </p:sp>
      <p:sp>
        <p:nvSpPr>
          <p:cNvPr id="4" name="Zástupný symbol pro číslo snímku 3"/>
          <p:cNvSpPr>
            <a:spLocks noGrp="1"/>
          </p:cNvSpPr>
          <p:nvPr>
            <p:ph type="sldNum" sz="quarter" idx="10"/>
          </p:nvPr>
        </p:nvSpPr>
        <p:spPr/>
        <p:txBody>
          <a:bodyPr/>
          <a:lstStyle/>
          <a:p>
            <a:fld id="{B8EA9FC6-BE84-401B-A91B-AA630C45B660}" type="slidenum">
              <a:rPr lang="en-US" smtClean="0"/>
              <a:t>37</a:t>
            </a:fld>
            <a:endParaRPr lang="en-US"/>
          </a:p>
        </p:txBody>
      </p:sp>
    </p:spTree>
    <p:extLst>
      <p:ext uri="{BB962C8B-B14F-4D97-AF65-F5344CB8AC3E}">
        <p14:creationId xmlns:p14="http://schemas.microsoft.com/office/powerpoint/2010/main" val="225449903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en-US" dirty="0"/>
          </a:p>
        </p:txBody>
      </p:sp>
      <p:sp>
        <p:nvSpPr>
          <p:cNvPr id="4" name="Zástupný symbol pro číslo snímku 3"/>
          <p:cNvSpPr>
            <a:spLocks noGrp="1"/>
          </p:cNvSpPr>
          <p:nvPr>
            <p:ph type="sldNum" sz="quarter" idx="10"/>
          </p:nvPr>
        </p:nvSpPr>
        <p:spPr/>
        <p:txBody>
          <a:bodyPr/>
          <a:lstStyle/>
          <a:p>
            <a:fld id="{B8EA9FC6-BE84-401B-A91B-AA630C45B660}" type="slidenum">
              <a:rPr lang="en-US" smtClean="0"/>
              <a:t>38</a:t>
            </a:fld>
            <a:endParaRPr lang="en-US"/>
          </a:p>
        </p:txBody>
      </p:sp>
    </p:spTree>
    <p:extLst>
      <p:ext uri="{BB962C8B-B14F-4D97-AF65-F5344CB8AC3E}">
        <p14:creationId xmlns:p14="http://schemas.microsoft.com/office/powerpoint/2010/main" val="388099436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dirty="0"/>
              <a:t>(Osterwalder a </a:t>
            </a:r>
            <a:r>
              <a:rPr lang="de-DE" dirty="0" err="1"/>
              <a:t>Pigneur</a:t>
            </a:r>
            <a:r>
              <a:rPr lang="de-DE" dirty="0"/>
              <a:t>, 2010, </a:t>
            </a:r>
            <a:r>
              <a:rPr lang="cs-CZ" dirty="0"/>
              <a:t>p</a:t>
            </a:r>
            <a:r>
              <a:rPr lang="de-DE" dirty="0"/>
              <a:t>. </a:t>
            </a:r>
            <a:r>
              <a:rPr lang="cs-CZ" dirty="0"/>
              <a:t>20-21</a:t>
            </a:r>
            <a:r>
              <a:rPr lang="de-DE" dirty="0"/>
              <a:t>)</a:t>
            </a:r>
            <a:endParaRPr lang="cs-CZ" dirty="0"/>
          </a:p>
          <a:p>
            <a:endParaRPr lang="en-US" dirty="0"/>
          </a:p>
        </p:txBody>
      </p:sp>
      <p:sp>
        <p:nvSpPr>
          <p:cNvPr id="4" name="Zástupný symbol pro číslo snímku 3"/>
          <p:cNvSpPr>
            <a:spLocks noGrp="1"/>
          </p:cNvSpPr>
          <p:nvPr>
            <p:ph type="sldNum" sz="quarter" idx="10"/>
          </p:nvPr>
        </p:nvSpPr>
        <p:spPr/>
        <p:txBody>
          <a:bodyPr/>
          <a:lstStyle/>
          <a:p>
            <a:fld id="{B8EA9FC6-BE84-401B-A91B-AA630C45B660}" type="slidenum">
              <a:rPr lang="en-US" smtClean="0"/>
              <a:t>39</a:t>
            </a:fld>
            <a:endParaRPr lang="en-US"/>
          </a:p>
        </p:txBody>
      </p:sp>
    </p:spTree>
    <p:extLst>
      <p:ext uri="{BB962C8B-B14F-4D97-AF65-F5344CB8AC3E}">
        <p14:creationId xmlns:p14="http://schemas.microsoft.com/office/powerpoint/2010/main" val="421033829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dirty="0"/>
              <a:t>(Osterwalder a </a:t>
            </a:r>
            <a:r>
              <a:rPr lang="de-DE" dirty="0" err="1"/>
              <a:t>Pigneur</a:t>
            </a:r>
            <a:r>
              <a:rPr lang="de-DE" dirty="0"/>
              <a:t>, 2010, </a:t>
            </a:r>
            <a:r>
              <a:rPr lang="cs-CZ" dirty="0"/>
              <a:t>p</a:t>
            </a:r>
            <a:r>
              <a:rPr lang="de-DE" dirty="0"/>
              <a:t>. </a:t>
            </a:r>
            <a:r>
              <a:rPr lang="cs-CZ" dirty="0"/>
              <a:t>22-25</a:t>
            </a:r>
            <a:r>
              <a:rPr lang="de-DE" dirty="0"/>
              <a:t>)</a:t>
            </a:r>
            <a:endParaRPr lang="cs-CZ" dirty="0"/>
          </a:p>
          <a:p>
            <a:endParaRPr lang="en-US" dirty="0"/>
          </a:p>
        </p:txBody>
      </p:sp>
      <p:sp>
        <p:nvSpPr>
          <p:cNvPr id="4" name="Zástupný symbol pro číslo snímku 3"/>
          <p:cNvSpPr>
            <a:spLocks noGrp="1"/>
          </p:cNvSpPr>
          <p:nvPr>
            <p:ph type="sldNum" sz="quarter" idx="10"/>
          </p:nvPr>
        </p:nvSpPr>
        <p:spPr/>
        <p:txBody>
          <a:bodyPr/>
          <a:lstStyle/>
          <a:p>
            <a:fld id="{B8EA9FC6-BE84-401B-A91B-AA630C45B660}" type="slidenum">
              <a:rPr lang="en-US" smtClean="0"/>
              <a:t>40</a:t>
            </a:fld>
            <a:endParaRPr lang="en-US"/>
          </a:p>
        </p:txBody>
      </p:sp>
    </p:spTree>
    <p:extLst>
      <p:ext uri="{BB962C8B-B14F-4D97-AF65-F5344CB8AC3E}">
        <p14:creationId xmlns:p14="http://schemas.microsoft.com/office/powerpoint/2010/main" val="394097787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dirty="0"/>
              <a:t>(Osterwalder a </a:t>
            </a:r>
            <a:r>
              <a:rPr lang="de-DE" dirty="0" err="1"/>
              <a:t>Pigneur</a:t>
            </a:r>
            <a:r>
              <a:rPr lang="de-DE" dirty="0"/>
              <a:t>, 2010, </a:t>
            </a:r>
            <a:r>
              <a:rPr lang="cs-CZ" dirty="0"/>
              <a:t>p</a:t>
            </a:r>
            <a:r>
              <a:rPr lang="de-DE" dirty="0"/>
              <a:t>. </a:t>
            </a:r>
            <a:r>
              <a:rPr lang="cs-CZ" dirty="0"/>
              <a:t>26-27</a:t>
            </a:r>
            <a:r>
              <a:rPr lang="de-DE" dirty="0"/>
              <a:t>)</a:t>
            </a:r>
            <a:endParaRPr lang="cs-CZ" dirty="0"/>
          </a:p>
          <a:p>
            <a:endParaRPr lang="en-US" dirty="0"/>
          </a:p>
        </p:txBody>
      </p:sp>
      <p:sp>
        <p:nvSpPr>
          <p:cNvPr id="4" name="Zástupný symbol pro číslo snímku 3"/>
          <p:cNvSpPr>
            <a:spLocks noGrp="1"/>
          </p:cNvSpPr>
          <p:nvPr>
            <p:ph type="sldNum" sz="quarter" idx="10"/>
          </p:nvPr>
        </p:nvSpPr>
        <p:spPr/>
        <p:txBody>
          <a:bodyPr/>
          <a:lstStyle/>
          <a:p>
            <a:fld id="{B8EA9FC6-BE84-401B-A91B-AA630C45B660}" type="slidenum">
              <a:rPr lang="en-US" smtClean="0"/>
              <a:t>41</a:t>
            </a:fld>
            <a:endParaRPr lang="en-US"/>
          </a:p>
        </p:txBody>
      </p:sp>
    </p:spTree>
    <p:extLst>
      <p:ext uri="{BB962C8B-B14F-4D97-AF65-F5344CB8AC3E}">
        <p14:creationId xmlns:p14="http://schemas.microsoft.com/office/powerpoint/2010/main" val="70551024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dirty="0"/>
              <a:t>(Osterwalder a </a:t>
            </a:r>
            <a:r>
              <a:rPr lang="de-DE" dirty="0" err="1"/>
              <a:t>Pigneur</a:t>
            </a:r>
            <a:r>
              <a:rPr lang="de-DE" dirty="0"/>
              <a:t>, 2010, </a:t>
            </a:r>
            <a:r>
              <a:rPr lang="cs-CZ" dirty="0"/>
              <a:t>p</a:t>
            </a:r>
            <a:r>
              <a:rPr lang="de-DE" dirty="0"/>
              <a:t>. </a:t>
            </a:r>
            <a:r>
              <a:rPr lang="cs-CZ" dirty="0"/>
              <a:t>28-29</a:t>
            </a:r>
            <a:r>
              <a:rPr lang="de-DE" dirty="0"/>
              <a:t>)</a:t>
            </a:r>
            <a:endParaRPr lang="cs-CZ" dirty="0"/>
          </a:p>
          <a:p>
            <a:endParaRPr lang="en-US" dirty="0"/>
          </a:p>
        </p:txBody>
      </p:sp>
      <p:sp>
        <p:nvSpPr>
          <p:cNvPr id="4" name="Zástupný symbol pro číslo snímku 3"/>
          <p:cNvSpPr>
            <a:spLocks noGrp="1"/>
          </p:cNvSpPr>
          <p:nvPr>
            <p:ph type="sldNum" sz="quarter" idx="10"/>
          </p:nvPr>
        </p:nvSpPr>
        <p:spPr/>
        <p:txBody>
          <a:bodyPr/>
          <a:lstStyle/>
          <a:p>
            <a:fld id="{B8EA9FC6-BE84-401B-A91B-AA630C45B660}" type="slidenum">
              <a:rPr lang="en-US" smtClean="0"/>
              <a:t>42</a:t>
            </a:fld>
            <a:endParaRPr lang="en-US"/>
          </a:p>
        </p:txBody>
      </p:sp>
    </p:spTree>
    <p:extLst>
      <p:ext uri="{BB962C8B-B14F-4D97-AF65-F5344CB8AC3E}">
        <p14:creationId xmlns:p14="http://schemas.microsoft.com/office/powerpoint/2010/main" val="8881870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a:t>Kliknutím lze upravit styl.</a:t>
            </a:r>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a:t>Kliknutím lze upravit styl předlohy.</a:t>
            </a:r>
          </a:p>
        </p:txBody>
      </p:sp>
      <p:sp>
        <p:nvSpPr>
          <p:cNvPr id="4" name="Zástupný symbol pro datum 3"/>
          <p:cNvSpPr>
            <a:spLocks noGrp="1"/>
          </p:cNvSpPr>
          <p:nvPr>
            <p:ph type="dt" sz="half" idx="10"/>
          </p:nvPr>
        </p:nvSpPr>
        <p:spPr/>
        <p:txBody>
          <a:bodyPr/>
          <a:lstStyle>
            <a:lvl1pPr>
              <a:defRPr/>
            </a:lvl1pPr>
          </a:lstStyle>
          <a:p>
            <a:pPr>
              <a:defRPr/>
            </a:pPr>
            <a:fld id="{CD4DD7FA-A0FA-4012-A98F-15A09618F799}" type="datetimeFigureOut">
              <a:rPr lang="cs-CZ"/>
              <a:pPr>
                <a:defRPr/>
              </a:pPr>
              <a:t>08.10.2020</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A18ADDDF-1264-4F28-8338-EC1E07F3DEE5}" type="slidenum">
              <a:rPr lang="cs-CZ" altLang="cs-CZ"/>
              <a:pPr>
                <a:defRPr/>
              </a:pPr>
              <a:t>‹#›</a:t>
            </a:fld>
            <a:endParaRPr lang="cs-CZ" altLang="cs-CZ"/>
          </a:p>
        </p:txBody>
      </p:sp>
    </p:spTree>
    <p:extLst>
      <p:ext uri="{BB962C8B-B14F-4D97-AF65-F5344CB8AC3E}">
        <p14:creationId xmlns:p14="http://schemas.microsoft.com/office/powerpoint/2010/main" val="5771258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svislý text 2"/>
          <p:cNvSpPr>
            <a:spLocks noGrp="1"/>
          </p:cNvSpPr>
          <p:nvPr>
            <p:ph type="body" orient="vert" idx="1"/>
          </p:nvPr>
        </p:nvSpPr>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lvl1pPr>
              <a:defRPr/>
            </a:lvl1pPr>
          </a:lstStyle>
          <a:p>
            <a:pPr>
              <a:defRPr/>
            </a:pPr>
            <a:fld id="{8142B50E-3DA8-4309-9076-4D02E7FD53CC}" type="datetimeFigureOut">
              <a:rPr lang="cs-CZ"/>
              <a:pPr>
                <a:defRPr/>
              </a:pPr>
              <a:t>08.10.2020</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63CB83C9-5B4C-4800-9FD3-945C60804B34}" type="slidenum">
              <a:rPr lang="cs-CZ" altLang="cs-CZ"/>
              <a:pPr>
                <a:defRPr/>
              </a:pPr>
              <a:t>‹#›</a:t>
            </a:fld>
            <a:endParaRPr lang="cs-CZ" altLang="cs-CZ"/>
          </a:p>
        </p:txBody>
      </p:sp>
    </p:spTree>
    <p:extLst>
      <p:ext uri="{BB962C8B-B14F-4D97-AF65-F5344CB8AC3E}">
        <p14:creationId xmlns:p14="http://schemas.microsoft.com/office/powerpoint/2010/main" val="15902147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a:t>Kliknutím lze upravit styl.</a:t>
            </a:r>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lvl1pPr>
              <a:defRPr/>
            </a:lvl1pPr>
          </a:lstStyle>
          <a:p>
            <a:pPr>
              <a:defRPr/>
            </a:pPr>
            <a:fld id="{F5BE6D05-4501-4B0C-91E8-06A0EFE8D207}" type="datetimeFigureOut">
              <a:rPr lang="cs-CZ"/>
              <a:pPr>
                <a:defRPr/>
              </a:pPr>
              <a:t>08.10.2020</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4AD71501-7BD9-4790-9FCF-670D1CE8DC9C}" type="slidenum">
              <a:rPr lang="cs-CZ" altLang="cs-CZ"/>
              <a:pPr>
                <a:defRPr/>
              </a:pPr>
              <a:t>‹#›</a:t>
            </a:fld>
            <a:endParaRPr lang="cs-CZ" altLang="cs-CZ"/>
          </a:p>
        </p:txBody>
      </p:sp>
    </p:spTree>
    <p:extLst>
      <p:ext uri="{BB962C8B-B14F-4D97-AF65-F5344CB8AC3E}">
        <p14:creationId xmlns:p14="http://schemas.microsoft.com/office/powerpoint/2010/main" val="365818964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143000" y="1122363"/>
            <a:ext cx="6858000" cy="2387600"/>
          </a:xfrm>
        </p:spPr>
        <p:txBody>
          <a:bodyPr anchor="b"/>
          <a:lstStyle>
            <a:lvl1pPr algn="ctr">
              <a:defRPr sz="6000"/>
            </a:lvl1pPr>
          </a:lstStyle>
          <a:p>
            <a:r>
              <a:rPr lang="cs-CZ"/>
              <a:t>Kliknutím lze upravit styl.</a:t>
            </a:r>
          </a:p>
        </p:txBody>
      </p:sp>
      <p:sp>
        <p:nvSpPr>
          <p:cNvPr id="3" name="Podnadpis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lze upravit styl předlohy.</a:t>
            </a:r>
          </a:p>
        </p:txBody>
      </p:sp>
      <p:sp>
        <p:nvSpPr>
          <p:cNvPr id="4" name="Zástupný symbol pro datum 3"/>
          <p:cNvSpPr>
            <a:spLocks noGrp="1"/>
          </p:cNvSpPr>
          <p:nvPr>
            <p:ph type="dt" sz="half" idx="10"/>
          </p:nvPr>
        </p:nvSpPr>
        <p:spPr/>
        <p:txBody>
          <a:bodyPr/>
          <a:lstStyle/>
          <a:p>
            <a:fld id="{BAAB6CF5-6D0E-4832-A128-5D76418DBB90}" type="datetimeFigureOut">
              <a:rPr lang="cs-CZ" smtClean="0"/>
              <a:t>08.10.2020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47DE1257-616D-4DFF-BC7B-1D110706FE5F}" type="slidenum">
              <a:rPr lang="cs-CZ" smtClean="0"/>
              <a:t>‹#›</a:t>
            </a:fld>
            <a:endParaRPr lang="cs-CZ"/>
          </a:p>
        </p:txBody>
      </p:sp>
    </p:spTree>
    <p:extLst>
      <p:ext uri="{BB962C8B-B14F-4D97-AF65-F5344CB8AC3E}">
        <p14:creationId xmlns:p14="http://schemas.microsoft.com/office/powerpoint/2010/main" val="87600480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BAAB6CF5-6D0E-4832-A128-5D76418DBB90}" type="datetimeFigureOut">
              <a:rPr lang="cs-CZ" smtClean="0"/>
              <a:t>08.10.2020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47DE1257-616D-4DFF-BC7B-1D110706FE5F}" type="slidenum">
              <a:rPr lang="cs-CZ" smtClean="0"/>
              <a:t>‹#›</a:t>
            </a:fld>
            <a:endParaRPr lang="cs-CZ"/>
          </a:p>
        </p:txBody>
      </p:sp>
    </p:spTree>
    <p:extLst>
      <p:ext uri="{BB962C8B-B14F-4D97-AF65-F5344CB8AC3E}">
        <p14:creationId xmlns:p14="http://schemas.microsoft.com/office/powerpoint/2010/main" val="1127646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623888" y="1709738"/>
            <a:ext cx="7886700" cy="2852737"/>
          </a:xfrm>
        </p:spPr>
        <p:txBody>
          <a:bodyPr anchor="b"/>
          <a:lstStyle>
            <a:lvl1pPr>
              <a:defRPr sz="6000"/>
            </a:lvl1pPr>
          </a:lstStyle>
          <a:p>
            <a:r>
              <a:rPr lang="cs-CZ"/>
              <a:t>Kliknutím lze upravit styl.</a:t>
            </a:r>
          </a:p>
        </p:txBody>
      </p:sp>
      <p:sp>
        <p:nvSpPr>
          <p:cNvPr id="3" name="Zástupný symbol pro text 2"/>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Kliknutím lze upravit styly předlohy textu.</a:t>
            </a:r>
          </a:p>
        </p:txBody>
      </p:sp>
      <p:sp>
        <p:nvSpPr>
          <p:cNvPr id="4" name="Zástupný symbol pro datum 3"/>
          <p:cNvSpPr>
            <a:spLocks noGrp="1"/>
          </p:cNvSpPr>
          <p:nvPr>
            <p:ph type="dt" sz="half" idx="10"/>
          </p:nvPr>
        </p:nvSpPr>
        <p:spPr/>
        <p:txBody>
          <a:bodyPr/>
          <a:lstStyle/>
          <a:p>
            <a:fld id="{BAAB6CF5-6D0E-4832-A128-5D76418DBB90}" type="datetimeFigureOut">
              <a:rPr lang="cs-CZ" smtClean="0"/>
              <a:t>08.10.2020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47DE1257-616D-4DFF-BC7B-1D110706FE5F}" type="slidenum">
              <a:rPr lang="cs-CZ" smtClean="0"/>
              <a:t>‹#›</a:t>
            </a:fld>
            <a:endParaRPr lang="cs-CZ"/>
          </a:p>
        </p:txBody>
      </p:sp>
    </p:spTree>
    <p:extLst>
      <p:ext uri="{BB962C8B-B14F-4D97-AF65-F5344CB8AC3E}">
        <p14:creationId xmlns:p14="http://schemas.microsoft.com/office/powerpoint/2010/main" val="161328384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sz="half" idx="1"/>
          </p:nvPr>
        </p:nvSpPr>
        <p:spPr>
          <a:xfrm>
            <a:off x="628650" y="1825625"/>
            <a:ext cx="3867150" cy="4351338"/>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4648200" y="1825625"/>
            <a:ext cx="3867150" cy="4351338"/>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1"/>
          </p:cNvSpPr>
          <p:nvPr>
            <p:ph type="dt" sz="half" idx="10"/>
          </p:nvPr>
        </p:nvSpPr>
        <p:spPr/>
        <p:txBody>
          <a:bodyPr/>
          <a:lstStyle/>
          <a:p>
            <a:fld id="{BAAB6CF5-6D0E-4832-A128-5D76418DBB90}" type="datetimeFigureOut">
              <a:rPr lang="cs-CZ" smtClean="0"/>
              <a:t>08.10.2020</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47DE1257-616D-4DFF-BC7B-1D110706FE5F}" type="slidenum">
              <a:rPr lang="cs-CZ" smtClean="0"/>
              <a:t>‹#›</a:t>
            </a:fld>
            <a:endParaRPr lang="cs-CZ"/>
          </a:p>
        </p:txBody>
      </p:sp>
    </p:spTree>
    <p:extLst>
      <p:ext uri="{BB962C8B-B14F-4D97-AF65-F5344CB8AC3E}">
        <p14:creationId xmlns:p14="http://schemas.microsoft.com/office/powerpoint/2010/main" val="112412682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630238" y="365125"/>
            <a:ext cx="7886700" cy="1325563"/>
          </a:xfrm>
        </p:spPr>
        <p:txBody>
          <a:bodyPr/>
          <a:lstStyle/>
          <a:p>
            <a:r>
              <a:rPr lang="cs-CZ"/>
              <a:t>Kliknutím lze upravit styl.</a:t>
            </a:r>
          </a:p>
        </p:txBody>
      </p:sp>
      <p:sp>
        <p:nvSpPr>
          <p:cNvPr id="3" name="Zástupný symbol pro text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4" name="Zástupný symbol pro obsah 3"/>
          <p:cNvSpPr>
            <a:spLocks noGrp="1"/>
          </p:cNvSpPr>
          <p:nvPr>
            <p:ph sz="half" idx="2"/>
          </p:nvPr>
        </p:nvSpPr>
        <p:spPr>
          <a:xfrm>
            <a:off x="630238" y="2505075"/>
            <a:ext cx="3868737" cy="3684588"/>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6" name="Zástupný symbol pro obsah 5"/>
          <p:cNvSpPr>
            <a:spLocks noGrp="1"/>
          </p:cNvSpPr>
          <p:nvPr>
            <p:ph sz="quarter" idx="4"/>
          </p:nvPr>
        </p:nvSpPr>
        <p:spPr>
          <a:xfrm>
            <a:off x="4629150" y="2505075"/>
            <a:ext cx="3887788" cy="3684588"/>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p:cNvSpPr>
            <a:spLocks noGrp="1"/>
          </p:cNvSpPr>
          <p:nvPr>
            <p:ph type="dt" sz="half" idx="10"/>
          </p:nvPr>
        </p:nvSpPr>
        <p:spPr/>
        <p:txBody>
          <a:bodyPr/>
          <a:lstStyle/>
          <a:p>
            <a:fld id="{BAAB6CF5-6D0E-4832-A128-5D76418DBB90}" type="datetimeFigureOut">
              <a:rPr lang="cs-CZ" smtClean="0"/>
              <a:t>08.10.2020</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47DE1257-616D-4DFF-BC7B-1D110706FE5F}" type="slidenum">
              <a:rPr lang="cs-CZ" smtClean="0"/>
              <a:t>‹#›</a:t>
            </a:fld>
            <a:endParaRPr lang="cs-CZ"/>
          </a:p>
        </p:txBody>
      </p:sp>
    </p:spTree>
    <p:extLst>
      <p:ext uri="{BB962C8B-B14F-4D97-AF65-F5344CB8AC3E}">
        <p14:creationId xmlns:p14="http://schemas.microsoft.com/office/powerpoint/2010/main" val="203194657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datum 2"/>
          <p:cNvSpPr>
            <a:spLocks noGrp="1"/>
          </p:cNvSpPr>
          <p:nvPr>
            <p:ph type="dt" sz="half" idx="10"/>
          </p:nvPr>
        </p:nvSpPr>
        <p:spPr/>
        <p:txBody>
          <a:bodyPr/>
          <a:lstStyle/>
          <a:p>
            <a:fld id="{BAAB6CF5-6D0E-4832-A128-5D76418DBB90}" type="datetimeFigureOut">
              <a:rPr lang="cs-CZ" smtClean="0"/>
              <a:t>08.10.2020</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47DE1257-616D-4DFF-BC7B-1D110706FE5F}" type="slidenum">
              <a:rPr lang="cs-CZ" smtClean="0"/>
              <a:t>‹#›</a:t>
            </a:fld>
            <a:endParaRPr lang="cs-CZ"/>
          </a:p>
        </p:txBody>
      </p:sp>
    </p:spTree>
    <p:extLst>
      <p:ext uri="{BB962C8B-B14F-4D97-AF65-F5344CB8AC3E}">
        <p14:creationId xmlns:p14="http://schemas.microsoft.com/office/powerpoint/2010/main" val="162814067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BAAB6CF5-6D0E-4832-A128-5D76418DBB90}" type="datetimeFigureOut">
              <a:rPr lang="cs-CZ" smtClean="0"/>
              <a:t>08.10.2020</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47DE1257-616D-4DFF-BC7B-1D110706FE5F}" type="slidenum">
              <a:rPr lang="cs-CZ" smtClean="0"/>
              <a:t>‹#›</a:t>
            </a:fld>
            <a:endParaRPr lang="cs-CZ"/>
          </a:p>
        </p:txBody>
      </p:sp>
    </p:spTree>
    <p:extLst>
      <p:ext uri="{BB962C8B-B14F-4D97-AF65-F5344CB8AC3E}">
        <p14:creationId xmlns:p14="http://schemas.microsoft.com/office/powerpoint/2010/main" val="172680520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630238" y="457200"/>
            <a:ext cx="2949575" cy="1600200"/>
          </a:xfrm>
        </p:spPr>
        <p:txBody>
          <a:bodyPr anchor="b"/>
          <a:lstStyle>
            <a:lvl1pPr>
              <a:defRPr sz="3200"/>
            </a:lvl1pPr>
          </a:lstStyle>
          <a:p>
            <a:r>
              <a:rPr lang="cs-CZ"/>
              <a:t>Kliknutím lze upravit styl.</a:t>
            </a:r>
          </a:p>
        </p:txBody>
      </p:sp>
      <p:sp>
        <p:nvSpPr>
          <p:cNvPr id="3" name="Zástupný symbol pro obsah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Kliknutím lze upravit styly předlohy textu.</a:t>
            </a:r>
          </a:p>
        </p:txBody>
      </p:sp>
      <p:sp>
        <p:nvSpPr>
          <p:cNvPr id="5" name="Zástupný symbol pro datum 4"/>
          <p:cNvSpPr>
            <a:spLocks noGrp="1"/>
          </p:cNvSpPr>
          <p:nvPr>
            <p:ph type="dt" sz="half" idx="10"/>
          </p:nvPr>
        </p:nvSpPr>
        <p:spPr/>
        <p:txBody>
          <a:bodyPr/>
          <a:lstStyle/>
          <a:p>
            <a:fld id="{BAAB6CF5-6D0E-4832-A128-5D76418DBB90}" type="datetimeFigureOut">
              <a:rPr lang="cs-CZ" smtClean="0"/>
              <a:t>08.10.2020</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47DE1257-616D-4DFF-BC7B-1D110706FE5F}" type="slidenum">
              <a:rPr lang="cs-CZ" smtClean="0"/>
              <a:t>‹#›</a:t>
            </a:fld>
            <a:endParaRPr lang="cs-CZ"/>
          </a:p>
        </p:txBody>
      </p:sp>
    </p:spTree>
    <p:extLst>
      <p:ext uri="{BB962C8B-B14F-4D97-AF65-F5344CB8AC3E}">
        <p14:creationId xmlns:p14="http://schemas.microsoft.com/office/powerpoint/2010/main" val="9867621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lvl1pPr>
              <a:defRPr/>
            </a:lvl1pPr>
          </a:lstStyle>
          <a:p>
            <a:pPr>
              <a:defRPr/>
            </a:pPr>
            <a:fld id="{98A700F2-724B-4B1E-B123-094AE7CD8C2F}" type="datetimeFigureOut">
              <a:rPr lang="cs-CZ"/>
              <a:pPr>
                <a:defRPr/>
              </a:pPr>
              <a:t>08.10.2020</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A09F7D87-A4E6-4B6E-9D27-4FA8003DE0F0}" type="slidenum">
              <a:rPr lang="cs-CZ" altLang="cs-CZ"/>
              <a:pPr>
                <a:defRPr/>
              </a:pPr>
              <a:t>‹#›</a:t>
            </a:fld>
            <a:endParaRPr lang="cs-CZ" altLang="cs-CZ"/>
          </a:p>
        </p:txBody>
      </p:sp>
    </p:spTree>
    <p:extLst>
      <p:ext uri="{BB962C8B-B14F-4D97-AF65-F5344CB8AC3E}">
        <p14:creationId xmlns:p14="http://schemas.microsoft.com/office/powerpoint/2010/main" val="23905235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630238" y="457200"/>
            <a:ext cx="2949575" cy="1600200"/>
          </a:xfrm>
        </p:spPr>
        <p:txBody>
          <a:bodyPr anchor="b"/>
          <a:lstStyle>
            <a:lvl1pPr>
              <a:defRPr sz="3200"/>
            </a:lvl1pPr>
          </a:lstStyle>
          <a:p>
            <a:r>
              <a:rPr lang="cs-CZ"/>
              <a:t>Kliknutím lze upravit styl.</a:t>
            </a:r>
          </a:p>
        </p:txBody>
      </p:sp>
      <p:sp>
        <p:nvSpPr>
          <p:cNvPr id="3" name="Zástupný symbol pro obrázek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Kliknutím lze upravit styly předlohy textu.</a:t>
            </a:r>
          </a:p>
        </p:txBody>
      </p:sp>
      <p:sp>
        <p:nvSpPr>
          <p:cNvPr id="5" name="Zástupný symbol pro datum 4"/>
          <p:cNvSpPr>
            <a:spLocks noGrp="1"/>
          </p:cNvSpPr>
          <p:nvPr>
            <p:ph type="dt" sz="half" idx="10"/>
          </p:nvPr>
        </p:nvSpPr>
        <p:spPr/>
        <p:txBody>
          <a:bodyPr/>
          <a:lstStyle/>
          <a:p>
            <a:fld id="{BAAB6CF5-6D0E-4832-A128-5D76418DBB90}" type="datetimeFigureOut">
              <a:rPr lang="cs-CZ" smtClean="0"/>
              <a:t>08.10.2020</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47DE1257-616D-4DFF-BC7B-1D110706FE5F}" type="slidenum">
              <a:rPr lang="cs-CZ" smtClean="0"/>
              <a:t>‹#›</a:t>
            </a:fld>
            <a:endParaRPr lang="cs-CZ"/>
          </a:p>
        </p:txBody>
      </p:sp>
    </p:spTree>
    <p:extLst>
      <p:ext uri="{BB962C8B-B14F-4D97-AF65-F5344CB8AC3E}">
        <p14:creationId xmlns:p14="http://schemas.microsoft.com/office/powerpoint/2010/main" val="50328980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svislý text 2"/>
          <p:cNvSpPr>
            <a:spLocks noGrp="1"/>
          </p:cNvSpPr>
          <p:nvPr>
            <p:ph type="body" orient="vert" idx="1"/>
          </p:nvPr>
        </p:nvSpPr>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BAAB6CF5-6D0E-4832-A128-5D76418DBB90}" type="datetimeFigureOut">
              <a:rPr lang="cs-CZ" smtClean="0"/>
              <a:t>08.10.2020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47DE1257-616D-4DFF-BC7B-1D110706FE5F}" type="slidenum">
              <a:rPr lang="cs-CZ" smtClean="0"/>
              <a:t>‹#›</a:t>
            </a:fld>
            <a:endParaRPr lang="cs-CZ"/>
          </a:p>
        </p:txBody>
      </p:sp>
    </p:spTree>
    <p:extLst>
      <p:ext uri="{BB962C8B-B14F-4D97-AF65-F5344CB8AC3E}">
        <p14:creationId xmlns:p14="http://schemas.microsoft.com/office/powerpoint/2010/main" val="85138813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543675" y="365125"/>
            <a:ext cx="1971675" cy="5811838"/>
          </a:xfrm>
        </p:spPr>
        <p:txBody>
          <a:bodyPr vert="eaVert"/>
          <a:lstStyle/>
          <a:p>
            <a:r>
              <a:rPr lang="cs-CZ"/>
              <a:t>Kliknutím lze upravit styl.</a:t>
            </a:r>
          </a:p>
        </p:txBody>
      </p:sp>
      <p:sp>
        <p:nvSpPr>
          <p:cNvPr id="3" name="Zástupný symbol pro svislý text 2"/>
          <p:cNvSpPr>
            <a:spLocks noGrp="1"/>
          </p:cNvSpPr>
          <p:nvPr>
            <p:ph type="body" orient="vert" idx="1"/>
          </p:nvPr>
        </p:nvSpPr>
        <p:spPr>
          <a:xfrm>
            <a:off x="628650" y="365125"/>
            <a:ext cx="5762625" cy="5811838"/>
          </a:xfrm>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BAAB6CF5-6D0E-4832-A128-5D76418DBB90}" type="datetimeFigureOut">
              <a:rPr lang="cs-CZ" smtClean="0"/>
              <a:t>08.10.2020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47DE1257-616D-4DFF-BC7B-1D110706FE5F}" type="slidenum">
              <a:rPr lang="cs-CZ" smtClean="0"/>
              <a:t>‹#›</a:t>
            </a:fld>
            <a:endParaRPr lang="cs-CZ"/>
          </a:p>
        </p:txBody>
      </p:sp>
    </p:spTree>
    <p:extLst>
      <p:ext uri="{BB962C8B-B14F-4D97-AF65-F5344CB8AC3E}">
        <p14:creationId xmlns:p14="http://schemas.microsoft.com/office/powerpoint/2010/main" val="34123365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a:t>Kliknutím lze upravit styl.</a:t>
            </a:r>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Kliknutím lze upravit styly předlohy textu.</a:t>
            </a:r>
          </a:p>
        </p:txBody>
      </p:sp>
      <p:sp>
        <p:nvSpPr>
          <p:cNvPr id="4" name="Zástupný symbol pro datum 3"/>
          <p:cNvSpPr>
            <a:spLocks noGrp="1"/>
          </p:cNvSpPr>
          <p:nvPr>
            <p:ph type="dt" sz="half" idx="10"/>
          </p:nvPr>
        </p:nvSpPr>
        <p:spPr/>
        <p:txBody>
          <a:bodyPr/>
          <a:lstStyle>
            <a:lvl1pPr>
              <a:defRPr/>
            </a:lvl1pPr>
          </a:lstStyle>
          <a:p>
            <a:pPr>
              <a:defRPr/>
            </a:pPr>
            <a:fld id="{1A2BFADF-DDC1-4400-8B64-5715C51EA3D1}" type="datetimeFigureOut">
              <a:rPr lang="cs-CZ"/>
              <a:pPr>
                <a:defRPr/>
              </a:pPr>
              <a:t>08.10.2020</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3A43CB71-E416-464C-86CB-A55091E5F12D}" type="slidenum">
              <a:rPr lang="cs-CZ" altLang="cs-CZ"/>
              <a:pPr>
                <a:defRPr/>
              </a:pPr>
              <a:t>‹#›</a:t>
            </a:fld>
            <a:endParaRPr lang="cs-CZ" altLang="cs-CZ"/>
          </a:p>
        </p:txBody>
      </p:sp>
    </p:spTree>
    <p:extLst>
      <p:ext uri="{BB962C8B-B14F-4D97-AF65-F5344CB8AC3E}">
        <p14:creationId xmlns:p14="http://schemas.microsoft.com/office/powerpoint/2010/main" val="22953530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3"/>
          <p:cNvSpPr>
            <a:spLocks noGrp="1"/>
          </p:cNvSpPr>
          <p:nvPr>
            <p:ph type="dt" sz="half" idx="10"/>
          </p:nvPr>
        </p:nvSpPr>
        <p:spPr/>
        <p:txBody>
          <a:bodyPr/>
          <a:lstStyle>
            <a:lvl1pPr>
              <a:defRPr/>
            </a:lvl1pPr>
          </a:lstStyle>
          <a:p>
            <a:pPr>
              <a:defRPr/>
            </a:pPr>
            <a:fld id="{250AE38D-4CF5-4C80-ABE4-FD162976B94B}" type="datetimeFigureOut">
              <a:rPr lang="cs-CZ"/>
              <a:pPr>
                <a:defRPr/>
              </a:pPr>
              <a:t>08.10.2020</a:t>
            </a:fld>
            <a:endParaRPr lang="cs-CZ"/>
          </a:p>
        </p:txBody>
      </p:sp>
      <p:sp>
        <p:nvSpPr>
          <p:cNvPr id="6" name="Zástupný symbol pro zápatí 4"/>
          <p:cNvSpPr>
            <a:spLocks noGrp="1"/>
          </p:cNvSpPr>
          <p:nvPr>
            <p:ph type="ftr" sz="quarter" idx="11"/>
          </p:nvPr>
        </p:nvSpPr>
        <p:spPr/>
        <p:txBody>
          <a:bodyPr/>
          <a:lstStyle>
            <a:lvl1pPr>
              <a:defRPr/>
            </a:lvl1pPr>
          </a:lstStyle>
          <a:p>
            <a:pPr>
              <a:defRPr/>
            </a:pPr>
            <a:endParaRPr lang="cs-CZ"/>
          </a:p>
        </p:txBody>
      </p:sp>
      <p:sp>
        <p:nvSpPr>
          <p:cNvPr id="7" name="Zástupný symbol pro číslo snímku 5"/>
          <p:cNvSpPr>
            <a:spLocks noGrp="1"/>
          </p:cNvSpPr>
          <p:nvPr>
            <p:ph type="sldNum" sz="quarter" idx="12"/>
          </p:nvPr>
        </p:nvSpPr>
        <p:spPr/>
        <p:txBody>
          <a:bodyPr/>
          <a:lstStyle>
            <a:lvl1pPr>
              <a:defRPr/>
            </a:lvl1pPr>
          </a:lstStyle>
          <a:p>
            <a:pPr>
              <a:defRPr/>
            </a:pPr>
            <a:fld id="{98F58CE5-2EB2-412A-9C0F-D009C00C8346}" type="slidenum">
              <a:rPr lang="cs-CZ" altLang="cs-CZ"/>
              <a:pPr>
                <a:defRPr/>
              </a:pPr>
              <a:t>‹#›</a:t>
            </a:fld>
            <a:endParaRPr lang="cs-CZ" altLang="cs-CZ"/>
          </a:p>
        </p:txBody>
      </p:sp>
    </p:spTree>
    <p:extLst>
      <p:ext uri="{BB962C8B-B14F-4D97-AF65-F5344CB8AC3E}">
        <p14:creationId xmlns:p14="http://schemas.microsoft.com/office/powerpoint/2010/main" val="2062080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a:t>Kliknutím lze upravit styl.</a:t>
            </a:r>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3"/>
          <p:cNvSpPr>
            <a:spLocks noGrp="1"/>
          </p:cNvSpPr>
          <p:nvPr>
            <p:ph type="dt" sz="half" idx="10"/>
          </p:nvPr>
        </p:nvSpPr>
        <p:spPr/>
        <p:txBody>
          <a:bodyPr/>
          <a:lstStyle>
            <a:lvl1pPr>
              <a:defRPr/>
            </a:lvl1pPr>
          </a:lstStyle>
          <a:p>
            <a:pPr>
              <a:defRPr/>
            </a:pPr>
            <a:fld id="{D4D6E249-19AE-459C-A3E5-D1C2CC123D00}" type="datetimeFigureOut">
              <a:rPr lang="cs-CZ"/>
              <a:pPr>
                <a:defRPr/>
              </a:pPr>
              <a:t>08.10.2020</a:t>
            </a:fld>
            <a:endParaRPr lang="cs-CZ"/>
          </a:p>
        </p:txBody>
      </p:sp>
      <p:sp>
        <p:nvSpPr>
          <p:cNvPr id="8" name="Zástupný symbol pro zápatí 4"/>
          <p:cNvSpPr>
            <a:spLocks noGrp="1"/>
          </p:cNvSpPr>
          <p:nvPr>
            <p:ph type="ftr" sz="quarter" idx="11"/>
          </p:nvPr>
        </p:nvSpPr>
        <p:spPr/>
        <p:txBody>
          <a:bodyPr/>
          <a:lstStyle>
            <a:lvl1pPr>
              <a:defRPr/>
            </a:lvl1pPr>
          </a:lstStyle>
          <a:p>
            <a:pPr>
              <a:defRPr/>
            </a:pPr>
            <a:endParaRPr lang="cs-CZ"/>
          </a:p>
        </p:txBody>
      </p:sp>
      <p:sp>
        <p:nvSpPr>
          <p:cNvPr id="9" name="Zástupný symbol pro číslo snímku 5"/>
          <p:cNvSpPr>
            <a:spLocks noGrp="1"/>
          </p:cNvSpPr>
          <p:nvPr>
            <p:ph type="sldNum" sz="quarter" idx="12"/>
          </p:nvPr>
        </p:nvSpPr>
        <p:spPr/>
        <p:txBody>
          <a:bodyPr/>
          <a:lstStyle>
            <a:lvl1pPr>
              <a:defRPr/>
            </a:lvl1pPr>
          </a:lstStyle>
          <a:p>
            <a:pPr>
              <a:defRPr/>
            </a:pPr>
            <a:fld id="{0137C48E-035A-429E-9ADF-79C48A0AD2F3}" type="slidenum">
              <a:rPr lang="cs-CZ" altLang="cs-CZ"/>
              <a:pPr>
                <a:defRPr/>
              </a:pPr>
              <a:t>‹#›</a:t>
            </a:fld>
            <a:endParaRPr lang="cs-CZ" altLang="cs-CZ"/>
          </a:p>
        </p:txBody>
      </p:sp>
    </p:spTree>
    <p:extLst>
      <p:ext uri="{BB962C8B-B14F-4D97-AF65-F5344CB8AC3E}">
        <p14:creationId xmlns:p14="http://schemas.microsoft.com/office/powerpoint/2010/main" val="13582663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datum 3"/>
          <p:cNvSpPr>
            <a:spLocks noGrp="1"/>
          </p:cNvSpPr>
          <p:nvPr>
            <p:ph type="dt" sz="half" idx="10"/>
          </p:nvPr>
        </p:nvSpPr>
        <p:spPr/>
        <p:txBody>
          <a:bodyPr/>
          <a:lstStyle>
            <a:lvl1pPr>
              <a:defRPr/>
            </a:lvl1pPr>
          </a:lstStyle>
          <a:p>
            <a:pPr>
              <a:defRPr/>
            </a:pPr>
            <a:fld id="{B4ABDA44-4CAA-4345-A756-4703360EE242}" type="datetimeFigureOut">
              <a:rPr lang="cs-CZ"/>
              <a:pPr>
                <a:defRPr/>
              </a:pPr>
              <a:t>08.10.2020</a:t>
            </a:fld>
            <a:endParaRPr lang="cs-CZ"/>
          </a:p>
        </p:txBody>
      </p:sp>
      <p:sp>
        <p:nvSpPr>
          <p:cNvPr id="4" name="Zástupný symbol pro zápatí 4"/>
          <p:cNvSpPr>
            <a:spLocks noGrp="1"/>
          </p:cNvSpPr>
          <p:nvPr>
            <p:ph type="ftr" sz="quarter" idx="11"/>
          </p:nvPr>
        </p:nvSpPr>
        <p:spPr/>
        <p:txBody>
          <a:bodyPr/>
          <a:lstStyle>
            <a:lvl1pPr>
              <a:defRPr/>
            </a:lvl1pPr>
          </a:lstStyle>
          <a:p>
            <a:pPr>
              <a:defRPr/>
            </a:pPr>
            <a:endParaRPr lang="cs-CZ"/>
          </a:p>
        </p:txBody>
      </p:sp>
      <p:sp>
        <p:nvSpPr>
          <p:cNvPr id="5" name="Zástupný symbol pro číslo snímku 5"/>
          <p:cNvSpPr>
            <a:spLocks noGrp="1"/>
          </p:cNvSpPr>
          <p:nvPr>
            <p:ph type="sldNum" sz="quarter" idx="12"/>
          </p:nvPr>
        </p:nvSpPr>
        <p:spPr/>
        <p:txBody>
          <a:bodyPr/>
          <a:lstStyle>
            <a:lvl1pPr>
              <a:defRPr/>
            </a:lvl1pPr>
          </a:lstStyle>
          <a:p>
            <a:pPr>
              <a:defRPr/>
            </a:pPr>
            <a:fld id="{7E1A00D4-7926-404C-B321-BFF026D8C31C}" type="slidenum">
              <a:rPr lang="cs-CZ" altLang="cs-CZ"/>
              <a:pPr>
                <a:defRPr/>
              </a:pPr>
              <a:t>‹#›</a:t>
            </a:fld>
            <a:endParaRPr lang="cs-CZ" altLang="cs-CZ"/>
          </a:p>
        </p:txBody>
      </p:sp>
    </p:spTree>
    <p:extLst>
      <p:ext uri="{BB962C8B-B14F-4D97-AF65-F5344CB8AC3E}">
        <p14:creationId xmlns:p14="http://schemas.microsoft.com/office/powerpoint/2010/main" val="21335299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3"/>
          <p:cNvSpPr>
            <a:spLocks noGrp="1"/>
          </p:cNvSpPr>
          <p:nvPr>
            <p:ph type="dt" sz="half" idx="10"/>
          </p:nvPr>
        </p:nvSpPr>
        <p:spPr/>
        <p:txBody>
          <a:bodyPr/>
          <a:lstStyle>
            <a:lvl1pPr>
              <a:defRPr/>
            </a:lvl1pPr>
          </a:lstStyle>
          <a:p>
            <a:pPr>
              <a:defRPr/>
            </a:pPr>
            <a:fld id="{5BE782F0-DC46-4F00-81DD-2ACBA3C3B310}" type="datetimeFigureOut">
              <a:rPr lang="cs-CZ"/>
              <a:pPr>
                <a:defRPr/>
              </a:pPr>
              <a:t>08.10.2020</a:t>
            </a:fld>
            <a:endParaRPr lang="cs-CZ"/>
          </a:p>
        </p:txBody>
      </p:sp>
      <p:sp>
        <p:nvSpPr>
          <p:cNvPr id="3" name="Zástupný symbol pro zápatí 4"/>
          <p:cNvSpPr>
            <a:spLocks noGrp="1"/>
          </p:cNvSpPr>
          <p:nvPr>
            <p:ph type="ftr" sz="quarter" idx="11"/>
          </p:nvPr>
        </p:nvSpPr>
        <p:spPr/>
        <p:txBody>
          <a:bodyPr/>
          <a:lstStyle>
            <a:lvl1pPr>
              <a:defRPr/>
            </a:lvl1pPr>
          </a:lstStyle>
          <a:p>
            <a:pPr>
              <a:defRPr/>
            </a:pPr>
            <a:endParaRPr lang="cs-CZ"/>
          </a:p>
        </p:txBody>
      </p:sp>
      <p:sp>
        <p:nvSpPr>
          <p:cNvPr id="4" name="Zástupný symbol pro číslo snímku 5"/>
          <p:cNvSpPr>
            <a:spLocks noGrp="1"/>
          </p:cNvSpPr>
          <p:nvPr>
            <p:ph type="sldNum" sz="quarter" idx="12"/>
          </p:nvPr>
        </p:nvSpPr>
        <p:spPr/>
        <p:txBody>
          <a:bodyPr/>
          <a:lstStyle>
            <a:lvl1pPr>
              <a:defRPr/>
            </a:lvl1pPr>
          </a:lstStyle>
          <a:p>
            <a:pPr>
              <a:defRPr/>
            </a:pPr>
            <a:fld id="{BAE82D61-01CE-4948-92AE-A6ED95CD8D15}" type="slidenum">
              <a:rPr lang="cs-CZ" altLang="cs-CZ"/>
              <a:pPr>
                <a:defRPr/>
              </a:pPr>
              <a:t>‹#›</a:t>
            </a:fld>
            <a:endParaRPr lang="cs-CZ" altLang="cs-CZ"/>
          </a:p>
        </p:txBody>
      </p:sp>
    </p:spTree>
    <p:extLst>
      <p:ext uri="{BB962C8B-B14F-4D97-AF65-F5344CB8AC3E}">
        <p14:creationId xmlns:p14="http://schemas.microsoft.com/office/powerpoint/2010/main" val="17668842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a:t>Kliknutím lze upravit styl.</a:t>
            </a:r>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Kliknutím lze upravit styly předlohy textu.</a:t>
            </a:r>
          </a:p>
        </p:txBody>
      </p:sp>
      <p:sp>
        <p:nvSpPr>
          <p:cNvPr id="5" name="Zástupný symbol pro datum 3"/>
          <p:cNvSpPr>
            <a:spLocks noGrp="1"/>
          </p:cNvSpPr>
          <p:nvPr>
            <p:ph type="dt" sz="half" idx="10"/>
          </p:nvPr>
        </p:nvSpPr>
        <p:spPr/>
        <p:txBody>
          <a:bodyPr/>
          <a:lstStyle>
            <a:lvl1pPr>
              <a:defRPr/>
            </a:lvl1pPr>
          </a:lstStyle>
          <a:p>
            <a:pPr>
              <a:defRPr/>
            </a:pPr>
            <a:fld id="{EB143C5B-64DA-40ED-9576-975ED67AA1C3}" type="datetimeFigureOut">
              <a:rPr lang="cs-CZ"/>
              <a:pPr>
                <a:defRPr/>
              </a:pPr>
              <a:t>08.10.2020</a:t>
            </a:fld>
            <a:endParaRPr lang="cs-CZ"/>
          </a:p>
        </p:txBody>
      </p:sp>
      <p:sp>
        <p:nvSpPr>
          <p:cNvPr id="6" name="Zástupný symbol pro zápatí 4"/>
          <p:cNvSpPr>
            <a:spLocks noGrp="1"/>
          </p:cNvSpPr>
          <p:nvPr>
            <p:ph type="ftr" sz="quarter" idx="11"/>
          </p:nvPr>
        </p:nvSpPr>
        <p:spPr/>
        <p:txBody>
          <a:bodyPr/>
          <a:lstStyle>
            <a:lvl1pPr>
              <a:defRPr/>
            </a:lvl1pPr>
          </a:lstStyle>
          <a:p>
            <a:pPr>
              <a:defRPr/>
            </a:pPr>
            <a:endParaRPr lang="cs-CZ"/>
          </a:p>
        </p:txBody>
      </p:sp>
      <p:sp>
        <p:nvSpPr>
          <p:cNvPr id="7" name="Zástupný symbol pro číslo snímku 5"/>
          <p:cNvSpPr>
            <a:spLocks noGrp="1"/>
          </p:cNvSpPr>
          <p:nvPr>
            <p:ph type="sldNum" sz="quarter" idx="12"/>
          </p:nvPr>
        </p:nvSpPr>
        <p:spPr/>
        <p:txBody>
          <a:bodyPr/>
          <a:lstStyle>
            <a:lvl1pPr>
              <a:defRPr/>
            </a:lvl1pPr>
          </a:lstStyle>
          <a:p>
            <a:pPr>
              <a:defRPr/>
            </a:pPr>
            <a:fld id="{AA033F4D-D45C-4D32-B9B4-4DB8B4F8A3A6}" type="slidenum">
              <a:rPr lang="cs-CZ" altLang="cs-CZ"/>
              <a:pPr>
                <a:defRPr/>
              </a:pPr>
              <a:t>‹#›</a:t>
            </a:fld>
            <a:endParaRPr lang="cs-CZ" altLang="cs-CZ"/>
          </a:p>
        </p:txBody>
      </p:sp>
    </p:spTree>
    <p:extLst>
      <p:ext uri="{BB962C8B-B14F-4D97-AF65-F5344CB8AC3E}">
        <p14:creationId xmlns:p14="http://schemas.microsoft.com/office/powerpoint/2010/main" val="41551061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a:t>Kliknutím lze upravit styl.</a:t>
            </a:r>
          </a:p>
        </p:txBody>
      </p:sp>
      <p:sp>
        <p:nvSpPr>
          <p:cNvPr id="3" name="Zástupný symbol pro obrázek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cs-CZ" noProof="0"/>
              <a:t>Kliknutím na ikonu přidáte obrázek.</a:t>
            </a:r>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Kliknutím lze upravit styly předlohy textu.</a:t>
            </a:r>
          </a:p>
        </p:txBody>
      </p:sp>
      <p:sp>
        <p:nvSpPr>
          <p:cNvPr id="5" name="Zástupný symbol pro datum 3"/>
          <p:cNvSpPr>
            <a:spLocks noGrp="1"/>
          </p:cNvSpPr>
          <p:nvPr>
            <p:ph type="dt" sz="half" idx="10"/>
          </p:nvPr>
        </p:nvSpPr>
        <p:spPr/>
        <p:txBody>
          <a:bodyPr/>
          <a:lstStyle>
            <a:lvl1pPr>
              <a:defRPr/>
            </a:lvl1pPr>
          </a:lstStyle>
          <a:p>
            <a:pPr>
              <a:defRPr/>
            </a:pPr>
            <a:fld id="{83C4C866-D28D-46D0-B7D5-63035B3504AF}" type="datetimeFigureOut">
              <a:rPr lang="cs-CZ"/>
              <a:pPr>
                <a:defRPr/>
              </a:pPr>
              <a:t>08.10.2020</a:t>
            </a:fld>
            <a:endParaRPr lang="cs-CZ"/>
          </a:p>
        </p:txBody>
      </p:sp>
      <p:sp>
        <p:nvSpPr>
          <p:cNvPr id="6" name="Zástupný symbol pro zápatí 4"/>
          <p:cNvSpPr>
            <a:spLocks noGrp="1"/>
          </p:cNvSpPr>
          <p:nvPr>
            <p:ph type="ftr" sz="quarter" idx="11"/>
          </p:nvPr>
        </p:nvSpPr>
        <p:spPr/>
        <p:txBody>
          <a:bodyPr/>
          <a:lstStyle>
            <a:lvl1pPr>
              <a:defRPr/>
            </a:lvl1pPr>
          </a:lstStyle>
          <a:p>
            <a:pPr>
              <a:defRPr/>
            </a:pPr>
            <a:endParaRPr lang="cs-CZ"/>
          </a:p>
        </p:txBody>
      </p:sp>
      <p:sp>
        <p:nvSpPr>
          <p:cNvPr id="7" name="Zástupný symbol pro číslo snímku 5"/>
          <p:cNvSpPr>
            <a:spLocks noGrp="1"/>
          </p:cNvSpPr>
          <p:nvPr>
            <p:ph type="sldNum" sz="quarter" idx="12"/>
          </p:nvPr>
        </p:nvSpPr>
        <p:spPr/>
        <p:txBody>
          <a:bodyPr/>
          <a:lstStyle>
            <a:lvl1pPr>
              <a:defRPr/>
            </a:lvl1pPr>
          </a:lstStyle>
          <a:p>
            <a:pPr>
              <a:defRPr/>
            </a:pPr>
            <a:fld id="{FC43421B-2210-4A7E-ABDE-6C42E3F47FFB}" type="slidenum">
              <a:rPr lang="cs-CZ" altLang="cs-CZ"/>
              <a:pPr>
                <a:defRPr/>
              </a:pPr>
              <a:t>‹#›</a:t>
            </a:fld>
            <a:endParaRPr lang="cs-CZ" altLang="cs-CZ"/>
          </a:p>
        </p:txBody>
      </p:sp>
    </p:spTree>
    <p:extLst>
      <p:ext uri="{BB962C8B-B14F-4D97-AF65-F5344CB8AC3E}">
        <p14:creationId xmlns:p14="http://schemas.microsoft.com/office/powerpoint/2010/main" val="27953173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Zástupný symbol pro nadpis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cs-CZ" altLang="cs-CZ"/>
              <a:t>Klepnutím lze upravit styl předlohy nadpisů.</a:t>
            </a:r>
          </a:p>
        </p:txBody>
      </p:sp>
      <p:sp>
        <p:nvSpPr>
          <p:cNvPr id="1027" name="Zástupný symbol pro text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cs-CZ" altLang="cs-CZ"/>
              <a:t>Klepnutím lze upravit styly předlohy textu.</a:t>
            </a:r>
          </a:p>
          <a:p>
            <a:pPr lvl="1"/>
            <a:r>
              <a:rPr lang="cs-CZ" altLang="cs-CZ"/>
              <a:t>Druhá úroveň</a:t>
            </a:r>
          </a:p>
          <a:p>
            <a:pPr lvl="2"/>
            <a:r>
              <a:rPr lang="cs-CZ" altLang="cs-CZ"/>
              <a:t>Třetí úroveň</a:t>
            </a:r>
          </a:p>
          <a:p>
            <a:pPr lvl="3"/>
            <a:r>
              <a:rPr lang="cs-CZ" altLang="cs-CZ"/>
              <a:t>Čtvrtá úroveň</a:t>
            </a:r>
          </a:p>
          <a:p>
            <a:pPr lvl="4"/>
            <a:r>
              <a:rPr lang="cs-CZ" altLang="cs-CZ"/>
              <a:t>Pátá úroveň</a:t>
            </a:r>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cs typeface="+mn-cs"/>
              </a:defRPr>
            </a:lvl1pPr>
          </a:lstStyle>
          <a:p>
            <a:pPr>
              <a:defRPr/>
            </a:pPr>
            <a:fld id="{8990FB15-455F-4099-B3EC-126F10F4A8D9}" type="datetimeFigureOut">
              <a:rPr lang="cs-CZ"/>
              <a:pPr>
                <a:defRPr/>
              </a:pPr>
              <a:t>08.10.2020</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cs typeface="+mn-cs"/>
              </a:defRPr>
            </a:lvl1pPr>
          </a:lstStyle>
          <a:p>
            <a:pPr>
              <a:defRPr/>
            </a:pPr>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anose="020F0502020204030204" pitchFamily="34" charset="0"/>
              </a:defRPr>
            </a:lvl1pPr>
          </a:lstStyle>
          <a:p>
            <a:pPr>
              <a:defRPr/>
            </a:pPr>
            <a:fld id="{2F082D34-91F0-4445-8CCE-2A9DBE25484A}" type="slidenum">
              <a:rPr lang="cs-CZ" altLang="cs-CZ"/>
              <a:pPr>
                <a:defRPr/>
              </a:pPr>
              <a:t>‹#›</a:t>
            </a:fld>
            <a:endParaRPr lang="cs-CZ" altLang="cs-CZ"/>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symbol pro text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AAB6CF5-6D0E-4832-A128-5D76418DBB90}" type="datetimeFigureOut">
              <a:rPr lang="cs-CZ" smtClean="0"/>
              <a:t>08.10.2020</a:t>
            </a:fld>
            <a:endParaRPr lang="cs-CZ"/>
          </a:p>
        </p:txBody>
      </p:sp>
      <p:sp>
        <p:nvSpPr>
          <p:cNvPr id="5" name="Zástupný symbol pro zápatí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7DE1257-616D-4DFF-BC7B-1D110706FE5F}" type="slidenum">
              <a:rPr lang="cs-CZ" smtClean="0"/>
              <a:t>‹#›</a:t>
            </a:fld>
            <a:endParaRPr lang="cs-CZ"/>
          </a:p>
        </p:txBody>
      </p:sp>
    </p:spTree>
    <p:extLst>
      <p:ext uri="{BB962C8B-B14F-4D97-AF65-F5344CB8AC3E}">
        <p14:creationId xmlns:p14="http://schemas.microsoft.com/office/powerpoint/2010/main" val="400301490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8.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3" Type="http://schemas.openxmlformats.org/officeDocument/2006/relationships/hyperlink" Target="http://www.frogurt.cz/en/" TargetMode="External"/><Relationship Id="rId2" Type="http://schemas.openxmlformats.org/officeDocument/2006/relationships/notesSlide" Target="../notesSlides/notesSlide16.xml"/><Relationship Id="rId1" Type="http://schemas.openxmlformats.org/officeDocument/2006/relationships/slideLayout" Target="../slideLayouts/slideLayout1.xml"/><Relationship Id="rId4" Type="http://schemas.openxmlformats.org/officeDocument/2006/relationships/image" Target="../media/image5.jp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2571750"/>
            <a:ext cx="9144000" cy="18002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cs-CZ" sz="3600" b="1" dirty="0" err="1">
                <a:latin typeface="Arial" pitchFamily="34" charset="0"/>
                <a:cs typeface="Arial" pitchFamily="34" charset="0"/>
              </a:rPr>
              <a:t>Strategic</a:t>
            </a:r>
            <a:r>
              <a:rPr lang="cs-CZ" sz="3600" b="1" dirty="0">
                <a:latin typeface="Arial" pitchFamily="34" charset="0"/>
                <a:cs typeface="Arial" pitchFamily="34" charset="0"/>
              </a:rPr>
              <a:t> Marketing Management</a:t>
            </a:r>
            <a:endParaRPr lang="en-GB" sz="3600" b="1" dirty="0">
              <a:latin typeface="Arial" pitchFamily="34" charset="0"/>
              <a:cs typeface="Arial" pitchFamily="34" charset="0"/>
            </a:endParaRPr>
          </a:p>
        </p:txBody>
      </p:sp>
      <p:sp>
        <p:nvSpPr>
          <p:cNvPr id="2051" name="TextovéPole 7"/>
          <p:cNvSpPr txBox="1">
            <a:spLocks noChangeArrowheads="1"/>
          </p:cNvSpPr>
          <p:nvPr/>
        </p:nvSpPr>
        <p:spPr bwMode="auto">
          <a:xfrm>
            <a:off x="0" y="4811713"/>
            <a:ext cx="9144000"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GB" altLang="cs-CZ" sz="1800" dirty="0">
                <a:latin typeface="Arial" panose="020B0604020202020204" pitchFamily="34" charset="0"/>
              </a:rPr>
              <a:t>Ing. </a:t>
            </a:r>
            <a:r>
              <a:rPr lang="cs-CZ" altLang="cs-CZ" sz="1800" dirty="0">
                <a:latin typeface="Arial" panose="020B0604020202020204" pitchFamily="34" charset="0"/>
              </a:rPr>
              <a:t>Michal Stoklasa</a:t>
            </a:r>
            <a:r>
              <a:rPr lang="en-GB" altLang="cs-CZ" sz="1800" dirty="0">
                <a:latin typeface="Arial" panose="020B0604020202020204" pitchFamily="34" charset="0"/>
              </a:rPr>
              <a:t>, Ph.D.</a:t>
            </a:r>
          </a:p>
          <a:p>
            <a:pPr algn="ctr" eaLnBrk="1" hangingPunct="1">
              <a:spcBef>
                <a:spcPct val="0"/>
              </a:spcBef>
              <a:buFontTx/>
              <a:buNone/>
            </a:pPr>
            <a:r>
              <a:rPr lang="cs-CZ" altLang="cs-CZ" sz="1800" dirty="0" err="1">
                <a:latin typeface="Arial" panose="020B0604020202020204" pitchFamily="34" charset="0"/>
              </a:rPr>
              <a:t>Strategic</a:t>
            </a:r>
            <a:r>
              <a:rPr lang="cs-CZ" altLang="cs-CZ" sz="1800" dirty="0">
                <a:latin typeface="Arial" panose="020B0604020202020204" pitchFamily="34" charset="0"/>
              </a:rPr>
              <a:t> Marketing</a:t>
            </a:r>
            <a:r>
              <a:rPr lang="en-GB" altLang="cs-CZ" sz="1800" dirty="0">
                <a:latin typeface="Arial" panose="020B0604020202020204" pitchFamily="34" charset="0"/>
              </a:rPr>
              <a:t>/subject code</a:t>
            </a:r>
          </a:p>
        </p:txBody>
      </p:sp>
      <p:pic>
        <p:nvPicPr>
          <p:cNvPr id="2" name="Obrázek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026728" y="185153"/>
            <a:ext cx="2668801" cy="2054924"/>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err="1">
                <a:latin typeface="Arial" pitchFamily="34" charset="0"/>
                <a:cs typeface="Arial" pitchFamily="34" charset="0"/>
              </a:rPr>
              <a:t>Strategic</a:t>
            </a:r>
            <a:r>
              <a:rPr lang="cs-CZ" b="1" dirty="0">
                <a:latin typeface="Arial" pitchFamily="34" charset="0"/>
                <a:cs typeface="Arial" pitchFamily="34" charset="0"/>
              </a:rPr>
              <a:t> Marketing Management</a:t>
            </a: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a:latin typeface="Arial" panose="020B0604020202020204" pitchFamily="34" charset="0"/>
              </a:rPr>
              <a:t>STRATEGIC MARKETING</a:t>
            </a:r>
          </a:p>
        </p:txBody>
      </p:sp>
      <p:sp>
        <p:nvSpPr>
          <p:cNvPr id="3079" name="TextovéPole 10"/>
          <p:cNvSpPr txBox="1">
            <a:spLocks noChangeArrowheads="1"/>
          </p:cNvSpPr>
          <p:nvPr/>
        </p:nvSpPr>
        <p:spPr bwMode="auto">
          <a:xfrm>
            <a:off x="503238" y="1512044"/>
            <a:ext cx="8477250" cy="38472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en-US" altLang="cs-CZ" sz="2200" dirty="0">
                <a:latin typeface="Arial" panose="020B0604020202020204" pitchFamily="34" charset="0"/>
              </a:rPr>
              <a:t>It can be described as a process, associated in particular</a:t>
            </a:r>
            <a:r>
              <a:rPr lang="cs-CZ" altLang="cs-CZ" sz="2200" dirty="0">
                <a:latin typeface="Arial" panose="020B0604020202020204" pitchFamily="34" charset="0"/>
              </a:rPr>
              <a:t> </a:t>
            </a:r>
            <a:r>
              <a:rPr lang="cs-CZ" altLang="cs-CZ" sz="2200" dirty="0" err="1">
                <a:latin typeface="Arial" panose="020B0604020202020204" pitchFamily="34" charset="0"/>
              </a:rPr>
              <a:t>with</a:t>
            </a:r>
            <a:r>
              <a:rPr lang="en-US" altLang="cs-CZ" sz="2200" dirty="0">
                <a:latin typeface="Arial" panose="020B0604020202020204" pitchFamily="34" charset="0"/>
              </a:rPr>
              <a:t>:</a:t>
            </a:r>
          </a:p>
          <a:p>
            <a:pPr marL="1028700" lvl="1" eaLnBrk="1" hangingPunct="1">
              <a:spcBef>
                <a:spcPct val="0"/>
              </a:spcBef>
              <a:defRPr/>
            </a:pPr>
            <a:r>
              <a:rPr lang="en-US" altLang="cs-CZ" sz="2000" dirty="0">
                <a:latin typeface="Arial" panose="020B0604020202020204" pitchFamily="34" charset="0"/>
              </a:rPr>
              <a:t>the preparation of analyzes of factors and internal conditions of the </a:t>
            </a:r>
            <a:r>
              <a:rPr lang="cs-CZ" altLang="cs-CZ" sz="2000" dirty="0" err="1">
                <a:latin typeface="Arial" panose="020B0604020202020204" pitchFamily="34" charset="0"/>
              </a:rPr>
              <a:t>company</a:t>
            </a:r>
            <a:r>
              <a:rPr lang="en-US" altLang="cs-CZ" sz="2000" dirty="0">
                <a:latin typeface="Arial" panose="020B0604020202020204" pitchFamily="34" charset="0"/>
              </a:rPr>
              <a:t>, analyzes </a:t>
            </a:r>
            <a:r>
              <a:rPr lang="cs-CZ" altLang="cs-CZ" sz="2000" dirty="0">
                <a:latin typeface="Arial" panose="020B0604020202020204" pitchFamily="34" charset="0"/>
              </a:rPr>
              <a:t>of </a:t>
            </a:r>
            <a:r>
              <a:rPr lang="en-US" altLang="cs-CZ" sz="2000" dirty="0">
                <a:latin typeface="Arial" panose="020B0604020202020204" pitchFamily="34" charset="0"/>
              </a:rPr>
              <a:t>factors</a:t>
            </a:r>
            <a:r>
              <a:rPr lang="cs-CZ" altLang="cs-CZ" sz="2000" dirty="0">
                <a:latin typeface="Arial" panose="020B0604020202020204" pitchFamily="34" charset="0"/>
              </a:rPr>
              <a:t> of</a:t>
            </a:r>
            <a:r>
              <a:rPr lang="en-US" altLang="cs-CZ" sz="2000" dirty="0">
                <a:latin typeface="Arial" panose="020B0604020202020204" pitchFamily="34" charset="0"/>
              </a:rPr>
              <a:t> opportunities and threats</a:t>
            </a:r>
            <a:r>
              <a:rPr lang="cs-CZ" altLang="cs-CZ" sz="2000" dirty="0">
                <a:latin typeface="Arial" panose="020B0604020202020204" pitchFamily="34" charset="0"/>
              </a:rPr>
              <a:t>,</a:t>
            </a:r>
            <a:r>
              <a:rPr lang="en-US" altLang="cs-CZ" sz="2000" dirty="0">
                <a:latin typeface="Arial" panose="020B0604020202020204" pitchFamily="34" charset="0"/>
              </a:rPr>
              <a:t> analysis </a:t>
            </a:r>
            <a:r>
              <a:rPr lang="cs-CZ" altLang="cs-CZ" sz="2000" dirty="0">
                <a:latin typeface="Arial" panose="020B0604020202020204" pitchFamily="34" charset="0"/>
              </a:rPr>
              <a:t>of </a:t>
            </a:r>
            <a:r>
              <a:rPr lang="en-US" altLang="cs-CZ" sz="2000" dirty="0">
                <a:latin typeface="Arial" panose="020B0604020202020204" pitchFamily="34" charset="0"/>
              </a:rPr>
              <a:t>competitive factors,</a:t>
            </a:r>
          </a:p>
          <a:p>
            <a:pPr marL="1028700" lvl="1" eaLnBrk="1" hangingPunct="1">
              <a:spcBef>
                <a:spcPct val="0"/>
              </a:spcBef>
              <a:defRPr/>
            </a:pPr>
            <a:r>
              <a:rPr lang="en-US" altLang="cs-CZ" sz="2000" dirty="0">
                <a:latin typeface="Arial" panose="020B0604020202020204" pitchFamily="34" charset="0"/>
              </a:rPr>
              <a:t>participation on set</a:t>
            </a:r>
            <a:r>
              <a:rPr lang="cs-CZ" altLang="cs-CZ" sz="2000" dirty="0">
                <a:latin typeface="Arial" panose="020B0604020202020204" pitchFamily="34" charset="0"/>
              </a:rPr>
              <a:t>ting</a:t>
            </a:r>
            <a:r>
              <a:rPr lang="en-US" altLang="cs-CZ" sz="2000" dirty="0">
                <a:latin typeface="Arial" panose="020B0604020202020204" pitchFamily="34" charset="0"/>
              </a:rPr>
              <a:t> business objectives and formulating business strategies to achieve them,</a:t>
            </a:r>
          </a:p>
          <a:p>
            <a:pPr marL="1028700" lvl="1" eaLnBrk="1" hangingPunct="1">
              <a:spcBef>
                <a:spcPct val="0"/>
              </a:spcBef>
              <a:defRPr/>
            </a:pPr>
            <a:r>
              <a:rPr lang="en-US" altLang="cs-CZ" sz="2000" dirty="0">
                <a:latin typeface="Arial" panose="020B0604020202020204" pitchFamily="34" charset="0"/>
              </a:rPr>
              <a:t>the determination of marketing goals,</a:t>
            </a:r>
          </a:p>
          <a:p>
            <a:pPr marL="1028700" lvl="1" eaLnBrk="1" hangingPunct="1">
              <a:spcBef>
                <a:spcPct val="0"/>
              </a:spcBef>
              <a:defRPr/>
            </a:pPr>
            <a:r>
              <a:rPr lang="en-US" altLang="cs-CZ" sz="2000" dirty="0">
                <a:latin typeface="Arial" panose="020B0604020202020204" pitchFamily="34" charset="0"/>
              </a:rPr>
              <a:t>the choice of marketing strategies for achieving these goals,</a:t>
            </a:r>
          </a:p>
          <a:p>
            <a:pPr marL="1028700" lvl="1" eaLnBrk="1" hangingPunct="1">
              <a:spcBef>
                <a:spcPct val="0"/>
              </a:spcBef>
              <a:defRPr/>
            </a:pPr>
            <a:r>
              <a:rPr lang="en-US" altLang="cs-CZ" sz="2000" dirty="0">
                <a:latin typeface="Arial" panose="020B0604020202020204" pitchFamily="34" charset="0"/>
              </a:rPr>
              <a:t>the preparation, implementation and monitoring</a:t>
            </a:r>
            <a:r>
              <a:rPr lang="cs-CZ" altLang="cs-CZ" sz="2000" dirty="0">
                <a:latin typeface="Arial" panose="020B0604020202020204" pitchFamily="34" charset="0"/>
              </a:rPr>
              <a:t> of</a:t>
            </a:r>
            <a:r>
              <a:rPr lang="en-US" altLang="cs-CZ" sz="2000" dirty="0">
                <a:latin typeface="Arial" panose="020B0604020202020204" pitchFamily="34" charset="0"/>
              </a:rPr>
              <a:t> marketing plans,</a:t>
            </a:r>
          </a:p>
          <a:p>
            <a:pPr marL="1028700" lvl="1" eaLnBrk="1" hangingPunct="1">
              <a:spcBef>
                <a:spcPct val="0"/>
              </a:spcBef>
              <a:defRPr/>
            </a:pPr>
            <a:r>
              <a:rPr lang="en-US" altLang="cs-CZ" sz="2000" dirty="0">
                <a:latin typeface="Arial" panose="020B0604020202020204" pitchFamily="34" charset="0"/>
              </a:rPr>
              <a:t>the comprehensive management of the marketing process.</a:t>
            </a:r>
            <a:endParaRPr lang="en-GB" altLang="cs-CZ" sz="2000" dirty="0">
              <a:latin typeface="Arial" panose="020B0604020202020204" pitchFamily="34" charset="0"/>
            </a:endParaRPr>
          </a:p>
          <a:p>
            <a:pPr eaLnBrk="1" hangingPunct="1">
              <a:spcBef>
                <a:spcPct val="0"/>
              </a:spcBef>
              <a:buFont typeface="Arial" panose="020B0604020202020204" pitchFamily="34" charset="0"/>
              <a:buNone/>
              <a:defRPr/>
            </a:pPr>
            <a:endParaRPr lang="en-GB" altLang="cs-CZ" sz="2200" dirty="0">
              <a:latin typeface="Arial" panose="020B0604020202020204" pitchFamily="34" charset="0"/>
            </a:endParaRPr>
          </a:p>
        </p:txBody>
      </p:sp>
    </p:spTree>
    <p:extLst>
      <p:ext uri="{BB962C8B-B14F-4D97-AF65-F5344CB8AC3E}">
        <p14:creationId xmlns:p14="http://schemas.microsoft.com/office/powerpoint/2010/main" val="271820360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err="1">
                <a:latin typeface="Arial" pitchFamily="34" charset="0"/>
                <a:cs typeface="Arial" pitchFamily="34" charset="0"/>
              </a:rPr>
              <a:t>Strategic</a:t>
            </a:r>
            <a:r>
              <a:rPr lang="cs-CZ" b="1" dirty="0">
                <a:latin typeface="Arial" pitchFamily="34" charset="0"/>
                <a:cs typeface="Arial" pitchFamily="34" charset="0"/>
              </a:rPr>
              <a:t> Marketing Management</a:t>
            </a: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a:latin typeface="Arial" panose="020B0604020202020204" pitchFamily="34" charset="0"/>
              </a:rPr>
              <a:t>STRATEGIC MARKETING</a:t>
            </a:r>
          </a:p>
        </p:txBody>
      </p:sp>
      <p:sp>
        <p:nvSpPr>
          <p:cNvPr id="3079" name="TextovéPole 10"/>
          <p:cNvSpPr txBox="1">
            <a:spLocks noChangeArrowheads="1"/>
          </p:cNvSpPr>
          <p:nvPr/>
        </p:nvSpPr>
        <p:spPr bwMode="auto">
          <a:xfrm>
            <a:off x="503238" y="1512044"/>
            <a:ext cx="8477250" cy="51706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en-US" altLang="cs-CZ" sz="2200" dirty="0">
                <a:latin typeface="Arial" panose="020B0604020202020204" pitchFamily="34" charset="0"/>
              </a:rPr>
              <a:t>Strategic marketing is associated with the search for competitive advantage. Competitive advantage and results of marketing situational analysis are key elements for selecting and formulating appropriate marketing strategies.</a:t>
            </a:r>
          </a:p>
          <a:p>
            <a:pPr marL="285750" indent="-285750" eaLnBrk="1" hangingPunct="1">
              <a:spcBef>
                <a:spcPct val="0"/>
              </a:spcBef>
              <a:defRPr/>
            </a:pPr>
            <a:r>
              <a:rPr lang="en-US" altLang="cs-CZ" sz="2200" dirty="0">
                <a:latin typeface="Arial" panose="020B0604020202020204" pitchFamily="34" charset="0"/>
              </a:rPr>
              <a:t>Strategic marketing places great emphasis on the planning stage of the marketing process and has within it a high degree of exposure.</a:t>
            </a:r>
          </a:p>
          <a:p>
            <a:pPr marL="285750" indent="-285750" eaLnBrk="1" hangingPunct="1">
              <a:spcBef>
                <a:spcPct val="0"/>
              </a:spcBef>
              <a:defRPr/>
            </a:pPr>
            <a:r>
              <a:rPr lang="en-US" altLang="cs-CZ" sz="2200" dirty="0">
                <a:latin typeface="Arial" panose="020B0604020202020204" pitchFamily="34" charset="0"/>
              </a:rPr>
              <a:t>Strategic marketing </a:t>
            </a:r>
            <a:r>
              <a:rPr lang="cs-CZ" altLang="cs-CZ" sz="2200" dirty="0" err="1">
                <a:latin typeface="Arial" panose="020B0604020202020204" pitchFamily="34" charset="0"/>
              </a:rPr>
              <a:t>is</a:t>
            </a:r>
            <a:r>
              <a:rPr lang="cs-CZ" altLang="cs-CZ" sz="2200" dirty="0">
                <a:latin typeface="Arial" panose="020B0604020202020204" pitchFamily="34" charset="0"/>
              </a:rPr>
              <a:t> </a:t>
            </a:r>
            <a:r>
              <a:rPr lang="en-US" altLang="cs-CZ" sz="2200" dirty="0">
                <a:latin typeface="Arial" panose="020B0604020202020204" pitchFamily="34" charset="0"/>
              </a:rPr>
              <a:t>related</a:t>
            </a:r>
            <a:r>
              <a:rPr lang="cs-CZ" altLang="cs-CZ" sz="2200" dirty="0">
                <a:latin typeface="Arial" panose="020B0604020202020204" pitchFamily="34" charset="0"/>
              </a:rPr>
              <a:t> </a:t>
            </a:r>
            <a:r>
              <a:rPr lang="cs-CZ" altLang="cs-CZ" sz="2200" dirty="0" err="1">
                <a:latin typeface="Arial" panose="020B0604020202020204" pitchFamily="34" charset="0"/>
              </a:rPr>
              <a:t>with</a:t>
            </a:r>
            <a:r>
              <a:rPr lang="en-US" altLang="cs-CZ" sz="2200" dirty="0">
                <a:latin typeface="Arial" panose="020B0604020202020204" pitchFamily="34" charset="0"/>
              </a:rPr>
              <a:t> decision-making processes at the level of senior management – </a:t>
            </a:r>
            <a:r>
              <a:rPr lang="cs-CZ" altLang="cs-CZ" sz="2200" dirty="0" err="1">
                <a:latin typeface="Arial" panose="020B0604020202020204" pitchFamily="34" charset="0"/>
              </a:rPr>
              <a:t>it</a:t>
            </a:r>
            <a:r>
              <a:rPr lang="cs-CZ" altLang="cs-CZ" sz="2200" dirty="0">
                <a:latin typeface="Arial" panose="020B0604020202020204" pitchFamily="34" charset="0"/>
              </a:rPr>
              <a:t> </a:t>
            </a:r>
            <a:r>
              <a:rPr lang="en-US" altLang="cs-CZ" sz="2200" dirty="0">
                <a:latin typeface="Arial" panose="020B0604020202020204" pitchFamily="34" charset="0"/>
              </a:rPr>
              <a:t>intervenes in management and decision-</a:t>
            </a:r>
            <a:r>
              <a:rPr lang="cs-CZ" altLang="cs-CZ" sz="2200" dirty="0" err="1">
                <a:latin typeface="Arial" panose="020B0604020202020204" pitchFamily="34" charset="0"/>
              </a:rPr>
              <a:t>making</a:t>
            </a:r>
            <a:r>
              <a:rPr lang="cs-CZ" altLang="cs-CZ" sz="2200" dirty="0">
                <a:latin typeface="Arial" panose="020B0604020202020204" pitchFamily="34" charset="0"/>
              </a:rPr>
              <a:t> </a:t>
            </a:r>
            <a:r>
              <a:rPr lang="en-US" altLang="cs-CZ" sz="2200" dirty="0">
                <a:latin typeface="Arial" panose="020B0604020202020204" pitchFamily="34" charset="0"/>
              </a:rPr>
              <a:t>business processes. </a:t>
            </a:r>
            <a:r>
              <a:rPr lang="cs-CZ" altLang="cs-CZ" sz="2200" dirty="0">
                <a:latin typeface="Arial" panose="020B0604020202020204" pitchFamily="34" charset="0"/>
              </a:rPr>
              <a:t>I </a:t>
            </a:r>
            <a:r>
              <a:rPr lang="cs-CZ" altLang="cs-CZ" sz="2200" dirty="0" err="1">
                <a:latin typeface="Arial" panose="020B0604020202020204" pitchFamily="34" charset="0"/>
              </a:rPr>
              <a:t>gets</a:t>
            </a:r>
            <a:r>
              <a:rPr lang="cs-CZ" altLang="cs-CZ" sz="2200" dirty="0">
                <a:latin typeface="Arial" panose="020B0604020202020204" pitchFamily="34" charset="0"/>
              </a:rPr>
              <a:t> </a:t>
            </a:r>
            <a:r>
              <a:rPr lang="cs-CZ" altLang="cs-CZ" sz="2200" dirty="0" err="1">
                <a:latin typeface="Arial" panose="020B0604020202020204" pitchFamily="34" charset="0"/>
              </a:rPr>
              <a:t>its</a:t>
            </a:r>
            <a:r>
              <a:rPr lang="cs-CZ" altLang="cs-CZ" sz="2200" dirty="0">
                <a:latin typeface="Arial" panose="020B0604020202020204" pitchFamily="34" charset="0"/>
              </a:rPr>
              <a:t> s</a:t>
            </a:r>
            <a:r>
              <a:rPr lang="en-US" altLang="cs-CZ" sz="2200" dirty="0" err="1">
                <a:latin typeface="Arial" panose="020B0604020202020204" pitchFamily="34" charset="0"/>
              </a:rPr>
              <a:t>trategic</a:t>
            </a:r>
            <a:r>
              <a:rPr lang="en-US" altLang="cs-CZ" sz="2200" dirty="0">
                <a:latin typeface="Arial" panose="020B0604020202020204" pitchFamily="34" charset="0"/>
              </a:rPr>
              <a:t> character the moment </a:t>
            </a:r>
            <a:r>
              <a:rPr lang="cs-CZ" altLang="cs-CZ" sz="2200" dirty="0" err="1">
                <a:latin typeface="Arial" panose="020B0604020202020204" pitchFamily="34" charset="0"/>
              </a:rPr>
              <a:t>when</a:t>
            </a:r>
            <a:r>
              <a:rPr lang="cs-CZ" altLang="cs-CZ" sz="2200" dirty="0">
                <a:latin typeface="Arial" panose="020B0604020202020204" pitchFamily="34" charset="0"/>
              </a:rPr>
              <a:t> </a:t>
            </a:r>
            <a:r>
              <a:rPr lang="en-US" altLang="cs-CZ" sz="2200" dirty="0">
                <a:latin typeface="Arial" panose="020B0604020202020204" pitchFamily="34" charset="0"/>
              </a:rPr>
              <a:t>already in the planning of future activities </a:t>
            </a:r>
            <a:r>
              <a:rPr lang="cs-CZ" altLang="cs-CZ" sz="2200" dirty="0" err="1">
                <a:latin typeface="Arial" panose="020B0604020202020204" pitchFamily="34" charset="0"/>
              </a:rPr>
              <a:t>it</a:t>
            </a:r>
            <a:r>
              <a:rPr lang="cs-CZ" altLang="cs-CZ" sz="2200" dirty="0">
                <a:latin typeface="Arial" panose="020B0604020202020204" pitchFamily="34" charset="0"/>
              </a:rPr>
              <a:t> </a:t>
            </a:r>
            <a:r>
              <a:rPr lang="en-US" altLang="cs-CZ" sz="2200" dirty="0">
                <a:latin typeface="Arial" panose="020B0604020202020204" pitchFamily="34" charset="0"/>
              </a:rPr>
              <a:t>will focus on the definition of potential customers and the specification of their needs.</a:t>
            </a:r>
            <a:r>
              <a:rPr lang="cs-CZ" altLang="cs-CZ" sz="2200" dirty="0">
                <a:latin typeface="Arial" panose="020B0604020202020204" pitchFamily="34" charset="0"/>
              </a:rPr>
              <a:t> </a:t>
            </a:r>
          </a:p>
          <a:p>
            <a:pPr eaLnBrk="1" hangingPunct="1">
              <a:spcBef>
                <a:spcPct val="0"/>
              </a:spcBef>
              <a:buNone/>
              <a:defRPr/>
            </a:pPr>
            <a:endParaRPr lang="en-GB" altLang="cs-CZ" sz="2200" dirty="0">
              <a:latin typeface="Arial" panose="020B0604020202020204" pitchFamily="34" charset="0"/>
            </a:endParaRPr>
          </a:p>
          <a:p>
            <a:pPr eaLnBrk="1" hangingPunct="1">
              <a:spcBef>
                <a:spcPct val="0"/>
              </a:spcBef>
              <a:buFont typeface="Arial" panose="020B0604020202020204" pitchFamily="34" charset="0"/>
              <a:buNone/>
              <a:defRPr/>
            </a:pPr>
            <a:endParaRPr lang="en-GB" altLang="cs-CZ" sz="2200" dirty="0">
              <a:latin typeface="Arial" panose="020B0604020202020204" pitchFamily="34" charset="0"/>
            </a:endParaRPr>
          </a:p>
        </p:txBody>
      </p:sp>
    </p:spTree>
    <p:extLst>
      <p:ext uri="{BB962C8B-B14F-4D97-AF65-F5344CB8AC3E}">
        <p14:creationId xmlns:p14="http://schemas.microsoft.com/office/powerpoint/2010/main" val="168761931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err="1">
                <a:latin typeface="Arial" pitchFamily="34" charset="0"/>
                <a:cs typeface="Arial" pitchFamily="34" charset="0"/>
              </a:rPr>
              <a:t>Strategic</a:t>
            </a:r>
            <a:r>
              <a:rPr lang="cs-CZ" b="1" dirty="0">
                <a:latin typeface="Arial" pitchFamily="34" charset="0"/>
                <a:cs typeface="Arial" pitchFamily="34" charset="0"/>
              </a:rPr>
              <a:t> Marketing Management</a:t>
            </a: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a:latin typeface="Arial" panose="020B0604020202020204" pitchFamily="34" charset="0"/>
              </a:rPr>
              <a:t>2. DEVELOPMENT OF STRATEGIC MARKETING</a:t>
            </a:r>
          </a:p>
        </p:txBody>
      </p:sp>
      <p:sp>
        <p:nvSpPr>
          <p:cNvPr id="3079" name="TextovéPole 10"/>
          <p:cNvSpPr txBox="1">
            <a:spLocks noChangeArrowheads="1"/>
          </p:cNvSpPr>
          <p:nvPr/>
        </p:nvSpPr>
        <p:spPr bwMode="auto">
          <a:xfrm>
            <a:off x="503238" y="1512044"/>
            <a:ext cx="8477250" cy="41549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en-US" altLang="cs-CZ" sz="2200" dirty="0">
                <a:latin typeface="Arial" panose="020B0604020202020204" pitchFamily="34" charset="0"/>
              </a:rPr>
              <a:t>Marketing development clearly reflects changes in market and business environment.</a:t>
            </a:r>
            <a:endParaRPr lang="cs-CZ" altLang="cs-CZ" sz="2200" dirty="0">
              <a:latin typeface="Arial" panose="020B0604020202020204" pitchFamily="34" charset="0"/>
            </a:endParaRPr>
          </a:p>
          <a:p>
            <a:pPr marL="285750" indent="-285750" eaLnBrk="1" hangingPunct="1">
              <a:spcBef>
                <a:spcPct val="0"/>
              </a:spcBef>
              <a:defRPr/>
            </a:pPr>
            <a:endParaRPr lang="en-US" altLang="cs-CZ" sz="2200" dirty="0">
              <a:latin typeface="Arial" panose="020B0604020202020204" pitchFamily="34" charset="0"/>
            </a:endParaRPr>
          </a:p>
          <a:p>
            <a:pPr marL="285750" indent="-285750" eaLnBrk="1" hangingPunct="1">
              <a:spcBef>
                <a:spcPct val="0"/>
              </a:spcBef>
              <a:defRPr/>
            </a:pPr>
            <a:r>
              <a:rPr lang="en-US" altLang="cs-CZ" sz="2200" dirty="0">
                <a:latin typeface="Arial" panose="020B0604020202020204" pitchFamily="34" charset="0"/>
              </a:rPr>
              <a:t>Against the background of rapidly changing and increasingly complex environment</a:t>
            </a:r>
            <a:r>
              <a:rPr lang="cs-CZ" altLang="cs-CZ" sz="2200" dirty="0">
                <a:latin typeface="Arial" panose="020B0604020202020204" pitchFamily="34" charset="0"/>
              </a:rPr>
              <a:t>, </a:t>
            </a:r>
            <a:r>
              <a:rPr lang="cs-CZ" altLang="cs-CZ" sz="2200" dirty="0" err="1">
                <a:latin typeface="Arial" panose="020B0604020202020204" pitchFamily="34" charset="0"/>
              </a:rPr>
              <a:t>the</a:t>
            </a:r>
            <a:r>
              <a:rPr lang="cs-CZ" altLang="cs-CZ" sz="2200" dirty="0">
                <a:latin typeface="Arial" panose="020B0604020202020204" pitchFamily="34" charset="0"/>
              </a:rPr>
              <a:t> </a:t>
            </a:r>
            <a:r>
              <a:rPr lang="en-US" altLang="cs-CZ" sz="2200" dirty="0">
                <a:latin typeface="Arial" panose="020B0604020202020204" pitchFamily="34" charset="0"/>
              </a:rPr>
              <a:t>awareness of existing problems and strategic issues becomes more pronounced </a:t>
            </a:r>
            <a:r>
              <a:rPr lang="cs-CZ" altLang="cs-CZ" sz="2200" dirty="0">
                <a:latin typeface="Arial" panose="020B0604020202020204" pitchFamily="34" charset="0"/>
              </a:rPr>
              <a:t>and </a:t>
            </a:r>
            <a:r>
              <a:rPr lang="en-US" altLang="cs-CZ" sz="2200" dirty="0">
                <a:latin typeface="Arial" panose="020B0604020202020204" pitchFamily="34" charset="0"/>
              </a:rPr>
              <a:t>the effort to solve them</a:t>
            </a:r>
            <a:r>
              <a:rPr lang="cs-CZ" altLang="cs-CZ" sz="2200" dirty="0">
                <a:latin typeface="Arial" panose="020B0604020202020204" pitchFamily="34" charset="0"/>
              </a:rPr>
              <a:t> </a:t>
            </a:r>
            <a:r>
              <a:rPr lang="en-US" altLang="cs-CZ" sz="2200" dirty="0">
                <a:latin typeface="Arial" panose="020B0604020202020204" pitchFamily="34" charset="0"/>
              </a:rPr>
              <a:t>intensifies.</a:t>
            </a:r>
            <a:endParaRPr lang="cs-CZ" altLang="cs-CZ" sz="2200" dirty="0">
              <a:latin typeface="Arial" panose="020B0604020202020204" pitchFamily="34" charset="0"/>
            </a:endParaRPr>
          </a:p>
          <a:p>
            <a:pPr marL="285750" indent="-285750" eaLnBrk="1" hangingPunct="1">
              <a:spcBef>
                <a:spcPct val="0"/>
              </a:spcBef>
              <a:defRPr/>
            </a:pPr>
            <a:endParaRPr lang="en-US" altLang="cs-CZ" sz="2200" dirty="0">
              <a:latin typeface="Arial" panose="020B0604020202020204" pitchFamily="34" charset="0"/>
            </a:endParaRPr>
          </a:p>
          <a:p>
            <a:pPr marL="285750" indent="-285750" eaLnBrk="1" hangingPunct="1">
              <a:spcBef>
                <a:spcPct val="0"/>
              </a:spcBef>
              <a:defRPr/>
            </a:pPr>
            <a:r>
              <a:rPr lang="en-US" altLang="cs-CZ" sz="2200" dirty="0">
                <a:latin typeface="Arial" panose="020B0604020202020204" pitchFamily="34" charset="0"/>
              </a:rPr>
              <a:t>Especially since the early eighties</a:t>
            </a:r>
            <a:r>
              <a:rPr lang="cs-CZ" altLang="cs-CZ" sz="2200" dirty="0">
                <a:latin typeface="Arial" panose="020B0604020202020204" pitchFamily="34" charset="0"/>
              </a:rPr>
              <a:t>, </a:t>
            </a:r>
            <a:r>
              <a:rPr lang="cs-CZ" altLang="cs-CZ" sz="2200" dirty="0" err="1">
                <a:latin typeface="Arial" panose="020B0604020202020204" pitchFamily="34" charset="0"/>
              </a:rPr>
              <a:t>the</a:t>
            </a:r>
            <a:r>
              <a:rPr lang="cs-CZ" altLang="cs-CZ" sz="2200" dirty="0">
                <a:latin typeface="Arial" panose="020B0604020202020204" pitchFamily="34" charset="0"/>
              </a:rPr>
              <a:t> </a:t>
            </a:r>
            <a:r>
              <a:rPr lang="cs-CZ" altLang="cs-CZ" sz="2200" dirty="0" err="1">
                <a:latin typeface="Arial" panose="020B0604020202020204" pitchFamily="34" charset="0"/>
              </a:rPr>
              <a:t>attention</a:t>
            </a:r>
            <a:r>
              <a:rPr lang="cs-CZ" altLang="cs-CZ" sz="2200" dirty="0">
                <a:latin typeface="Arial" panose="020B0604020202020204" pitchFamily="34" charset="0"/>
              </a:rPr>
              <a:t> </a:t>
            </a:r>
            <a:r>
              <a:rPr lang="en-US" altLang="cs-CZ" sz="2200" dirty="0">
                <a:latin typeface="Arial" panose="020B0604020202020204" pitchFamily="34" charset="0"/>
              </a:rPr>
              <a:t>to scientific research and practical application of strategic marketing</a:t>
            </a:r>
            <a:r>
              <a:rPr lang="cs-CZ" altLang="cs-CZ" sz="2200" dirty="0">
                <a:latin typeface="Arial" panose="020B0604020202020204" pitchFamily="34" charset="0"/>
              </a:rPr>
              <a:t> </a:t>
            </a:r>
            <a:r>
              <a:rPr lang="cs-CZ" altLang="cs-CZ" sz="2200" dirty="0" err="1">
                <a:latin typeface="Arial" panose="020B0604020202020204" pitchFamily="34" charset="0"/>
              </a:rPr>
              <a:t>is</a:t>
            </a:r>
            <a:r>
              <a:rPr lang="en-US" altLang="cs-CZ" sz="2200" dirty="0">
                <a:latin typeface="Arial" panose="020B0604020202020204" pitchFamily="34" charset="0"/>
              </a:rPr>
              <a:t> increasing.</a:t>
            </a:r>
            <a:endParaRPr lang="en-GB" altLang="cs-CZ" sz="2200" dirty="0">
              <a:latin typeface="Arial" panose="020B0604020202020204" pitchFamily="34" charset="0"/>
            </a:endParaRPr>
          </a:p>
          <a:p>
            <a:pPr eaLnBrk="1" hangingPunct="1">
              <a:spcBef>
                <a:spcPct val="0"/>
              </a:spcBef>
              <a:buFont typeface="Arial" panose="020B0604020202020204" pitchFamily="34" charset="0"/>
              <a:buNone/>
              <a:defRPr/>
            </a:pPr>
            <a:endParaRPr lang="en-GB" altLang="cs-CZ" sz="2200" dirty="0">
              <a:latin typeface="Arial" panose="020B0604020202020204" pitchFamily="34" charset="0"/>
            </a:endParaRPr>
          </a:p>
        </p:txBody>
      </p:sp>
    </p:spTree>
    <p:extLst>
      <p:ext uri="{BB962C8B-B14F-4D97-AF65-F5344CB8AC3E}">
        <p14:creationId xmlns:p14="http://schemas.microsoft.com/office/powerpoint/2010/main" val="386165277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err="1">
                <a:latin typeface="Arial" pitchFamily="34" charset="0"/>
                <a:cs typeface="Arial" pitchFamily="34" charset="0"/>
              </a:rPr>
              <a:t>Strategic</a:t>
            </a:r>
            <a:r>
              <a:rPr lang="cs-CZ" b="1" dirty="0">
                <a:latin typeface="Arial" pitchFamily="34" charset="0"/>
                <a:cs typeface="Arial" pitchFamily="34" charset="0"/>
              </a:rPr>
              <a:t> Marketing Management</a:t>
            </a: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a:latin typeface="Arial" panose="020B0604020202020204" pitchFamily="34" charset="0"/>
              </a:rPr>
              <a:t>STAGES OF STRATEGIC MARKETING 1</a:t>
            </a:r>
          </a:p>
        </p:txBody>
      </p:sp>
      <p:sp>
        <p:nvSpPr>
          <p:cNvPr id="3079" name="TextovéPole 10"/>
          <p:cNvSpPr txBox="1">
            <a:spLocks noChangeArrowheads="1"/>
          </p:cNvSpPr>
          <p:nvPr/>
        </p:nvSpPr>
        <p:spPr bwMode="auto">
          <a:xfrm>
            <a:off x="503238" y="1512044"/>
            <a:ext cx="8477250" cy="51706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cs-CZ" altLang="cs-CZ" sz="2200" dirty="0" err="1">
                <a:latin typeface="Arial" panose="020B0604020202020204" pitchFamily="34" charset="0"/>
              </a:rPr>
              <a:t>The</a:t>
            </a:r>
            <a:r>
              <a:rPr lang="cs-CZ" altLang="cs-CZ" sz="2200" dirty="0">
                <a:latin typeface="Arial" panose="020B0604020202020204" pitchFamily="34" charset="0"/>
              </a:rPr>
              <a:t> </a:t>
            </a:r>
            <a:r>
              <a:rPr lang="cs-CZ" altLang="cs-CZ" sz="2200" dirty="0" err="1">
                <a:latin typeface="Arial" panose="020B0604020202020204" pitchFamily="34" charset="0"/>
              </a:rPr>
              <a:t>starting</a:t>
            </a:r>
            <a:r>
              <a:rPr lang="cs-CZ" altLang="cs-CZ" sz="2200" dirty="0">
                <a:latin typeface="Arial" panose="020B0604020202020204" pitchFamily="34" charset="0"/>
              </a:rPr>
              <a:t> point </a:t>
            </a:r>
            <a:r>
              <a:rPr lang="cs-CZ" altLang="cs-CZ" sz="2200" dirty="0" err="1">
                <a:latin typeface="Arial" panose="020B0604020202020204" pitchFamily="34" charset="0"/>
              </a:rPr>
              <a:t>can</a:t>
            </a:r>
            <a:r>
              <a:rPr lang="cs-CZ" altLang="cs-CZ" sz="2200" dirty="0">
                <a:latin typeface="Arial" panose="020B0604020202020204" pitchFamily="34" charset="0"/>
              </a:rPr>
              <a:t> </a:t>
            </a:r>
            <a:r>
              <a:rPr lang="cs-CZ" altLang="cs-CZ" sz="2200" dirty="0" err="1">
                <a:latin typeface="Arial" panose="020B0604020202020204" pitchFamily="34" charset="0"/>
              </a:rPr>
              <a:t>be</a:t>
            </a:r>
            <a:r>
              <a:rPr lang="cs-CZ" altLang="cs-CZ" sz="2200" dirty="0">
                <a:latin typeface="Arial" panose="020B0604020202020204" pitchFamily="34" charset="0"/>
              </a:rPr>
              <a:t> </a:t>
            </a:r>
            <a:r>
              <a:rPr lang="cs-CZ" altLang="cs-CZ" sz="2200" dirty="0" err="1">
                <a:latin typeface="Arial" panose="020B0604020202020204" pitchFamily="34" charset="0"/>
              </a:rPr>
              <a:t>traced</a:t>
            </a:r>
            <a:r>
              <a:rPr lang="cs-CZ" altLang="cs-CZ" sz="2200" dirty="0">
                <a:latin typeface="Arial" panose="020B0604020202020204" pitchFamily="34" charset="0"/>
              </a:rPr>
              <a:t> </a:t>
            </a:r>
            <a:r>
              <a:rPr lang="cs-CZ" altLang="cs-CZ" sz="2200" dirty="0" err="1">
                <a:latin typeface="Arial" panose="020B0604020202020204" pitchFamily="34" charset="0"/>
              </a:rPr>
              <a:t>back</a:t>
            </a:r>
            <a:r>
              <a:rPr lang="cs-CZ" altLang="cs-CZ" sz="2200" dirty="0">
                <a:latin typeface="Arial" panose="020B0604020202020204" pitchFamily="34" charset="0"/>
              </a:rPr>
              <a:t> to </a:t>
            </a:r>
            <a:r>
              <a:rPr lang="cs-CZ" altLang="cs-CZ" sz="2200" dirty="0" err="1">
                <a:latin typeface="Arial" panose="020B0604020202020204" pitchFamily="34" charset="0"/>
              </a:rPr>
              <a:t>the</a:t>
            </a:r>
            <a:r>
              <a:rPr lang="en-US" altLang="cs-CZ" sz="2200" dirty="0">
                <a:latin typeface="Arial" panose="020B0604020202020204" pitchFamily="34" charset="0"/>
              </a:rPr>
              <a:t> end of the fifties</a:t>
            </a:r>
            <a:r>
              <a:rPr lang="cs-CZ" altLang="cs-CZ" sz="2200" dirty="0">
                <a:latin typeface="Arial" panose="020B0604020202020204" pitchFamily="34" charset="0"/>
              </a:rPr>
              <a:t> </a:t>
            </a:r>
            <a:r>
              <a:rPr lang="en-US" altLang="cs-CZ" sz="2200" dirty="0">
                <a:latin typeface="Arial" panose="020B0604020202020204" pitchFamily="34" charset="0"/>
              </a:rPr>
              <a:t> </a:t>
            </a:r>
            <a:r>
              <a:rPr lang="cs-CZ" altLang="cs-CZ" sz="2200" dirty="0" err="1">
                <a:latin typeface="Arial" panose="020B0604020202020204" pitchFamily="34" charset="0"/>
              </a:rPr>
              <a:t>when</a:t>
            </a:r>
            <a:r>
              <a:rPr lang="cs-CZ" altLang="cs-CZ" sz="2200" dirty="0">
                <a:latin typeface="Arial" panose="020B0604020202020204" pitchFamily="34" charset="0"/>
              </a:rPr>
              <a:t> </a:t>
            </a:r>
            <a:r>
              <a:rPr lang="cs-CZ" altLang="cs-CZ" sz="2200" dirty="0" err="1">
                <a:latin typeface="Arial" panose="020B0604020202020204" pitchFamily="34" charset="0"/>
              </a:rPr>
              <a:t>the</a:t>
            </a:r>
            <a:r>
              <a:rPr lang="cs-CZ" altLang="cs-CZ" sz="2200" dirty="0">
                <a:latin typeface="Arial" panose="020B0604020202020204" pitchFamily="34" charset="0"/>
              </a:rPr>
              <a:t> market </a:t>
            </a:r>
            <a:r>
              <a:rPr lang="en-US" altLang="cs-CZ" sz="2200" dirty="0">
                <a:latin typeface="Arial" panose="020B0604020202020204" pitchFamily="34" charset="0"/>
              </a:rPr>
              <a:t>change</a:t>
            </a:r>
            <a:r>
              <a:rPr lang="cs-CZ" altLang="cs-CZ" sz="2200" dirty="0">
                <a:latin typeface="Arial" panose="020B0604020202020204" pitchFamily="34" charset="0"/>
              </a:rPr>
              <a:t>d</a:t>
            </a:r>
            <a:r>
              <a:rPr lang="en-US" altLang="cs-CZ" sz="2200" dirty="0">
                <a:latin typeface="Arial" panose="020B0604020202020204" pitchFamily="34" charset="0"/>
              </a:rPr>
              <a:t> </a:t>
            </a:r>
            <a:r>
              <a:rPr lang="cs-CZ" altLang="cs-CZ" sz="2200" dirty="0" err="1">
                <a:latin typeface="Arial" panose="020B0604020202020204" pitchFamily="34" charset="0"/>
              </a:rPr>
              <a:t>from</a:t>
            </a:r>
            <a:r>
              <a:rPr lang="en-US" altLang="cs-CZ" sz="2200" dirty="0">
                <a:latin typeface="Arial" panose="020B0604020202020204" pitchFamily="34" charset="0"/>
              </a:rPr>
              <a:t> seller </a:t>
            </a:r>
            <a:r>
              <a:rPr lang="cs-CZ" altLang="cs-CZ" sz="2200" dirty="0">
                <a:latin typeface="Arial" panose="020B0604020202020204" pitchFamily="34" charset="0"/>
              </a:rPr>
              <a:t>to</a:t>
            </a:r>
            <a:r>
              <a:rPr lang="en-US" altLang="cs-CZ" sz="2200" dirty="0">
                <a:latin typeface="Arial" panose="020B0604020202020204" pitchFamily="34" charset="0"/>
              </a:rPr>
              <a:t> buyer's market. </a:t>
            </a:r>
            <a:r>
              <a:rPr lang="cs-CZ" altLang="cs-CZ" sz="2200" dirty="0">
                <a:latin typeface="Arial" panose="020B0604020202020204" pitchFamily="34" charset="0"/>
              </a:rPr>
              <a:t>A</a:t>
            </a:r>
            <a:r>
              <a:rPr lang="en-US" altLang="cs-CZ" sz="2200" dirty="0" err="1">
                <a:latin typeface="Arial" panose="020B0604020202020204" pitchFamily="34" charset="0"/>
              </a:rPr>
              <a:t>lready</a:t>
            </a:r>
            <a:r>
              <a:rPr lang="cs-CZ" altLang="cs-CZ" sz="2200" dirty="0">
                <a:latin typeface="Arial" panose="020B0604020202020204" pitchFamily="34" charset="0"/>
              </a:rPr>
              <a:t> </a:t>
            </a:r>
            <a:r>
              <a:rPr lang="cs-CZ" altLang="cs-CZ" sz="2200" dirty="0" err="1">
                <a:latin typeface="Arial" panose="020B0604020202020204" pitchFamily="34" charset="0"/>
              </a:rPr>
              <a:t>back</a:t>
            </a:r>
            <a:r>
              <a:rPr lang="cs-CZ" altLang="cs-CZ" sz="2200" dirty="0">
                <a:latin typeface="Arial" panose="020B0604020202020204" pitchFamily="34" charset="0"/>
              </a:rPr>
              <a:t> </a:t>
            </a:r>
            <a:r>
              <a:rPr lang="cs-CZ" altLang="cs-CZ" sz="2200" dirty="0" err="1">
                <a:latin typeface="Arial" panose="020B0604020202020204" pitchFamily="34" charset="0"/>
              </a:rPr>
              <a:t>then</a:t>
            </a:r>
            <a:r>
              <a:rPr lang="cs-CZ" altLang="cs-CZ" sz="2200" dirty="0">
                <a:latin typeface="Arial" panose="020B0604020202020204" pitchFamily="34" charset="0"/>
              </a:rPr>
              <a:t>, </a:t>
            </a:r>
            <a:r>
              <a:rPr lang="cs-CZ" altLang="cs-CZ" sz="2200" dirty="0" err="1">
                <a:latin typeface="Arial" panose="020B0604020202020204" pitchFamily="34" charset="0"/>
              </a:rPr>
              <a:t>companies</a:t>
            </a:r>
            <a:r>
              <a:rPr lang="cs-CZ" altLang="cs-CZ" sz="2200" dirty="0">
                <a:latin typeface="Arial" panose="020B0604020202020204" pitchFamily="34" charset="0"/>
              </a:rPr>
              <a:t> </a:t>
            </a:r>
            <a:r>
              <a:rPr lang="en-US" altLang="cs-CZ" sz="2200" dirty="0">
                <a:latin typeface="Arial" panose="020B0604020202020204" pitchFamily="34" charset="0"/>
              </a:rPr>
              <a:t>required long-term focus</a:t>
            </a:r>
            <a:r>
              <a:rPr lang="cs-CZ" altLang="cs-CZ" sz="2200" dirty="0">
                <a:latin typeface="Arial" panose="020B0604020202020204" pitchFamily="34" charset="0"/>
              </a:rPr>
              <a:t> on </a:t>
            </a:r>
            <a:r>
              <a:rPr lang="cs-CZ" altLang="cs-CZ" sz="2200" dirty="0" err="1">
                <a:latin typeface="Arial" panose="020B0604020202020204" pitchFamily="34" charset="0"/>
              </a:rPr>
              <a:t>the</a:t>
            </a:r>
            <a:r>
              <a:rPr lang="en-US" altLang="cs-CZ" sz="2200" dirty="0">
                <a:latin typeface="Arial" panose="020B0604020202020204" pitchFamily="34" charset="0"/>
              </a:rPr>
              <a:t> supply of </a:t>
            </a:r>
            <a:r>
              <a:rPr lang="cs-CZ" altLang="cs-CZ" sz="2200" dirty="0" err="1">
                <a:latin typeface="Arial" panose="020B0604020202020204" pitchFamily="34" charset="0"/>
              </a:rPr>
              <a:t>demanded</a:t>
            </a:r>
            <a:r>
              <a:rPr lang="cs-CZ" altLang="cs-CZ" sz="2200" dirty="0">
                <a:latin typeface="Arial" panose="020B0604020202020204" pitchFamily="34" charset="0"/>
              </a:rPr>
              <a:t> </a:t>
            </a:r>
            <a:r>
              <a:rPr lang="cs-CZ" altLang="cs-CZ" sz="2200" dirty="0" err="1">
                <a:latin typeface="Arial" panose="020B0604020202020204" pitchFamily="34" charset="0"/>
              </a:rPr>
              <a:t>goods</a:t>
            </a:r>
            <a:r>
              <a:rPr lang="en-US" altLang="cs-CZ" sz="2200" dirty="0">
                <a:latin typeface="Arial" panose="020B0604020202020204" pitchFamily="34" charset="0"/>
              </a:rPr>
              <a:t>.</a:t>
            </a:r>
          </a:p>
          <a:p>
            <a:pPr marL="285750" indent="-285750" eaLnBrk="1" hangingPunct="1">
              <a:spcBef>
                <a:spcPct val="0"/>
              </a:spcBef>
              <a:defRPr/>
            </a:pPr>
            <a:r>
              <a:rPr lang="en-US" altLang="cs-CZ" sz="2200" dirty="0">
                <a:latin typeface="Arial" panose="020B0604020202020204" pitchFamily="34" charset="0"/>
              </a:rPr>
              <a:t>On the threshold of the sixties</a:t>
            </a:r>
            <a:r>
              <a:rPr lang="cs-CZ" altLang="cs-CZ" sz="2200" dirty="0">
                <a:latin typeface="Arial" panose="020B0604020202020204" pitchFamily="34" charset="0"/>
              </a:rPr>
              <a:t>,</a:t>
            </a:r>
            <a:r>
              <a:rPr lang="en-US" altLang="cs-CZ" sz="2200" dirty="0">
                <a:latin typeface="Arial" panose="020B0604020202020204" pitchFamily="34" charset="0"/>
              </a:rPr>
              <a:t> </a:t>
            </a:r>
            <a:r>
              <a:rPr lang="en-US" altLang="cs-CZ" sz="2200" dirty="0" err="1">
                <a:latin typeface="Arial" panose="020B0604020202020204" pitchFamily="34" charset="0"/>
              </a:rPr>
              <a:t>Ansoff</a:t>
            </a:r>
            <a:r>
              <a:rPr lang="en-US" altLang="cs-CZ" sz="2200" dirty="0">
                <a:latin typeface="Arial" panose="020B0604020202020204" pitchFamily="34" charset="0"/>
              </a:rPr>
              <a:t> expressed </a:t>
            </a:r>
            <a:r>
              <a:rPr lang="cs-CZ" altLang="cs-CZ" sz="2200" dirty="0">
                <a:latin typeface="Arial" panose="020B0604020202020204" pitchFamily="34" charset="0"/>
              </a:rPr>
              <a:t>his </a:t>
            </a:r>
            <a:r>
              <a:rPr lang="en-US" altLang="cs-CZ" sz="2200" dirty="0">
                <a:latin typeface="Arial" panose="020B0604020202020204" pitchFamily="34" charset="0"/>
              </a:rPr>
              <a:t>fundamental assumptions for selecting marketing strategy (market penetration and expansion, product development, diversification). This </a:t>
            </a:r>
            <a:r>
              <a:rPr lang="cs-CZ" altLang="cs-CZ" sz="2200" dirty="0">
                <a:latin typeface="Arial" panose="020B0604020202020204" pitchFamily="34" charset="0"/>
              </a:rPr>
              <a:t>(</a:t>
            </a:r>
            <a:r>
              <a:rPr lang="en-US" altLang="cs-CZ" sz="2200" dirty="0">
                <a:latin typeface="Arial" panose="020B0604020202020204" pitchFamily="34" charset="0"/>
              </a:rPr>
              <a:t>also now</a:t>
            </a:r>
            <a:r>
              <a:rPr lang="cs-CZ" altLang="cs-CZ" sz="2200" dirty="0">
                <a:latin typeface="Arial" panose="020B0604020202020204" pitchFamily="34" charset="0"/>
              </a:rPr>
              <a:t>)</a:t>
            </a:r>
            <a:r>
              <a:rPr lang="en-US" altLang="cs-CZ" sz="2200" dirty="0">
                <a:latin typeface="Arial" panose="020B0604020202020204" pitchFamily="34" charset="0"/>
              </a:rPr>
              <a:t> important conceptual focus on structuring strategies of market areas may be designated as </a:t>
            </a:r>
            <a:r>
              <a:rPr lang="cs-CZ" altLang="cs-CZ" sz="2200" dirty="0" err="1">
                <a:latin typeface="Arial" panose="020B0604020202020204" pitchFamily="34" charset="0"/>
              </a:rPr>
              <a:t>the</a:t>
            </a:r>
            <a:r>
              <a:rPr lang="cs-CZ" altLang="cs-CZ" sz="2200" dirty="0">
                <a:latin typeface="Arial" panose="020B0604020202020204" pitchFamily="34" charset="0"/>
              </a:rPr>
              <a:t> </a:t>
            </a:r>
            <a:r>
              <a:rPr lang="en-US" altLang="cs-CZ" sz="2200" b="1" dirty="0">
                <a:latin typeface="Arial" panose="020B0604020202020204" pitchFamily="34" charset="0"/>
              </a:rPr>
              <a:t>birth </a:t>
            </a:r>
            <a:r>
              <a:rPr lang="cs-CZ" altLang="cs-CZ" sz="2200" b="1" dirty="0">
                <a:latin typeface="Arial" panose="020B0604020202020204" pitchFamily="34" charset="0"/>
              </a:rPr>
              <a:t>of </a:t>
            </a:r>
            <a:r>
              <a:rPr lang="en-US" altLang="cs-CZ" sz="2200" b="1" dirty="0">
                <a:latin typeface="Arial" panose="020B0604020202020204" pitchFamily="34" charset="0"/>
              </a:rPr>
              <a:t>strategic marketing</a:t>
            </a:r>
            <a:r>
              <a:rPr lang="en-US" altLang="cs-CZ" sz="2200" dirty="0">
                <a:latin typeface="Arial" panose="020B0604020202020204" pitchFamily="34" charset="0"/>
              </a:rPr>
              <a:t>.</a:t>
            </a:r>
          </a:p>
          <a:p>
            <a:pPr marL="285750" indent="-285750" eaLnBrk="1" hangingPunct="1">
              <a:spcBef>
                <a:spcPct val="0"/>
              </a:spcBef>
              <a:defRPr/>
            </a:pPr>
            <a:r>
              <a:rPr lang="en-US" altLang="cs-CZ" sz="2200" dirty="0">
                <a:latin typeface="Arial" panose="020B0604020202020204" pitchFamily="34" charset="0"/>
              </a:rPr>
              <a:t>In conjunction with </a:t>
            </a:r>
            <a:r>
              <a:rPr lang="cs-CZ" altLang="cs-CZ" sz="2200" dirty="0" err="1">
                <a:latin typeface="Arial" panose="020B0604020202020204" pitchFamily="34" charset="0"/>
              </a:rPr>
              <a:t>diversification</a:t>
            </a:r>
            <a:r>
              <a:rPr lang="cs-CZ" altLang="cs-CZ" sz="2200" dirty="0">
                <a:latin typeface="Arial" panose="020B0604020202020204" pitchFamily="34" charset="0"/>
              </a:rPr>
              <a:t> </a:t>
            </a:r>
            <a:r>
              <a:rPr lang="en-US" altLang="cs-CZ" sz="2200" dirty="0">
                <a:latin typeface="Arial" panose="020B0604020202020204" pitchFamily="34" charset="0"/>
              </a:rPr>
              <a:t>and </a:t>
            </a:r>
            <a:r>
              <a:rPr lang="cs-CZ" altLang="cs-CZ" sz="2200" dirty="0" err="1">
                <a:latin typeface="Arial" panose="020B0604020202020204" pitchFamily="34" charset="0"/>
              </a:rPr>
              <a:t>divisionalistic</a:t>
            </a:r>
            <a:r>
              <a:rPr lang="cs-CZ" altLang="cs-CZ" sz="2200" dirty="0">
                <a:latin typeface="Arial" panose="020B0604020202020204" pitchFamily="34" charset="0"/>
              </a:rPr>
              <a:t> </a:t>
            </a:r>
            <a:r>
              <a:rPr lang="en-US" altLang="cs-CZ" sz="2200" dirty="0">
                <a:latin typeface="Arial" panose="020B0604020202020204" pitchFamily="34" charset="0"/>
              </a:rPr>
              <a:t>waves in the sixties</a:t>
            </a:r>
            <a:r>
              <a:rPr lang="cs-CZ" altLang="cs-CZ" sz="2200" dirty="0">
                <a:latin typeface="Arial" panose="020B0604020202020204" pitchFamily="34" charset="0"/>
              </a:rPr>
              <a:t>,</a:t>
            </a:r>
            <a:r>
              <a:rPr lang="en-US" altLang="cs-CZ" sz="2200" dirty="0">
                <a:latin typeface="Arial" panose="020B0604020202020204" pitchFamily="34" charset="0"/>
              </a:rPr>
              <a:t> </a:t>
            </a:r>
            <a:r>
              <a:rPr lang="cs-CZ" altLang="cs-CZ" sz="2200" dirty="0" err="1">
                <a:latin typeface="Arial" panose="020B0604020202020204" pitchFamily="34" charset="0"/>
              </a:rPr>
              <a:t>main</a:t>
            </a:r>
            <a:r>
              <a:rPr lang="cs-CZ" altLang="cs-CZ" sz="2200" dirty="0">
                <a:latin typeface="Arial" panose="020B0604020202020204" pitchFamily="34" charset="0"/>
              </a:rPr>
              <a:t> focus </a:t>
            </a:r>
            <a:r>
              <a:rPr lang="cs-CZ" altLang="cs-CZ" sz="2200" dirty="0" err="1">
                <a:latin typeface="Arial" panose="020B0604020202020204" pitchFamily="34" charset="0"/>
              </a:rPr>
              <a:t>is</a:t>
            </a:r>
            <a:r>
              <a:rPr lang="cs-CZ" altLang="cs-CZ" sz="2200" dirty="0">
                <a:latin typeface="Arial" panose="020B0604020202020204" pitchFamily="34" charset="0"/>
              </a:rPr>
              <a:t> on </a:t>
            </a:r>
            <a:r>
              <a:rPr lang="en-US" altLang="cs-CZ" sz="2200" dirty="0">
                <a:latin typeface="Arial" panose="020B0604020202020204" pitchFamily="34" charset="0"/>
              </a:rPr>
              <a:t>growth </a:t>
            </a:r>
            <a:r>
              <a:rPr lang="en-US" altLang="cs-CZ" sz="2200" dirty="0" err="1">
                <a:latin typeface="Arial" panose="020B0604020202020204" pitchFamily="34" charset="0"/>
              </a:rPr>
              <a:t>strateg</a:t>
            </a:r>
            <a:r>
              <a:rPr lang="cs-CZ" altLang="cs-CZ" sz="2200" dirty="0" err="1">
                <a:latin typeface="Arial" panose="020B0604020202020204" pitchFamily="34" charset="0"/>
              </a:rPr>
              <a:t>ies</a:t>
            </a:r>
            <a:r>
              <a:rPr lang="cs-CZ" altLang="cs-CZ" sz="2200" dirty="0">
                <a:latin typeface="Arial" panose="020B0604020202020204" pitchFamily="34" charset="0"/>
              </a:rPr>
              <a:t>.</a:t>
            </a:r>
            <a:r>
              <a:rPr lang="en-US" altLang="cs-CZ" sz="2200" dirty="0">
                <a:latin typeface="Arial" panose="020B0604020202020204" pitchFamily="34" charset="0"/>
              </a:rPr>
              <a:t> </a:t>
            </a:r>
            <a:r>
              <a:rPr lang="cs-CZ" altLang="cs-CZ" sz="2200" dirty="0">
                <a:latin typeface="Arial" panose="020B0604020202020204" pitchFamily="34" charset="0"/>
              </a:rPr>
              <a:t>In</a:t>
            </a:r>
            <a:r>
              <a:rPr lang="en-US" altLang="cs-CZ" sz="2200" dirty="0">
                <a:latin typeface="Arial" panose="020B0604020202020204" pitchFamily="34" charset="0"/>
              </a:rPr>
              <a:t> connection with the expansion of activities leading to the implementation of new products and entering new markets</a:t>
            </a:r>
            <a:r>
              <a:rPr lang="cs-CZ" altLang="cs-CZ" sz="2200" dirty="0">
                <a:latin typeface="Arial" panose="020B0604020202020204" pitchFamily="34" charset="0"/>
              </a:rPr>
              <a:t>,</a:t>
            </a:r>
            <a:r>
              <a:rPr lang="en-US" altLang="cs-CZ" sz="2200" dirty="0">
                <a:latin typeface="Arial" panose="020B0604020202020204" pitchFamily="34" charset="0"/>
              </a:rPr>
              <a:t> attention to the acquisition of synergistic concepts</a:t>
            </a:r>
            <a:r>
              <a:rPr lang="cs-CZ" altLang="cs-CZ" sz="2200" dirty="0">
                <a:latin typeface="Arial" panose="020B0604020202020204" pitchFamily="34" charset="0"/>
              </a:rPr>
              <a:t> </a:t>
            </a:r>
            <a:r>
              <a:rPr lang="en-US" altLang="cs-CZ" sz="2200" dirty="0">
                <a:latin typeface="Arial" panose="020B0604020202020204" pitchFamily="34" charset="0"/>
              </a:rPr>
              <a:t>is increasing (</a:t>
            </a:r>
            <a:r>
              <a:rPr lang="en-US" altLang="cs-CZ" sz="2200" dirty="0" err="1">
                <a:latin typeface="Arial" panose="020B0604020202020204" pitchFamily="34" charset="0"/>
              </a:rPr>
              <a:t>Ansoff</a:t>
            </a:r>
            <a:r>
              <a:rPr lang="en-US" altLang="cs-CZ" sz="2200" dirty="0">
                <a:latin typeface="Arial" panose="020B0604020202020204" pitchFamily="34" charset="0"/>
              </a:rPr>
              <a:t>, 1966).</a:t>
            </a:r>
            <a:endParaRPr lang="en-GB" altLang="cs-CZ" sz="2200" dirty="0">
              <a:latin typeface="Arial" panose="020B0604020202020204" pitchFamily="34" charset="0"/>
            </a:endParaRPr>
          </a:p>
        </p:txBody>
      </p:sp>
    </p:spTree>
    <p:extLst>
      <p:ext uri="{BB962C8B-B14F-4D97-AF65-F5344CB8AC3E}">
        <p14:creationId xmlns:p14="http://schemas.microsoft.com/office/powerpoint/2010/main" val="168680249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err="1">
                <a:latin typeface="Arial" pitchFamily="34" charset="0"/>
                <a:cs typeface="Arial" pitchFamily="34" charset="0"/>
              </a:rPr>
              <a:t>Strategic</a:t>
            </a:r>
            <a:r>
              <a:rPr lang="cs-CZ" b="1" dirty="0">
                <a:latin typeface="Arial" pitchFamily="34" charset="0"/>
                <a:cs typeface="Arial" pitchFamily="34" charset="0"/>
              </a:rPr>
              <a:t> Marketing Management</a:t>
            </a: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a:latin typeface="Arial" panose="020B0604020202020204" pitchFamily="34" charset="0"/>
              </a:rPr>
              <a:t>STAGES OF STRATEGIC MARKETING 2</a:t>
            </a:r>
          </a:p>
        </p:txBody>
      </p:sp>
      <p:sp>
        <p:nvSpPr>
          <p:cNvPr id="3079" name="TextovéPole 10"/>
          <p:cNvSpPr txBox="1">
            <a:spLocks noChangeArrowheads="1"/>
          </p:cNvSpPr>
          <p:nvPr/>
        </p:nvSpPr>
        <p:spPr bwMode="auto">
          <a:xfrm>
            <a:off x="503238" y="1512044"/>
            <a:ext cx="8477250" cy="4493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cs-CZ" altLang="cs-CZ" sz="2200" dirty="0">
                <a:latin typeface="Arial" panose="020B0604020202020204" pitchFamily="34" charset="0"/>
              </a:rPr>
              <a:t>In </a:t>
            </a:r>
            <a:r>
              <a:rPr lang="cs-CZ" altLang="cs-CZ" sz="2200" dirty="0" err="1">
                <a:latin typeface="Arial" panose="020B0604020202020204" pitchFamily="34" charset="0"/>
              </a:rPr>
              <a:t>the</a:t>
            </a:r>
            <a:r>
              <a:rPr lang="cs-CZ" altLang="cs-CZ" sz="2200" dirty="0">
                <a:latin typeface="Arial" panose="020B0604020202020204" pitchFamily="34" charset="0"/>
              </a:rPr>
              <a:t> e</a:t>
            </a:r>
            <a:r>
              <a:rPr lang="en-US" altLang="cs-CZ" sz="2200" dirty="0" err="1">
                <a:latin typeface="Arial" panose="020B0604020202020204" pitchFamily="34" charset="0"/>
              </a:rPr>
              <a:t>arly</a:t>
            </a:r>
            <a:r>
              <a:rPr lang="en-US" altLang="cs-CZ" sz="2200" dirty="0">
                <a:latin typeface="Arial" panose="020B0604020202020204" pitchFamily="34" charset="0"/>
              </a:rPr>
              <a:t> seventies</a:t>
            </a:r>
            <a:r>
              <a:rPr lang="cs-CZ" altLang="cs-CZ" sz="2200" dirty="0">
                <a:latin typeface="Arial" panose="020B0604020202020204" pitchFamily="34" charset="0"/>
              </a:rPr>
              <a:t>,</a:t>
            </a:r>
            <a:r>
              <a:rPr lang="en-US" altLang="cs-CZ" sz="2200" dirty="0">
                <a:latin typeface="Arial" panose="020B0604020202020204" pitchFamily="34" charset="0"/>
              </a:rPr>
              <a:t> </a:t>
            </a:r>
            <a:r>
              <a:rPr lang="cs-CZ" altLang="cs-CZ" sz="2200" dirty="0" err="1">
                <a:latin typeface="Arial" panose="020B0604020202020204" pitchFamily="34" charset="0"/>
              </a:rPr>
              <a:t>the</a:t>
            </a:r>
            <a:r>
              <a:rPr lang="cs-CZ" altLang="cs-CZ" sz="2200" dirty="0">
                <a:latin typeface="Arial" panose="020B0604020202020204" pitchFamily="34" charset="0"/>
              </a:rPr>
              <a:t> </a:t>
            </a:r>
            <a:r>
              <a:rPr lang="en-US" altLang="cs-CZ" sz="2200" dirty="0">
                <a:latin typeface="Arial" panose="020B0604020202020204" pitchFamily="34" charset="0"/>
              </a:rPr>
              <a:t>portfolio concepts are expanding based on financial - economic considerations of profitability and risk. Originally </a:t>
            </a:r>
            <a:r>
              <a:rPr lang="cs-CZ" altLang="cs-CZ" sz="2200" dirty="0">
                <a:latin typeface="Arial" panose="020B0604020202020204" pitchFamily="34" charset="0"/>
              </a:rPr>
              <a:t>these </a:t>
            </a:r>
            <a:r>
              <a:rPr lang="cs-CZ" altLang="cs-CZ" sz="2200" dirty="0" err="1">
                <a:latin typeface="Arial" panose="020B0604020202020204" pitchFamily="34" charset="0"/>
              </a:rPr>
              <a:t>concepts</a:t>
            </a:r>
            <a:r>
              <a:rPr lang="cs-CZ" altLang="cs-CZ" sz="2200" dirty="0">
                <a:latin typeface="Arial" panose="020B0604020202020204" pitchFamily="34" charset="0"/>
              </a:rPr>
              <a:t> </a:t>
            </a:r>
            <a:r>
              <a:rPr lang="cs-CZ" altLang="cs-CZ" sz="2200" dirty="0" err="1">
                <a:latin typeface="Arial" panose="020B0604020202020204" pitchFamily="34" charset="0"/>
              </a:rPr>
              <a:t>were</a:t>
            </a:r>
            <a:r>
              <a:rPr lang="cs-CZ" altLang="cs-CZ" sz="2200" dirty="0">
                <a:latin typeface="Arial" panose="020B0604020202020204" pitchFamily="34" charset="0"/>
              </a:rPr>
              <a:t> developer by </a:t>
            </a:r>
            <a:r>
              <a:rPr lang="en-US" altLang="cs-CZ" sz="2200" dirty="0">
                <a:latin typeface="Arial" panose="020B0604020202020204" pitchFamily="34" charset="0"/>
              </a:rPr>
              <a:t>the consultancy firm</a:t>
            </a:r>
            <a:r>
              <a:rPr lang="cs-CZ" altLang="cs-CZ" sz="2200" dirty="0">
                <a:latin typeface="Arial" panose="020B0604020202020204" pitchFamily="34" charset="0"/>
              </a:rPr>
              <a:t>s</a:t>
            </a:r>
            <a:r>
              <a:rPr lang="en-US" altLang="cs-CZ" sz="2200" dirty="0">
                <a:latin typeface="Arial" panose="020B0604020202020204" pitchFamily="34" charset="0"/>
              </a:rPr>
              <a:t> for entrepreneurs, but in a more accessible and easier form </a:t>
            </a:r>
            <a:r>
              <a:rPr lang="cs-CZ" altLang="cs-CZ" sz="2200" dirty="0" err="1">
                <a:latin typeface="Arial" panose="020B0604020202020204" pitchFamily="34" charset="0"/>
              </a:rPr>
              <a:t>they</a:t>
            </a:r>
            <a:r>
              <a:rPr lang="cs-CZ" altLang="cs-CZ" sz="2200" dirty="0">
                <a:latin typeface="Arial" panose="020B0604020202020204" pitchFamily="34" charset="0"/>
              </a:rPr>
              <a:t> </a:t>
            </a:r>
            <a:r>
              <a:rPr lang="cs-CZ" altLang="cs-CZ" sz="2200" dirty="0" err="1">
                <a:latin typeface="Arial" panose="020B0604020202020204" pitchFamily="34" charset="0"/>
              </a:rPr>
              <a:t>see</a:t>
            </a:r>
            <a:r>
              <a:rPr lang="cs-CZ" altLang="cs-CZ" sz="2200" dirty="0">
                <a:latin typeface="Arial" panose="020B0604020202020204" pitchFamily="34" charset="0"/>
              </a:rPr>
              <a:t> </a:t>
            </a:r>
            <a:r>
              <a:rPr lang="en-US" altLang="cs-CZ" sz="2200" dirty="0">
                <a:latin typeface="Arial" panose="020B0604020202020204" pitchFamily="34" charset="0"/>
              </a:rPr>
              <a:t>rapid </a:t>
            </a:r>
            <a:r>
              <a:rPr lang="en-US" altLang="cs-CZ" sz="2200" dirty="0" err="1">
                <a:latin typeface="Arial" panose="020B0604020202020204" pitchFamily="34" charset="0"/>
              </a:rPr>
              <a:t>expan</a:t>
            </a:r>
            <a:r>
              <a:rPr lang="cs-CZ" altLang="cs-CZ" sz="2200" dirty="0" err="1">
                <a:latin typeface="Arial" panose="020B0604020202020204" pitchFamily="34" charset="0"/>
              </a:rPr>
              <a:t>sion</a:t>
            </a:r>
            <a:r>
              <a:rPr lang="en-US" altLang="cs-CZ" sz="2200" dirty="0">
                <a:latin typeface="Arial" panose="020B0604020202020204" pitchFamily="34" charset="0"/>
              </a:rPr>
              <a:t> in business practice. Especially also because when the concept of experience curve </a:t>
            </a:r>
            <a:r>
              <a:rPr lang="cs-CZ" altLang="cs-CZ" sz="2200" dirty="0" err="1">
                <a:latin typeface="Arial" panose="020B0604020202020204" pitchFamily="34" charset="0"/>
              </a:rPr>
              <a:t>is</a:t>
            </a:r>
            <a:r>
              <a:rPr lang="cs-CZ" altLang="cs-CZ" sz="2200" dirty="0">
                <a:latin typeface="Arial" panose="020B0604020202020204" pitchFamily="34" charset="0"/>
              </a:rPr>
              <a:t> </a:t>
            </a:r>
            <a:r>
              <a:rPr lang="cs-CZ" altLang="cs-CZ" sz="2200" dirty="0" err="1">
                <a:latin typeface="Arial" panose="020B0604020202020204" pitchFamily="34" charset="0"/>
              </a:rPr>
              <a:t>included</a:t>
            </a:r>
            <a:r>
              <a:rPr lang="cs-CZ" altLang="cs-CZ" sz="2200" dirty="0">
                <a:latin typeface="Arial" panose="020B0604020202020204" pitchFamily="34" charset="0"/>
              </a:rPr>
              <a:t>, </a:t>
            </a:r>
            <a:r>
              <a:rPr lang="en-US" altLang="cs-CZ" sz="2200" dirty="0">
                <a:latin typeface="Arial" panose="020B0604020202020204" pitchFamily="34" charset="0"/>
              </a:rPr>
              <a:t>acceptable standardized strategy can be derived.</a:t>
            </a:r>
            <a:r>
              <a:rPr lang="cs-CZ" altLang="cs-CZ" sz="2200" dirty="0">
                <a:latin typeface="Arial" panose="020B0604020202020204" pitchFamily="34" charset="0"/>
              </a:rPr>
              <a:t> </a:t>
            </a:r>
          </a:p>
          <a:p>
            <a:pPr marL="285750" indent="-285750" eaLnBrk="1" hangingPunct="1">
              <a:spcBef>
                <a:spcPct val="0"/>
              </a:spcBef>
              <a:defRPr/>
            </a:pPr>
            <a:endParaRPr lang="en-US" altLang="cs-CZ" sz="2200" dirty="0">
              <a:latin typeface="Arial" panose="020B0604020202020204" pitchFamily="34" charset="0"/>
            </a:endParaRPr>
          </a:p>
          <a:p>
            <a:pPr marL="285750" indent="-285750" eaLnBrk="1" hangingPunct="1">
              <a:spcBef>
                <a:spcPct val="0"/>
              </a:spcBef>
              <a:defRPr/>
            </a:pPr>
            <a:r>
              <a:rPr lang="en-US" altLang="cs-CZ" sz="2200" dirty="0">
                <a:latin typeface="Arial" panose="020B0604020202020204" pitchFamily="34" charset="0"/>
              </a:rPr>
              <a:t>With increasing predation</a:t>
            </a:r>
            <a:r>
              <a:rPr lang="cs-CZ" altLang="cs-CZ" sz="2200" dirty="0">
                <a:latin typeface="Arial" panose="020B0604020202020204" pitchFamily="34" charset="0"/>
              </a:rPr>
              <a:t> (</a:t>
            </a:r>
            <a:r>
              <a:rPr lang="cs-CZ" altLang="cs-CZ" sz="2200" dirty="0" err="1">
                <a:latin typeface="Arial" panose="020B0604020202020204" pitchFamily="34" charset="0"/>
              </a:rPr>
              <a:t>competition</a:t>
            </a:r>
            <a:r>
              <a:rPr lang="cs-CZ" altLang="cs-CZ" sz="2200" dirty="0">
                <a:latin typeface="Arial" panose="020B0604020202020204" pitchFamily="34" charset="0"/>
              </a:rPr>
              <a:t>, </a:t>
            </a:r>
            <a:r>
              <a:rPr lang="cs-CZ" altLang="cs-CZ" sz="2200" dirty="0" err="1">
                <a:latin typeface="Arial" panose="020B0604020202020204" pitchFamily="34" charset="0"/>
              </a:rPr>
              <a:t>company</a:t>
            </a:r>
            <a:r>
              <a:rPr lang="cs-CZ" altLang="cs-CZ" sz="2200" dirty="0">
                <a:latin typeface="Arial" panose="020B0604020202020204" pitchFamily="34" charset="0"/>
              </a:rPr>
              <a:t> </a:t>
            </a:r>
            <a:r>
              <a:rPr lang="cs-CZ" altLang="cs-CZ" sz="2200" dirty="0" err="1">
                <a:latin typeface="Arial" panose="020B0604020202020204" pitchFamily="34" charset="0"/>
              </a:rPr>
              <a:t>kills</a:t>
            </a:r>
            <a:r>
              <a:rPr lang="cs-CZ" altLang="cs-CZ" sz="2200" dirty="0">
                <a:latin typeface="Arial" panose="020B0604020202020204" pitchFamily="34" charset="0"/>
              </a:rPr>
              <a:t> </a:t>
            </a:r>
            <a:r>
              <a:rPr lang="cs-CZ" altLang="cs-CZ" sz="2200" dirty="0" err="1">
                <a:latin typeface="Arial" panose="020B0604020202020204" pitchFamily="34" charset="0"/>
              </a:rPr>
              <a:t>another</a:t>
            </a:r>
            <a:r>
              <a:rPr lang="cs-CZ" altLang="cs-CZ" sz="2200" dirty="0">
                <a:latin typeface="Arial" panose="020B0604020202020204" pitchFamily="34" charset="0"/>
              </a:rPr>
              <a:t> </a:t>
            </a:r>
            <a:r>
              <a:rPr lang="cs-CZ" altLang="cs-CZ" sz="2200" dirty="0" err="1">
                <a:latin typeface="Arial" panose="020B0604020202020204" pitchFamily="34" charset="0"/>
              </a:rPr>
              <a:t>company</a:t>
            </a:r>
            <a:r>
              <a:rPr lang="cs-CZ" altLang="cs-CZ" sz="2200" dirty="0">
                <a:latin typeface="Arial" panose="020B0604020202020204" pitchFamily="34" charset="0"/>
              </a:rPr>
              <a:t>)</a:t>
            </a:r>
            <a:r>
              <a:rPr lang="en-US" altLang="cs-CZ" sz="2200" dirty="0">
                <a:latin typeface="Arial" panose="020B0604020202020204" pitchFamily="34" charset="0"/>
              </a:rPr>
              <a:t> in the late seventies</a:t>
            </a:r>
            <a:r>
              <a:rPr lang="cs-CZ" altLang="cs-CZ" sz="2200" dirty="0">
                <a:latin typeface="Arial" panose="020B0604020202020204" pitchFamily="34" charset="0"/>
              </a:rPr>
              <a:t>,</a:t>
            </a:r>
            <a:r>
              <a:rPr lang="en-US" altLang="cs-CZ" sz="2200" dirty="0">
                <a:latin typeface="Arial" panose="020B0604020202020204" pitchFamily="34" charset="0"/>
              </a:rPr>
              <a:t> </a:t>
            </a:r>
            <a:r>
              <a:rPr lang="cs-CZ" altLang="cs-CZ" sz="2200" dirty="0">
                <a:latin typeface="Arial" panose="020B0604020202020204" pitchFamily="34" charset="0"/>
              </a:rPr>
              <a:t>a call </a:t>
            </a:r>
            <a:r>
              <a:rPr lang="cs-CZ" altLang="cs-CZ" sz="2200" dirty="0" err="1">
                <a:latin typeface="Arial" panose="020B0604020202020204" pitchFamily="34" charset="0"/>
              </a:rPr>
              <a:t>is</a:t>
            </a:r>
            <a:r>
              <a:rPr lang="cs-CZ" altLang="cs-CZ" sz="2200" dirty="0">
                <a:latin typeface="Arial" panose="020B0604020202020204" pitchFamily="34" charset="0"/>
              </a:rPr>
              <a:t> made to </a:t>
            </a:r>
            <a:r>
              <a:rPr lang="cs-CZ" altLang="cs-CZ" sz="2200" dirty="0" err="1">
                <a:latin typeface="Arial" panose="020B0604020202020204" pitchFamily="34" charset="0"/>
              </a:rPr>
              <a:t>develop</a:t>
            </a:r>
            <a:r>
              <a:rPr lang="cs-CZ" altLang="cs-CZ" sz="2200" dirty="0">
                <a:latin typeface="Arial" panose="020B0604020202020204" pitchFamily="34" charset="0"/>
              </a:rPr>
              <a:t> </a:t>
            </a:r>
            <a:r>
              <a:rPr lang="cs-CZ" altLang="cs-CZ" sz="2200" dirty="0" err="1">
                <a:latin typeface="Arial" panose="020B0604020202020204" pitchFamily="34" charset="0"/>
              </a:rPr>
              <a:t>strategies</a:t>
            </a:r>
            <a:r>
              <a:rPr lang="cs-CZ" altLang="cs-CZ" sz="2200" dirty="0">
                <a:latin typeface="Arial" panose="020B0604020202020204" pitchFamily="34" charset="0"/>
              </a:rPr>
              <a:t> </a:t>
            </a:r>
            <a:r>
              <a:rPr lang="cs-CZ" altLang="cs-CZ" sz="2200" dirty="0" err="1">
                <a:latin typeface="Arial" panose="020B0604020202020204" pitchFamily="34" charset="0"/>
              </a:rPr>
              <a:t>that</a:t>
            </a:r>
            <a:r>
              <a:rPr lang="cs-CZ" altLang="cs-CZ" sz="2200" dirty="0">
                <a:latin typeface="Arial" panose="020B0604020202020204" pitchFamily="34" charset="0"/>
              </a:rPr>
              <a:t> </a:t>
            </a:r>
            <a:r>
              <a:rPr lang="cs-CZ" altLang="cs-CZ" sz="2200" dirty="0" err="1">
                <a:latin typeface="Arial" panose="020B0604020202020204" pitchFamily="34" charset="0"/>
              </a:rPr>
              <a:t>can</a:t>
            </a:r>
            <a:r>
              <a:rPr lang="cs-CZ" altLang="cs-CZ" sz="2200" dirty="0">
                <a:latin typeface="Arial" panose="020B0604020202020204" pitchFamily="34" charset="0"/>
              </a:rPr>
              <a:t> </a:t>
            </a:r>
            <a:r>
              <a:rPr lang="en-US" altLang="cs-CZ" sz="2200" dirty="0">
                <a:latin typeface="Arial" panose="020B0604020202020204" pitchFamily="34" charset="0"/>
              </a:rPr>
              <a:t>ensure a more stable competitive advantages.</a:t>
            </a:r>
          </a:p>
          <a:p>
            <a:pPr eaLnBrk="1" hangingPunct="1">
              <a:spcBef>
                <a:spcPct val="0"/>
              </a:spcBef>
              <a:buFont typeface="Arial" panose="020B0604020202020204" pitchFamily="34" charset="0"/>
              <a:buNone/>
              <a:defRPr/>
            </a:pPr>
            <a:endParaRPr lang="en-GB" altLang="cs-CZ" sz="2200" dirty="0">
              <a:latin typeface="Arial" panose="020B0604020202020204" pitchFamily="34" charset="0"/>
            </a:endParaRPr>
          </a:p>
        </p:txBody>
      </p:sp>
    </p:spTree>
    <p:extLst>
      <p:ext uri="{BB962C8B-B14F-4D97-AF65-F5344CB8AC3E}">
        <p14:creationId xmlns:p14="http://schemas.microsoft.com/office/powerpoint/2010/main" val="30674547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err="1">
                <a:latin typeface="Arial" pitchFamily="34" charset="0"/>
                <a:cs typeface="Arial" pitchFamily="34" charset="0"/>
              </a:rPr>
              <a:t>Strategic</a:t>
            </a:r>
            <a:r>
              <a:rPr lang="cs-CZ" b="1" dirty="0">
                <a:latin typeface="Arial" pitchFamily="34" charset="0"/>
                <a:cs typeface="Arial" pitchFamily="34" charset="0"/>
              </a:rPr>
              <a:t> Marketing Management</a:t>
            </a: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a:latin typeface="Arial" panose="020B0604020202020204" pitchFamily="34" charset="0"/>
              </a:rPr>
              <a:t>STAGES OF STRATEGIC MARKETING 3</a:t>
            </a:r>
          </a:p>
        </p:txBody>
      </p:sp>
      <p:sp>
        <p:nvSpPr>
          <p:cNvPr id="3079" name="TextovéPole 10"/>
          <p:cNvSpPr txBox="1">
            <a:spLocks noChangeArrowheads="1"/>
          </p:cNvSpPr>
          <p:nvPr/>
        </p:nvSpPr>
        <p:spPr bwMode="auto">
          <a:xfrm>
            <a:off x="503238" y="1512044"/>
            <a:ext cx="8477250" cy="41549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en-US" altLang="cs-CZ" sz="2200" dirty="0">
                <a:latin typeface="Arial" panose="020B0604020202020204" pitchFamily="34" charset="0"/>
              </a:rPr>
              <a:t>Based on the work </a:t>
            </a:r>
            <a:r>
              <a:rPr lang="cs-CZ" altLang="cs-CZ" sz="2200" dirty="0">
                <a:latin typeface="Arial" panose="020B0604020202020204" pitchFamily="34" charset="0"/>
              </a:rPr>
              <a:t>by </a:t>
            </a:r>
            <a:r>
              <a:rPr lang="en-US" altLang="cs-CZ" sz="2200" dirty="0">
                <a:latin typeface="Arial" panose="020B0604020202020204" pitchFamily="34" charset="0"/>
              </a:rPr>
              <a:t>Porter</a:t>
            </a:r>
            <a:r>
              <a:rPr lang="cs-CZ" altLang="cs-CZ" sz="2200" dirty="0">
                <a:latin typeface="Arial" panose="020B0604020202020204" pitchFamily="34" charset="0"/>
              </a:rPr>
              <a:t>,</a:t>
            </a:r>
            <a:r>
              <a:rPr lang="en-US" altLang="cs-CZ" sz="2200" dirty="0">
                <a:latin typeface="Arial" panose="020B0604020202020204" pitchFamily="34" charset="0"/>
              </a:rPr>
              <a:t> </a:t>
            </a:r>
            <a:r>
              <a:rPr lang="cs-CZ" altLang="cs-CZ" sz="2200" dirty="0" err="1">
                <a:latin typeface="Arial" panose="020B0604020202020204" pitchFamily="34" charset="0"/>
              </a:rPr>
              <a:t>the</a:t>
            </a:r>
            <a:r>
              <a:rPr lang="cs-CZ" altLang="cs-CZ" sz="2200" dirty="0">
                <a:latin typeface="Arial" panose="020B0604020202020204" pitchFamily="34" charset="0"/>
              </a:rPr>
              <a:t> </a:t>
            </a:r>
            <a:r>
              <a:rPr lang="en-US" altLang="cs-CZ" sz="2200" dirty="0">
                <a:latin typeface="Arial" panose="020B0604020202020204" pitchFamily="34" charset="0"/>
              </a:rPr>
              <a:t>concept of strategic groups and </a:t>
            </a:r>
            <a:r>
              <a:rPr lang="cs-CZ" altLang="cs-CZ" sz="2200" dirty="0" err="1">
                <a:latin typeface="Arial" panose="020B0604020202020204" pitchFamily="34" charset="0"/>
              </a:rPr>
              <a:t>the</a:t>
            </a:r>
            <a:r>
              <a:rPr lang="cs-CZ" altLang="cs-CZ" sz="2200" dirty="0">
                <a:latin typeface="Arial" panose="020B0604020202020204" pitchFamily="34" charset="0"/>
              </a:rPr>
              <a:t> </a:t>
            </a:r>
            <a:r>
              <a:rPr lang="en-US" altLang="cs-CZ" sz="2200" dirty="0">
                <a:latin typeface="Arial" panose="020B0604020202020204" pitchFamily="34" charset="0"/>
              </a:rPr>
              <a:t>so-called analysis of value chains</a:t>
            </a:r>
            <a:r>
              <a:rPr lang="cs-CZ" altLang="cs-CZ" sz="2200" dirty="0">
                <a:latin typeface="Arial" panose="020B0604020202020204" pitchFamily="34" charset="0"/>
              </a:rPr>
              <a:t> are </a:t>
            </a:r>
            <a:r>
              <a:rPr lang="en-US" altLang="cs-CZ" sz="2200" dirty="0" err="1">
                <a:latin typeface="Arial" panose="020B0604020202020204" pitchFamily="34" charset="0"/>
              </a:rPr>
              <a:t>penetrat</a:t>
            </a:r>
            <a:r>
              <a:rPr lang="cs-CZ" altLang="cs-CZ" sz="2200" dirty="0" err="1">
                <a:latin typeface="Arial" panose="020B0604020202020204" pitchFamily="34" charset="0"/>
              </a:rPr>
              <a:t>ing</a:t>
            </a:r>
            <a:r>
              <a:rPr lang="en-US" altLang="cs-CZ" sz="2200" dirty="0">
                <a:latin typeface="Arial" panose="020B0604020202020204" pitchFamily="34" charset="0"/>
              </a:rPr>
              <a:t> into strategic marketing. Value Chain divides the company into its strategically important activities in order to understand the behavior of costs and recognize the existing potential sources of differentiation. </a:t>
            </a:r>
            <a:r>
              <a:rPr lang="cs-CZ" altLang="cs-CZ" sz="2200" dirty="0" err="1">
                <a:latin typeface="Arial" panose="020B0604020202020204" pitchFamily="34" charset="0"/>
              </a:rPr>
              <a:t>The</a:t>
            </a:r>
            <a:r>
              <a:rPr lang="cs-CZ" altLang="cs-CZ" sz="2200" dirty="0">
                <a:latin typeface="Arial" panose="020B0604020202020204" pitchFamily="34" charset="0"/>
              </a:rPr>
              <a:t> </a:t>
            </a:r>
            <a:r>
              <a:rPr lang="cs-CZ" altLang="cs-CZ" sz="2200" dirty="0" err="1">
                <a:latin typeface="Arial" panose="020B0604020202020204" pitchFamily="34" charset="0"/>
              </a:rPr>
              <a:t>enterprise</a:t>
            </a:r>
            <a:r>
              <a:rPr lang="cs-CZ" altLang="cs-CZ" sz="2200" dirty="0">
                <a:latin typeface="Arial" panose="020B0604020202020204" pitchFamily="34" charset="0"/>
              </a:rPr>
              <a:t> </a:t>
            </a:r>
            <a:r>
              <a:rPr lang="cs-CZ" altLang="cs-CZ" sz="2200" dirty="0" err="1">
                <a:latin typeface="Arial" panose="020B0604020202020204" pitchFamily="34" charset="0"/>
              </a:rPr>
              <a:t>can</a:t>
            </a:r>
            <a:r>
              <a:rPr lang="cs-CZ" altLang="cs-CZ" sz="2200" dirty="0">
                <a:latin typeface="Arial" panose="020B0604020202020204" pitchFamily="34" charset="0"/>
              </a:rPr>
              <a:t> </a:t>
            </a:r>
            <a:r>
              <a:rPr lang="cs-CZ" altLang="cs-CZ" sz="2200" dirty="0" err="1">
                <a:latin typeface="Arial" panose="020B0604020202020204" pitchFamily="34" charset="0"/>
              </a:rPr>
              <a:t>enhance</a:t>
            </a:r>
            <a:r>
              <a:rPr lang="cs-CZ" altLang="cs-CZ" sz="2200" dirty="0">
                <a:latin typeface="Arial" panose="020B0604020202020204" pitchFamily="34" charset="0"/>
              </a:rPr>
              <a:t> </a:t>
            </a:r>
            <a:r>
              <a:rPr lang="cs-CZ" altLang="cs-CZ" sz="2200" dirty="0" err="1">
                <a:latin typeface="Arial" panose="020B0604020202020204" pitchFamily="34" charset="0"/>
              </a:rPr>
              <a:t>its</a:t>
            </a:r>
            <a:r>
              <a:rPr lang="cs-CZ" altLang="cs-CZ" sz="2200" dirty="0">
                <a:latin typeface="Arial" panose="020B0604020202020204" pitchFamily="34" charset="0"/>
              </a:rPr>
              <a:t> c</a:t>
            </a:r>
            <a:r>
              <a:rPr lang="en-US" altLang="cs-CZ" sz="2200" dirty="0" err="1">
                <a:latin typeface="Arial" panose="020B0604020202020204" pitchFamily="34" charset="0"/>
              </a:rPr>
              <a:t>ompetitive</a:t>
            </a:r>
            <a:r>
              <a:rPr lang="en-US" altLang="cs-CZ" sz="2200" dirty="0">
                <a:latin typeface="Arial" panose="020B0604020202020204" pitchFamily="34" charset="0"/>
              </a:rPr>
              <a:t> advantage </a:t>
            </a:r>
            <a:r>
              <a:rPr lang="cs-CZ" altLang="cs-CZ" sz="2200" dirty="0">
                <a:latin typeface="Arial" panose="020B0604020202020204" pitchFamily="34" charset="0"/>
              </a:rPr>
              <a:t>by </a:t>
            </a:r>
            <a:r>
              <a:rPr lang="cs-CZ" altLang="cs-CZ" sz="2200" dirty="0" err="1">
                <a:latin typeface="Arial" panose="020B0604020202020204" pitchFamily="34" charset="0"/>
              </a:rPr>
              <a:t>doing</a:t>
            </a:r>
            <a:r>
              <a:rPr lang="en-US" altLang="cs-CZ" sz="2200" dirty="0">
                <a:latin typeface="Arial" panose="020B0604020202020204" pitchFamily="34" charset="0"/>
              </a:rPr>
              <a:t> these strategically important activities cheaper and better than its competitors.</a:t>
            </a:r>
          </a:p>
          <a:p>
            <a:pPr marL="285750" indent="-285750" eaLnBrk="1" hangingPunct="1">
              <a:spcBef>
                <a:spcPct val="0"/>
              </a:spcBef>
              <a:defRPr/>
            </a:pPr>
            <a:r>
              <a:rPr lang="en-US" altLang="cs-CZ" sz="2200" dirty="0">
                <a:latin typeface="Arial" panose="020B0604020202020204" pitchFamily="34" charset="0"/>
              </a:rPr>
              <a:t>The fact that competitive advantages are analyzed, developed and evaluated from the</a:t>
            </a:r>
            <a:r>
              <a:rPr lang="cs-CZ" altLang="cs-CZ" sz="2200" dirty="0">
                <a:latin typeface="Arial" panose="020B0604020202020204" pitchFamily="34" charset="0"/>
              </a:rPr>
              <a:t> </a:t>
            </a:r>
            <a:r>
              <a:rPr lang="cs-CZ" altLang="cs-CZ" sz="2200" dirty="0" err="1">
                <a:latin typeface="Arial" panose="020B0604020202020204" pitchFamily="34" charset="0"/>
              </a:rPr>
              <a:t>over</a:t>
            </a:r>
            <a:r>
              <a:rPr lang="cs-CZ" altLang="cs-CZ" sz="2200" dirty="0">
                <a:latin typeface="Arial" panose="020B0604020202020204" pitchFamily="34" charset="0"/>
              </a:rPr>
              <a:t>-</a:t>
            </a:r>
            <a:r>
              <a:rPr lang="cs-CZ" altLang="cs-CZ" sz="2200" dirty="0" err="1">
                <a:latin typeface="Arial" panose="020B0604020202020204" pitchFamily="34" charset="0"/>
              </a:rPr>
              <a:t>the</a:t>
            </a:r>
            <a:r>
              <a:rPr lang="cs-CZ" altLang="cs-CZ" sz="2200" dirty="0">
                <a:latin typeface="Arial" panose="020B0604020202020204" pitchFamily="34" charset="0"/>
              </a:rPr>
              <a:t>-top</a:t>
            </a:r>
            <a:r>
              <a:rPr lang="en-US" altLang="cs-CZ" sz="2200" dirty="0">
                <a:latin typeface="Arial" panose="020B0604020202020204" pitchFamily="34" charset="0"/>
              </a:rPr>
              <a:t> perspective leads to overcoming the narrow perspective of marketing management tools focused on the sales policy.</a:t>
            </a:r>
            <a:r>
              <a:rPr lang="cs-CZ" altLang="cs-CZ" sz="2200" dirty="0">
                <a:latin typeface="Arial" panose="020B0604020202020204" pitchFamily="34" charset="0"/>
              </a:rPr>
              <a:t> </a:t>
            </a:r>
            <a:endParaRPr lang="en-GB" altLang="cs-CZ" sz="2200" dirty="0">
              <a:latin typeface="Arial" panose="020B0604020202020204" pitchFamily="34" charset="0"/>
            </a:endParaRPr>
          </a:p>
        </p:txBody>
      </p:sp>
    </p:spTree>
    <p:extLst>
      <p:ext uri="{BB962C8B-B14F-4D97-AF65-F5344CB8AC3E}">
        <p14:creationId xmlns:p14="http://schemas.microsoft.com/office/powerpoint/2010/main" val="207103763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err="1">
                <a:latin typeface="Arial" pitchFamily="34" charset="0"/>
                <a:cs typeface="Arial" pitchFamily="34" charset="0"/>
              </a:rPr>
              <a:t>Strategic</a:t>
            </a:r>
            <a:r>
              <a:rPr lang="cs-CZ" b="1" dirty="0">
                <a:latin typeface="Arial" pitchFamily="34" charset="0"/>
                <a:cs typeface="Arial" pitchFamily="34" charset="0"/>
              </a:rPr>
              <a:t> Marketing Management</a:t>
            </a: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a:latin typeface="Arial" panose="020B0604020202020204" pitchFamily="34" charset="0"/>
              </a:rPr>
              <a:t>STAGES OF STRATEGIC MARKETING 4</a:t>
            </a:r>
          </a:p>
        </p:txBody>
      </p:sp>
      <p:sp>
        <p:nvSpPr>
          <p:cNvPr id="3079" name="TextovéPole 10"/>
          <p:cNvSpPr txBox="1">
            <a:spLocks noChangeArrowheads="1"/>
          </p:cNvSpPr>
          <p:nvPr/>
        </p:nvSpPr>
        <p:spPr bwMode="auto">
          <a:xfrm>
            <a:off x="503238" y="1512044"/>
            <a:ext cx="8477250" cy="38164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en-US" altLang="cs-CZ" sz="2200" dirty="0">
                <a:latin typeface="Arial" panose="020B0604020202020204" pitchFamily="34" charset="0"/>
              </a:rPr>
              <a:t>In the eighties, parallel to thought characterized by competitive strategies, many markets</a:t>
            </a:r>
            <a:r>
              <a:rPr lang="cs-CZ" altLang="cs-CZ" sz="2200" dirty="0">
                <a:latin typeface="Arial" panose="020B0604020202020204" pitchFamily="34" charset="0"/>
              </a:rPr>
              <a:t> are</a:t>
            </a:r>
            <a:r>
              <a:rPr lang="en-US" altLang="cs-CZ" sz="2200" dirty="0">
                <a:latin typeface="Arial" panose="020B0604020202020204" pitchFamily="34" charset="0"/>
              </a:rPr>
              <a:t> transition</a:t>
            </a:r>
            <a:r>
              <a:rPr lang="cs-CZ" altLang="cs-CZ" sz="2200" dirty="0" err="1">
                <a:latin typeface="Arial" panose="020B0604020202020204" pitchFamily="34" charset="0"/>
              </a:rPr>
              <a:t>ing</a:t>
            </a:r>
            <a:r>
              <a:rPr lang="en-US" altLang="cs-CZ" sz="2200" dirty="0">
                <a:latin typeface="Arial" panose="020B0604020202020204" pitchFamily="34" charset="0"/>
              </a:rPr>
              <a:t> from a multinational to a world-oriented marketing strategy.</a:t>
            </a:r>
            <a:endParaRPr lang="cs-CZ" altLang="cs-CZ" sz="2200" dirty="0">
              <a:latin typeface="Arial" panose="020B0604020202020204" pitchFamily="34" charset="0"/>
            </a:endParaRPr>
          </a:p>
          <a:p>
            <a:pPr marL="285750" indent="-285750" eaLnBrk="1" hangingPunct="1">
              <a:spcBef>
                <a:spcPct val="0"/>
              </a:spcBef>
              <a:defRPr/>
            </a:pPr>
            <a:endParaRPr lang="en-US" altLang="cs-CZ" sz="2200" dirty="0">
              <a:latin typeface="Arial" panose="020B0604020202020204" pitchFamily="34" charset="0"/>
            </a:endParaRPr>
          </a:p>
          <a:p>
            <a:pPr marL="285750" indent="-285750" eaLnBrk="1" hangingPunct="1">
              <a:spcBef>
                <a:spcPct val="0"/>
              </a:spcBef>
              <a:defRPr/>
            </a:pPr>
            <a:r>
              <a:rPr lang="cs-CZ" altLang="cs-CZ" sz="2200" dirty="0">
                <a:latin typeface="Arial" panose="020B0604020202020204" pitchFamily="34" charset="0"/>
              </a:rPr>
              <a:t>At </a:t>
            </a:r>
            <a:r>
              <a:rPr lang="cs-CZ" altLang="cs-CZ" sz="2200" dirty="0" err="1">
                <a:latin typeface="Arial" panose="020B0604020202020204" pitchFamily="34" charset="0"/>
              </a:rPr>
              <a:t>that</a:t>
            </a:r>
            <a:r>
              <a:rPr lang="cs-CZ" altLang="cs-CZ" sz="2200" dirty="0">
                <a:latin typeface="Arial" panose="020B0604020202020204" pitchFamily="34" charset="0"/>
              </a:rPr>
              <a:t> </a:t>
            </a:r>
            <a:r>
              <a:rPr lang="cs-CZ" altLang="cs-CZ" sz="2200" dirty="0" err="1">
                <a:latin typeface="Arial" panose="020B0604020202020204" pitchFamily="34" charset="0"/>
              </a:rPr>
              <a:t>time</a:t>
            </a:r>
            <a:r>
              <a:rPr lang="cs-CZ" altLang="cs-CZ" sz="2200" dirty="0">
                <a:latin typeface="Arial" panose="020B0604020202020204" pitchFamily="34" charset="0"/>
              </a:rPr>
              <a:t>, </a:t>
            </a:r>
            <a:r>
              <a:rPr lang="cs-CZ" altLang="cs-CZ" sz="2200" dirty="0" err="1">
                <a:latin typeface="Arial" panose="020B0604020202020204" pitchFamily="34" charset="0"/>
              </a:rPr>
              <a:t>companies</a:t>
            </a:r>
            <a:r>
              <a:rPr lang="cs-CZ" altLang="cs-CZ" sz="2200" dirty="0">
                <a:latin typeface="Arial" panose="020B0604020202020204" pitchFamily="34" charset="0"/>
              </a:rPr>
              <a:t> </a:t>
            </a:r>
            <a:r>
              <a:rPr lang="cs-CZ" altLang="cs-CZ" sz="2200" dirty="0" err="1">
                <a:latin typeface="Arial" panose="020B0604020202020204" pitchFamily="34" charset="0"/>
              </a:rPr>
              <a:t>realized</a:t>
            </a:r>
            <a:r>
              <a:rPr lang="en-US" altLang="cs-CZ" sz="2200" dirty="0">
                <a:latin typeface="Arial" panose="020B0604020202020204" pitchFamily="34" charset="0"/>
              </a:rPr>
              <a:t> that when choosing own internationalization strategy situation on international markets </a:t>
            </a:r>
            <a:r>
              <a:rPr lang="cs-CZ" altLang="cs-CZ" sz="2200" dirty="0" err="1">
                <a:latin typeface="Arial" panose="020B0604020202020204" pitchFamily="34" charset="0"/>
              </a:rPr>
              <a:t>plays</a:t>
            </a:r>
            <a:r>
              <a:rPr lang="cs-CZ" altLang="cs-CZ" sz="2200" dirty="0">
                <a:latin typeface="Arial" panose="020B0604020202020204" pitchFamily="34" charset="0"/>
              </a:rPr>
              <a:t> </a:t>
            </a:r>
            <a:r>
              <a:rPr lang="en-US" altLang="cs-CZ" sz="2200" dirty="0">
                <a:latin typeface="Arial" panose="020B0604020202020204" pitchFamily="34" charset="0"/>
              </a:rPr>
              <a:t>an important role. </a:t>
            </a:r>
            <a:r>
              <a:rPr lang="cs-CZ" altLang="cs-CZ" sz="2200" dirty="0" err="1">
                <a:latin typeface="Arial" panose="020B0604020202020204" pitchFamily="34" charset="0"/>
              </a:rPr>
              <a:t>There</a:t>
            </a:r>
            <a:r>
              <a:rPr lang="cs-CZ" altLang="cs-CZ" sz="2200" dirty="0">
                <a:latin typeface="Arial" panose="020B0604020202020204" pitchFamily="34" charset="0"/>
              </a:rPr>
              <a:t> are </a:t>
            </a:r>
            <a:r>
              <a:rPr lang="cs-CZ" altLang="cs-CZ" sz="2200" dirty="0" err="1">
                <a:latin typeface="Arial" panose="020B0604020202020204" pitchFamily="34" charset="0"/>
              </a:rPr>
              <a:t>also</a:t>
            </a:r>
            <a:r>
              <a:rPr lang="cs-CZ" altLang="cs-CZ" sz="2200" dirty="0">
                <a:latin typeface="Arial" panose="020B0604020202020204" pitchFamily="34" charset="0"/>
              </a:rPr>
              <a:t> </a:t>
            </a:r>
            <a:r>
              <a:rPr lang="cs-CZ" altLang="cs-CZ" sz="2200" dirty="0" err="1">
                <a:latin typeface="Arial" panose="020B0604020202020204" pitchFamily="34" charset="0"/>
              </a:rPr>
              <a:t>new</a:t>
            </a:r>
            <a:r>
              <a:rPr lang="cs-CZ" altLang="cs-CZ" sz="2200" dirty="0">
                <a:latin typeface="Arial" panose="020B0604020202020204" pitchFamily="34" charset="0"/>
              </a:rPr>
              <a:t> </a:t>
            </a:r>
            <a:r>
              <a:rPr lang="en-US" altLang="cs-CZ" sz="2200" dirty="0">
                <a:latin typeface="Arial" panose="020B0604020202020204" pitchFamily="34" charset="0"/>
              </a:rPr>
              <a:t>outpacing</a:t>
            </a:r>
            <a:r>
              <a:rPr lang="cs-CZ" altLang="cs-CZ" sz="2200" dirty="0">
                <a:latin typeface="Arial" panose="020B0604020202020204" pitchFamily="34" charset="0"/>
              </a:rPr>
              <a:t>-</a:t>
            </a:r>
            <a:r>
              <a:rPr lang="en-US" altLang="cs-CZ" sz="2200" dirty="0">
                <a:latin typeface="Arial" panose="020B0604020202020204" pitchFamily="34" charset="0"/>
              </a:rPr>
              <a:t>strategies </a:t>
            </a:r>
            <a:r>
              <a:rPr lang="cs-CZ" altLang="cs-CZ" sz="2200" dirty="0" err="1">
                <a:latin typeface="Arial" panose="020B0604020202020204" pitchFamily="34" charset="0"/>
              </a:rPr>
              <a:t>that</a:t>
            </a:r>
            <a:r>
              <a:rPr lang="cs-CZ" altLang="cs-CZ" sz="2200" dirty="0">
                <a:latin typeface="Arial" panose="020B0604020202020204" pitchFamily="34" charset="0"/>
              </a:rPr>
              <a:t> </a:t>
            </a:r>
            <a:r>
              <a:rPr lang="en-US" altLang="cs-CZ" sz="2200" dirty="0">
                <a:latin typeface="Arial" panose="020B0604020202020204" pitchFamily="34" charset="0"/>
              </a:rPr>
              <a:t>are designed </a:t>
            </a:r>
            <a:r>
              <a:rPr lang="cs-CZ" altLang="cs-CZ" sz="2200" dirty="0" err="1">
                <a:latin typeface="Arial" panose="020B0604020202020204" pitchFamily="34" charset="0"/>
              </a:rPr>
              <a:t>like</a:t>
            </a:r>
            <a:r>
              <a:rPr lang="cs-CZ" altLang="cs-CZ" sz="2200" dirty="0">
                <a:latin typeface="Arial" panose="020B0604020202020204" pitchFamily="34" charset="0"/>
              </a:rPr>
              <a:t> a </a:t>
            </a:r>
            <a:r>
              <a:rPr lang="en-US" altLang="cs-CZ" sz="2200" dirty="0">
                <a:latin typeface="Arial" panose="020B0604020202020204" pitchFamily="34" charset="0"/>
              </a:rPr>
              <a:t>dynamic concept of strategic change. </a:t>
            </a:r>
            <a:r>
              <a:rPr lang="cs-CZ" altLang="cs-CZ" sz="2200" dirty="0">
                <a:latin typeface="Arial" panose="020B0604020202020204" pitchFamily="34" charset="0"/>
              </a:rPr>
              <a:t>U</a:t>
            </a:r>
            <a:r>
              <a:rPr lang="en-US" altLang="cs-CZ" sz="2200" dirty="0" err="1">
                <a:latin typeface="Arial" panose="020B0604020202020204" pitchFamily="34" charset="0"/>
              </a:rPr>
              <a:t>nder</a:t>
            </a:r>
            <a:r>
              <a:rPr lang="en-US" altLang="cs-CZ" sz="2200" dirty="0">
                <a:latin typeface="Arial" panose="020B0604020202020204" pitchFamily="34" charset="0"/>
              </a:rPr>
              <a:t> the influence of TQM</a:t>
            </a:r>
            <a:r>
              <a:rPr lang="cs-CZ" altLang="cs-CZ" sz="2200" dirty="0">
                <a:latin typeface="Arial" panose="020B0604020202020204" pitchFamily="34" charset="0"/>
              </a:rPr>
              <a:t> </a:t>
            </a:r>
            <a:r>
              <a:rPr lang="cs-CZ" altLang="cs-CZ" sz="2200" dirty="0" err="1">
                <a:latin typeface="Arial" panose="020B0604020202020204" pitchFamily="34" charset="0"/>
              </a:rPr>
              <a:t>there</a:t>
            </a:r>
            <a:r>
              <a:rPr lang="cs-CZ" altLang="cs-CZ" sz="2200" dirty="0">
                <a:latin typeface="Arial" panose="020B0604020202020204" pitchFamily="34" charset="0"/>
              </a:rPr>
              <a:t> </a:t>
            </a:r>
            <a:r>
              <a:rPr lang="cs-CZ" altLang="cs-CZ" sz="2200" dirty="0" err="1">
                <a:latin typeface="Arial" panose="020B0604020202020204" pitchFamily="34" charset="0"/>
              </a:rPr>
              <a:t>is</a:t>
            </a:r>
            <a:r>
              <a:rPr lang="cs-CZ" altLang="cs-CZ" sz="2200" dirty="0">
                <a:latin typeface="Arial" panose="020B0604020202020204" pitchFamily="34" charset="0"/>
              </a:rPr>
              <a:t> a </a:t>
            </a:r>
            <a:r>
              <a:rPr lang="cs-CZ" altLang="cs-CZ" sz="2200" dirty="0" err="1">
                <a:latin typeface="Arial" panose="020B0604020202020204" pitchFamily="34" charset="0"/>
              </a:rPr>
              <a:t>new</a:t>
            </a:r>
            <a:r>
              <a:rPr lang="cs-CZ" altLang="cs-CZ" sz="2200" dirty="0">
                <a:latin typeface="Arial" panose="020B0604020202020204" pitchFamily="34" charset="0"/>
              </a:rPr>
              <a:t> </a:t>
            </a:r>
            <a:r>
              <a:rPr lang="cs-CZ" altLang="cs-CZ" sz="2200" dirty="0" err="1">
                <a:latin typeface="Arial" panose="020B0604020202020204" pitchFamily="34" charset="0"/>
              </a:rPr>
              <a:t>thought</a:t>
            </a:r>
            <a:r>
              <a:rPr lang="cs-CZ" altLang="cs-CZ" sz="2200" dirty="0">
                <a:latin typeface="Arial" panose="020B0604020202020204" pitchFamily="34" charset="0"/>
              </a:rPr>
              <a:t> </a:t>
            </a:r>
            <a:r>
              <a:rPr lang="cs-CZ" altLang="cs-CZ" sz="2200" dirty="0" err="1">
                <a:latin typeface="Arial" panose="020B0604020202020204" pitchFamily="34" charset="0"/>
              </a:rPr>
              <a:t>that</a:t>
            </a:r>
            <a:r>
              <a:rPr lang="cs-CZ" altLang="cs-CZ" sz="2200" dirty="0">
                <a:latin typeface="Arial" panose="020B0604020202020204" pitchFamily="34" charset="0"/>
              </a:rPr>
              <a:t> </a:t>
            </a:r>
            <a:r>
              <a:rPr lang="en-US" altLang="cs-CZ" sz="2200" dirty="0">
                <a:latin typeface="Arial" panose="020B0604020202020204" pitchFamily="34" charset="0"/>
              </a:rPr>
              <a:t>leading position in cost and quality pose no mutually exclusive concepts, but simultaneously feasible option strategies.</a:t>
            </a:r>
            <a:endParaRPr lang="en-GB" altLang="cs-CZ" sz="2200" dirty="0">
              <a:latin typeface="Arial" panose="020B0604020202020204" pitchFamily="34" charset="0"/>
            </a:endParaRPr>
          </a:p>
        </p:txBody>
      </p:sp>
    </p:spTree>
    <p:extLst>
      <p:ext uri="{BB962C8B-B14F-4D97-AF65-F5344CB8AC3E}">
        <p14:creationId xmlns:p14="http://schemas.microsoft.com/office/powerpoint/2010/main" val="94484975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err="1">
                <a:latin typeface="Arial" pitchFamily="34" charset="0"/>
                <a:cs typeface="Arial" pitchFamily="34" charset="0"/>
              </a:rPr>
              <a:t>Strategic</a:t>
            </a:r>
            <a:r>
              <a:rPr lang="cs-CZ" b="1" dirty="0">
                <a:latin typeface="Arial" pitchFamily="34" charset="0"/>
                <a:cs typeface="Arial" pitchFamily="34" charset="0"/>
              </a:rPr>
              <a:t> Marketing Management</a:t>
            </a: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a:latin typeface="Arial" panose="020B0604020202020204" pitchFamily="34" charset="0"/>
              </a:rPr>
              <a:t>STAGES OF STRATEGIC MARKETING 5</a:t>
            </a:r>
          </a:p>
        </p:txBody>
      </p:sp>
      <p:sp>
        <p:nvSpPr>
          <p:cNvPr id="3079" name="TextovéPole 10"/>
          <p:cNvSpPr txBox="1">
            <a:spLocks noChangeArrowheads="1"/>
          </p:cNvSpPr>
          <p:nvPr/>
        </p:nvSpPr>
        <p:spPr bwMode="auto">
          <a:xfrm>
            <a:off x="503238" y="1512044"/>
            <a:ext cx="8477250" cy="37548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en-US" altLang="cs-CZ" sz="2200" dirty="0">
                <a:latin typeface="Arial" panose="020B0604020202020204" pitchFamily="34" charset="0"/>
              </a:rPr>
              <a:t>In the early nineties</a:t>
            </a:r>
            <a:r>
              <a:rPr lang="cs-CZ" altLang="cs-CZ" sz="2200" dirty="0">
                <a:latin typeface="Arial" panose="020B0604020202020204" pitchFamily="34" charset="0"/>
              </a:rPr>
              <a:t>,</a:t>
            </a:r>
            <a:r>
              <a:rPr lang="en-US" altLang="cs-CZ" sz="2200" dirty="0">
                <a:latin typeface="Arial" panose="020B0604020202020204" pitchFamily="34" charset="0"/>
              </a:rPr>
              <a:t> integrated approaches to thinking about strategic options are gaining in importance. </a:t>
            </a:r>
            <a:endParaRPr lang="cs-CZ" altLang="cs-CZ" sz="2200" dirty="0">
              <a:latin typeface="Arial" panose="020B0604020202020204" pitchFamily="34" charset="0"/>
            </a:endParaRPr>
          </a:p>
          <a:p>
            <a:pPr marL="285750" indent="-285750" eaLnBrk="1" hangingPunct="1">
              <a:spcBef>
                <a:spcPct val="0"/>
              </a:spcBef>
              <a:defRPr/>
            </a:pPr>
            <a:endParaRPr lang="cs-CZ" altLang="cs-CZ" sz="2200" dirty="0">
              <a:latin typeface="Arial" panose="020B0604020202020204" pitchFamily="34" charset="0"/>
            </a:endParaRPr>
          </a:p>
          <a:p>
            <a:pPr marL="285750" indent="-285750" eaLnBrk="1" hangingPunct="1">
              <a:spcBef>
                <a:spcPct val="0"/>
              </a:spcBef>
              <a:defRPr/>
            </a:pPr>
            <a:r>
              <a:rPr lang="cs-CZ" altLang="cs-CZ" sz="2200" dirty="0">
                <a:latin typeface="Arial" panose="020B0604020202020204" pitchFamily="34" charset="0"/>
              </a:rPr>
              <a:t>A</a:t>
            </a:r>
            <a:r>
              <a:rPr lang="en-US" altLang="cs-CZ" sz="2200" dirty="0">
                <a:latin typeface="Arial" panose="020B0604020202020204" pitchFamily="34" charset="0"/>
              </a:rPr>
              <a:t> new challenge for strategic marketing </a:t>
            </a:r>
            <a:r>
              <a:rPr lang="cs-CZ" altLang="cs-CZ" sz="2200" dirty="0" err="1">
                <a:latin typeface="Arial" panose="020B0604020202020204" pitchFamily="34" charset="0"/>
              </a:rPr>
              <a:t>appeared</a:t>
            </a:r>
            <a:r>
              <a:rPr lang="cs-CZ" altLang="cs-CZ" sz="2200" dirty="0">
                <a:latin typeface="Arial" panose="020B0604020202020204" pitchFamily="34" charset="0"/>
              </a:rPr>
              <a:t> i</a:t>
            </a:r>
            <a:r>
              <a:rPr lang="en-US" altLang="cs-CZ" sz="2200" dirty="0">
                <a:latin typeface="Arial" panose="020B0604020202020204" pitchFamily="34" charset="0"/>
              </a:rPr>
              <a:t>n </a:t>
            </a:r>
            <a:r>
              <a:rPr lang="en-US" altLang="cs-CZ" sz="2200" dirty="0" err="1">
                <a:latin typeface="Arial" panose="020B0604020202020204" pitchFamily="34" charset="0"/>
              </a:rPr>
              <a:t>ensur</a:t>
            </a:r>
            <a:r>
              <a:rPr lang="cs-CZ" altLang="cs-CZ" sz="2200" dirty="0" err="1">
                <a:latin typeface="Arial" panose="020B0604020202020204" pitchFamily="34" charset="0"/>
              </a:rPr>
              <a:t>ing</a:t>
            </a:r>
            <a:r>
              <a:rPr lang="en-US" altLang="cs-CZ" sz="2200" dirty="0">
                <a:latin typeface="Arial" panose="020B0604020202020204" pitchFamily="34" charset="0"/>
              </a:rPr>
              <a:t> competitive advantages </a:t>
            </a:r>
            <a:r>
              <a:rPr lang="cs-CZ" altLang="cs-CZ" sz="2200" dirty="0">
                <a:latin typeface="Arial" panose="020B0604020202020204" pitchFamily="34" charset="0"/>
              </a:rPr>
              <a:t>not </a:t>
            </a:r>
            <a:r>
              <a:rPr lang="cs-CZ" altLang="cs-CZ" sz="2200" dirty="0" err="1">
                <a:latin typeface="Arial" panose="020B0604020202020204" pitchFamily="34" charset="0"/>
              </a:rPr>
              <a:t>only</a:t>
            </a:r>
            <a:r>
              <a:rPr lang="cs-CZ" altLang="cs-CZ" sz="2200" dirty="0">
                <a:latin typeface="Arial" panose="020B0604020202020204" pitchFamily="34" charset="0"/>
              </a:rPr>
              <a:t> in single </a:t>
            </a:r>
            <a:r>
              <a:rPr lang="cs-CZ" altLang="cs-CZ" sz="2200" dirty="0" err="1">
                <a:latin typeface="Arial" panose="020B0604020202020204" pitchFamily="34" charset="0"/>
              </a:rPr>
              <a:t>companies</a:t>
            </a:r>
            <a:r>
              <a:rPr lang="cs-CZ" altLang="cs-CZ" sz="2200" dirty="0">
                <a:latin typeface="Arial" panose="020B0604020202020204" pitchFamily="34" charset="0"/>
              </a:rPr>
              <a:t> but </a:t>
            </a:r>
            <a:r>
              <a:rPr lang="cs-CZ" altLang="cs-CZ" sz="2200" dirty="0" err="1">
                <a:latin typeface="Arial" panose="020B0604020202020204" pitchFamily="34" charset="0"/>
              </a:rPr>
              <a:t>also</a:t>
            </a:r>
            <a:r>
              <a:rPr lang="cs-CZ" altLang="cs-CZ" sz="2200" dirty="0">
                <a:latin typeface="Arial" panose="020B0604020202020204" pitchFamily="34" charset="0"/>
              </a:rPr>
              <a:t> </a:t>
            </a:r>
            <a:r>
              <a:rPr lang="en-US" altLang="cs-CZ" sz="2200" dirty="0">
                <a:latin typeface="Arial" panose="020B0604020202020204" pitchFamily="34" charset="0"/>
              </a:rPr>
              <a:t>in strategic alliances and mergers. </a:t>
            </a:r>
            <a:endParaRPr lang="cs-CZ" altLang="cs-CZ" sz="2200" dirty="0">
              <a:latin typeface="Arial" panose="020B0604020202020204" pitchFamily="34" charset="0"/>
            </a:endParaRPr>
          </a:p>
          <a:p>
            <a:pPr marL="285750" indent="-285750" eaLnBrk="1" hangingPunct="1">
              <a:spcBef>
                <a:spcPct val="0"/>
              </a:spcBef>
              <a:defRPr/>
            </a:pPr>
            <a:endParaRPr lang="cs-CZ" altLang="cs-CZ" sz="2200" dirty="0">
              <a:latin typeface="Arial" panose="020B0604020202020204" pitchFamily="34" charset="0"/>
            </a:endParaRPr>
          </a:p>
          <a:p>
            <a:pPr marL="285750" indent="-285750" eaLnBrk="1" hangingPunct="1">
              <a:spcBef>
                <a:spcPct val="0"/>
              </a:spcBef>
              <a:defRPr/>
            </a:pPr>
            <a:r>
              <a:rPr lang="en-US" altLang="cs-CZ" sz="2200" dirty="0">
                <a:latin typeface="Arial" panose="020B0604020202020204" pitchFamily="34" charset="0"/>
              </a:rPr>
              <a:t>Suitability </a:t>
            </a:r>
            <a:r>
              <a:rPr lang="cs-CZ" altLang="cs-CZ" sz="2200" dirty="0">
                <a:latin typeface="Arial" panose="020B0604020202020204" pitchFamily="34" charset="0"/>
              </a:rPr>
              <a:t>of </a:t>
            </a:r>
            <a:r>
              <a:rPr lang="en-US" altLang="cs-CZ" sz="2200" dirty="0">
                <a:latin typeface="Arial" panose="020B0604020202020204" pitchFamily="34" charset="0"/>
              </a:rPr>
              <a:t>marketing culture and implementation of marketing strategies in hybrid organizational forms are becoming critical success factors.</a:t>
            </a:r>
          </a:p>
          <a:p>
            <a:pPr lvl="1" eaLnBrk="1" hangingPunct="1">
              <a:spcBef>
                <a:spcPct val="0"/>
              </a:spcBef>
              <a:buFont typeface="Arial" panose="020B0604020202020204" pitchFamily="34" charset="0"/>
              <a:buNone/>
              <a:defRPr/>
            </a:pPr>
            <a:endParaRPr lang="en-GB" altLang="cs-CZ" sz="1800" dirty="0">
              <a:latin typeface="Arial" panose="020B0604020202020204" pitchFamily="34" charset="0"/>
            </a:endParaRPr>
          </a:p>
        </p:txBody>
      </p:sp>
    </p:spTree>
    <p:extLst>
      <p:ext uri="{BB962C8B-B14F-4D97-AF65-F5344CB8AC3E}">
        <p14:creationId xmlns:p14="http://schemas.microsoft.com/office/powerpoint/2010/main" val="55088085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err="1">
                <a:latin typeface="Arial" pitchFamily="34" charset="0"/>
                <a:cs typeface="Arial" pitchFamily="34" charset="0"/>
              </a:rPr>
              <a:t>Strategic</a:t>
            </a:r>
            <a:r>
              <a:rPr lang="cs-CZ" b="1" dirty="0">
                <a:latin typeface="Arial" pitchFamily="34" charset="0"/>
                <a:cs typeface="Arial" pitchFamily="34" charset="0"/>
              </a:rPr>
              <a:t> Marketing Management</a:t>
            </a: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a:latin typeface="Arial" panose="020B0604020202020204" pitchFamily="34" charset="0"/>
              </a:rPr>
              <a:t>STAGES OF STRATEGIC MARKETING 6</a:t>
            </a:r>
          </a:p>
        </p:txBody>
      </p:sp>
      <p:sp>
        <p:nvSpPr>
          <p:cNvPr id="3079" name="TextovéPole 10"/>
          <p:cNvSpPr txBox="1">
            <a:spLocks noChangeArrowheads="1"/>
          </p:cNvSpPr>
          <p:nvPr/>
        </p:nvSpPr>
        <p:spPr bwMode="auto">
          <a:xfrm>
            <a:off x="503238" y="1512044"/>
            <a:ext cx="8477250" cy="38164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en-US" altLang="cs-CZ" sz="2200" dirty="0">
                <a:latin typeface="Arial" panose="020B0604020202020204" pitchFamily="34" charset="0"/>
              </a:rPr>
              <a:t>The second half of the nineties</a:t>
            </a:r>
            <a:r>
              <a:rPr lang="cs-CZ" altLang="cs-CZ" sz="2200" dirty="0">
                <a:latin typeface="Arial" panose="020B0604020202020204" pitchFamily="34" charset="0"/>
              </a:rPr>
              <a:t> </a:t>
            </a:r>
            <a:r>
              <a:rPr lang="cs-CZ" altLang="cs-CZ" sz="2200" dirty="0" err="1">
                <a:latin typeface="Arial" panose="020B0604020202020204" pitchFamily="34" charset="0"/>
              </a:rPr>
              <a:t>sees</a:t>
            </a:r>
            <a:r>
              <a:rPr lang="en-US" altLang="cs-CZ" sz="2200" dirty="0">
                <a:latin typeface="Arial" panose="020B0604020202020204" pitchFamily="34" charset="0"/>
              </a:rPr>
              <a:t> transition to - Customer Relationship Management (CRM).</a:t>
            </a:r>
            <a:endParaRPr lang="cs-CZ" altLang="cs-CZ" sz="2200" dirty="0">
              <a:latin typeface="Arial" panose="020B0604020202020204" pitchFamily="34" charset="0"/>
            </a:endParaRPr>
          </a:p>
          <a:p>
            <a:pPr marL="285750" indent="-285750" eaLnBrk="1" hangingPunct="1">
              <a:spcBef>
                <a:spcPct val="0"/>
              </a:spcBef>
              <a:defRPr/>
            </a:pPr>
            <a:endParaRPr lang="en-US" altLang="cs-CZ" sz="2200" dirty="0">
              <a:latin typeface="Arial" panose="020B0604020202020204" pitchFamily="34" charset="0"/>
            </a:endParaRPr>
          </a:p>
          <a:p>
            <a:pPr marL="285750" indent="-285750" eaLnBrk="1" hangingPunct="1">
              <a:spcBef>
                <a:spcPct val="0"/>
              </a:spcBef>
              <a:defRPr/>
            </a:pPr>
            <a:r>
              <a:rPr lang="en-US" altLang="cs-CZ" sz="2200" dirty="0">
                <a:latin typeface="Arial" panose="020B0604020202020204" pitchFamily="34" charset="0"/>
              </a:rPr>
              <a:t>It is a customer-oriented approach to management, which is characterized by active formation and maintaining </a:t>
            </a:r>
            <a:r>
              <a:rPr lang="cs-CZ" altLang="cs-CZ" sz="2200" dirty="0">
                <a:latin typeface="Arial" panose="020B0604020202020204" pitchFamily="34" charset="0"/>
              </a:rPr>
              <a:t>of</a:t>
            </a:r>
            <a:r>
              <a:rPr lang="en-US" altLang="cs-CZ" sz="2200" dirty="0">
                <a:latin typeface="Arial" panose="020B0604020202020204" pitchFamily="34" charset="0"/>
              </a:rPr>
              <a:t> long-term relationships with customers. These relations must be beneficial for </a:t>
            </a:r>
            <a:r>
              <a:rPr lang="cs-CZ" altLang="cs-CZ" sz="2200" dirty="0" err="1">
                <a:latin typeface="Arial" panose="020B0604020202020204" pitchFamily="34" charset="0"/>
              </a:rPr>
              <a:t>both</a:t>
            </a:r>
            <a:r>
              <a:rPr lang="cs-CZ" altLang="cs-CZ" sz="2200" dirty="0">
                <a:latin typeface="Arial" panose="020B0604020202020204" pitchFamily="34" charset="0"/>
              </a:rPr>
              <a:t> </a:t>
            </a:r>
            <a:r>
              <a:rPr lang="en-US" altLang="cs-CZ" sz="2200" dirty="0">
                <a:latin typeface="Arial" panose="020B0604020202020204" pitchFamily="34" charset="0"/>
              </a:rPr>
              <a:t>the customer and the company (</a:t>
            </a:r>
            <a:r>
              <a:rPr lang="en-US" altLang="cs-CZ" sz="2200" dirty="0" err="1">
                <a:latin typeface="Arial" panose="020B0604020202020204" pitchFamily="34" charset="0"/>
              </a:rPr>
              <a:t>i</a:t>
            </a:r>
            <a:r>
              <a:rPr lang="cs-CZ" altLang="cs-CZ" sz="2200" dirty="0">
                <a:latin typeface="Arial" panose="020B0604020202020204" pitchFamily="34" charset="0"/>
              </a:rPr>
              <a:t>.</a:t>
            </a:r>
            <a:r>
              <a:rPr lang="en-US" altLang="cs-CZ" sz="2200" dirty="0">
                <a:latin typeface="Arial" panose="020B0604020202020204" pitchFamily="34" charset="0"/>
              </a:rPr>
              <a:t>e. </a:t>
            </a:r>
            <a:r>
              <a:rPr lang="cs-CZ" altLang="cs-CZ" sz="2200" dirty="0">
                <a:latin typeface="Arial" panose="020B0604020202020204" pitchFamily="34" charset="0"/>
              </a:rPr>
              <a:t>a</a:t>
            </a:r>
            <a:r>
              <a:rPr lang="en-US" altLang="cs-CZ" sz="2200" dirty="0">
                <a:latin typeface="Arial" panose="020B0604020202020204" pitchFamily="34" charset="0"/>
              </a:rPr>
              <a:t> situation of two winners), which excludes unethical behavior towards customers.</a:t>
            </a:r>
            <a:endParaRPr lang="cs-CZ" altLang="cs-CZ" sz="2200" dirty="0">
              <a:latin typeface="Arial" panose="020B0604020202020204" pitchFamily="34" charset="0"/>
            </a:endParaRPr>
          </a:p>
          <a:p>
            <a:pPr marL="285750" indent="-285750" eaLnBrk="1" hangingPunct="1">
              <a:spcBef>
                <a:spcPct val="0"/>
              </a:spcBef>
              <a:defRPr/>
            </a:pPr>
            <a:endParaRPr lang="en-US" altLang="cs-CZ" sz="2200" dirty="0">
              <a:latin typeface="Arial" panose="020B0604020202020204" pitchFamily="34" charset="0"/>
            </a:endParaRPr>
          </a:p>
          <a:p>
            <a:pPr marL="285750" indent="-285750" eaLnBrk="1" hangingPunct="1">
              <a:spcBef>
                <a:spcPct val="0"/>
              </a:spcBef>
              <a:defRPr/>
            </a:pPr>
            <a:r>
              <a:rPr lang="en-US" altLang="cs-CZ" sz="2200" dirty="0">
                <a:latin typeface="Arial" panose="020B0604020202020204" pitchFamily="34" charset="0"/>
              </a:rPr>
              <a:t>Projected through marketing management in</a:t>
            </a:r>
            <a:r>
              <a:rPr lang="cs-CZ" altLang="cs-CZ" sz="2200" dirty="0">
                <a:latin typeface="Arial" panose="020B0604020202020204" pitchFamily="34" charset="0"/>
              </a:rPr>
              <a:t>to</a:t>
            </a:r>
            <a:r>
              <a:rPr lang="en-US" altLang="cs-CZ" sz="2200" dirty="0">
                <a:latin typeface="Arial" panose="020B0604020202020204" pitchFamily="34" charset="0"/>
              </a:rPr>
              <a:t> strategic marketing.</a:t>
            </a:r>
            <a:endParaRPr lang="en-GB" altLang="cs-CZ" sz="2200" dirty="0">
              <a:latin typeface="Arial" panose="020B0604020202020204" pitchFamily="34" charset="0"/>
            </a:endParaRPr>
          </a:p>
        </p:txBody>
      </p:sp>
    </p:spTree>
    <p:extLst>
      <p:ext uri="{BB962C8B-B14F-4D97-AF65-F5344CB8AC3E}">
        <p14:creationId xmlns:p14="http://schemas.microsoft.com/office/powerpoint/2010/main" val="183921189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err="1">
                <a:latin typeface="Arial" pitchFamily="34" charset="0"/>
                <a:cs typeface="Arial" pitchFamily="34" charset="0"/>
              </a:rPr>
              <a:t>Strategic</a:t>
            </a:r>
            <a:r>
              <a:rPr lang="cs-CZ" b="1" dirty="0">
                <a:latin typeface="Arial" pitchFamily="34" charset="0"/>
                <a:cs typeface="Arial" pitchFamily="34" charset="0"/>
              </a:rPr>
              <a:t> Marketing Management</a:t>
            </a: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a:latin typeface="Arial" panose="020B0604020202020204" pitchFamily="34" charset="0"/>
              </a:rPr>
              <a:t>STRATEGIC VS. TACTIC VS. OPERATIVE MARKETING</a:t>
            </a:r>
          </a:p>
        </p:txBody>
      </p:sp>
      <p:sp>
        <p:nvSpPr>
          <p:cNvPr id="3079" name="TextovéPole 10"/>
          <p:cNvSpPr txBox="1">
            <a:spLocks noChangeArrowheads="1"/>
          </p:cNvSpPr>
          <p:nvPr/>
        </p:nvSpPr>
        <p:spPr bwMode="auto">
          <a:xfrm>
            <a:off x="503238" y="1512044"/>
            <a:ext cx="8477250" cy="41549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en-US" altLang="cs-CZ" sz="2200" b="1" dirty="0">
                <a:latin typeface="Arial" panose="020B0604020202020204" pitchFamily="34" charset="0"/>
              </a:rPr>
              <a:t>Strategic Marketing </a:t>
            </a:r>
            <a:r>
              <a:rPr lang="en-US" altLang="cs-CZ" sz="2200" dirty="0">
                <a:latin typeface="Arial" panose="020B0604020202020204" pitchFamily="34" charset="0"/>
              </a:rPr>
              <a:t>- perform</a:t>
            </a:r>
            <a:r>
              <a:rPr lang="cs-CZ" altLang="cs-CZ" sz="2200" dirty="0" err="1">
                <a:latin typeface="Arial" panose="020B0604020202020204" pitchFamily="34" charset="0"/>
              </a:rPr>
              <a:t>ed</a:t>
            </a:r>
            <a:r>
              <a:rPr lang="en-US" altLang="cs-CZ" sz="2200" dirty="0">
                <a:latin typeface="Arial" panose="020B0604020202020204" pitchFamily="34" charset="0"/>
              </a:rPr>
              <a:t> </a:t>
            </a:r>
            <a:r>
              <a:rPr lang="cs-CZ" altLang="cs-CZ" sz="2200" dirty="0">
                <a:latin typeface="Arial" panose="020B0604020202020204" pitchFamily="34" charset="0"/>
              </a:rPr>
              <a:t>by </a:t>
            </a:r>
            <a:r>
              <a:rPr lang="cs-CZ" altLang="cs-CZ" sz="2200" dirty="0" err="1">
                <a:latin typeface="Arial" panose="020B0604020202020204" pitchFamily="34" charset="0"/>
              </a:rPr>
              <a:t>th</a:t>
            </a:r>
            <a:r>
              <a:rPr lang="en-US" altLang="cs-CZ" sz="2200" dirty="0">
                <a:latin typeface="Arial" panose="020B0604020202020204" pitchFamily="34" charset="0"/>
              </a:rPr>
              <a:t>e top management of the company / division / SBU - the aim is to develop the company's mission, strategy selection and development of image, dealing with ma</a:t>
            </a:r>
            <a:r>
              <a:rPr lang="cs-CZ" altLang="cs-CZ" sz="2200" dirty="0" err="1">
                <a:latin typeface="Arial" panose="020B0604020202020204" pitchFamily="34" charset="0"/>
              </a:rPr>
              <a:t>cro-issues</a:t>
            </a:r>
            <a:r>
              <a:rPr lang="en-US" altLang="cs-CZ" sz="2200" dirty="0">
                <a:latin typeface="Arial" panose="020B0604020202020204" pitchFamily="34" charset="0"/>
              </a:rPr>
              <a:t>.</a:t>
            </a:r>
            <a:endParaRPr lang="cs-CZ" altLang="cs-CZ" sz="2200" dirty="0">
              <a:latin typeface="Arial" panose="020B0604020202020204" pitchFamily="34" charset="0"/>
            </a:endParaRPr>
          </a:p>
          <a:p>
            <a:pPr marL="285750" indent="-285750" eaLnBrk="1" hangingPunct="1">
              <a:spcBef>
                <a:spcPct val="0"/>
              </a:spcBef>
              <a:defRPr/>
            </a:pPr>
            <a:endParaRPr lang="en-US" altLang="cs-CZ" sz="2200" dirty="0">
              <a:latin typeface="Arial" panose="020B0604020202020204" pitchFamily="34" charset="0"/>
            </a:endParaRPr>
          </a:p>
          <a:p>
            <a:pPr marL="285750" indent="-285750" eaLnBrk="1" hangingPunct="1">
              <a:spcBef>
                <a:spcPct val="0"/>
              </a:spcBef>
              <a:defRPr/>
            </a:pPr>
            <a:r>
              <a:rPr lang="en-US" altLang="cs-CZ" sz="2200" b="1" dirty="0">
                <a:latin typeface="Arial" panose="020B0604020202020204" pitchFamily="34" charset="0"/>
              </a:rPr>
              <a:t>Tactical marketing </a:t>
            </a:r>
            <a:r>
              <a:rPr lang="en-US" altLang="cs-CZ" sz="2200" dirty="0">
                <a:latin typeface="Arial" panose="020B0604020202020204" pitchFamily="34" charset="0"/>
              </a:rPr>
              <a:t>– perform</a:t>
            </a:r>
            <a:r>
              <a:rPr lang="cs-CZ" altLang="cs-CZ" sz="2200" dirty="0" err="1">
                <a:latin typeface="Arial" panose="020B0604020202020204" pitchFamily="34" charset="0"/>
              </a:rPr>
              <a:t>ed</a:t>
            </a:r>
            <a:r>
              <a:rPr lang="cs-CZ" altLang="cs-CZ" sz="2200" dirty="0">
                <a:latin typeface="Arial" panose="020B0604020202020204" pitchFamily="34" charset="0"/>
              </a:rPr>
              <a:t> by </a:t>
            </a:r>
            <a:r>
              <a:rPr lang="cs-CZ" altLang="cs-CZ" sz="2200" dirty="0" err="1">
                <a:latin typeface="Arial" panose="020B0604020202020204" pitchFamily="34" charset="0"/>
              </a:rPr>
              <a:t>the</a:t>
            </a:r>
            <a:r>
              <a:rPr lang="en-US" altLang="cs-CZ" sz="2200" dirty="0">
                <a:latin typeface="Arial" panose="020B0604020202020204" pitchFamily="34" charset="0"/>
              </a:rPr>
              <a:t> middle management - the implementation of the strategy at shorter intervals</a:t>
            </a:r>
            <a:r>
              <a:rPr lang="cs-CZ" altLang="cs-CZ" sz="2200" dirty="0">
                <a:latin typeface="Arial" panose="020B0604020202020204" pitchFamily="34" charset="0"/>
              </a:rPr>
              <a:t>,</a:t>
            </a:r>
            <a:r>
              <a:rPr lang="en-US" altLang="cs-CZ" sz="2200" dirty="0">
                <a:latin typeface="Arial" panose="020B0604020202020204" pitchFamily="34" charset="0"/>
              </a:rPr>
              <a:t> tactical decisions.</a:t>
            </a:r>
            <a:endParaRPr lang="cs-CZ" altLang="cs-CZ" sz="2200" dirty="0">
              <a:latin typeface="Arial" panose="020B0604020202020204" pitchFamily="34" charset="0"/>
            </a:endParaRPr>
          </a:p>
          <a:p>
            <a:pPr marL="285750" indent="-285750" eaLnBrk="1" hangingPunct="1">
              <a:spcBef>
                <a:spcPct val="0"/>
              </a:spcBef>
              <a:defRPr/>
            </a:pPr>
            <a:endParaRPr lang="en-US" altLang="cs-CZ" sz="2200" dirty="0">
              <a:latin typeface="Arial" panose="020B0604020202020204" pitchFamily="34" charset="0"/>
            </a:endParaRPr>
          </a:p>
          <a:p>
            <a:pPr marL="285750" indent="-285750" eaLnBrk="1" hangingPunct="1">
              <a:spcBef>
                <a:spcPct val="0"/>
              </a:spcBef>
              <a:defRPr/>
            </a:pPr>
            <a:r>
              <a:rPr lang="en-US" altLang="cs-CZ" sz="2200" b="1" dirty="0">
                <a:latin typeface="Arial" panose="020B0604020202020204" pitchFamily="34" charset="0"/>
              </a:rPr>
              <a:t>Operational Marketing </a:t>
            </a:r>
            <a:r>
              <a:rPr lang="en-US" altLang="cs-CZ" sz="2200" dirty="0">
                <a:latin typeface="Arial" panose="020B0604020202020204" pitchFamily="34" charset="0"/>
              </a:rPr>
              <a:t>– </a:t>
            </a:r>
            <a:r>
              <a:rPr lang="en-US" altLang="cs-CZ" sz="2200" dirty="0" err="1">
                <a:latin typeface="Arial" panose="020B0604020202020204" pitchFamily="34" charset="0"/>
              </a:rPr>
              <a:t>carr</a:t>
            </a:r>
            <a:r>
              <a:rPr lang="cs-CZ" altLang="cs-CZ" sz="2200" dirty="0" err="1">
                <a:latin typeface="Arial" panose="020B0604020202020204" pitchFamily="34" charset="0"/>
              </a:rPr>
              <a:t>ied</a:t>
            </a:r>
            <a:r>
              <a:rPr lang="cs-CZ" altLang="cs-CZ" sz="2200" dirty="0">
                <a:latin typeface="Arial" panose="020B0604020202020204" pitchFamily="34" charset="0"/>
              </a:rPr>
              <a:t> </a:t>
            </a:r>
            <a:r>
              <a:rPr lang="cs-CZ" altLang="cs-CZ" sz="2200" dirty="0" err="1">
                <a:latin typeface="Arial" panose="020B0604020202020204" pitchFamily="34" charset="0"/>
              </a:rPr>
              <a:t>out</a:t>
            </a:r>
            <a:r>
              <a:rPr lang="cs-CZ" altLang="cs-CZ" sz="2200" dirty="0">
                <a:latin typeface="Arial" panose="020B0604020202020204" pitchFamily="34" charset="0"/>
              </a:rPr>
              <a:t> by </a:t>
            </a:r>
            <a:r>
              <a:rPr lang="cs-CZ" altLang="cs-CZ" sz="2200" dirty="0" err="1">
                <a:latin typeface="Arial" panose="020B0604020202020204" pitchFamily="34" charset="0"/>
              </a:rPr>
              <a:t>the</a:t>
            </a:r>
            <a:r>
              <a:rPr lang="en-US" altLang="cs-CZ" sz="2200" dirty="0">
                <a:latin typeface="Arial" panose="020B0604020202020204" pitchFamily="34" charset="0"/>
              </a:rPr>
              <a:t> lower management - coupled with individual specific activities, converts decisions</a:t>
            </a:r>
            <a:r>
              <a:rPr lang="cs-CZ" altLang="cs-CZ" sz="2200" dirty="0">
                <a:latin typeface="Arial" panose="020B0604020202020204" pitchFamily="34" charset="0"/>
              </a:rPr>
              <a:t> of</a:t>
            </a:r>
            <a:r>
              <a:rPr lang="en-US" altLang="cs-CZ" sz="2200" dirty="0">
                <a:latin typeface="Arial" panose="020B0604020202020204" pitchFamily="34" charset="0"/>
              </a:rPr>
              <a:t> strategic and tactical marketing into everyday practice.</a:t>
            </a:r>
            <a:endParaRPr lang="en-GB" altLang="cs-CZ" sz="2200" dirty="0">
              <a:latin typeface="Arial" panose="020B0604020202020204" pitchFamily="34" charset="0"/>
            </a:endParaRPr>
          </a:p>
        </p:txBody>
      </p:sp>
    </p:spTree>
    <p:extLst>
      <p:ext uri="{BB962C8B-B14F-4D97-AF65-F5344CB8AC3E}">
        <p14:creationId xmlns:p14="http://schemas.microsoft.com/office/powerpoint/2010/main" val="18049725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err="1">
                <a:latin typeface="Arial" pitchFamily="34" charset="0"/>
                <a:cs typeface="Arial" pitchFamily="34" charset="0"/>
              </a:rPr>
              <a:t>Strategic</a:t>
            </a:r>
            <a:r>
              <a:rPr lang="cs-CZ" b="1" dirty="0">
                <a:latin typeface="Arial" pitchFamily="34" charset="0"/>
                <a:cs typeface="Arial" pitchFamily="34" charset="0"/>
              </a:rPr>
              <a:t> Marketing Management</a:t>
            </a:r>
            <a:endParaRPr lang="en-GB" b="1" dirty="0">
              <a:latin typeface="Arial" pitchFamily="34" charset="0"/>
              <a:cs typeface="Arial" pitchFamily="34" charset="0"/>
            </a:endParaRPr>
          </a:p>
        </p:txBody>
      </p:sp>
      <p:sp>
        <p:nvSpPr>
          <p:cNvPr id="3077" name="TextovéPole 8"/>
          <p:cNvSpPr txBox="1">
            <a:spLocks noChangeArrowheads="1"/>
          </p:cNvSpPr>
          <p:nvPr/>
        </p:nvSpPr>
        <p:spPr bwMode="auto">
          <a:xfrm>
            <a:off x="338138" y="720725"/>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defRPr/>
            </a:pPr>
            <a:r>
              <a:rPr lang="cs-CZ" altLang="cs-CZ" sz="2400" b="1" cap="all" dirty="0" err="1" smtClean="0">
                <a:latin typeface="Arial" panose="020B0604020202020204" pitchFamily="34" charset="0"/>
              </a:rPr>
              <a:t>Previously</a:t>
            </a:r>
            <a:endParaRPr lang="en-GB" altLang="cs-CZ" sz="2400" b="1" cap="all" dirty="0">
              <a:latin typeface="Arial" panose="020B0604020202020204" pitchFamily="34" charset="0"/>
            </a:endParaRPr>
          </a:p>
        </p:txBody>
      </p:sp>
      <p:sp>
        <p:nvSpPr>
          <p:cNvPr id="3078" name="TextovéPole 10"/>
          <p:cNvSpPr txBox="1">
            <a:spLocks noChangeArrowheads="1"/>
          </p:cNvSpPr>
          <p:nvPr/>
        </p:nvSpPr>
        <p:spPr bwMode="auto">
          <a:xfrm>
            <a:off x="320675" y="1551722"/>
            <a:ext cx="8477250" cy="34163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 typeface="+mj-lt"/>
              <a:buAutoNum type="arabicPeriod"/>
              <a:defRPr/>
            </a:pPr>
            <a:r>
              <a:rPr lang="cs-CZ" altLang="cs-CZ" sz="2200" dirty="0" err="1" smtClean="0">
                <a:latin typeface="Arial" panose="020B0604020202020204" pitchFamily="34" charset="0"/>
              </a:rPr>
              <a:t>What</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is</a:t>
            </a:r>
            <a:r>
              <a:rPr lang="cs-CZ" altLang="cs-CZ" sz="2200" dirty="0" smtClean="0">
                <a:latin typeface="Arial" panose="020B0604020202020204" pitchFamily="34" charset="0"/>
              </a:rPr>
              <a:t> marketing.</a:t>
            </a:r>
          </a:p>
          <a:p>
            <a:pPr eaLnBrk="1" hangingPunct="1">
              <a:spcBef>
                <a:spcPct val="0"/>
              </a:spcBef>
              <a:buFont typeface="+mj-lt"/>
              <a:buAutoNum type="arabicPeriod"/>
              <a:defRPr/>
            </a:pPr>
            <a:endParaRPr lang="cs-CZ" altLang="cs-CZ" sz="2200" dirty="0">
              <a:latin typeface="Arial" panose="020B0604020202020204" pitchFamily="34" charset="0"/>
            </a:endParaRPr>
          </a:p>
          <a:p>
            <a:pPr eaLnBrk="1" hangingPunct="1">
              <a:spcBef>
                <a:spcPct val="0"/>
              </a:spcBef>
              <a:buFont typeface="+mj-lt"/>
              <a:buAutoNum type="arabicPeriod"/>
              <a:defRPr/>
            </a:pPr>
            <a:r>
              <a:rPr lang="cs-CZ" altLang="cs-CZ" sz="2200" dirty="0" err="1" smtClean="0">
                <a:latin typeface="Arial" panose="020B0604020202020204" pitchFamily="34" charset="0"/>
              </a:rPr>
              <a:t>What</a:t>
            </a:r>
            <a:r>
              <a:rPr lang="cs-CZ" altLang="cs-CZ" sz="2200" dirty="0" smtClean="0">
                <a:latin typeface="Arial" panose="020B0604020202020204" pitchFamily="34" charset="0"/>
              </a:rPr>
              <a:t> are </a:t>
            </a:r>
            <a:r>
              <a:rPr lang="cs-CZ" altLang="cs-CZ" sz="2200" dirty="0" err="1" smtClean="0">
                <a:latin typeface="Arial" panose="020B0604020202020204" pitchFamily="34" charset="0"/>
              </a:rPr>
              <a:t>the</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current</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trends</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changing</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the</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world</a:t>
            </a:r>
            <a:r>
              <a:rPr lang="cs-CZ" altLang="cs-CZ" sz="2200" dirty="0" smtClean="0">
                <a:latin typeface="Arial" panose="020B0604020202020204" pitchFamily="34" charset="0"/>
              </a:rPr>
              <a:t>.</a:t>
            </a:r>
          </a:p>
          <a:p>
            <a:pPr eaLnBrk="1" hangingPunct="1">
              <a:spcBef>
                <a:spcPct val="0"/>
              </a:spcBef>
              <a:buFont typeface="+mj-lt"/>
              <a:buAutoNum type="arabicPeriod"/>
              <a:defRPr/>
            </a:pPr>
            <a:endParaRPr lang="cs-CZ" altLang="cs-CZ" sz="2200" dirty="0">
              <a:latin typeface="Arial" panose="020B0604020202020204" pitchFamily="34" charset="0"/>
            </a:endParaRPr>
          </a:p>
          <a:p>
            <a:pPr eaLnBrk="1" hangingPunct="1">
              <a:spcBef>
                <a:spcPct val="0"/>
              </a:spcBef>
              <a:buFont typeface="+mj-lt"/>
              <a:buAutoNum type="arabicPeriod"/>
              <a:defRPr/>
            </a:pPr>
            <a:r>
              <a:rPr lang="cs-CZ" altLang="cs-CZ" sz="2200" dirty="0" err="1" smtClean="0">
                <a:latin typeface="Arial" panose="020B0604020202020204" pitchFamily="34" charset="0"/>
              </a:rPr>
              <a:t>Final</a:t>
            </a:r>
            <a:r>
              <a:rPr lang="cs-CZ" altLang="cs-CZ" sz="2200" dirty="0" smtClean="0">
                <a:latin typeface="Arial" panose="020B0604020202020204" pitchFamily="34" charset="0"/>
              </a:rPr>
              <a:t> test – </a:t>
            </a:r>
            <a:r>
              <a:rPr lang="cs-CZ" altLang="cs-CZ" sz="2200" dirty="0" err="1" smtClean="0">
                <a:latin typeface="Arial" panose="020B0604020202020204" pitchFamily="34" charset="0"/>
              </a:rPr>
              <a:t>practice</a:t>
            </a:r>
            <a:r>
              <a:rPr lang="cs-CZ" altLang="cs-CZ" sz="2200" dirty="0" smtClean="0">
                <a:latin typeface="Arial" panose="020B0604020202020204" pitchFamily="34" charset="0"/>
              </a:rPr>
              <a:t>.</a:t>
            </a:r>
          </a:p>
          <a:p>
            <a:pPr eaLnBrk="1" hangingPunct="1">
              <a:spcBef>
                <a:spcPct val="0"/>
              </a:spcBef>
              <a:buFont typeface="+mj-lt"/>
              <a:buAutoNum type="arabicPeriod"/>
              <a:defRPr/>
            </a:pPr>
            <a:endParaRPr lang="en-GB" altLang="cs-CZ" sz="2200" dirty="0">
              <a:latin typeface="Arial" panose="020B0604020202020204" pitchFamily="34" charset="0"/>
            </a:endParaRPr>
          </a:p>
          <a:p>
            <a:pPr eaLnBrk="1" hangingPunct="1">
              <a:spcBef>
                <a:spcPct val="0"/>
              </a:spcBef>
              <a:buFont typeface="+mj-lt"/>
              <a:buAutoNum type="arabicPeriod"/>
              <a:defRPr/>
            </a:pPr>
            <a:endParaRPr lang="en-GB" altLang="cs-CZ" sz="2200" dirty="0">
              <a:latin typeface="Arial" panose="020B0604020202020204" pitchFamily="34" charset="0"/>
            </a:endParaRPr>
          </a:p>
          <a:p>
            <a:pPr eaLnBrk="1" hangingPunct="1">
              <a:spcBef>
                <a:spcPct val="0"/>
              </a:spcBef>
              <a:buFont typeface="+mj-lt"/>
              <a:buAutoNum type="arabicPeriod"/>
              <a:defRPr/>
            </a:pPr>
            <a:endParaRPr lang="en-GB" altLang="cs-CZ" sz="2200" dirty="0">
              <a:latin typeface="Arial" panose="020B0604020202020204" pitchFamily="34" charset="0"/>
            </a:endParaRPr>
          </a:p>
          <a:p>
            <a:pPr marL="0" indent="0" eaLnBrk="1" hangingPunct="1">
              <a:spcBef>
                <a:spcPct val="0"/>
              </a:spcBef>
              <a:buFont typeface="Arial" panose="020B0604020202020204" pitchFamily="34" charset="0"/>
              <a:buNone/>
              <a:defRPr/>
            </a:pPr>
            <a:r>
              <a:rPr lang="en-GB" altLang="cs-CZ" sz="2200" dirty="0">
                <a:latin typeface="Arial" panose="020B0604020202020204" pitchFamily="34" charset="0"/>
              </a:rPr>
              <a:t>   </a:t>
            </a:r>
          </a:p>
          <a:p>
            <a:pPr eaLnBrk="1" hangingPunct="1">
              <a:spcBef>
                <a:spcPct val="0"/>
              </a:spcBef>
              <a:buFont typeface="Calibri" panose="020F0502020204030204" pitchFamily="34" charset="0"/>
              <a:buAutoNum type="arabicPeriod"/>
              <a:defRPr/>
            </a:pPr>
            <a:endParaRPr lang="en-GB" altLang="cs-CZ" sz="1800" dirty="0">
              <a:latin typeface="Arial" panose="020B0604020202020204" pitchFamily="34"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err="1">
                <a:latin typeface="Arial" pitchFamily="34" charset="0"/>
                <a:cs typeface="Arial" pitchFamily="34" charset="0"/>
              </a:rPr>
              <a:t>Strategic</a:t>
            </a:r>
            <a:r>
              <a:rPr lang="cs-CZ" b="1" dirty="0">
                <a:latin typeface="Arial" pitchFamily="34" charset="0"/>
                <a:cs typeface="Arial" pitchFamily="34" charset="0"/>
              </a:rPr>
              <a:t> Marketing Management</a:t>
            </a:r>
            <a:endParaRPr lang="en-GB" b="1" dirty="0">
              <a:latin typeface="Arial" pitchFamily="34" charset="0"/>
              <a:cs typeface="Arial" pitchFamily="34" charset="0"/>
            </a:endParaRPr>
          </a:p>
        </p:txBody>
      </p:sp>
      <p:sp>
        <p:nvSpPr>
          <p:cNvPr id="6150" name="TextovéPole 8"/>
          <p:cNvSpPr txBox="1">
            <a:spLocks noChangeArrowheads="1"/>
          </p:cNvSpPr>
          <p:nvPr/>
        </p:nvSpPr>
        <p:spPr bwMode="auto">
          <a:xfrm>
            <a:off x="342106" y="726247"/>
            <a:ext cx="8459787"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a:latin typeface="Arial" panose="020B0604020202020204" pitchFamily="34" charset="0"/>
              </a:rPr>
              <a:t>MANAGEMENT LEVELS</a:t>
            </a:r>
            <a:endParaRPr lang="en-GB" altLang="cs-CZ" sz="2400" b="1" dirty="0">
              <a:latin typeface="Arial" panose="020B0604020202020204" pitchFamily="34" charset="0"/>
            </a:endParaRPr>
          </a:p>
          <a:p>
            <a:pPr algn="ctr" eaLnBrk="1" hangingPunct="1">
              <a:spcBef>
                <a:spcPct val="0"/>
              </a:spcBef>
              <a:buFontTx/>
              <a:buNone/>
            </a:pPr>
            <a:endParaRPr lang="en-GB" altLang="cs-CZ" sz="2400" b="1" dirty="0">
              <a:latin typeface="Arial" panose="020B0604020202020204" pitchFamily="34" charset="0"/>
            </a:endParaRPr>
          </a:p>
        </p:txBody>
      </p:sp>
      <p:sp>
        <p:nvSpPr>
          <p:cNvPr id="5" name="Zástupný symbol pro text 4"/>
          <p:cNvSpPr>
            <a:spLocks noGrp="1"/>
          </p:cNvSpPr>
          <p:nvPr>
            <p:ph type="body" sz="half" idx="2"/>
          </p:nvPr>
        </p:nvSpPr>
        <p:spPr>
          <a:xfrm>
            <a:off x="457200" y="1798637"/>
            <a:ext cx="4203700" cy="3798888"/>
          </a:xfrm>
        </p:spPr>
        <p:txBody>
          <a:bodyPr/>
          <a:lstStyle/>
          <a:p>
            <a:pPr marL="285750" indent="-285750">
              <a:spcBef>
                <a:spcPct val="0"/>
              </a:spcBef>
              <a:buFont typeface="Arial" panose="020B0604020202020204" pitchFamily="34" charset="0"/>
              <a:buChar char="•"/>
              <a:defRPr/>
            </a:pPr>
            <a:r>
              <a:rPr lang="cs-CZ" altLang="cs-CZ" sz="2200" dirty="0">
                <a:latin typeface="Arial" panose="020B0604020202020204" pitchFamily="34" charset="0"/>
              </a:rPr>
              <a:t>Top </a:t>
            </a:r>
            <a:r>
              <a:rPr lang="en-US" altLang="cs-CZ" sz="2200" dirty="0">
                <a:latin typeface="Arial" panose="020B0604020202020204" pitchFamily="34" charset="0"/>
              </a:rPr>
              <a:t>management</a:t>
            </a:r>
          </a:p>
          <a:p>
            <a:pPr marL="742950" lvl="1" indent="-285750">
              <a:spcBef>
                <a:spcPct val="0"/>
              </a:spcBef>
              <a:buFont typeface="Arial" panose="020B0604020202020204" pitchFamily="34" charset="0"/>
              <a:buChar char="•"/>
              <a:defRPr/>
            </a:pPr>
            <a:r>
              <a:rPr lang="en-US" altLang="cs-CZ" sz="2000" dirty="0">
                <a:latin typeface="Arial" panose="020B0604020202020204" pitchFamily="34" charset="0"/>
              </a:rPr>
              <a:t>  strategic plans</a:t>
            </a:r>
          </a:p>
          <a:p>
            <a:pPr marL="742950" lvl="1" indent="-285750">
              <a:spcBef>
                <a:spcPct val="0"/>
              </a:spcBef>
              <a:buFont typeface="Arial" panose="020B0604020202020204" pitchFamily="34" charset="0"/>
              <a:buChar char="•"/>
              <a:defRPr/>
            </a:pPr>
            <a:r>
              <a:rPr lang="en-US" altLang="cs-CZ" sz="2000" dirty="0">
                <a:latin typeface="Arial" panose="020B0604020202020204" pitchFamily="34" charset="0"/>
              </a:rPr>
              <a:t>  </a:t>
            </a:r>
            <a:r>
              <a:rPr lang="cs-CZ" altLang="cs-CZ" sz="2000" dirty="0" err="1">
                <a:latin typeface="Arial" panose="020B0604020202020204" pitchFamily="34" charset="0"/>
              </a:rPr>
              <a:t>managing</a:t>
            </a:r>
            <a:r>
              <a:rPr lang="en-US" altLang="cs-CZ" sz="2000" dirty="0">
                <a:latin typeface="Arial" panose="020B0604020202020204" pitchFamily="34" charset="0"/>
              </a:rPr>
              <a:t> the whole company</a:t>
            </a:r>
          </a:p>
          <a:p>
            <a:pPr marL="285750" indent="-285750">
              <a:spcBef>
                <a:spcPct val="0"/>
              </a:spcBef>
              <a:buFont typeface="Arial" panose="020B0604020202020204" pitchFamily="34" charset="0"/>
              <a:buChar char="•"/>
              <a:defRPr/>
            </a:pPr>
            <a:r>
              <a:rPr lang="en-US" altLang="cs-CZ" sz="2200" dirty="0">
                <a:latin typeface="Arial" panose="020B0604020202020204" pitchFamily="34" charset="0"/>
              </a:rPr>
              <a:t>Middle management</a:t>
            </a:r>
          </a:p>
          <a:p>
            <a:pPr marL="742950" lvl="1" indent="-285750">
              <a:spcBef>
                <a:spcPct val="0"/>
              </a:spcBef>
              <a:buFont typeface="Arial" panose="020B0604020202020204" pitchFamily="34" charset="0"/>
              <a:buChar char="•"/>
              <a:defRPr/>
            </a:pPr>
            <a:r>
              <a:rPr lang="en-US" altLang="cs-CZ" sz="2000" dirty="0">
                <a:latin typeface="Arial" panose="020B0604020202020204" pitchFamily="34" charset="0"/>
              </a:rPr>
              <a:t>  choice of tactics</a:t>
            </a:r>
          </a:p>
          <a:p>
            <a:pPr marL="742950" lvl="1" indent="-285750">
              <a:spcBef>
                <a:spcPct val="0"/>
              </a:spcBef>
              <a:buFont typeface="Arial" panose="020B0604020202020204" pitchFamily="34" charset="0"/>
              <a:buChar char="•"/>
              <a:defRPr/>
            </a:pPr>
            <a:r>
              <a:rPr lang="en-US" altLang="cs-CZ" sz="2000" dirty="0">
                <a:latin typeface="Arial" panose="020B0604020202020204" pitchFamily="34" charset="0"/>
              </a:rPr>
              <a:t>  coordination within and between in-house departments.</a:t>
            </a:r>
          </a:p>
          <a:p>
            <a:pPr marL="285750" indent="-285750">
              <a:spcBef>
                <a:spcPct val="0"/>
              </a:spcBef>
              <a:buFont typeface="Arial" panose="020B0604020202020204" pitchFamily="34" charset="0"/>
              <a:buChar char="•"/>
              <a:defRPr/>
            </a:pPr>
            <a:r>
              <a:rPr lang="cs-CZ" altLang="cs-CZ" sz="2200" dirty="0">
                <a:latin typeface="Arial" panose="020B0604020202020204" pitchFamily="34" charset="0"/>
              </a:rPr>
              <a:t>L</a:t>
            </a:r>
            <a:r>
              <a:rPr lang="en-US" altLang="cs-CZ" sz="2200" dirty="0" err="1">
                <a:latin typeface="Arial" panose="020B0604020202020204" pitchFamily="34" charset="0"/>
              </a:rPr>
              <a:t>ower</a:t>
            </a:r>
            <a:r>
              <a:rPr lang="en-US" altLang="cs-CZ" sz="2200" dirty="0">
                <a:latin typeface="Arial" panose="020B0604020202020204" pitchFamily="34" charset="0"/>
              </a:rPr>
              <a:t> management</a:t>
            </a:r>
          </a:p>
          <a:p>
            <a:pPr marL="742950" lvl="1" indent="-285750">
              <a:spcBef>
                <a:spcPct val="0"/>
              </a:spcBef>
              <a:buFont typeface="Arial" panose="020B0604020202020204" pitchFamily="34" charset="0"/>
              <a:buChar char="•"/>
              <a:defRPr/>
            </a:pPr>
            <a:r>
              <a:rPr lang="en-US" altLang="cs-CZ" sz="2000" dirty="0">
                <a:latin typeface="Arial" panose="020B0604020202020204" pitchFamily="34" charset="0"/>
              </a:rPr>
              <a:t>  operational decisions</a:t>
            </a:r>
          </a:p>
          <a:p>
            <a:pPr marL="742950" lvl="1" indent="-285750">
              <a:spcBef>
                <a:spcPct val="0"/>
              </a:spcBef>
              <a:buFont typeface="Arial" panose="020B0604020202020204" pitchFamily="34" charset="0"/>
              <a:buChar char="•"/>
              <a:defRPr/>
            </a:pPr>
            <a:r>
              <a:rPr lang="en-US" altLang="cs-CZ" sz="2000" dirty="0">
                <a:latin typeface="Arial" panose="020B0604020202020204" pitchFamily="34" charset="0"/>
              </a:rPr>
              <a:t>  operational management work</a:t>
            </a:r>
            <a:endParaRPr lang="en-GB" dirty="0"/>
          </a:p>
        </p:txBody>
      </p:sp>
      <p:graphicFrame>
        <p:nvGraphicFramePr>
          <p:cNvPr id="7" name="Zástupný symbol pro obsah 3"/>
          <p:cNvGraphicFramePr>
            <a:graphicFrameLocks/>
          </p:cNvGraphicFramePr>
          <p:nvPr>
            <p:extLst>
              <p:ext uri="{D42A27DB-BD31-4B8C-83A1-F6EECF244321}">
                <p14:modId xmlns:p14="http://schemas.microsoft.com/office/powerpoint/2010/main" val="216099240"/>
              </p:ext>
            </p:extLst>
          </p:nvPr>
        </p:nvGraphicFramePr>
        <p:xfrm>
          <a:off x="4529133" y="1435100"/>
          <a:ext cx="4614866" cy="452596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37426059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err="1">
                <a:latin typeface="Arial" pitchFamily="34" charset="0"/>
                <a:cs typeface="Arial" pitchFamily="34" charset="0"/>
              </a:rPr>
              <a:t>Strategic</a:t>
            </a:r>
            <a:r>
              <a:rPr lang="cs-CZ" b="1" dirty="0">
                <a:latin typeface="Arial" pitchFamily="34" charset="0"/>
                <a:cs typeface="Arial" pitchFamily="34" charset="0"/>
              </a:rPr>
              <a:t> Marketing Management</a:t>
            </a: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a:latin typeface="Arial" panose="020B0604020202020204" pitchFamily="34" charset="0"/>
              </a:rPr>
              <a:t>3. STRATEGY AND MARKETING STRATEGY</a:t>
            </a:r>
          </a:p>
        </p:txBody>
      </p:sp>
      <p:sp>
        <p:nvSpPr>
          <p:cNvPr id="3079" name="TextovéPole 10"/>
          <p:cNvSpPr txBox="1">
            <a:spLocks noChangeArrowheads="1"/>
          </p:cNvSpPr>
          <p:nvPr/>
        </p:nvSpPr>
        <p:spPr bwMode="auto">
          <a:xfrm>
            <a:off x="503238" y="1512044"/>
            <a:ext cx="8477250" cy="38164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en-US" altLang="cs-CZ" sz="2200" dirty="0">
                <a:latin typeface="Arial" panose="020B0604020202020204" pitchFamily="34" charset="0"/>
              </a:rPr>
              <a:t>Strategy is general</a:t>
            </a:r>
            <a:r>
              <a:rPr lang="cs-CZ" altLang="cs-CZ" sz="2200" dirty="0" err="1">
                <a:latin typeface="Arial" panose="020B0604020202020204" pitchFamily="34" charset="0"/>
              </a:rPr>
              <a:t>ly</a:t>
            </a:r>
            <a:r>
              <a:rPr lang="en-US" altLang="cs-CZ" sz="2200" dirty="0">
                <a:latin typeface="Arial" panose="020B0604020202020204" pitchFamily="34" charset="0"/>
              </a:rPr>
              <a:t> a </a:t>
            </a:r>
            <a:r>
              <a:rPr lang="cs-CZ" altLang="cs-CZ" sz="2200" dirty="0" err="1">
                <a:latin typeface="Arial" panose="020B0604020202020204" pitchFamily="34" charset="0"/>
              </a:rPr>
              <a:t>way</a:t>
            </a:r>
            <a:r>
              <a:rPr lang="cs-CZ" altLang="cs-CZ" sz="2200" dirty="0">
                <a:latin typeface="Arial" panose="020B0604020202020204" pitchFamily="34" charset="0"/>
              </a:rPr>
              <a:t> </a:t>
            </a:r>
            <a:r>
              <a:rPr lang="en-US" altLang="cs-CZ" sz="2200" dirty="0">
                <a:latin typeface="Arial" panose="020B0604020202020204" pitchFamily="34" charset="0"/>
              </a:rPr>
              <a:t>of procedure </a:t>
            </a:r>
            <a:r>
              <a:rPr lang="cs-CZ" altLang="cs-CZ" sz="2200" dirty="0" err="1">
                <a:latin typeface="Arial" panose="020B0604020202020204" pitchFamily="34" charset="0"/>
              </a:rPr>
              <a:t>how</a:t>
            </a:r>
            <a:r>
              <a:rPr lang="cs-CZ" altLang="cs-CZ" sz="2200" dirty="0">
                <a:latin typeface="Arial" panose="020B0604020202020204" pitchFamily="34" charset="0"/>
              </a:rPr>
              <a:t> </a:t>
            </a:r>
            <a:r>
              <a:rPr lang="en-US" altLang="cs-CZ" sz="2200" dirty="0">
                <a:latin typeface="Arial" panose="020B0604020202020204" pitchFamily="34" charset="0"/>
              </a:rPr>
              <a:t>to achieve </a:t>
            </a:r>
            <a:r>
              <a:rPr lang="cs-CZ" altLang="cs-CZ" sz="2200" dirty="0">
                <a:latin typeface="Arial" panose="020B0604020202020204" pitchFamily="34" charset="0"/>
              </a:rPr>
              <a:t>set </a:t>
            </a:r>
            <a:r>
              <a:rPr lang="en-US" altLang="cs-CZ" sz="2200" dirty="0">
                <a:latin typeface="Arial" panose="020B0604020202020204" pitchFamily="34" charset="0"/>
              </a:rPr>
              <a:t>goals</a:t>
            </a:r>
            <a:r>
              <a:rPr lang="cs-CZ" altLang="cs-CZ" sz="2200" dirty="0">
                <a:latin typeface="Arial" panose="020B0604020202020204" pitchFamily="34" charset="0"/>
              </a:rPr>
              <a:t> </a:t>
            </a:r>
            <a:r>
              <a:rPr lang="en-US" altLang="cs-CZ" sz="2200" dirty="0">
                <a:latin typeface="Arial" panose="020B0604020202020204" pitchFamily="34" charset="0"/>
              </a:rPr>
              <a:t>under </a:t>
            </a:r>
            <a:r>
              <a:rPr lang="cs-CZ" altLang="cs-CZ" sz="2200" dirty="0" err="1">
                <a:latin typeface="Arial" panose="020B0604020202020204" pitchFamily="34" charset="0"/>
              </a:rPr>
              <a:t>specific</a:t>
            </a:r>
            <a:r>
              <a:rPr lang="cs-CZ" altLang="cs-CZ" sz="2200" dirty="0">
                <a:latin typeface="Arial" panose="020B0604020202020204" pitchFamily="34" charset="0"/>
              </a:rPr>
              <a:t> </a:t>
            </a:r>
            <a:r>
              <a:rPr lang="en-US" altLang="cs-CZ" sz="2200" dirty="0">
                <a:latin typeface="Arial" panose="020B0604020202020204" pitchFamily="34" charset="0"/>
              </a:rPr>
              <a:t>circumstances.</a:t>
            </a:r>
          </a:p>
          <a:p>
            <a:pPr marL="285750" indent="-285750" eaLnBrk="1" hangingPunct="1">
              <a:spcBef>
                <a:spcPct val="0"/>
              </a:spcBef>
              <a:defRPr/>
            </a:pPr>
            <a:endParaRPr lang="en-US" altLang="cs-CZ" sz="2200" dirty="0">
              <a:latin typeface="Arial" panose="020B0604020202020204" pitchFamily="34" charset="0"/>
            </a:endParaRPr>
          </a:p>
          <a:p>
            <a:pPr marL="285750" indent="-285750" eaLnBrk="1" hangingPunct="1">
              <a:spcBef>
                <a:spcPct val="0"/>
              </a:spcBef>
              <a:defRPr/>
            </a:pPr>
            <a:r>
              <a:rPr lang="en-US" altLang="cs-CZ" sz="2200" dirty="0">
                <a:latin typeface="Arial" panose="020B0604020202020204" pitchFamily="34" charset="0"/>
              </a:rPr>
              <a:t>The aim of the strategy is to achieve a proper coordination of all activities of all components of the company and to create a unified whole of its other perspectives.</a:t>
            </a:r>
          </a:p>
          <a:p>
            <a:pPr marL="285750" indent="-285750" eaLnBrk="1" hangingPunct="1">
              <a:spcBef>
                <a:spcPct val="0"/>
              </a:spcBef>
              <a:defRPr/>
            </a:pPr>
            <a:endParaRPr lang="en-US" altLang="cs-CZ" sz="2200" dirty="0">
              <a:latin typeface="Arial" panose="020B0604020202020204" pitchFamily="34" charset="0"/>
            </a:endParaRPr>
          </a:p>
          <a:p>
            <a:pPr marL="285750" indent="-285750" eaLnBrk="1" hangingPunct="1">
              <a:spcBef>
                <a:spcPct val="0"/>
              </a:spcBef>
              <a:defRPr/>
            </a:pPr>
            <a:r>
              <a:rPr lang="en-US" altLang="cs-CZ" sz="2200" dirty="0">
                <a:latin typeface="Arial" panose="020B0604020202020204" pitchFamily="34" charset="0"/>
              </a:rPr>
              <a:t>The notion of strategy has its origins in Greek and means, loosely translated, arts </a:t>
            </a:r>
            <a:r>
              <a:rPr lang="cs-CZ" altLang="cs-CZ" sz="2200" dirty="0">
                <a:latin typeface="Arial" panose="020B0604020202020204" pitchFamily="34" charset="0"/>
              </a:rPr>
              <a:t>of a </a:t>
            </a:r>
            <a:r>
              <a:rPr lang="en-US" altLang="cs-CZ" sz="2200" dirty="0">
                <a:latin typeface="Arial" panose="020B0604020202020204" pitchFamily="34" charset="0"/>
              </a:rPr>
              <a:t>commander or general. </a:t>
            </a:r>
            <a:r>
              <a:rPr lang="cs-CZ" altLang="cs-CZ" sz="2200" dirty="0">
                <a:latin typeface="Arial" panose="020B0604020202020204" pitchFamily="34" charset="0"/>
              </a:rPr>
              <a:t>T</a:t>
            </a:r>
            <a:r>
              <a:rPr lang="en-US" altLang="cs-CZ" sz="2200" dirty="0">
                <a:latin typeface="Arial" panose="020B0604020202020204" pitchFamily="34" charset="0"/>
              </a:rPr>
              <a:t>his term </a:t>
            </a:r>
            <a:r>
              <a:rPr lang="cs-CZ" altLang="cs-CZ" sz="2200" dirty="0" err="1">
                <a:latin typeface="Arial" panose="020B0604020202020204" pitchFamily="34" charset="0"/>
              </a:rPr>
              <a:t>is</a:t>
            </a:r>
            <a:r>
              <a:rPr lang="cs-CZ" altLang="cs-CZ" sz="2200" dirty="0">
                <a:latin typeface="Arial" panose="020B0604020202020204" pitchFamily="34" charset="0"/>
              </a:rPr>
              <a:t> </a:t>
            </a:r>
            <a:r>
              <a:rPr lang="cs-CZ" altLang="cs-CZ" sz="2200" dirty="0" err="1">
                <a:latin typeface="Arial" panose="020B0604020202020204" pitchFamily="34" charset="0"/>
              </a:rPr>
              <a:t>offened</a:t>
            </a:r>
            <a:r>
              <a:rPr lang="cs-CZ" altLang="cs-CZ" sz="2200" dirty="0">
                <a:latin typeface="Arial" panose="020B0604020202020204" pitchFamily="34" charset="0"/>
              </a:rPr>
              <a:t> </a:t>
            </a:r>
            <a:r>
              <a:rPr lang="cs-CZ" altLang="cs-CZ" sz="2200" dirty="0" err="1">
                <a:latin typeface="Arial" panose="020B0604020202020204" pitchFamily="34" charset="0"/>
              </a:rPr>
              <a:t>described</a:t>
            </a:r>
            <a:r>
              <a:rPr lang="cs-CZ" altLang="cs-CZ" sz="2200" dirty="0">
                <a:latin typeface="Arial" panose="020B0604020202020204" pitchFamily="34" charset="0"/>
              </a:rPr>
              <a:t> as </a:t>
            </a:r>
            <a:r>
              <a:rPr lang="en-US" altLang="cs-CZ" sz="2200" dirty="0">
                <a:latin typeface="Arial" panose="020B0604020202020204" pitchFamily="34" charset="0"/>
              </a:rPr>
              <a:t>the ability to make decisions based on high expertise and professionalism.</a:t>
            </a:r>
            <a:endParaRPr lang="en-GB" altLang="cs-CZ" sz="2200" dirty="0">
              <a:latin typeface="Arial" panose="020B0604020202020204" pitchFamily="34" charset="0"/>
            </a:endParaRPr>
          </a:p>
        </p:txBody>
      </p:sp>
    </p:spTree>
    <p:extLst>
      <p:ext uri="{BB962C8B-B14F-4D97-AF65-F5344CB8AC3E}">
        <p14:creationId xmlns:p14="http://schemas.microsoft.com/office/powerpoint/2010/main" val="24934248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err="1">
                <a:latin typeface="Arial" pitchFamily="34" charset="0"/>
                <a:cs typeface="Arial" pitchFamily="34" charset="0"/>
              </a:rPr>
              <a:t>Strategic</a:t>
            </a:r>
            <a:r>
              <a:rPr lang="cs-CZ" b="1" dirty="0">
                <a:latin typeface="Arial" pitchFamily="34" charset="0"/>
                <a:cs typeface="Arial" pitchFamily="34" charset="0"/>
              </a:rPr>
              <a:t> Marketing Management</a:t>
            </a: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a:latin typeface="Arial" panose="020B0604020202020204" pitchFamily="34" charset="0"/>
              </a:rPr>
              <a:t>STRATEGY AND MARKETING STRATEGY</a:t>
            </a:r>
          </a:p>
        </p:txBody>
      </p:sp>
      <p:sp>
        <p:nvSpPr>
          <p:cNvPr id="3079" name="TextovéPole 10"/>
          <p:cNvSpPr txBox="1">
            <a:spLocks noChangeArrowheads="1"/>
          </p:cNvSpPr>
          <p:nvPr/>
        </p:nvSpPr>
        <p:spPr bwMode="auto">
          <a:xfrm>
            <a:off x="503238" y="1512044"/>
            <a:ext cx="8477250" cy="4493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en-US" altLang="cs-CZ" sz="2200" dirty="0">
                <a:latin typeface="Arial" panose="020B0604020202020204" pitchFamily="34" charset="0"/>
              </a:rPr>
              <a:t>In a general sense, the strategy means a </a:t>
            </a:r>
            <a:r>
              <a:rPr lang="cs-CZ" altLang="cs-CZ" sz="2200" dirty="0" err="1">
                <a:latin typeface="Arial" panose="020B0604020202020204" pitchFamily="34" charset="0"/>
              </a:rPr>
              <a:t>way</a:t>
            </a:r>
            <a:r>
              <a:rPr lang="cs-CZ" altLang="cs-CZ" sz="2200" dirty="0">
                <a:latin typeface="Arial" panose="020B0604020202020204" pitchFamily="34" charset="0"/>
              </a:rPr>
              <a:t> forward</a:t>
            </a:r>
            <a:r>
              <a:rPr lang="en-US" altLang="cs-CZ" sz="2200" dirty="0">
                <a:latin typeface="Arial" panose="020B0604020202020204" pitchFamily="34" charset="0"/>
              </a:rPr>
              <a:t>, a </a:t>
            </a:r>
            <a:r>
              <a:rPr lang="cs-CZ" altLang="cs-CZ" sz="2200" dirty="0" err="1">
                <a:latin typeface="Arial" panose="020B0604020202020204" pitchFamily="34" charset="0"/>
              </a:rPr>
              <a:t>plan</a:t>
            </a:r>
            <a:r>
              <a:rPr lang="cs-CZ" altLang="cs-CZ" sz="2200" dirty="0">
                <a:latin typeface="Arial" panose="020B0604020202020204" pitchFamily="34" charset="0"/>
              </a:rPr>
              <a:t> </a:t>
            </a:r>
            <a:r>
              <a:rPr lang="en-US" altLang="cs-CZ" sz="2200" dirty="0">
                <a:latin typeface="Arial" panose="020B0604020202020204" pitchFamily="34" charset="0"/>
              </a:rPr>
              <a:t>how to achieve the goals under the circumstances. It represents a set of possible policies and activities that are </a:t>
            </a:r>
            <a:r>
              <a:rPr lang="cs-CZ" altLang="cs-CZ" sz="2200" dirty="0" err="1">
                <a:latin typeface="Arial" panose="020B0604020202020204" pitchFamily="34" charset="0"/>
              </a:rPr>
              <a:t>accepted</a:t>
            </a:r>
            <a:r>
              <a:rPr lang="cs-CZ" altLang="cs-CZ" sz="2200" dirty="0">
                <a:latin typeface="Arial" panose="020B0604020202020204" pitchFamily="34" charset="0"/>
              </a:rPr>
              <a:t> </a:t>
            </a:r>
            <a:r>
              <a:rPr lang="en-US" altLang="cs-CZ" sz="2200" dirty="0">
                <a:latin typeface="Arial" panose="020B0604020202020204" pitchFamily="34" charset="0"/>
              </a:rPr>
              <a:t>with the knowledge of partial </a:t>
            </a:r>
            <a:r>
              <a:rPr lang="cs-CZ" altLang="cs-CZ" sz="2200" dirty="0" err="1">
                <a:latin typeface="Arial" panose="020B0604020202020204" pitchFamily="34" charset="0"/>
              </a:rPr>
              <a:t>unknowing</a:t>
            </a:r>
            <a:r>
              <a:rPr lang="cs-CZ" altLang="cs-CZ" sz="2200" dirty="0">
                <a:latin typeface="Arial" panose="020B0604020202020204" pitchFamily="34" charset="0"/>
              </a:rPr>
              <a:t> of </a:t>
            </a:r>
            <a:r>
              <a:rPr lang="en-US" altLang="cs-CZ" sz="2200" dirty="0">
                <a:latin typeface="Arial" panose="020B0604020202020204" pitchFamily="34" charset="0"/>
              </a:rPr>
              <a:t>all future conditions, circumstances and contexts</a:t>
            </a:r>
            <a:r>
              <a:rPr lang="cs-CZ" altLang="cs-CZ" sz="2200" dirty="0">
                <a:latin typeface="Arial" panose="020B0604020202020204" pitchFamily="34" charset="0"/>
              </a:rPr>
              <a:t>,</a:t>
            </a:r>
            <a:r>
              <a:rPr lang="en-US" altLang="cs-CZ" sz="2200" dirty="0">
                <a:latin typeface="Arial" panose="020B0604020202020204" pitchFamily="34" charset="0"/>
              </a:rPr>
              <a:t> </a:t>
            </a:r>
            <a:r>
              <a:rPr lang="cs-CZ" altLang="cs-CZ" sz="2200" dirty="0" err="1">
                <a:latin typeface="Arial" panose="020B0604020202020204" pitchFamily="34" charset="0"/>
              </a:rPr>
              <a:t>with</a:t>
            </a:r>
            <a:r>
              <a:rPr lang="en-US" altLang="cs-CZ" sz="2200" dirty="0">
                <a:latin typeface="Arial" panose="020B0604020202020204" pitchFamily="34" charset="0"/>
              </a:rPr>
              <a:t> not recognized all the requirements and facts for the successful implementation of future decisions.</a:t>
            </a:r>
            <a:r>
              <a:rPr lang="cs-CZ" altLang="cs-CZ" sz="2200" dirty="0">
                <a:latin typeface="Arial" panose="020B0604020202020204" pitchFamily="34" charset="0"/>
              </a:rPr>
              <a:t> </a:t>
            </a:r>
            <a:endParaRPr lang="en-US" altLang="cs-CZ" sz="2200" dirty="0">
              <a:latin typeface="Arial" panose="020B0604020202020204" pitchFamily="34" charset="0"/>
            </a:endParaRPr>
          </a:p>
          <a:p>
            <a:pPr marL="285750" indent="-285750" eaLnBrk="1" hangingPunct="1">
              <a:spcBef>
                <a:spcPct val="0"/>
              </a:spcBef>
              <a:defRPr/>
            </a:pPr>
            <a:endParaRPr lang="en-US" altLang="cs-CZ" sz="2200" dirty="0">
              <a:latin typeface="Arial" panose="020B0604020202020204" pitchFamily="34" charset="0"/>
            </a:endParaRPr>
          </a:p>
          <a:p>
            <a:pPr marL="285750" indent="-285750" eaLnBrk="1" hangingPunct="1">
              <a:spcBef>
                <a:spcPct val="0"/>
              </a:spcBef>
              <a:defRPr/>
            </a:pPr>
            <a:r>
              <a:rPr lang="en-US" altLang="cs-CZ" sz="2200" dirty="0">
                <a:latin typeface="Arial" panose="020B0604020202020204" pitchFamily="34" charset="0"/>
              </a:rPr>
              <a:t>Strategy evolves !!!!</a:t>
            </a:r>
            <a:r>
              <a:rPr lang="cs-CZ" altLang="cs-CZ" sz="2200" dirty="0">
                <a:latin typeface="Arial" panose="020B0604020202020204" pitchFamily="34" charset="0"/>
              </a:rPr>
              <a:t> </a:t>
            </a:r>
            <a:r>
              <a:rPr lang="cs-CZ" altLang="cs-CZ" sz="2200" dirty="0" err="1">
                <a:latin typeface="Arial" panose="020B0604020202020204" pitchFamily="34" charset="0"/>
              </a:rPr>
              <a:t>Theory</a:t>
            </a:r>
            <a:r>
              <a:rPr lang="cs-CZ" altLang="cs-CZ" sz="2200" dirty="0">
                <a:latin typeface="Arial" panose="020B0604020202020204" pitchFamily="34" charset="0"/>
              </a:rPr>
              <a:t> of chaos.</a:t>
            </a:r>
          </a:p>
          <a:p>
            <a:pPr marL="285750" indent="-285750" eaLnBrk="1" hangingPunct="1">
              <a:spcBef>
                <a:spcPct val="0"/>
              </a:spcBef>
              <a:defRPr/>
            </a:pPr>
            <a:endParaRPr lang="cs-CZ" altLang="cs-CZ" sz="2200" dirty="0">
              <a:latin typeface="Arial" panose="020B0604020202020204" pitchFamily="34" charset="0"/>
            </a:endParaRPr>
          </a:p>
          <a:p>
            <a:pPr marL="285750" indent="-285750" eaLnBrk="1" hangingPunct="1">
              <a:spcBef>
                <a:spcPct val="0"/>
              </a:spcBef>
              <a:defRPr/>
            </a:pPr>
            <a:r>
              <a:rPr lang="en-US" altLang="cs-CZ" sz="2200" dirty="0" err="1">
                <a:latin typeface="Arial" panose="020B0604020202020204" pitchFamily="34" charset="0"/>
              </a:rPr>
              <a:t>Chandle</a:t>
            </a:r>
            <a:r>
              <a:rPr lang="cs-CZ" altLang="cs-CZ" sz="2200" dirty="0">
                <a:latin typeface="Arial" panose="020B0604020202020204" pitchFamily="34" charset="0"/>
              </a:rPr>
              <a:t>s</a:t>
            </a:r>
            <a:r>
              <a:rPr lang="en-US" altLang="cs-CZ" sz="2200" dirty="0">
                <a:latin typeface="Arial" panose="020B0604020202020204" pitchFamily="34" charset="0"/>
              </a:rPr>
              <a:t>: </a:t>
            </a:r>
            <a:r>
              <a:rPr lang="en-US" altLang="cs-CZ" sz="2200" i="1" dirty="0">
                <a:latin typeface="Arial" panose="020B0604020202020204" pitchFamily="34" charset="0"/>
              </a:rPr>
              <a:t>"... the determination of long-term goals of the company, the course of events and the resources needed to meet these goals."</a:t>
            </a:r>
            <a:r>
              <a:rPr lang="cs-CZ" altLang="cs-CZ" sz="2200" i="1" dirty="0">
                <a:latin typeface="Arial" panose="020B0604020202020204" pitchFamily="34" charset="0"/>
              </a:rPr>
              <a:t> </a:t>
            </a:r>
            <a:endParaRPr lang="en-GB" altLang="cs-CZ" sz="2200" i="1" dirty="0">
              <a:latin typeface="Arial" panose="020B0604020202020204" pitchFamily="34" charset="0"/>
            </a:endParaRPr>
          </a:p>
        </p:txBody>
      </p:sp>
    </p:spTree>
    <p:extLst>
      <p:ext uri="{BB962C8B-B14F-4D97-AF65-F5344CB8AC3E}">
        <p14:creationId xmlns:p14="http://schemas.microsoft.com/office/powerpoint/2010/main" val="334136577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err="1">
                <a:latin typeface="Arial" pitchFamily="34" charset="0"/>
                <a:cs typeface="Arial" pitchFamily="34" charset="0"/>
              </a:rPr>
              <a:t>Strategic</a:t>
            </a:r>
            <a:r>
              <a:rPr lang="cs-CZ" b="1" dirty="0">
                <a:latin typeface="Arial" pitchFamily="34" charset="0"/>
                <a:cs typeface="Arial" pitchFamily="34" charset="0"/>
              </a:rPr>
              <a:t> Marketing Management</a:t>
            </a: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a:latin typeface="Arial" panose="020B0604020202020204" pitchFamily="34" charset="0"/>
              </a:rPr>
              <a:t>STRATEGY BY MINTZBERG</a:t>
            </a:r>
          </a:p>
        </p:txBody>
      </p:sp>
      <p:sp>
        <p:nvSpPr>
          <p:cNvPr id="3079" name="TextovéPole 10"/>
          <p:cNvSpPr txBox="1">
            <a:spLocks noChangeArrowheads="1"/>
          </p:cNvSpPr>
          <p:nvPr/>
        </p:nvSpPr>
        <p:spPr bwMode="auto">
          <a:xfrm>
            <a:off x="503238" y="1512044"/>
            <a:ext cx="8477250" cy="7694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None/>
              <a:defRPr/>
            </a:pPr>
            <a:endParaRPr lang="en-GB" altLang="cs-CZ" sz="2200" dirty="0">
              <a:latin typeface="Arial" panose="020B0604020202020204" pitchFamily="34" charset="0"/>
            </a:endParaRPr>
          </a:p>
          <a:p>
            <a:pPr eaLnBrk="1" hangingPunct="1">
              <a:spcBef>
                <a:spcPct val="0"/>
              </a:spcBef>
              <a:buFont typeface="Arial" panose="020B0604020202020204" pitchFamily="34" charset="0"/>
              <a:buNone/>
              <a:defRPr/>
            </a:pPr>
            <a:endParaRPr lang="en-GB" altLang="cs-CZ" sz="2200" dirty="0">
              <a:latin typeface="Arial" panose="020B0604020202020204" pitchFamily="34" charset="0"/>
            </a:endParaRPr>
          </a:p>
        </p:txBody>
      </p:sp>
      <p:pic>
        <p:nvPicPr>
          <p:cNvPr id="5" name="Picture 3" descr="C:\Users\Libor\Desktop\9a4da6d9a818f3c616ed228c1f2964f5.jpg"/>
          <p:cNvPicPr>
            <a:picLocks noChangeAspect="1" noChangeArrowheads="1"/>
          </p:cNvPicPr>
          <p:nvPr/>
        </p:nvPicPr>
        <p:blipFill>
          <a:blip r:embed="rId2"/>
          <a:srcRect/>
          <a:stretch>
            <a:fillRect/>
          </a:stretch>
        </p:blipFill>
        <p:spPr bwMode="auto">
          <a:xfrm>
            <a:off x="173422" y="1438275"/>
            <a:ext cx="8807066" cy="5072074"/>
          </a:xfrm>
          <a:prstGeom prst="rect">
            <a:avLst/>
          </a:prstGeom>
          <a:noFill/>
        </p:spPr>
      </p:pic>
    </p:spTree>
    <p:extLst>
      <p:ext uri="{BB962C8B-B14F-4D97-AF65-F5344CB8AC3E}">
        <p14:creationId xmlns:p14="http://schemas.microsoft.com/office/powerpoint/2010/main" val="127089018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err="1">
                <a:latin typeface="Arial" pitchFamily="34" charset="0"/>
                <a:cs typeface="Arial" pitchFamily="34" charset="0"/>
              </a:rPr>
              <a:t>Strategic</a:t>
            </a:r>
            <a:r>
              <a:rPr lang="cs-CZ" b="1" dirty="0">
                <a:latin typeface="Arial" pitchFamily="34" charset="0"/>
                <a:cs typeface="Arial" pitchFamily="34" charset="0"/>
              </a:rPr>
              <a:t> Marketing Management</a:t>
            </a: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a:latin typeface="Arial" panose="020B0604020202020204" pitchFamily="34" charset="0"/>
              </a:rPr>
              <a:t>MARKETING STRATEGY</a:t>
            </a:r>
          </a:p>
        </p:txBody>
      </p:sp>
      <p:sp>
        <p:nvSpPr>
          <p:cNvPr id="3079" name="TextovéPole 10"/>
          <p:cNvSpPr txBox="1">
            <a:spLocks noChangeArrowheads="1"/>
          </p:cNvSpPr>
          <p:nvPr/>
        </p:nvSpPr>
        <p:spPr bwMode="auto">
          <a:xfrm>
            <a:off x="503238" y="1512044"/>
            <a:ext cx="8477250" cy="3908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en-US" altLang="cs-CZ" sz="2200" dirty="0">
                <a:latin typeface="Arial" panose="020B0604020202020204" pitchFamily="34" charset="0"/>
              </a:rPr>
              <a:t>In marketing, a marketing strategy </a:t>
            </a:r>
            <a:r>
              <a:rPr lang="en-US" altLang="cs-CZ" sz="2200" dirty="0" err="1">
                <a:latin typeface="Arial" panose="020B0604020202020204" pitchFamily="34" charset="0"/>
              </a:rPr>
              <a:t>focuse</a:t>
            </a:r>
            <a:r>
              <a:rPr lang="cs-CZ" altLang="cs-CZ" sz="2200" dirty="0">
                <a:latin typeface="Arial" panose="020B0604020202020204" pitchFamily="34" charset="0"/>
              </a:rPr>
              <a:t>s</a:t>
            </a:r>
            <a:r>
              <a:rPr lang="en-US" altLang="cs-CZ" sz="2200" dirty="0">
                <a:latin typeface="Arial" panose="020B0604020202020204" pitchFamily="34" charset="0"/>
              </a:rPr>
              <a:t> on achieving specific marketing objectives in proper marketing environment. The </a:t>
            </a:r>
            <a:r>
              <a:rPr lang="cs-CZ" altLang="cs-CZ" sz="2200" dirty="0">
                <a:latin typeface="Arial" panose="020B0604020202020204" pitchFamily="34" charset="0"/>
              </a:rPr>
              <a:t>s</a:t>
            </a:r>
            <a:r>
              <a:rPr lang="en-US" altLang="cs-CZ" sz="2200" dirty="0" err="1">
                <a:latin typeface="Arial" panose="020B0604020202020204" pitchFamily="34" charset="0"/>
              </a:rPr>
              <a:t>trategy</a:t>
            </a:r>
            <a:r>
              <a:rPr lang="en-US" altLang="cs-CZ" sz="2200" dirty="0">
                <a:latin typeface="Arial" panose="020B0604020202020204" pitchFamily="34" charset="0"/>
              </a:rPr>
              <a:t> outlines the direction that an organizational unit will follow within a certain time period, and that leads to the most efficient allocation of resources to achieve the marketing goals.</a:t>
            </a:r>
            <a:r>
              <a:rPr lang="cs-CZ" altLang="cs-CZ" sz="2200" dirty="0">
                <a:latin typeface="Arial" panose="020B0604020202020204" pitchFamily="34" charset="0"/>
              </a:rPr>
              <a:t> </a:t>
            </a:r>
          </a:p>
          <a:p>
            <a:pPr marL="285750" indent="-285750" eaLnBrk="1" hangingPunct="1">
              <a:spcBef>
                <a:spcPct val="0"/>
              </a:spcBef>
              <a:defRPr/>
            </a:pPr>
            <a:endParaRPr lang="en-US" altLang="cs-CZ" sz="2200" dirty="0">
              <a:latin typeface="Arial" panose="020B0604020202020204" pitchFamily="34" charset="0"/>
            </a:endParaRPr>
          </a:p>
          <a:p>
            <a:pPr marL="285750" indent="-285750" eaLnBrk="1" hangingPunct="1">
              <a:spcBef>
                <a:spcPct val="0"/>
              </a:spcBef>
              <a:defRPr/>
            </a:pPr>
            <a:r>
              <a:rPr lang="en-US" altLang="cs-CZ" sz="2200" dirty="0">
                <a:latin typeface="Arial" panose="020B0604020202020204" pitchFamily="34" charset="0"/>
              </a:rPr>
              <a:t>Principles for a particular expression of the concept of marketing strategy can </a:t>
            </a:r>
            <a:r>
              <a:rPr lang="cs-CZ" altLang="cs-CZ" sz="2200" dirty="0" err="1">
                <a:latin typeface="Arial" panose="020B0604020202020204" pitchFamily="34" charset="0"/>
              </a:rPr>
              <a:t>be</a:t>
            </a:r>
            <a:r>
              <a:rPr lang="cs-CZ" altLang="cs-CZ" sz="2200" dirty="0">
                <a:latin typeface="Arial" panose="020B0604020202020204" pitchFamily="34" charset="0"/>
              </a:rPr>
              <a:t> </a:t>
            </a:r>
            <a:r>
              <a:rPr lang="cs-CZ" altLang="cs-CZ" sz="2200" dirty="0" err="1">
                <a:latin typeface="Arial" panose="020B0604020202020204" pitchFamily="34" charset="0"/>
              </a:rPr>
              <a:t>desribed</a:t>
            </a:r>
            <a:r>
              <a:rPr lang="cs-CZ" altLang="cs-CZ" sz="2200" dirty="0">
                <a:latin typeface="Arial" panose="020B0604020202020204" pitchFamily="34" charset="0"/>
              </a:rPr>
              <a:t> </a:t>
            </a:r>
            <a:r>
              <a:rPr lang="en-US" altLang="cs-CZ" sz="2200" dirty="0">
                <a:latin typeface="Arial" panose="020B0604020202020204" pitchFamily="34" charset="0"/>
              </a:rPr>
              <a:t>in two points:</a:t>
            </a:r>
          </a:p>
          <a:p>
            <a:pPr marL="1028700" lvl="1" eaLnBrk="1" hangingPunct="1">
              <a:spcBef>
                <a:spcPct val="0"/>
              </a:spcBef>
              <a:defRPr/>
            </a:pPr>
            <a:r>
              <a:rPr lang="en-US" altLang="cs-CZ" sz="1800" dirty="0">
                <a:latin typeface="Arial" panose="020B0604020202020204" pitchFamily="34" charset="0"/>
              </a:rPr>
              <a:t>decisions on using resources efficiently to build a relationship </a:t>
            </a:r>
            <a:r>
              <a:rPr lang="cs-CZ" altLang="cs-CZ" sz="1800" dirty="0">
                <a:latin typeface="Arial" panose="020B0604020202020204" pitchFamily="34" charset="0"/>
              </a:rPr>
              <a:t>„</a:t>
            </a:r>
            <a:r>
              <a:rPr lang="en-US" altLang="cs-CZ" sz="1800" dirty="0">
                <a:latin typeface="Arial" panose="020B0604020202020204" pitchFamily="34" charset="0"/>
              </a:rPr>
              <a:t>product – market</a:t>
            </a:r>
            <a:r>
              <a:rPr lang="cs-CZ" altLang="cs-CZ" sz="1800" dirty="0">
                <a:latin typeface="Arial" panose="020B0604020202020204" pitchFamily="34" charset="0"/>
              </a:rPr>
              <a:t>“</a:t>
            </a:r>
            <a:r>
              <a:rPr lang="en-US" altLang="cs-CZ" sz="1800" dirty="0">
                <a:latin typeface="Arial" panose="020B0604020202020204" pitchFamily="34" charset="0"/>
              </a:rPr>
              <a:t> in conformity with defined business objectives,</a:t>
            </a:r>
          </a:p>
          <a:p>
            <a:pPr marL="1028700" lvl="1" eaLnBrk="1" hangingPunct="1">
              <a:spcBef>
                <a:spcPct val="0"/>
              </a:spcBef>
              <a:defRPr/>
            </a:pPr>
            <a:r>
              <a:rPr lang="en-US" altLang="cs-CZ" sz="1800" dirty="0">
                <a:latin typeface="Arial" panose="020B0604020202020204" pitchFamily="34" charset="0"/>
              </a:rPr>
              <a:t>creating and maintaining a demonstrable competitive advantage at selected markets.</a:t>
            </a:r>
            <a:endParaRPr lang="en-GB" altLang="cs-CZ" sz="1800" dirty="0">
              <a:latin typeface="Arial" panose="020B0604020202020204" pitchFamily="34" charset="0"/>
            </a:endParaRPr>
          </a:p>
        </p:txBody>
      </p:sp>
    </p:spTree>
    <p:extLst>
      <p:ext uri="{BB962C8B-B14F-4D97-AF65-F5344CB8AC3E}">
        <p14:creationId xmlns:p14="http://schemas.microsoft.com/office/powerpoint/2010/main" val="189849216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err="1">
                <a:latin typeface="Arial" pitchFamily="34" charset="0"/>
                <a:cs typeface="Arial" pitchFamily="34" charset="0"/>
              </a:rPr>
              <a:t>Strategic</a:t>
            </a:r>
            <a:r>
              <a:rPr lang="cs-CZ" b="1" dirty="0">
                <a:latin typeface="Arial" pitchFamily="34" charset="0"/>
                <a:cs typeface="Arial" pitchFamily="34" charset="0"/>
              </a:rPr>
              <a:t> Marketing Management</a:t>
            </a: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a:latin typeface="Arial" panose="020B0604020202020204" pitchFamily="34" charset="0"/>
              </a:rPr>
              <a:t>STRATEGY VS. TACTICS</a:t>
            </a:r>
          </a:p>
        </p:txBody>
      </p:sp>
      <p:sp>
        <p:nvSpPr>
          <p:cNvPr id="3079" name="TextovéPole 10"/>
          <p:cNvSpPr txBox="1">
            <a:spLocks noChangeArrowheads="1"/>
          </p:cNvSpPr>
          <p:nvPr/>
        </p:nvSpPr>
        <p:spPr bwMode="auto">
          <a:xfrm>
            <a:off x="503238" y="1512044"/>
            <a:ext cx="8477250" cy="41549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en-US" altLang="cs-CZ" sz="2200" b="1" dirty="0">
                <a:latin typeface="Arial" panose="020B0604020202020204" pitchFamily="34" charset="0"/>
              </a:rPr>
              <a:t>Strategy</a:t>
            </a:r>
            <a:r>
              <a:rPr lang="en-US" altLang="cs-CZ" sz="2200" dirty="0">
                <a:latin typeface="Arial" panose="020B0604020202020204" pitchFamily="34" charset="0"/>
              </a:rPr>
              <a:t> is t</a:t>
            </a:r>
            <a:r>
              <a:rPr lang="cs-CZ" altLang="cs-CZ" sz="2200" dirty="0">
                <a:latin typeface="Arial" panose="020B0604020202020204" pitchFamily="34" charset="0"/>
              </a:rPr>
              <a:t>he</a:t>
            </a:r>
            <a:r>
              <a:rPr lang="en-US" altLang="cs-CZ" sz="2200" dirty="0">
                <a:latin typeface="Arial" panose="020B0604020202020204" pitchFamily="34" charset="0"/>
              </a:rPr>
              <a:t> use </a:t>
            </a:r>
            <a:r>
              <a:rPr lang="cs-CZ" altLang="cs-CZ" sz="2200" dirty="0">
                <a:latin typeface="Arial" panose="020B0604020202020204" pitchFamily="34" charset="0"/>
              </a:rPr>
              <a:t>of </a:t>
            </a:r>
            <a:r>
              <a:rPr lang="en-US" altLang="cs-CZ" sz="2200" dirty="0">
                <a:latin typeface="Arial" panose="020B0604020202020204" pitchFamily="34" charset="0"/>
              </a:rPr>
              <a:t>the resources, tools, methods, instruments, </a:t>
            </a:r>
            <a:r>
              <a:rPr lang="cs-CZ" altLang="cs-CZ" sz="2200" dirty="0">
                <a:latin typeface="Arial" panose="020B0604020202020204" pitchFamily="34" charset="0"/>
              </a:rPr>
              <a:t>in </a:t>
            </a:r>
            <a:r>
              <a:rPr lang="en-US" altLang="cs-CZ" sz="2200" dirty="0">
                <a:latin typeface="Arial" panose="020B0604020202020204" pitchFamily="34" charset="0"/>
              </a:rPr>
              <a:t>the "main direction" to achieve long-term (strategic) goals.</a:t>
            </a:r>
            <a:endParaRPr lang="cs-CZ" altLang="cs-CZ" sz="2200" dirty="0">
              <a:latin typeface="Arial" panose="020B0604020202020204" pitchFamily="34" charset="0"/>
            </a:endParaRPr>
          </a:p>
          <a:p>
            <a:pPr marL="285750" indent="-285750" eaLnBrk="1" hangingPunct="1">
              <a:spcBef>
                <a:spcPct val="0"/>
              </a:spcBef>
              <a:defRPr/>
            </a:pPr>
            <a:endParaRPr lang="en-US" altLang="cs-CZ" sz="2200" dirty="0">
              <a:latin typeface="Arial" panose="020B0604020202020204" pitchFamily="34" charset="0"/>
            </a:endParaRPr>
          </a:p>
          <a:p>
            <a:pPr marL="285750" indent="-285750" eaLnBrk="1" hangingPunct="1">
              <a:spcBef>
                <a:spcPct val="0"/>
              </a:spcBef>
              <a:defRPr/>
            </a:pPr>
            <a:r>
              <a:rPr lang="en-US" altLang="cs-CZ" sz="2200" b="1" dirty="0">
                <a:latin typeface="Arial" panose="020B0604020202020204" pitchFamily="34" charset="0"/>
              </a:rPr>
              <a:t>Tactics</a:t>
            </a:r>
            <a:r>
              <a:rPr lang="en-US" altLang="cs-CZ" sz="2200" dirty="0">
                <a:latin typeface="Arial" panose="020B0604020202020204" pitchFamily="34" charset="0"/>
              </a:rPr>
              <a:t> </a:t>
            </a:r>
            <a:r>
              <a:rPr lang="cs-CZ" altLang="cs-CZ" sz="2200" dirty="0" err="1">
                <a:latin typeface="Arial" panose="020B0604020202020204" pitchFamily="34" charset="0"/>
              </a:rPr>
              <a:t>is</a:t>
            </a:r>
            <a:r>
              <a:rPr lang="cs-CZ" altLang="cs-CZ" sz="2200" dirty="0">
                <a:latin typeface="Arial" panose="020B0604020202020204" pitchFamily="34" charset="0"/>
              </a:rPr>
              <a:t> </a:t>
            </a:r>
            <a:r>
              <a:rPr lang="en-US" altLang="cs-CZ" sz="2200" dirty="0">
                <a:latin typeface="Arial" panose="020B0604020202020204" pitchFamily="34" charset="0"/>
              </a:rPr>
              <a:t>detailed use of tools, methods, instruments, means to achieve short-term (operational) goals.</a:t>
            </a:r>
            <a:endParaRPr lang="cs-CZ" altLang="cs-CZ" sz="2200" dirty="0">
              <a:latin typeface="Arial" panose="020B0604020202020204" pitchFamily="34" charset="0"/>
            </a:endParaRPr>
          </a:p>
          <a:p>
            <a:pPr marL="285750" indent="-285750" eaLnBrk="1" hangingPunct="1">
              <a:spcBef>
                <a:spcPct val="0"/>
              </a:spcBef>
              <a:defRPr/>
            </a:pPr>
            <a:endParaRPr lang="en-US" altLang="cs-CZ" sz="2200" dirty="0">
              <a:latin typeface="Arial" panose="020B0604020202020204" pitchFamily="34" charset="0"/>
            </a:endParaRPr>
          </a:p>
          <a:p>
            <a:pPr marL="285750" indent="-285750" eaLnBrk="1" hangingPunct="1">
              <a:spcBef>
                <a:spcPct val="0"/>
              </a:spcBef>
              <a:defRPr/>
            </a:pPr>
            <a:r>
              <a:rPr lang="en-US" altLang="cs-CZ" sz="2200" dirty="0">
                <a:latin typeface="Arial" panose="020B0604020202020204" pitchFamily="34" charset="0"/>
              </a:rPr>
              <a:t>In marketing </a:t>
            </a:r>
            <a:r>
              <a:rPr lang="cs-CZ" altLang="cs-CZ" sz="2200" dirty="0">
                <a:latin typeface="Arial" panose="020B0604020202020204" pitchFamily="34" charset="0"/>
              </a:rPr>
              <a:t>management</a:t>
            </a:r>
            <a:r>
              <a:rPr lang="en-US" altLang="cs-CZ" sz="2200" dirty="0">
                <a:latin typeface="Arial" panose="020B0604020202020204" pitchFamily="34" charset="0"/>
              </a:rPr>
              <a:t>, marketing strategy is the use of marketing approach to achieve company objectives. Marketing tactics then is development into a system of marketing tools in the form of marketing mix.</a:t>
            </a:r>
            <a:endParaRPr lang="en-GB" altLang="cs-CZ" sz="2200" dirty="0">
              <a:latin typeface="Arial" panose="020B0604020202020204" pitchFamily="34" charset="0"/>
            </a:endParaRPr>
          </a:p>
          <a:p>
            <a:pPr eaLnBrk="1" hangingPunct="1">
              <a:spcBef>
                <a:spcPct val="0"/>
              </a:spcBef>
              <a:buFont typeface="Arial" panose="020B0604020202020204" pitchFamily="34" charset="0"/>
              <a:buNone/>
              <a:defRPr/>
            </a:pPr>
            <a:endParaRPr lang="en-GB" altLang="cs-CZ" sz="2200" dirty="0">
              <a:latin typeface="Arial" panose="020B0604020202020204" pitchFamily="34" charset="0"/>
            </a:endParaRPr>
          </a:p>
        </p:txBody>
      </p:sp>
    </p:spTree>
    <p:extLst>
      <p:ext uri="{BB962C8B-B14F-4D97-AF65-F5344CB8AC3E}">
        <p14:creationId xmlns:p14="http://schemas.microsoft.com/office/powerpoint/2010/main" val="307620987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err="1">
                <a:latin typeface="Arial" pitchFamily="34" charset="0"/>
                <a:cs typeface="Arial" pitchFamily="34" charset="0"/>
              </a:rPr>
              <a:t>Strategic</a:t>
            </a:r>
            <a:r>
              <a:rPr lang="cs-CZ" b="1" dirty="0">
                <a:latin typeface="Arial" pitchFamily="34" charset="0"/>
                <a:cs typeface="Arial" pitchFamily="34" charset="0"/>
              </a:rPr>
              <a:t> Marketing Management</a:t>
            </a: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a:latin typeface="Arial" panose="020B0604020202020204" pitchFamily="34" charset="0"/>
              </a:rPr>
              <a:t>STRATEGY AND COMPANY GOAL</a:t>
            </a:r>
          </a:p>
        </p:txBody>
      </p:sp>
      <p:sp>
        <p:nvSpPr>
          <p:cNvPr id="3079" name="TextovéPole 10"/>
          <p:cNvSpPr txBox="1">
            <a:spLocks noChangeArrowheads="1"/>
          </p:cNvSpPr>
          <p:nvPr/>
        </p:nvSpPr>
        <p:spPr bwMode="auto">
          <a:xfrm>
            <a:off x="503238" y="1512044"/>
            <a:ext cx="8477250" cy="36625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en-US" altLang="cs-CZ" sz="2200" dirty="0">
                <a:latin typeface="Arial" panose="020B0604020202020204" pitchFamily="34" charset="0"/>
              </a:rPr>
              <a:t>To compile</a:t>
            </a:r>
            <a:r>
              <a:rPr lang="cs-CZ" altLang="cs-CZ" sz="2200" dirty="0">
                <a:latin typeface="Arial" panose="020B0604020202020204" pitchFamily="34" charset="0"/>
              </a:rPr>
              <a:t> (</a:t>
            </a:r>
            <a:r>
              <a:rPr lang="cs-CZ" altLang="cs-CZ" sz="2200" dirty="0" err="1">
                <a:latin typeface="Arial" panose="020B0604020202020204" pitchFamily="34" charset="0"/>
              </a:rPr>
              <a:t>craft</a:t>
            </a:r>
            <a:r>
              <a:rPr lang="cs-CZ" altLang="cs-CZ" sz="2200" dirty="0">
                <a:latin typeface="Arial" panose="020B0604020202020204" pitchFamily="34" charset="0"/>
              </a:rPr>
              <a:t>)</a:t>
            </a:r>
            <a:r>
              <a:rPr lang="en-US" altLang="cs-CZ" sz="2200" dirty="0">
                <a:latin typeface="Arial" panose="020B0604020202020204" pitchFamily="34" charset="0"/>
              </a:rPr>
              <a:t> the right strategy, we must know the goal that we want to achieve through it. For </a:t>
            </a:r>
            <a:r>
              <a:rPr lang="cs-CZ" altLang="cs-CZ" sz="2200" dirty="0" err="1">
                <a:latin typeface="Arial" panose="020B0604020202020204" pitchFamily="34" charset="0"/>
              </a:rPr>
              <a:t>the</a:t>
            </a:r>
            <a:r>
              <a:rPr lang="cs-CZ" altLang="cs-CZ" sz="2200" dirty="0">
                <a:latin typeface="Arial" panose="020B0604020202020204" pitchFamily="34" charset="0"/>
              </a:rPr>
              <a:t> </a:t>
            </a:r>
            <a:r>
              <a:rPr lang="en-US" altLang="cs-CZ" sz="2200" dirty="0">
                <a:latin typeface="Arial" panose="020B0604020202020204" pitchFamily="34" charset="0"/>
              </a:rPr>
              <a:t>relationship</a:t>
            </a:r>
            <a:r>
              <a:rPr lang="cs-CZ" altLang="cs-CZ" sz="2200" dirty="0">
                <a:latin typeface="Arial" panose="020B0604020202020204" pitchFamily="34" charset="0"/>
              </a:rPr>
              <a:t> of</a:t>
            </a:r>
            <a:r>
              <a:rPr lang="en-US" altLang="cs-CZ" sz="2200" dirty="0">
                <a:latin typeface="Arial" panose="020B0604020202020204" pitchFamily="34" charset="0"/>
              </a:rPr>
              <a:t> strategies and objectives, it is essential </a:t>
            </a:r>
            <a:r>
              <a:rPr lang="cs-CZ" altLang="cs-CZ" sz="2200" dirty="0" err="1">
                <a:latin typeface="Arial" panose="020B0604020202020204" pitchFamily="34" charset="0"/>
              </a:rPr>
              <a:t>how</a:t>
            </a:r>
            <a:r>
              <a:rPr lang="cs-CZ" altLang="cs-CZ" sz="2200" dirty="0">
                <a:latin typeface="Arial" panose="020B0604020202020204" pitchFamily="34" charset="0"/>
              </a:rPr>
              <a:t> </a:t>
            </a:r>
            <a:r>
              <a:rPr lang="en-US" altLang="cs-CZ" sz="2200" dirty="0">
                <a:latin typeface="Arial" panose="020B0604020202020204" pitchFamily="34" charset="0"/>
              </a:rPr>
              <a:t>to perceive</a:t>
            </a:r>
            <a:r>
              <a:rPr lang="cs-CZ" altLang="cs-CZ" sz="2200" dirty="0">
                <a:latin typeface="Arial" panose="020B0604020202020204" pitchFamily="34" charset="0"/>
              </a:rPr>
              <a:t> </a:t>
            </a:r>
            <a:r>
              <a:rPr lang="cs-CZ" altLang="cs-CZ" sz="2200" dirty="0" err="1">
                <a:latin typeface="Arial" panose="020B0604020202020204" pitchFamily="34" charset="0"/>
              </a:rPr>
              <a:t>goals</a:t>
            </a:r>
            <a:r>
              <a:rPr lang="cs-CZ" altLang="cs-CZ" sz="2200" dirty="0">
                <a:latin typeface="Arial" panose="020B0604020202020204" pitchFamily="34" charset="0"/>
              </a:rPr>
              <a:t> </a:t>
            </a:r>
            <a:r>
              <a:rPr lang="cs-CZ" altLang="cs-CZ" sz="2200" dirty="0" err="1">
                <a:latin typeface="Arial" panose="020B0604020202020204" pitchFamily="34" charset="0"/>
              </a:rPr>
              <a:t>from</a:t>
            </a:r>
            <a:r>
              <a:rPr lang="cs-CZ" altLang="cs-CZ" sz="2200" dirty="0">
                <a:latin typeface="Arial" panose="020B0604020202020204" pitchFamily="34" charset="0"/>
              </a:rPr>
              <a:t> </a:t>
            </a:r>
            <a:r>
              <a:rPr lang="en-US" altLang="cs-CZ" sz="2200" dirty="0">
                <a:latin typeface="Arial" panose="020B0604020202020204" pitchFamily="34" charset="0"/>
              </a:rPr>
              <a:t>the marketing </a:t>
            </a:r>
            <a:r>
              <a:rPr lang="cs-CZ" altLang="cs-CZ" sz="2200" dirty="0" err="1">
                <a:latin typeface="Arial" panose="020B0604020202020204" pitchFamily="34" charset="0"/>
              </a:rPr>
              <a:t>perspective</a:t>
            </a:r>
            <a:r>
              <a:rPr lang="en-US" altLang="cs-CZ" sz="2200" dirty="0">
                <a:latin typeface="Arial" panose="020B0604020202020204" pitchFamily="34" charset="0"/>
              </a:rPr>
              <a:t>. (What is first</a:t>
            </a:r>
            <a:r>
              <a:rPr lang="cs-CZ" altLang="cs-CZ" sz="2200" dirty="0">
                <a:latin typeface="Arial" panose="020B0604020202020204" pitchFamily="34" charset="0"/>
              </a:rPr>
              <a:t>,</a:t>
            </a:r>
            <a:r>
              <a:rPr lang="en-US" altLang="cs-CZ" sz="2200" dirty="0">
                <a:latin typeface="Arial" panose="020B0604020202020204" pitchFamily="34" charset="0"/>
              </a:rPr>
              <a:t> objective or strategy?)</a:t>
            </a:r>
            <a:endParaRPr lang="cs-CZ" altLang="cs-CZ" sz="2200" dirty="0">
              <a:latin typeface="Arial" panose="020B0604020202020204" pitchFamily="34" charset="0"/>
            </a:endParaRPr>
          </a:p>
          <a:p>
            <a:pPr marL="285750" indent="-285750" eaLnBrk="1" hangingPunct="1">
              <a:spcBef>
                <a:spcPct val="0"/>
              </a:spcBef>
              <a:defRPr/>
            </a:pPr>
            <a:endParaRPr lang="en-US" altLang="cs-CZ" sz="2200" dirty="0">
              <a:latin typeface="Arial" panose="020B0604020202020204" pitchFamily="34" charset="0"/>
            </a:endParaRPr>
          </a:p>
          <a:p>
            <a:pPr marL="285750" indent="-285750" eaLnBrk="1" hangingPunct="1">
              <a:spcBef>
                <a:spcPct val="0"/>
              </a:spcBef>
              <a:defRPr/>
            </a:pPr>
            <a:r>
              <a:rPr lang="en-US" altLang="cs-CZ" sz="2200" dirty="0">
                <a:latin typeface="Arial" panose="020B0604020202020204" pitchFamily="34" charset="0"/>
              </a:rPr>
              <a:t>Goals should be SMART.</a:t>
            </a:r>
          </a:p>
          <a:p>
            <a:pPr marL="1028700" lvl="1" eaLnBrk="1" hangingPunct="1">
              <a:spcBef>
                <a:spcPct val="0"/>
              </a:spcBef>
              <a:defRPr/>
            </a:pPr>
            <a:r>
              <a:rPr lang="en-US" altLang="cs-CZ" sz="2000" dirty="0">
                <a:latin typeface="Arial" panose="020B0604020202020204" pitchFamily="34" charset="0"/>
              </a:rPr>
              <a:t>specific, concrete, </a:t>
            </a:r>
            <a:endParaRPr lang="cs-CZ" altLang="cs-CZ" sz="2000" dirty="0">
              <a:latin typeface="Arial" panose="020B0604020202020204" pitchFamily="34" charset="0"/>
            </a:endParaRPr>
          </a:p>
          <a:p>
            <a:pPr marL="1028700" lvl="1" eaLnBrk="1" hangingPunct="1">
              <a:spcBef>
                <a:spcPct val="0"/>
              </a:spcBef>
              <a:defRPr/>
            </a:pPr>
            <a:r>
              <a:rPr lang="en-US" altLang="cs-CZ" sz="2000" dirty="0">
                <a:latin typeface="Arial" panose="020B0604020202020204" pitchFamily="34" charset="0"/>
              </a:rPr>
              <a:t>measurable</a:t>
            </a:r>
            <a:r>
              <a:rPr lang="cs-CZ" altLang="cs-CZ" sz="2000" dirty="0">
                <a:latin typeface="Arial" panose="020B0604020202020204" pitchFamily="34" charset="0"/>
              </a:rPr>
              <a:t>,</a:t>
            </a:r>
            <a:r>
              <a:rPr lang="en-US" altLang="cs-CZ" sz="2000" dirty="0">
                <a:latin typeface="Arial" panose="020B0604020202020204" pitchFamily="34" charset="0"/>
              </a:rPr>
              <a:t> quantifiable,</a:t>
            </a:r>
          </a:p>
          <a:p>
            <a:pPr marL="1028700" lvl="1" eaLnBrk="1" hangingPunct="1">
              <a:spcBef>
                <a:spcPct val="0"/>
              </a:spcBef>
              <a:defRPr/>
            </a:pPr>
            <a:r>
              <a:rPr lang="en-US" altLang="cs-CZ" sz="2000" dirty="0">
                <a:latin typeface="Arial" panose="020B0604020202020204" pitchFamily="34" charset="0"/>
              </a:rPr>
              <a:t>attainable</a:t>
            </a:r>
            <a:r>
              <a:rPr lang="cs-CZ" altLang="cs-CZ" sz="2000" dirty="0">
                <a:latin typeface="Arial" panose="020B0604020202020204" pitchFamily="34" charset="0"/>
              </a:rPr>
              <a:t>,</a:t>
            </a:r>
            <a:endParaRPr lang="en-US" altLang="cs-CZ" sz="2000" dirty="0">
              <a:latin typeface="Arial" panose="020B0604020202020204" pitchFamily="34" charset="0"/>
            </a:endParaRPr>
          </a:p>
          <a:p>
            <a:pPr marL="1028700" lvl="1" eaLnBrk="1" hangingPunct="1">
              <a:spcBef>
                <a:spcPct val="0"/>
              </a:spcBef>
              <a:defRPr/>
            </a:pPr>
            <a:r>
              <a:rPr lang="en-US" altLang="cs-CZ" sz="2000" dirty="0">
                <a:latin typeface="Arial" panose="020B0604020202020204" pitchFamily="34" charset="0"/>
              </a:rPr>
              <a:t>realizable, matching</a:t>
            </a:r>
            <a:r>
              <a:rPr lang="cs-CZ" altLang="cs-CZ" sz="2000" dirty="0">
                <a:latin typeface="Arial" panose="020B0604020202020204" pitchFamily="34" charset="0"/>
              </a:rPr>
              <a:t>,</a:t>
            </a:r>
            <a:r>
              <a:rPr lang="en-US" altLang="cs-CZ" sz="2000" dirty="0">
                <a:latin typeface="Arial" panose="020B0604020202020204" pitchFamily="34" charset="0"/>
              </a:rPr>
              <a:t> </a:t>
            </a:r>
            <a:r>
              <a:rPr lang="cs-CZ" altLang="cs-CZ" sz="2000" dirty="0">
                <a:latin typeface="Arial" panose="020B0604020202020204" pitchFamily="34" charset="0"/>
              </a:rPr>
              <a:t>r</a:t>
            </a:r>
            <a:r>
              <a:rPr lang="en-US" altLang="cs-CZ" sz="2000" dirty="0" err="1">
                <a:latin typeface="Arial" panose="020B0604020202020204" pitchFamily="34" charset="0"/>
              </a:rPr>
              <a:t>elevant</a:t>
            </a:r>
            <a:r>
              <a:rPr lang="cs-CZ" altLang="cs-CZ" sz="2000" dirty="0">
                <a:latin typeface="Arial" panose="020B0604020202020204" pitchFamily="34" charset="0"/>
              </a:rPr>
              <a:t>,</a:t>
            </a:r>
            <a:endParaRPr lang="en-US" altLang="cs-CZ" sz="2000" dirty="0">
              <a:latin typeface="Arial" panose="020B0604020202020204" pitchFamily="34" charset="0"/>
            </a:endParaRPr>
          </a:p>
          <a:p>
            <a:pPr marL="1028700" lvl="1" eaLnBrk="1" hangingPunct="1">
              <a:spcBef>
                <a:spcPct val="0"/>
              </a:spcBef>
              <a:defRPr/>
            </a:pPr>
            <a:r>
              <a:rPr lang="en-US" altLang="cs-CZ" sz="2000" dirty="0">
                <a:latin typeface="Arial" panose="020B0604020202020204" pitchFamily="34" charset="0"/>
              </a:rPr>
              <a:t>limited in time (</a:t>
            </a:r>
            <a:r>
              <a:rPr lang="cs-CZ" altLang="cs-CZ" sz="2000" dirty="0">
                <a:latin typeface="Arial" panose="020B0604020202020204" pitchFamily="34" charset="0"/>
              </a:rPr>
              <a:t>t</a:t>
            </a:r>
            <a:r>
              <a:rPr lang="en-US" altLang="cs-CZ" sz="2000" dirty="0" err="1">
                <a:latin typeface="Arial" panose="020B0604020202020204" pitchFamily="34" charset="0"/>
              </a:rPr>
              <a:t>ime</a:t>
            </a:r>
            <a:r>
              <a:rPr lang="en-US" altLang="cs-CZ" sz="2000" dirty="0">
                <a:latin typeface="Arial" panose="020B0604020202020204" pitchFamily="34" charset="0"/>
              </a:rPr>
              <a:t>-bound).</a:t>
            </a:r>
            <a:endParaRPr lang="en-GB" altLang="cs-CZ" sz="2000" dirty="0">
              <a:latin typeface="Arial" panose="020B0604020202020204" pitchFamily="34" charset="0"/>
            </a:endParaRPr>
          </a:p>
        </p:txBody>
      </p:sp>
    </p:spTree>
    <p:extLst>
      <p:ext uri="{BB962C8B-B14F-4D97-AF65-F5344CB8AC3E}">
        <p14:creationId xmlns:p14="http://schemas.microsoft.com/office/powerpoint/2010/main" val="172264904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err="1">
                <a:latin typeface="Arial" pitchFamily="34" charset="0"/>
                <a:cs typeface="Arial" pitchFamily="34" charset="0"/>
              </a:rPr>
              <a:t>Strategic</a:t>
            </a:r>
            <a:r>
              <a:rPr lang="cs-CZ" b="1" dirty="0">
                <a:latin typeface="Arial" pitchFamily="34" charset="0"/>
                <a:cs typeface="Arial" pitchFamily="34" charset="0"/>
              </a:rPr>
              <a:t> Marketing Management</a:t>
            </a: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a:latin typeface="Arial" panose="020B0604020202020204" pitchFamily="34" charset="0"/>
              </a:rPr>
              <a:t>4. PRINCIPLES OF STRATEGIC THINKING 1</a:t>
            </a:r>
          </a:p>
        </p:txBody>
      </p:sp>
      <p:sp>
        <p:nvSpPr>
          <p:cNvPr id="3079" name="TextovéPole 10"/>
          <p:cNvSpPr txBox="1">
            <a:spLocks noChangeArrowheads="1"/>
          </p:cNvSpPr>
          <p:nvPr/>
        </p:nvSpPr>
        <p:spPr bwMode="auto">
          <a:xfrm>
            <a:off x="503238" y="1512044"/>
            <a:ext cx="8477250" cy="4493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en-US" altLang="cs-CZ" sz="2200" dirty="0">
                <a:latin typeface="Arial" panose="020B0604020202020204" pitchFamily="34" charset="0"/>
              </a:rPr>
              <a:t>The principle of </a:t>
            </a:r>
            <a:r>
              <a:rPr lang="en-US" altLang="cs-CZ" sz="2200" b="1" dirty="0">
                <a:latin typeface="Arial" panose="020B0604020202020204" pitchFamily="34" charset="0"/>
              </a:rPr>
              <a:t>variability</a:t>
            </a:r>
            <a:r>
              <a:rPr lang="en-US" altLang="cs-CZ" sz="2200" dirty="0">
                <a:latin typeface="Arial" panose="020B0604020202020204" pitchFamily="34" charset="0"/>
              </a:rPr>
              <a:t> arises from the fact that we do not know how will the factors influencing business strategy develop over the strategic period (usually 3-10 years). </a:t>
            </a:r>
            <a:endParaRPr lang="cs-CZ" altLang="cs-CZ" sz="2200" dirty="0">
              <a:latin typeface="Arial" panose="020B0604020202020204" pitchFamily="34" charset="0"/>
            </a:endParaRPr>
          </a:p>
          <a:p>
            <a:pPr marL="285750" indent="-285750" eaLnBrk="1" hangingPunct="1">
              <a:spcBef>
                <a:spcPct val="0"/>
              </a:spcBef>
              <a:defRPr/>
            </a:pPr>
            <a:r>
              <a:rPr lang="en-US" altLang="cs-CZ" sz="2200" dirty="0">
                <a:latin typeface="Arial" panose="020B0604020202020204" pitchFamily="34" charset="0"/>
              </a:rPr>
              <a:t>Company strategy, therefore, must always be prepared in several variants, which are based on knowledge of all these trends, which most likely may occur. </a:t>
            </a:r>
            <a:endParaRPr lang="cs-CZ" altLang="cs-CZ" sz="2200" dirty="0">
              <a:latin typeface="Arial" panose="020B0604020202020204" pitchFamily="34" charset="0"/>
            </a:endParaRPr>
          </a:p>
          <a:p>
            <a:pPr marL="285750" indent="-285750" eaLnBrk="1" hangingPunct="1">
              <a:spcBef>
                <a:spcPct val="0"/>
              </a:spcBef>
              <a:defRPr/>
            </a:pPr>
            <a:r>
              <a:rPr lang="cs-CZ" altLang="cs-CZ" sz="2200" dirty="0" err="1">
                <a:latin typeface="Arial" panose="020B0604020202020204" pitchFamily="34" charset="0"/>
              </a:rPr>
              <a:t>Enterprise</a:t>
            </a:r>
            <a:r>
              <a:rPr lang="cs-CZ" altLang="cs-CZ" sz="2200" dirty="0">
                <a:latin typeface="Arial" panose="020B0604020202020204" pitchFamily="34" charset="0"/>
              </a:rPr>
              <a:t> </a:t>
            </a:r>
            <a:r>
              <a:rPr lang="en-US" altLang="cs-CZ" sz="2200" dirty="0">
                <a:latin typeface="Arial" panose="020B0604020202020204" pitchFamily="34" charset="0"/>
              </a:rPr>
              <a:t>faces</a:t>
            </a:r>
            <a:r>
              <a:rPr lang="cs-CZ" altLang="cs-CZ" sz="2200" dirty="0">
                <a:latin typeface="Arial" panose="020B0604020202020204" pitchFamily="34" charset="0"/>
              </a:rPr>
              <a:t> </a:t>
            </a:r>
            <a:r>
              <a:rPr lang="cs-CZ" altLang="cs-CZ" sz="2200" dirty="0" err="1">
                <a:latin typeface="Arial" panose="020B0604020202020204" pitchFamily="34" charset="0"/>
              </a:rPr>
              <a:t>the</a:t>
            </a:r>
            <a:r>
              <a:rPr lang="cs-CZ" altLang="cs-CZ" sz="2200" dirty="0">
                <a:latin typeface="Arial" panose="020B0604020202020204" pitchFamily="34" charset="0"/>
              </a:rPr>
              <a:t> so-</a:t>
            </a:r>
            <a:r>
              <a:rPr lang="cs-CZ" altLang="cs-CZ" sz="2200" dirty="0" err="1">
                <a:latin typeface="Arial" panose="020B0604020202020204" pitchFamily="34" charset="0"/>
              </a:rPr>
              <a:t>called</a:t>
            </a:r>
            <a:r>
              <a:rPr lang="en-US" altLang="cs-CZ" sz="2200" dirty="0">
                <a:latin typeface="Arial" panose="020B0604020202020204" pitchFamily="34" charset="0"/>
              </a:rPr>
              <a:t> </a:t>
            </a:r>
            <a:r>
              <a:rPr lang="cs-CZ" altLang="cs-CZ" sz="2200" dirty="0">
                <a:latin typeface="Arial" panose="020B0604020202020204" pitchFamily="34" charset="0"/>
              </a:rPr>
              <a:t>s</a:t>
            </a:r>
            <a:r>
              <a:rPr lang="en-US" altLang="cs-CZ" sz="2200" dirty="0" err="1">
                <a:latin typeface="Arial" panose="020B0604020202020204" pitchFamily="34" charset="0"/>
              </a:rPr>
              <a:t>trategic</a:t>
            </a:r>
            <a:r>
              <a:rPr lang="en-US" altLang="cs-CZ" sz="2200" dirty="0">
                <a:latin typeface="Arial" panose="020B0604020202020204" pitchFamily="34" charset="0"/>
              </a:rPr>
              <a:t> surprise that </a:t>
            </a:r>
            <a:r>
              <a:rPr lang="cs-CZ" altLang="cs-CZ" sz="2200" dirty="0" err="1">
                <a:latin typeface="Arial" panose="020B0604020202020204" pitchFamily="34" charset="0"/>
              </a:rPr>
              <a:t>may</a:t>
            </a:r>
            <a:r>
              <a:rPr lang="cs-CZ" altLang="cs-CZ" sz="2200" dirty="0">
                <a:latin typeface="Arial" panose="020B0604020202020204" pitchFamily="34" charset="0"/>
              </a:rPr>
              <a:t> </a:t>
            </a:r>
            <a:r>
              <a:rPr lang="cs-CZ" altLang="cs-CZ" sz="2200" dirty="0" err="1">
                <a:latin typeface="Arial" panose="020B0604020202020204" pitchFamily="34" charset="0"/>
              </a:rPr>
              <a:t>create</a:t>
            </a:r>
            <a:r>
              <a:rPr lang="en-US" altLang="cs-CZ" sz="2200" dirty="0">
                <a:latin typeface="Arial" panose="020B0604020202020204" pitchFamily="34" charset="0"/>
              </a:rPr>
              <a:t> a situation where </a:t>
            </a:r>
            <a:r>
              <a:rPr lang="cs-CZ" altLang="cs-CZ" sz="2200" dirty="0" err="1">
                <a:latin typeface="Arial" panose="020B0604020202020204" pitchFamily="34" charset="0"/>
              </a:rPr>
              <a:t>its</a:t>
            </a:r>
            <a:r>
              <a:rPr lang="cs-CZ" altLang="cs-CZ" sz="2200" dirty="0">
                <a:latin typeface="Arial" panose="020B0604020202020204" pitchFamily="34" charset="0"/>
              </a:rPr>
              <a:t> </a:t>
            </a:r>
            <a:r>
              <a:rPr lang="en-US" altLang="cs-CZ" sz="2200" dirty="0">
                <a:latin typeface="Arial" panose="020B0604020202020204" pitchFamily="34" charset="0"/>
              </a:rPr>
              <a:t>no longer able to resolve the situation and </a:t>
            </a:r>
            <a:r>
              <a:rPr lang="cs-CZ" altLang="cs-CZ" sz="2200" dirty="0" err="1">
                <a:latin typeface="Arial" panose="020B0604020202020204" pitchFamily="34" charset="0"/>
              </a:rPr>
              <a:t>it</a:t>
            </a:r>
            <a:r>
              <a:rPr lang="cs-CZ" altLang="cs-CZ" sz="2200" dirty="0">
                <a:latin typeface="Arial" panose="020B0604020202020204" pitchFamily="34" charset="0"/>
              </a:rPr>
              <a:t> </a:t>
            </a:r>
            <a:r>
              <a:rPr lang="cs-CZ" altLang="cs-CZ" sz="2200" dirty="0" err="1">
                <a:latin typeface="Arial" panose="020B0604020202020204" pitchFamily="34" charset="0"/>
              </a:rPr>
              <a:t>may</a:t>
            </a:r>
            <a:r>
              <a:rPr lang="cs-CZ" altLang="cs-CZ" sz="2200" dirty="0">
                <a:latin typeface="Arial" panose="020B0604020202020204" pitchFamily="34" charset="0"/>
              </a:rPr>
              <a:t> </a:t>
            </a:r>
            <a:r>
              <a:rPr lang="cs-CZ" altLang="cs-CZ" sz="2200" dirty="0" err="1">
                <a:latin typeface="Arial" panose="020B0604020202020204" pitchFamily="34" charset="0"/>
              </a:rPr>
              <a:t>perish</a:t>
            </a:r>
            <a:r>
              <a:rPr lang="en-US" altLang="cs-CZ" sz="2200" dirty="0">
                <a:latin typeface="Arial" panose="020B0604020202020204" pitchFamily="34" charset="0"/>
              </a:rPr>
              <a:t>. </a:t>
            </a:r>
            <a:endParaRPr lang="cs-CZ" altLang="cs-CZ" sz="2200" dirty="0">
              <a:latin typeface="Arial" panose="020B0604020202020204" pitchFamily="34" charset="0"/>
            </a:endParaRPr>
          </a:p>
          <a:p>
            <a:pPr marL="285750" indent="-285750" eaLnBrk="1" hangingPunct="1">
              <a:spcBef>
                <a:spcPct val="0"/>
              </a:spcBef>
              <a:defRPr/>
            </a:pPr>
            <a:r>
              <a:rPr lang="en-US" altLang="cs-CZ" sz="2200" dirty="0">
                <a:latin typeface="Arial" panose="020B0604020202020204" pitchFamily="34" charset="0"/>
              </a:rPr>
              <a:t>Variants of the company's strategy </a:t>
            </a:r>
            <a:r>
              <a:rPr lang="cs-CZ" altLang="cs-CZ" sz="2200" dirty="0" err="1">
                <a:latin typeface="Arial" panose="020B0604020202020204" pitchFamily="34" charset="0"/>
              </a:rPr>
              <a:t>have</a:t>
            </a:r>
            <a:r>
              <a:rPr lang="cs-CZ" altLang="cs-CZ" sz="2200" dirty="0">
                <a:latin typeface="Arial" panose="020B0604020202020204" pitchFamily="34" charset="0"/>
              </a:rPr>
              <a:t> </a:t>
            </a:r>
            <a:r>
              <a:rPr lang="en-US" altLang="cs-CZ" sz="2200" dirty="0">
                <a:latin typeface="Arial" panose="020B0604020202020204" pitchFamily="34" charset="0"/>
              </a:rPr>
              <a:t>to be compatible, </a:t>
            </a:r>
            <a:r>
              <a:rPr lang="en-US" altLang="cs-CZ" sz="2200" dirty="0" err="1">
                <a:latin typeface="Arial" panose="020B0604020202020204" pitchFamily="34" charset="0"/>
              </a:rPr>
              <a:t>i</a:t>
            </a:r>
            <a:r>
              <a:rPr lang="cs-CZ" altLang="cs-CZ" sz="2200" dirty="0">
                <a:latin typeface="Arial" panose="020B0604020202020204" pitchFamily="34" charset="0"/>
              </a:rPr>
              <a:t>.</a:t>
            </a:r>
            <a:r>
              <a:rPr lang="en-US" altLang="cs-CZ" sz="2200" dirty="0">
                <a:latin typeface="Arial" panose="020B0604020202020204" pitchFamily="34" charset="0"/>
              </a:rPr>
              <a:t>e. must be designed so that the company could, if necessary, move from one variant to another without jeopardizing its existence.</a:t>
            </a:r>
            <a:endParaRPr lang="en-GB" altLang="cs-CZ" sz="1800" dirty="0">
              <a:latin typeface="Arial" panose="020B0604020202020204" pitchFamily="34" charset="0"/>
            </a:endParaRPr>
          </a:p>
        </p:txBody>
      </p:sp>
    </p:spTree>
    <p:extLst>
      <p:ext uri="{BB962C8B-B14F-4D97-AF65-F5344CB8AC3E}">
        <p14:creationId xmlns:p14="http://schemas.microsoft.com/office/powerpoint/2010/main" val="252007934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err="1">
                <a:latin typeface="Arial" pitchFamily="34" charset="0"/>
                <a:cs typeface="Arial" pitchFamily="34" charset="0"/>
              </a:rPr>
              <a:t>Strategic</a:t>
            </a:r>
            <a:r>
              <a:rPr lang="cs-CZ" b="1" dirty="0">
                <a:latin typeface="Arial" pitchFamily="34" charset="0"/>
                <a:cs typeface="Arial" pitchFamily="34" charset="0"/>
              </a:rPr>
              <a:t> Marketing Management</a:t>
            </a: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a:latin typeface="Arial" panose="020B0604020202020204" pitchFamily="34" charset="0"/>
              </a:rPr>
              <a:t>PRINCIPLES OF STRATEGIC THINKING 2</a:t>
            </a:r>
          </a:p>
        </p:txBody>
      </p:sp>
      <p:sp>
        <p:nvSpPr>
          <p:cNvPr id="3079" name="TextovéPole 10"/>
          <p:cNvSpPr txBox="1">
            <a:spLocks noChangeArrowheads="1"/>
          </p:cNvSpPr>
          <p:nvPr/>
        </p:nvSpPr>
        <p:spPr bwMode="auto">
          <a:xfrm>
            <a:off x="503238" y="1512044"/>
            <a:ext cx="8477250" cy="51706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en-US" altLang="cs-CZ" sz="2200" dirty="0">
                <a:latin typeface="Arial" panose="020B0604020202020204" pitchFamily="34" charset="0"/>
              </a:rPr>
              <a:t>The principle of </a:t>
            </a:r>
            <a:r>
              <a:rPr lang="en-US" altLang="cs-CZ" sz="2200" b="1" dirty="0" err="1">
                <a:latin typeface="Arial" panose="020B0604020202020204" pitchFamily="34" charset="0"/>
              </a:rPr>
              <a:t>permanen</a:t>
            </a:r>
            <a:r>
              <a:rPr lang="cs-CZ" altLang="cs-CZ" sz="2200" b="1" dirty="0">
                <a:latin typeface="Arial" panose="020B0604020202020204" pitchFamily="34" charset="0"/>
              </a:rPr>
              <a:t>t</a:t>
            </a:r>
            <a:r>
              <a:rPr lang="en-US" altLang="cs-CZ" sz="2200" b="1" dirty="0">
                <a:latin typeface="Arial" panose="020B0604020202020204" pitchFamily="34" charset="0"/>
              </a:rPr>
              <a:t> work on strategy </a:t>
            </a:r>
            <a:r>
              <a:rPr lang="en-US" altLang="cs-CZ" sz="2200" dirty="0">
                <a:latin typeface="Arial" panose="020B0604020202020204" pitchFamily="34" charset="0"/>
              </a:rPr>
              <a:t>relate</a:t>
            </a:r>
            <a:r>
              <a:rPr lang="cs-CZ" altLang="cs-CZ" sz="2200" dirty="0">
                <a:latin typeface="Arial" panose="020B0604020202020204" pitchFamily="34" charset="0"/>
              </a:rPr>
              <a:t>s</a:t>
            </a:r>
            <a:r>
              <a:rPr lang="en-US" altLang="cs-CZ" sz="2200" dirty="0">
                <a:latin typeface="Arial" panose="020B0604020202020204" pitchFamily="34" charset="0"/>
              </a:rPr>
              <a:t> to the previous principle. It means that work on the strategy will never end. </a:t>
            </a:r>
            <a:r>
              <a:rPr lang="cs-CZ" altLang="cs-CZ" sz="2200" dirty="0" err="1">
                <a:latin typeface="Arial" panose="020B0604020202020204" pitchFamily="34" charset="0"/>
              </a:rPr>
              <a:t>It</a:t>
            </a:r>
            <a:r>
              <a:rPr lang="cs-CZ" altLang="cs-CZ" sz="2200" dirty="0">
                <a:latin typeface="Arial" panose="020B0604020202020204" pitchFamily="34" charset="0"/>
              </a:rPr>
              <a:t> </a:t>
            </a:r>
            <a:r>
              <a:rPr lang="cs-CZ" altLang="cs-CZ" sz="2200" dirty="0" err="1">
                <a:latin typeface="Arial" panose="020B0604020202020204" pitchFamily="34" charset="0"/>
              </a:rPr>
              <a:t>is</a:t>
            </a:r>
            <a:r>
              <a:rPr lang="cs-CZ" altLang="cs-CZ" sz="2200" dirty="0">
                <a:latin typeface="Arial" panose="020B0604020202020204" pitchFamily="34" charset="0"/>
              </a:rPr>
              <a:t> c</a:t>
            </a:r>
            <a:r>
              <a:rPr lang="en-US" altLang="cs-CZ" sz="2200" dirty="0" err="1">
                <a:latin typeface="Arial" panose="020B0604020202020204" pitchFamily="34" charset="0"/>
              </a:rPr>
              <a:t>onstantly</a:t>
            </a:r>
            <a:r>
              <a:rPr lang="en-US" altLang="cs-CZ" sz="2200" dirty="0">
                <a:latin typeface="Arial" panose="020B0604020202020204" pitchFamily="34" charset="0"/>
              </a:rPr>
              <a:t> need</a:t>
            </a:r>
            <a:r>
              <a:rPr lang="cs-CZ" altLang="cs-CZ" sz="2200" dirty="0" err="1">
                <a:latin typeface="Arial" panose="020B0604020202020204" pitchFamily="34" charset="0"/>
              </a:rPr>
              <a:t>ed</a:t>
            </a:r>
            <a:r>
              <a:rPr lang="en-US" altLang="cs-CZ" sz="2200" dirty="0">
                <a:latin typeface="Arial" panose="020B0604020202020204" pitchFamily="34" charset="0"/>
              </a:rPr>
              <a:t> to monitor whether the actual development factors influencing the strategy of the company </a:t>
            </a:r>
            <a:r>
              <a:rPr lang="cs-CZ" altLang="cs-CZ" sz="2200" dirty="0">
                <a:latin typeface="Arial" panose="020B0604020202020204" pitchFamily="34" charset="0"/>
              </a:rPr>
              <a:t>are </a:t>
            </a:r>
            <a:r>
              <a:rPr lang="en-US" altLang="cs-CZ" sz="2200" dirty="0">
                <a:latin typeface="Arial" panose="020B0604020202020204" pitchFamily="34" charset="0"/>
              </a:rPr>
              <a:t>in accordance with the assumptions on which the strategy is based and whether and strategic operations of the company are carried out according to schedules </a:t>
            </a:r>
            <a:r>
              <a:rPr lang="cs-CZ" altLang="cs-CZ" sz="2200" dirty="0">
                <a:latin typeface="Arial" panose="020B0604020202020204" pitchFamily="34" charset="0"/>
              </a:rPr>
              <a:t>and </a:t>
            </a:r>
            <a:r>
              <a:rPr lang="en-US" altLang="cs-CZ" sz="2200" dirty="0">
                <a:latin typeface="Arial" panose="020B0604020202020204" pitchFamily="34" charset="0"/>
              </a:rPr>
              <a:t>set out plans.</a:t>
            </a:r>
          </a:p>
          <a:p>
            <a:pPr marL="285750" indent="-285750" eaLnBrk="1" hangingPunct="1">
              <a:spcBef>
                <a:spcPct val="0"/>
              </a:spcBef>
              <a:defRPr/>
            </a:pPr>
            <a:r>
              <a:rPr lang="en-US" altLang="cs-CZ" sz="2200" dirty="0">
                <a:latin typeface="Arial" panose="020B0604020202020204" pitchFamily="34" charset="0"/>
              </a:rPr>
              <a:t>Principle of </a:t>
            </a:r>
            <a:r>
              <a:rPr lang="en-US" altLang="cs-CZ" sz="2200" b="1" dirty="0">
                <a:latin typeface="Arial" panose="020B0604020202020204" pitchFamily="34" charset="0"/>
              </a:rPr>
              <a:t>creative approach </a:t>
            </a:r>
            <a:r>
              <a:rPr lang="en-US" altLang="cs-CZ" sz="2200" dirty="0">
                <a:latin typeface="Arial" panose="020B0604020202020204" pitchFamily="34" charset="0"/>
              </a:rPr>
              <a:t>is based on the recognition that in today's world, the market will not </a:t>
            </a:r>
            <a:r>
              <a:rPr lang="cs-CZ" altLang="cs-CZ" sz="2200" dirty="0">
                <a:latin typeface="Arial" panose="020B0604020202020204" pitchFamily="34" charset="0"/>
              </a:rPr>
              <a:t>support </a:t>
            </a:r>
            <a:r>
              <a:rPr lang="en-US" altLang="cs-CZ" sz="2200" dirty="0">
                <a:latin typeface="Arial" panose="020B0604020202020204" pitchFamily="34" charset="0"/>
              </a:rPr>
              <a:t>any enterprise that does not bring anything new. In the strategy, therefore, is no place for routine repetition of old, </a:t>
            </a:r>
            <a:r>
              <a:rPr lang="cs-CZ" altLang="cs-CZ" sz="2200" dirty="0" err="1">
                <a:latin typeface="Arial" panose="020B0604020202020204" pitchFamily="34" charset="0"/>
              </a:rPr>
              <a:t>or</a:t>
            </a:r>
            <a:r>
              <a:rPr lang="cs-CZ" altLang="cs-CZ" sz="2200" dirty="0">
                <a:latin typeface="Arial" panose="020B0604020202020204" pitchFamily="34" charset="0"/>
              </a:rPr>
              <a:t> </a:t>
            </a:r>
            <a:r>
              <a:rPr lang="en-US" altLang="cs-CZ" sz="2200" dirty="0">
                <a:latin typeface="Arial" panose="020B0604020202020204" pitchFamily="34" charset="0"/>
              </a:rPr>
              <a:t>imitating what</a:t>
            </a:r>
            <a:r>
              <a:rPr lang="cs-CZ" altLang="cs-CZ" sz="2200" dirty="0">
                <a:latin typeface="Arial" panose="020B0604020202020204" pitchFamily="34" charset="0"/>
              </a:rPr>
              <a:t> </a:t>
            </a:r>
            <a:r>
              <a:rPr lang="cs-CZ" altLang="cs-CZ" sz="2200" dirty="0" err="1">
                <a:latin typeface="Arial" panose="020B0604020202020204" pitchFamily="34" charset="0"/>
              </a:rPr>
              <a:t>is</a:t>
            </a:r>
            <a:r>
              <a:rPr lang="en-US" altLang="cs-CZ" sz="2200" dirty="0">
                <a:latin typeface="Arial" panose="020B0604020202020204" pitchFamily="34" charset="0"/>
              </a:rPr>
              <a:t> already used by others. </a:t>
            </a:r>
            <a:r>
              <a:rPr lang="cs-CZ" altLang="cs-CZ" sz="2200" dirty="0" err="1">
                <a:latin typeface="Arial" panose="020B0604020202020204" pitchFamily="34" charset="0"/>
              </a:rPr>
              <a:t>Succesful</a:t>
            </a:r>
            <a:r>
              <a:rPr lang="cs-CZ" altLang="cs-CZ" sz="2200" dirty="0">
                <a:latin typeface="Arial" panose="020B0604020202020204" pitchFamily="34" charset="0"/>
              </a:rPr>
              <a:t> are </a:t>
            </a:r>
            <a:r>
              <a:rPr lang="en-US" altLang="cs-CZ" sz="2200" dirty="0">
                <a:latin typeface="Arial" panose="020B0604020202020204" pitchFamily="34" charset="0"/>
              </a:rPr>
              <a:t>only companies whose </a:t>
            </a:r>
            <a:r>
              <a:rPr lang="en-US" altLang="cs-CZ" sz="2200" dirty="0" err="1">
                <a:latin typeface="Arial" panose="020B0604020202020204" pitchFamily="34" charset="0"/>
              </a:rPr>
              <a:t>strateg</a:t>
            </a:r>
            <a:r>
              <a:rPr lang="cs-CZ" altLang="cs-CZ" sz="2200" dirty="0" err="1">
                <a:latin typeface="Arial" panose="020B0604020202020204" pitchFamily="34" charset="0"/>
              </a:rPr>
              <a:t>ies</a:t>
            </a:r>
            <a:r>
              <a:rPr lang="cs-CZ" altLang="cs-CZ" sz="2200" dirty="0">
                <a:latin typeface="Arial" panose="020B0604020202020204" pitchFamily="34" charset="0"/>
              </a:rPr>
              <a:t> are </a:t>
            </a:r>
            <a:r>
              <a:rPr lang="cs-CZ" altLang="cs-CZ" sz="2200" dirty="0" err="1">
                <a:latin typeface="Arial" panose="020B0604020202020204" pitchFamily="34" charset="0"/>
              </a:rPr>
              <a:t>based</a:t>
            </a:r>
            <a:r>
              <a:rPr lang="cs-CZ" altLang="cs-CZ" sz="2200" dirty="0">
                <a:latin typeface="Arial" panose="020B0604020202020204" pitchFamily="34" charset="0"/>
              </a:rPr>
              <a:t> on</a:t>
            </a:r>
            <a:r>
              <a:rPr lang="en-US" altLang="cs-CZ" sz="2200" dirty="0">
                <a:latin typeface="Arial" panose="020B0604020202020204" pitchFamily="34" charset="0"/>
              </a:rPr>
              <a:t> bringing new products, new technologies, new ways of meeting the needs of the market, new ways to reduce costs, new methods of sales, stimulation, etc.</a:t>
            </a:r>
            <a:endParaRPr lang="en-GB" altLang="cs-CZ" sz="1800" dirty="0">
              <a:latin typeface="Arial" panose="020B0604020202020204" pitchFamily="34" charset="0"/>
            </a:endParaRPr>
          </a:p>
        </p:txBody>
      </p:sp>
    </p:spTree>
    <p:extLst>
      <p:ext uri="{BB962C8B-B14F-4D97-AF65-F5344CB8AC3E}">
        <p14:creationId xmlns:p14="http://schemas.microsoft.com/office/powerpoint/2010/main" val="122747633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err="1">
                <a:latin typeface="Arial" pitchFamily="34" charset="0"/>
                <a:cs typeface="Arial" pitchFamily="34" charset="0"/>
              </a:rPr>
              <a:t>Strategic</a:t>
            </a:r>
            <a:r>
              <a:rPr lang="cs-CZ" b="1" dirty="0">
                <a:latin typeface="Arial" pitchFamily="34" charset="0"/>
                <a:cs typeface="Arial" pitchFamily="34" charset="0"/>
              </a:rPr>
              <a:t> Marketing Management</a:t>
            </a: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a:latin typeface="Arial" panose="020B0604020202020204" pitchFamily="34" charset="0"/>
              </a:rPr>
              <a:t>PRINCIPLES OF STRATEGIC THINKING 3</a:t>
            </a:r>
          </a:p>
        </p:txBody>
      </p:sp>
      <p:sp>
        <p:nvSpPr>
          <p:cNvPr id="3079" name="TextovéPole 10"/>
          <p:cNvSpPr txBox="1">
            <a:spLocks noChangeArrowheads="1"/>
          </p:cNvSpPr>
          <p:nvPr/>
        </p:nvSpPr>
        <p:spPr bwMode="auto">
          <a:xfrm>
            <a:off x="503238" y="1512044"/>
            <a:ext cx="8477250" cy="4493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en-US" altLang="cs-CZ" sz="2200" dirty="0">
                <a:latin typeface="Arial" panose="020B0604020202020204" pitchFamily="34" charset="0"/>
              </a:rPr>
              <a:t>The principle of </a:t>
            </a:r>
            <a:r>
              <a:rPr lang="en-US" altLang="cs-CZ" sz="2200" b="1" dirty="0" err="1">
                <a:latin typeface="Arial" panose="020B0604020202020204" pitchFamily="34" charset="0"/>
              </a:rPr>
              <a:t>interdisciplinarity</a:t>
            </a:r>
            <a:r>
              <a:rPr lang="en-US" altLang="cs-CZ" sz="2200" dirty="0">
                <a:latin typeface="Arial" panose="020B0604020202020204" pitchFamily="34" charset="0"/>
              </a:rPr>
              <a:t> means the utilization of new knowledge and methods of </a:t>
            </a:r>
            <a:r>
              <a:rPr lang="cs-CZ" altLang="cs-CZ" sz="2200" dirty="0">
                <a:latin typeface="Arial" panose="020B0604020202020204" pitchFamily="34" charset="0"/>
              </a:rPr>
              <a:t>ALL </a:t>
            </a:r>
            <a:r>
              <a:rPr lang="en-US" altLang="cs-CZ" sz="2200" dirty="0">
                <a:latin typeface="Arial" panose="020B0604020202020204" pitchFamily="34" charset="0"/>
              </a:rPr>
              <a:t>scientific disciplines </a:t>
            </a:r>
            <a:r>
              <a:rPr lang="cs-CZ" altLang="cs-CZ" sz="2200" dirty="0" err="1">
                <a:latin typeface="Arial" panose="020B0604020202020204" pitchFamily="34" charset="0"/>
              </a:rPr>
              <a:t>while</a:t>
            </a:r>
            <a:r>
              <a:rPr lang="cs-CZ" altLang="cs-CZ" sz="2200" dirty="0">
                <a:latin typeface="Arial" panose="020B0604020202020204" pitchFamily="34" charset="0"/>
              </a:rPr>
              <a:t> </a:t>
            </a:r>
            <a:r>
              <a:rPr lang="en-US" altLang="cs-CZ" sz="2200" dirty="0">
                <a:latin typeface="Arial" panose="020B0604020202020204" pitchFamily="34" charset="0"/>
              </a:rPr>
              <a:t>creating the strategy. Experience shows that the greatest effect is achieved by the work of interdisciplinary teams to address certain issues or application of the knowledge of a particular field in a completely different field.</a:t>
            </a:r>
          </a:p>
          <a:p>
            <a:pPr marL="285750" indent="-285750" eaLnBrk="1" hangingPunct="1">
              <a:spcBef>
                <a:spcPct val="0"/>
              </a:spcBef>
              <a:defRPr/>
            </a:pPr>
            <a:r>
              <a:rPr lang="cs-CZ" altLang="cs-CZ" sz="2200" dirty="0" err="1">
                <a:latin typeface="Arial" panose="020B0604020202020204" pitchFamily="34" charset="0"/>
              </a:rPr>
              <a:t>The</a:t>
            </a:r>
            <a:r>
              <a:rPr lang="cs-CZ" altLang="cs-CZ" sz="2200" dirty="0">
                <a:latin typeface="Arial" panose="020B0604020202020204" pitchFamily="34" charset="0"/>
              </a:rPr>
              <a:t> </a:t>
            </a:r>
            <a:r>
              <a:rPr lang="en-US" altLang="cs-CZ" sz="2200" dirty="0">
                <a:latin typeface="Arial" panose="020B0604020202020204" pitchFamily="34" charset="0"/>
              </a:rPr>
              <a:t>principle </a:t>
            </a:r>
            <a:r>
              <a:rPr lang="cs-CZ" altLang="cs-CZ" sz="2200" dirty="0">
                <a:latin typeface="Arial" panose="020B0604020202020204" pitchFamily="34" charset="0"/>
              </a:rPr>
              <a:t>of </a:t>
            </a:r>
            <a:r>
              <a:rPr lang="cs-CZ" altLang="cs-CZ" sz="2200" b="1" dirty="0">
                <a:latin typeface="Arial" panose="020B0604020202020204" pitchFamily="34" charset="0"/>
              </a:rPr>
              <a:t>c</a:t>
            </a:r>
            <a:r>
              <a:rPr lang="en-US" altLang="cs-CZ" sz="2200" b="1" dirty="0" err="1">
                <a:latin typeface="Arial" panose="020B0604020202020204" pitchFamily="34" charset="0"/>
              </a:rPr>
              <a:t>onscious</a:t>
            </a:r>
            <a:r>
              <a:rPr lang="en-US" altLang="cs-CZ" sz="2200" b="1" dirty="0">
                <a:latin typeface="Arial" panose="020B0604020202020204" pitchFamily="34" charset="0"/>
              </a:rPr>
              <a:t> work </a:t>
            </a:r>
            <a:r>
              <a:rPr lang="cs-CZ" altLang="cs-CZ" sz="2200" b="1" dirty="0" err="1">
                <a:latin typeface="Arial" panose="020B0604020202020204" pitchFamily="34" charset="0"/>
              </a:rPr>
              <a:t>with</a:t>
            </a:r>
            <a:r>
              <a:rPr lang="cs-CZ" altLang="cs-CZ" sz="2200" b="1" dirty="0">
                <a:latin typeface="Arial" panose="020B0604020202020204" pitchFamily="34" charset="0"/>
              </a:rPr>
              <a:t> </a:t>
            </a:r>
            <a:r>
              <a:rPr lang="en-US" altLang="cs-CZ" sz="2200" b="1" dirty="0">
                <a:latin typeface="Arial" panose="020B0604020202020204" pitchFamily="34" charset="0"/>
              </a:rPr>
              <a:t>risk </a:t>
            </a:r>
            <a:r>
              <a:rPr lang="cs-CZ" altLang="cs-CZ" sz="2200" dirty="0" err="1">
                <a:latin typeface="Arial" panose="020B0604020202020204" pitchFamily="34" charset="0"/>
              </a:rPr>
              <a:t>is</a:t>
            </a:r>
            <a:r>
              <a:rPr lang="cs-CZ" altLang="cs-CZ" sz="2200" b="1" dirty="0">
                <a:latin typeface="Arial" panose="020B0604020202020204" pitchFamily="34" charset="0"/>
              </a:rPr>
              <a:t> </a:t>
            </a:r>
            <a:r>
              <a:rPr lang="en-US" altLang="cs-CZ" sz="2200" dirty="0">
                <a:latin typeface="Arial" panose="020B0604020202020204" pitchFamily="34" charset="0"/>
              </a:rPr>
              <a:t>based on the uncertainties about the development of the factors affecting the business strategy and the complexity of the strategic decision-making. No strategic decision </a:t>
            </a:r>
            <a:r>
              <a:rPr lang="cs-CZ" altLang="cs-CZ" sz="2200" dirty="0">
                <a:latin typeface="Arial" panose="020B0604020202020204" pitchFamily="34" charset="0"/>
              </a:rPr>
              <a:t>has </a:t>
            </a:r>
            <a:r>
              <a:rPr lang="en-US" altLang="cs-CZ" sz="2200" dirty="0">
                <a:latin typeface="Arial" panose="020B0604020202020204" pitchFamily="34" charset="0"/>
              </a:rPr>
              <a:t>one hundred percent success rate ensure</a:t>
            </a:r>
            <a:r>
              <a:rPr lang="cs-CZ" altLang="cs-CZ" sz="2200" dirty="0">
                <a:latin typeface="Arial" panose="020B0604020202020204" pitchFamily="34" charset="0"/>
              </a:rPr>
              <a:t>d</a:t>
            </a:r>
            <a:r>
              <a:rPr lang="en-US" altLang="cs-CZ" sz="2200" dirty="0">
                <a:latin typeface="Arial" panose="020B0604020202020204" pitchFamily="34" charset="0"/>
              </a:rPr>
              <a:t>. Each is associated with risk. The risk is reduced by developing more variants and systematic study of information - identified risk is not as great as unknown.</a:t>
            </a:r>
            <a:endParaRPr lang="en-GB" altLang="cs-CZ" sz="1800" dirty="0">
              <a:latin typeface="Arial" panose="020B0604020202020204" pitchFamily="34" charset="0"/>
            </a:endParaRPr>
          </a:p>
        </p:txBody>
      </p:sp>
    </p:spTree>
    <p:extLst>
      <p:ext uri="{BB962C8B-B14F-4D97-AF65-F5344CB8AC3E}">
        <p14:creationId xmlns:p14="http://schemas.microsoft.com/office/powerpoint/2010/main" val="13171713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err="1">
                <a:latin typeface="Arial" pitchFamily="34" charset="0"/>
                <a:cs typeface="Arial" pitchFamily="34" charset="0"/>
              </a:rPr>
              <a:t>Strategic</a:t>
            </a:r>
            <a:r>
              <a:rPr lang="cs-CZ" b="1" dirty="0">
                <a:latin typeface="Arial" pitchFamily="34" charset="0"/>
                <a:cs typeface="Arial" pitchFamily="34" charset="0"/>
              </a:rPr>
              <a:t> Marketing Management</a:t>
            </a:r>
            <a:endParaRPr lang="en-GB" b="1" dirty="0">
              <a:latin typeface="Arial" pitchFamily="34" charset="0"/>
              <a:cs typeface="Arial" pitchFamily="34" charset="0"/>
            </a:endParaRPr>
          </a:p>
        </p:txBody>
      </p:sp>
      <p:sp>
        <p:nvSpPr>
          <p:cNvPr id="3077" name="TextovéPole 8"/>
          <p:cNvSpPr txBox="1">
            <a:spLocks noChangeArrowheads="1"/>
          </p:cNvSpPr>
          <p:nvPr/>
        </p:nvSpPr>
        <p:spPr bwMode="auto">
          <a:xfrm>
            <a:off x="338138" y="720725"/>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defRPr/>
            </a:pPr>
            <a:r>
              <a:rPr lang="en-GB" altLang="cs-CZ" sz="2400" b="1" cap="all" dirty="0">
                <a:latin typeface="Arial" panose="020B0604020202020204" pitchFamily="34" charset="0"/>
              </a:rPr>
              <a:t>Outline of the lecture </a:t>
            </a:r>
          </a:p>
        </p:txBody>
      </p:sp>
      <p:sp>
        <p:nvSpPr>
          <p:cNvPr id="3078" name="TextovéPole 10"/>
          <p:cNvSpPr txBox="1">
            <a:spLocks noChangeArrowheads="1"/>
          </p:cNvSpPr>
          <p:nvPr/>
        </p:nvSpPr>
        <p:spPr bwMode="auto">
          <a:xfrm>
            <a:off x="320675" y="1551722"/>
            <a:ext cx="8477250" cy="51090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 typeface="+mj-lt"/>
              <a:buAutoNum type="arabicPeriod"/>
              <a:defRPr/>
            </a:pPr>
            <a:r>
              <a:rPr lang="en-US" altLang="cs-CZ" sz="2200" dirty="0">
                <a:latin typeface="Arial" panose="020B0604020202020204" pitchFamily="34" charset="0"/>
              </a:rPr>
              <a:t>Strategic Marketing </a:t>
            </a:r>
            <a:r>
              <a:rPr lang="cs-CZ" altLang="cs-CZ" sz="2200" dirty="0">
                <a:latin typeface="Arial" panose="020B0604020202020204" pitchFamily="34" charset="0"/>
              </a:rPr>
              <a:t>m</a:t>
            </a:r>
            <a:r>
              <a:rPr lang="en-US" altLang="cs-CZ" sz="2200" dirty="0" err="1">
                <a:latin typeface="Arial" panose="020B0604020202020204" pitchFamily="34" charset="0"/>
              </a:rPr>
              <a:t>ethodology</a:t>
            </a:r>
            <a:r>
              <a:rPr lang="en-US" altLang="cs-CZ" sz="2200" dirty="0">
                <a:latin typeface="Arial" panose="020B0604020202020204" pitchFamily="34" charset="0"/>
              </a:rPr>
              <a:t> - </a:t>
            </a:r>
            <a:r>
              <a:rPr lang="cs-CZ" altLang="cs-CZ" sz="2200" dirty="0">
                <a:latin typeface="Arial" panose="020B0604020202020204" pitchFamily="34" charset="0"/>
              </a:rPr>
              <a:t>i</a:t>
            </a:r>
            <a:r>
              <a:rPr lang="en-US" altLang="cs-CZ" sz="2200" dirty="0" err="1">
                <a:latin typeface="Arial" panose="020B0604020202020204" pitchFamily="34" charset="0"/>
              </a:rPr>
              <a:t>ntroduction</a:t>
            </a:r>
            <a:r>
              <a:rPr lang="en-US" altLang="cs-CZ" sz="2200" dirty="0">
                <a:latin typeface="Arial" panose="020B0604020202020204" pitchFamily="34" charset="0"/>
              </a:rPr>
              <a:t>.</a:t>
            </a:r>
          </a:p>
          <a:p>
            <a:pPr eaLnBrk="1" hangingPunct="1">
              <a:spcBef>
                <a:spcPct val="0"/>
              </a:spcBef>
              <a:buFont typeface="+mj-lt"/>
              <a:buAutoNum type="arabicPeriod"/>
              <a:defRPr/>
            </a:pPr>
            <a:endParaRPr lang="en-US" altLang="cs-CZ" sz="2200" dirty="0">
              <a:latin typeface="Arial" panose="020B0604020202020204" pitchFamily="34" charset="0"/>
            </a:endParaRPr>
          </a:p>
          <a:p>
            <a:pPr eaLnBrk="1" hangingPunct="1">
              <a:spcBef>
                <a:spcPct val="0"/>
              </a:spcBef>
              <a:buFont typeface="+mj-lt"/>
              <a:buAutoNum type="arabicPeriod"/>
              <a:defRPr/>
            </a:pPr>
            <a:r>
              <a:rPr lang="en-US" altLang="cs-CZ" sz="2200" dirty="0">
                <a:latin typeface="Arial" panose="020B0604020202020204" pitchFamily="34" charset="0"/>
              </a:rPr>
              <a:t>Development of strategic marketing.</a:t>
            </a:r>
          </a:p>
          <a:p>
            <a:pPr eaLnBrk="1" hangingPunct="1">
              <a:spcBef>
                <a:spcPct val="0"/>
              </a:spcBef>
              <a:buFont typeface="+mj-lt"/>
              <a:buAutoNum type="arabicPeriod"/>
              <a:defRPr/>
            </a:pPr>
            <a:endParaRPr lang="en-US" altLang="cs-CZ" sz="2200" dirty="0">
              <a:latin typeface="Arial" panose="020B0604020202020204" pitchFamily="34" charset="0"/>
            </a:endParaRPr>
          </a:p>
          <a:p>
            <a:pPr eaLnBrk="1" hangingPunct="1">
              <a:spcBef>
                <a:spcPct val="0"/>
              </a:spcBef>
              <a:buFont typeface="+mj-lt"/>
              <a:buAutoNum type="arabicPeriod"/>
              <a:defRPr/>
            </a:pPr>
            <a:r>
              <a:rPr lang="en-US" altLang="cs-CZ" sz="2200" dirty="0">
                <a:latin typeface="Arial" panose="020B0604020202020204" pitchFamily="34" charset="0"/>
              </a:rPr>
              <a:t>Strategies, tactics.</a:t>
            </a:r>
          </a:p>
          <a:p>
            <a:pPr eaLnBrk="1" hangingPunct="1">
              <a:spcBef>
                <a:spcPct val="0"/>
              </a:spcBef>
              <a:buFont typeface="+mj-lt"/>
              <a:buAutoNum type="arabicPeriod"/>
              <a:defRPr/>
            </a:pPr>
            <a:endParaRPr lang="en-US" altLang="cs-CZ" sz="2200" dirty="0">
              <a:latin typeface="Arial" panose="020B0604020202020204" pitchFamily="34" charset="0"/>
            </a:endParaRPr>
          </a:p>
          <a:p>
            <a:pPr eaLnBrk="1" hangingPunct="1">
              <a:spcBef>
                <a:spcPct val="0"/>
              </a:spcBef>
              <a:buFont typeface="+mj-lt"/>
              <a:buAutoNum type="arabicPeriod"/>
              <a:defRPr/>
            </a:pPr>
            <a:r>
              <a:rPr lang="en-US" altLang="cs-CZ" sz="2200" dirty="0">
                <a:latin typeface="Arial" panose="020B0604020202020204" pitchFamily="34" charset="0"/>
              </a:rPr>
              <a:t>Principles of strategic thinking.</a:t>
            </a:r>
          </a:p>
          <a:p>
            <a:pPr eaLnBrk="1" hangingPunct="1">
              <a:spcBef>
                <a:spcPct val="0"/>
              </a:spcBef>
              <a:buFont typeface="+mj-lt"/>
              <a:buAutoNum type="arabicPeriod"/>
              <a:defRPr/>
            </a:pPr>
            <a:endParaRPr lang="en-US" altLang="cs-CZ" sz="2200" dirty="0">
              <a:latin typeface="Arial" panose="020B0604020202020204" pitchFamily="34" charset="0"/>
            </a:endParaRPr>
          </a:p>
          <a:p>
            <a:pPr eaLnBrk="1" hangingPunct="1">
              <a:spcBef>
                <a:spcPct val="0"/>
              </a:spcBef>
              <a:buFont typeface="+mj-lt"/>
              <a:buAutoNum type="arabicPeriod"/>
              <a:defRPr/>
            </a:pPr>
            <a:r>
              <a:rPr lang="en-US" altLang="cs-CZ" sz="2200" dirty="0">
                <a:latin typeface="Arial" panose="020B0604020202020204" pitchFamily="34" charset="0"/>
              </a:rPr>
              <a:t>Hype</a:t>
            </a:r>
            <a:r>
              <a:rPr lang="en-US" altLang="cs-CZ" sz="2200" dirty="0" smtClean="0">
                <a:latin typeface="Arial" panose="020B0604020202020204" pitchFamily="34" charset="0"/>
              </a:rPr>
              <a:t>!</a:t>
            </a:r>
            <a:endParaRPr lang="cs-CZ" altLang="cs-CZ" sz="2200" dirty="0" smtClean="0">
              <a:latin typeface="Arial" panose="020B0604020202020204" pitchFamily="34" charset="0"/>
            </a:endParaRPr>
          </a:p>
          <a:p>
            <a:pPr eaLnBrk="1" hangingPunct="1">
              <a:spcBef>
                <a:spcPct val="0"/>
              </a:spcBef>
              <a:buFont typeface="+mj-lt"/>
              <a:buAutoNum type="arabicPeriod"/>
              <a:defRPr/>
            </a:pPr>
            <a:endParaRPr lang="cs-CZ" altLang="cs-CZ" sz="2200" dirty="0">
              <a:latin typeface="Arial" panose="020B0604020202020204" pitchFamily="34" charset="0"/>
            </a:endParaRPr>
          </a:p>
          <a:p>
            <a:pPr eaLnBrk="1" hangingPunct="1">
              <a:spcBef>
                <a:spcPct val="0"/>
              </a:spcBef>
              <a:buFont typeface="+mj-lt"/>
              <a:buAutoNum type="arabicPeriod"/>
              <a:defRPr/>
            </a:pPr>
            <a:r>
              <a:rPr lang="cs-CZ" altLang="cs-CZ" sz="2200" dirty="0" smtClean="0">
                <a:latin typeface="Arial" panose="020B0604020202020204" pitchFamily="34" charset="0"/>
              </a:rPr>
              <a:t>Business Model </a:t>
            </a:r>
            <a:r>
              <a:rPr lang="cs-CZ" altLang="cs-CZ" sz="2200" dirty="0" err="1" smtClean="0">
                <a:latin typeface="Arial" panose="020B0604020202020204" pitchFamily="34" charset="0"/>
              </a:rPr>
              <a:t>Canvas</a:t>
            </a:r>
            <a:r>
              <a:rPr lang="cs-CZ" altLang="cs-CZ" sz="2200" dirty="0" smtClean="0">
                <a:latin typeface="Arial" panose="020B0604020202020204" pitchFamily="34" charset="0"/>
              </a:rPr>
              <a:t>. </a:t>
            </a:r>
            <a:endParaRPr lang="en-GB" altLang="cs-CZ" sz="2200" dirty="0">
              <a:latin typeface="Arial" panose="020B0604020202020204" pitchFamily="34" charset="0"/>
            </a:endParaRPr>
          </a:p>
          <a:p>
            <a:pPr eaLnBrk="1" hangingPunct="1">
              <a:spcBef>
                <a:spcPct val="0"/>
              </a:spcBef>
              <a:buFont typeface="+mj-lt"/>
              <a:buAutoNum type="arabicPeriod"/>
              <a:defRPr/>
            </a:pPr>
            <a:endParaRPr lang="en-GB" altLang="cs-CZ" sz="2200" dirty="0">
              <a:latin typeface="Arial" panose="020B0604020202020204" pitchFamily="34" charset="0"/>
            </a:endParaRPr>
          </a:p>
          <a:p>
            <a:pPr eaLnBrk="1" hangingPunct="1">
              <a:spcBef>
                <a:spcPct val="0"/>
              </a:spcBef>
              <a:buFont typeface="+mj-lt"/>
              <a:buAutoNum type="arabicPeriod"/>
              <a:defRPr/>
            </a:pPr>
            <a:endParaRPr lang="en-GB" altLang="cs-CZ" sz="2200" dirty="0">
              <a:latin typeface="Arial" panose="020B0604020202020204" pitchFamily="34" charset="0"/>
            </a:endParaRPr>
          </a:p>
          <a:p>
            <a:pPr marL="0" indent="0" eaLnBrk="1" hangingPunct="1">
              <a:spcBef>
                <a:spcPct val="0"/>
              </a:spcBef>
              <a:buFont typeface="Arial" panose="020B0604020202020204" pitchFamily="34" charset="0"/>
              <a:buNone/>
              <a:defRPr/>
            </a:pPr>
            <a:r>
              <a:rPr lang="en-GB" altLang="cs-CZ" sz="2200" dirty="0">
                <a:latin typeface="Arial" panose="020B0604020202020204" pitchFamily="34" charset="0"/>
              </a:rPr>
              <a:t>   </a:t>
            </a:r>
          </a:p>
          <a:p>
            <a:pPr eaLnBrk="1" hangingPunct="1">
              <a:spcBef>
                <a:spcPct val="0"/>
              </a:spcBef>
              <a:buFont typeface="Calibri" panose="020F0502020204030204" pitchFamily="34" charset="0"/>
              <a:buAutoNum type="arabicPeriod"/>
              <a:defRPr/>
            </a:pPr>
            <a:endParaRPr lang="en-GB" altLang="cs-CZ" sz="1800" dirty="0">
              <a:latin typeface="Arial" panose="020B0604020202020204" pitchFamily="34" charset="0"/>
            </a:endParaRPr>
          </a:p>
        </p:txBody>
      </p:sp>
    </p:spTree>
    <p:extLst>
      <p:ext uri="{BB962C8B-B14F-4D97-AF65-F5344CB8AC3E}">
        <p14:creationId xmlns:p14="http://schemas.microsoft.com/office/powerpoint/2010/main" val="121419885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err="1">
                <a:latin typeface="Arial" pitchFamily="34" charset="0"/>
                <a:cs typeface="Arial" pitchFamily="34" charset="0"/>
              </a:rPr>
              <a:t>Strategic</a:t>
            </a:r>
            <a:r>
              <a:rPr lang="cs-CZ" b="1" dirty="0">
                <a:latin typeface="Arial" pitchFamily="34" charset="0"/>
                <a:cs typeface="Arial" pitchFamily="34" charset="0"/>
              </a:rPr>
              <a:t> Marketing Management</a:t>
            </a: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a:latin typeface="Arial" panose="020B0604020202020204" pitchFamily="34" charset="0"/>
              </a:rPr>
              <a:t>PRINCIPLES OF STRATEGIC THINKING 4</a:t>
            </a:r>
          </a:p>
        </p:txBody>
      </p:sp>
      <p:sp>
        <p:nvSpPr>
          <p:cNvPr id="3079" name="TextovéPole 10"/>
          <p:cNvSpPr txBox="1">
            <a:spLocks noChangeArrowheads="1"/>
          </p:cNvSpPr>
          <p:nvPr/>
        </p:nvSpPr>
        <p:spPr bwMode="auto">
          <a:xfrm>
            <a:off x="503238" y="1512044"/>
            <a:ext cx="8477250" cy="38164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en-US" altLang="cs-CZ" sz="2200" dirty="0">
                <a:latin typeface="Arial" panose="020B0604020202020204" pitchFamily="34" charset="0"/>
              </a:rPr>
              <a:t>The principle of </a:t>
            </a:r>
            <a:r>
              <a:rPr lang="en-US" altLang="cs-CZ" sz="2200" b="1" dirty="0">
                <a:latin typeface="Arial" panose="020B0604020202020204" pitchFamily="34" charset="0"/>
              </a:rPr>
              <a:t>concentration of resources </a:t>
            </a:r>
            <a:r>
              <a:rPr lang="en-US" altLang="cs-CZ" sz="2200" dirty="0">
                <a:latin typeface="Arial" panose="020B0604020202020204" pitchFamily="34" charset="0"/>
              </a:rPr>
              <a:t>is based on the fact that each strategic decision requires certain, often substantial resources. Their </a:t>
            </a:r>
            <a:r>
              <a:rPr lang="cs-CZ" altLang="cs-CZ" sz="2200" dirty="0" err="1">
                <a:latin typeface="Arial" panose="020B0604020202020204" pitchFamily="34" charset="0"/>
              </a:rPr>
              <a:t>dissipation</a:t>
            </a:r>
            <a:r>
              <a:rPr lang="cs-CZ" altLang="cs-CZ" sz="2200" dirty="0">
                <a:latin typeface="Arial" panose="020B0604020202020204" pitchFamily="34" charset="0"/>
              </a:rPr>
              <a:t> </a:t>
            </a:r>
            <a:r>
              <a:rPr lang="en-US" altLang="cs-CZ" sz="2200" dirty="0">
                <a:latin typeface="Arial" panose="020B0604020202020204" pitchFamily="34" charset="0"/>
              </a:rPr>
              <a:t>leads to failure. Conversely, concentration on a small number of strategic goals usually brings success.</a:t>
            </a:r>
            <a:endParaRPr lang="cs-CZ" altLang="cs-CZ" sz="2200" dirty="0">
              <a:latin typeface="Arial" panose="020B0604020202020204" pitchFamily="34" charset="0"/>
            </a:endParaRPr>
          </a:p>
          <a:p>
            <a:pPr marL="285750" indent="-285750" eaLnBrk="1" hangingPunct="1">
              <a:spcBef>
                <a:spcPct val="0"/>
              </a:spcBef>
              <a:defRPr/>
            </a:pPr>
            <a:endParaRPr lang="en-US" altLang="cs-CZ" sz="2200" dirty="0">
              <a:latin typeface="Arial" panose="020B0604020202020204" pitchFamily="34" charset="0"/>
            </a:endParaRPr>
          </a:p>
          <a:p>
            <a:pPr marL="285750" indent="-285750" eaLnBrk="1" hangingPunct="1">
              <a:spcBef>
                <a:spcPct val="0"/>
              </a:spcBef>
              <a:defRPr/>
            </a:pPr>
            <a:r>
              <a:rPr lang="cs-CZ" altLang="cs-CZ" sz="2200" dirty="0" err="1">
                <a:latin typeface="Arial" panose="020B0604020202020204" pitchFamily="34" charset="0"/>
              </a:rPr>
              <a:t>The</a:t>
            </a:r>
            <a:r>
              <a:rPr lang="cs-CZ" altLang="cs-CZ" sz="2200" dirty="0">
                <a:latin typeface="Arial" panose="020B0604020202020204" pitchFamily="34" charset="0"/>
              </a:rPr>
              <a:t> </a:t>
            </a:r>
            <a:r>
              <a:rPr lang="en-US" altLang="cs-CZ" sz="2200" dirty="0">
                <a:latin typeface="Arial" panose="020B0604020202020204" pitchFamily="34" charset="0"/>
              </a:rPr>
              <a:t>principle </a:t>
            </a:r>
            <a:r>
              <a:rPr lang="cs-CZ" altLang="cs-CZ" sz="2200" dirty="0">
                <a:latin typeface="Arial" panose="020B0604020202020204" pitchFamily="34" charset="0"/>
              </a:rPr>
              <a:t> of </a:t>
            </a:r>
            <a:r>
              <a:rPr lang="cs-CZ" altLang="cs-CZ" sz="2200" b="1" dirty="0">
                <a:latin typeface="Arial" panose="020B0604020202020204" pitchFamily="34" charset="0"/>
              </a:rPr>
              <a:t>c</a:t>
            </a:r>
            <a:r>
              <a:rPr lang="en-US" altLang="cs-CZ" sz="2200" b="1" dirty="0" err="1">
                <a:latin typeface="Arial" panose="020B0604020202020204" pitchFamily="34" charset="0"/>
              </a:rPr>
              <a:t>onscious</a:t>
            </a:r>
            <a:r>
              <a:rPr lang="en-US" altLang="cs-CZ" sz="2200" b="1" dirty="0">
                <a:latin typeface="Arial" panose="020B0604020202020204" pitchFamily="34" charset="0"/>
              </a:rPr>
              <a:t> work with time</a:t>
            </a:r>
            <a:r>
              <a:rPr lang="en-US" altLang="cs-CZ" sz="2200" dirty="0">
                <a:latin typeface="Arial" panose="020B0604020202020204" pitchFamily="34" charset="0"/>
              </a:rPr>
              <a:t> respects the fact that in the modern market society „</a:t>
            </a:r>
            <a:r>
              <a:rPr lang="cs-CZ" altLang="cs-CZ" sz="2200" dirty="0">
                <a:latin typeface="Arial" panose="020B0604020202020204" pitchFamily="34" charset="0"/>
              </a:rPr>
              <a:t>t</a:t>
            </a:r>
            <a:r>
              <a:rPr lang="en-US" altLang="cs-CZ" sz="2200" dirty="0" err="1">
                <a:latin typeface="Arial" panose="020B0604020202020204" pitchFamily="34" charset="0"/>
              </a:rPr>
              <a:t>ime</a:t>
            </a:r>
            <a:r>
              <a:rPr lang="en-US" altLang="cs-CZ" sz="2200" dirty="0">
                <a:latin typeface="Arial" panose="020B0604020202020204" pitchFamily="34" charset="0"/>
              </a:rPr>
              <a:t> is more than money." Radical shortening of deadlines for research, development, construction, production and circulation is therefore essential for the </a:t>
            </a:r>
            <a:r>
              <a:rPr lang="cs-CZ" altLang="cs-CZ" sz="2200" dirty="0" err="1">
                <a:latin typeface="Arial" panose="020B0604020202020204" pitchFamily="34" charset="0"/>
              </a:rPr>
              <a:t>strategy</a:t>
            </a:r>
            <a:r>
              <a:rPr lang="cs-CZ" altLang="cs-CZ" sz="2200" dirty="0">
                <a:latin typeface="Arial" panose="020B0604020202020204" pitchFamily="34" charset="0"/>
              </a:rPr>
              <a:t> of </a:t>
            </a:r>
            <a:r>
              <a:rPr lang="en-US" altLang="cs-CZ" sz="2200" dirty="0">
                <a:latin typeface="Arial" panose="020B0604020202020204" pitchFamily="34" charset="0"/>
              </a:rPr>
              <a:t>successful company.</a:t>
            </a:r>
            <a:endParaRPr lang="en-GB" altLang="cs-CZ" sz="1800" dirty="0">
              <a:latin typeface="Arial" panose="020B0604020202020204" pitchFamily="34" charset="0"/>
            </a:endParaRPr>
          </a:p>
        </p:txBody>
      </p:sp>
    </p:spTree>
    <p:extLst>
      <p:ext uri="{BB962C8B-B14F-4D97-AF65-F5344CB8AC3E}">
        <p14:creationId xmlns:p14="http://schemas.microsoft.com/office/powerpoint/2010/main" val="234752696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err="1">
                <a:latin typeface="Arial" pitchFamily="34" charset="0"/>
                <a:cs typeface="Arial" pitchFamily="34" charset="0"/>
              </a:rPr>
              <a:t>Strategic</a:t>
            </a:r>
            <a:r>
              <a:rPr lang="cs-CZ" b="1" dirty="0">
                <a:latin typeface="Arial" pitchFamily="34" charset="0"/>
                <a:cs typeface="Arial" pitchFamily="34" charset="0"/>
              </a:rPr>
              <a:t> Marketing Management</a:t>
            </a: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a:latin typeface="Arial" panose="020B0604020202020204" pitchFamily="34" charset="0"/>
              </a:rPr>
              <a:t>PRINCIPLES OF STRATEGIC THINKING 5</a:t>
            </a:r>
          </a:p>
        </p:txBody>
      </p:sp>
      <p:sp>
        <p:nvSpPr>
          <p:cNvPr id="3079" name="TextovéPole 10"/>
          <p:cNvSpPr txBox="1">
            <a:spLocks noChangeArrowheads="1"/>
          </p:cNvSpPr>
          <p:nvPr/>
        </p:nvSpPr>
        <p:spPr bwMode="auto">
          <a:xfrm>
            <a:off x="503238" y="1512044"/>
            <a:ext cx="8477250" cy="2462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en-US" altLang="cs-CZ" sz="2200" dirty="0">
                <a:latin typeface="Arial" panose="020B0604020202020204" pitchFamily="34" charset="0"/>
              </a:rPr>
              <a:t>The principle </a:t>
            </a:r>
            <a:r>
              <a:rPr lang="cs-CZ" altLang="cs-CZ" sz="2200" dirty="0">
                <a:latin typeface="Arial" panose="020B0604020202020204" pitchFamily="34" charset="0"/>
              </a:rPr>
              <a:t>of </a:t>
            </a:r>
            <a:r>
              <a:rPr lang="en-US" altLang="cs-CZ" sz="2200" b="1" dirty="0">
                <a:latin typeface="Arial" panose="020B0604020202020204" pitchFamily="34" charset="0"/>
              </a:rPr>
              <a:t>aggregated thinking </a:t>
            </a:r>
            <a:r>
              <a:rPr lang="en-US" altLang="cs-CZ" sz="2200" dirty="0">
                <a:latin typeface="Arial" panose="020B0604020202020204" pitchFamily="34" charset="0"/>
              </a:rPr>
              <a:t>means you always think in global</a:t>
            </a:r>
            <a:r>
              <a:rPr lang="cs-CZ" altLang="cs-CZ" sz="2200" dirty="0">
                <a:latin typeface="Arial" panose="020B0604020202020204" pitchFamily="34" charset="0"/>
              </a:rPr>
              <a:t> </a:t>
            </a:r>
            <a:r>
              <a:rPr lang="cs-CZ" altLang="cs-CZ" sz="2200" dirty="0" err="1">
                <a:latin typeface="Arial" panose="020B0604020202020204" pitchFamily="34" charset="0"/>
              </a:rPr>
              <a:t>perspective</a:t>
            </a:r>
            <a:r>
              <a:rPr lang="cs-CZ" altLang="cs-CZ" sz="2200" dirty="0">
                <a:latin typeface="Arial" panose="020B0604020202020204" pitchFamily="34" charset="0"/>
              </a:rPr>
              <a:t> (</a:t>
            </a:r>
            <a:r>
              <a:rPr lang="cs-CZ" altLang="cs-CZ" sz="2200" dirty="0" err="1">
                <a:latin typeface="Arial" panose="020B0604020202020204" pitchFamily="34" charset="0"/>
              </a:rPr>
              <a:t>general</a:t>
            </a:r>
            <a:r>
              <a:rPr lang="cs-CZ" altLang="cs-CZ" sz="2200" dirty="0">
                <a:latin typeface="Arial" panose="020B0604020202020204" pitchFamily="34" charset="0"/>
              </a:rPr>
              <a:t> / </a:t>
            </a:r>
            <a:r>
              <a:rPr lang="cs-CZ" altLang="cs-CZ" sz="2200" dirty="0" err="1">
                <a:latin typeface="Arial" panose="020B0604020202020204" pitchFamily="34" charset="0"/>
              </a:rPr>
              <a:t>macro</a:t>
            </a:r>
            <a:r>
              <a:rPr lang="cs-CZ" altLang="cs-CZ" sz="2200" dirty="0">
                <a:latin typeface="Arial" panose="020B0604020202020204" pitchFamily="34" charset="0"/>
              </a:rPr>
              <a:t>)</a:t>
            </a:r>
            <a:r>
              <a:rPr lang="en-US" altLang="cs-CZ" sz="2200" dirty="0">
                <a:latin typeface="Arial" panose="020B0604020202020204" pitchFamily="34" charset="0"/>
              </a:rPr>
              <a:t>, not dealing with insignificant details</a:t>
            </a:r>
            <a:r>
              <a:rPr lang="cs-CZ" altLang="cs-CZ" sz="2200" dirty="0">
                <a:latin typeface="Arial" panose="020B0604020202020204" pitchFamily="34" charset="0"/>
              </a:rPr>
              <a:t> (</a:t>
            </a:r>
            <a:r>
              <a:rPr lang="cs-CZ" altLang="cs-CZ" sz="2200" dirty="0" err="1">
                <a:latin typeface="Arial" panose="020B0604020202020204" pitchFamily="34" charset="0"/>
              </a:rPr>
              <a:t>micro</a:t>
            </a:r>
            <a:r>
              <a:rPr lang="cs-CZ" altLang="cs-CZ" sz="2200" dirty="0">
                <a:latin typeface="Arial" panose="020B0604020202020204" pitchFamily="34" charset="0"/>
              </a:rPr>
              <a:t>)</a:t>
            </a:r>
            <a:r>
              <a:rPr lang="en-US" altLang="cs-CZ" sz="2200" dirty="0">
                <a:latin typeface="Arial" panose="020B0604020202020204" pitchFamily="34" charset="0"/>
              </a:rPr>
              <a:t>.</a:t>
            </a:r>
            <a:endParaRPr lang="cs-CZ" altLang="cs-CZ" sz="2200" dirty="0">
              <a:latin typeface="Arial" panose="020B0604020202020204" pitchFamily="34" charset="0"/>
            </a:endParaRPr>
          </a:p>
          <a:p>
            <a:pPr marL="285750" indent="-285750" eaLnBrk="1" hangingPunct="1">
              <a:spcBef>
                <a:spcPct val="0"/>
              </a:spcBef>
              <a:defRPr/>
            </a:pPr>
            <a:endParaRPr lang="en-US" altLang="cs-CZ" sz="2200" dirty="0">
              <a:latin typeface="Arial" panose="020B0604020202020204" pitchFamily="34" charset="0"/>
            </a:endParaRPr>
          </a:p>
          <a:p>
            <a:pPr marL="285750" indent="-285750" eaLnBrk="1" hangingPunct="1">
              <a:spcBef>
                <a:spcPct val="0"/>
              </a:spcBef>
              <a:defRPr/>
            </a:pPr>
            <a:r>
              <a:rPr lang="en-US" altLang="cs-CZ" sz="2200" dirty="0">
                <a:latin typeface="Arial" panose="020B0604020202020204" pitchFamily="34" charset="0"/>
              </a:rPr>
              <a:t>The principle of </a:t>
            </a:r>
            <a:r>
              <a:rPr lang="en-US" altLang="cs-CZ" sz="2200" b="1" dirty="0">
                <a:latin typeface="Arial" panose="020B0604020202020204" pitchFamily="34" charset="0"/>
              </a:rPr>
              <a:t>feedback thinking </a:t>
            </a:r>
            <a:r>
              <a:rPr lang="en-US" altLang="cs-CZ" sz="2200" dirty="0">
                <a:latin typeface="Arial" panose="020B0604020202020204" pitchFamily="34" charset="0"/>
              </a:rPr>
              <a:t>lies in the fact that after each step </a:t>
            </a:r>
            <a:r>
              <a:rPr lang="cs-CZ" altLang="cs-CZ" sz="2200" dirty="0">
                <a:latin typeface="Arial" panose="020B0604020202020204" pitchFamily="34" charset="0"/>
              </a:rPr>
              <a:t>of </a:t>
            </a:r>
            <a:r>
              <a:rPr lang="cs-CZ" altLang="cs-CZ" sz="2200" dirty="0" err="1">
                <a:latin typeface="Arial" panose="020B0604020202020204" pitchFamily="34" charset="0"/>
              </a:rPr>
              <a:t>our</a:t>
            </a:r>
            <a:r>
              <a:rPr lang="cs-CZ" altLang="cs-CZ" sz="2200" dirty="0">
                <a:latin typeface="Arial" panose="020B0604020202020204" pitchFamily="34" charset="0"/>
              </a:rPr>
              <a:t> </a:t>
            </a:r>
            <a:r>
              <a:rPr lang="en-US" altLang="cs-CZ" sz="2200" dirty="0">
                <a:latin typeface="Arial" panose="020B0604020202020204" pitchFamily="34" charset="0"/>
              </a:rPr>
              <a:t>strategy </a:t>
            </a:r>
            <a:r>
              <a:rPr lang="cs-CZ" altLang="cs-CZ" sz="2200" dirty="0" err="1">
                <a:latin typeface="Arial" panose="020B0604020202020204" pitchFamily="34" charset="0"/>
              </a:rPr>
              <a:t>we</a:t>
            </a:r>
            <a:r>
              <a:rPr lang="cs-CZ" altLang="cs-CZ" sz="2200" dirty="0">
                <a:latin typeface="Arial" panose="020B0604020202020204" pitchFamily="34" charset="0"/>
              </a:rPr>
              <a:t> </a:t>
            </a:r>
            <a:r>
              <a:rPr lang="cs-CZ" altLang="cs-CZ" sz="2200" dirty="0" err="1">
                <a:latin typeface="Arial" panose="020B0604020202020204" pitchFamily="34" charset="0"/>
              </a:rPr>
              <a:t>have</a:t>
            </a:r>
            <a:r>
              <a:rPr lang="cs-CZ" altLang="cs-CZ" sz="2200" dirty="0">
                <a:latin typeface="Arial" panose="020B0604020202020204" pitchFamily="34" charset="0"/>
              </a:rPr>
              <a:t> </a:t>
            </a:r>
            <a:r>
              <a:rPr lang="en-US" altLang="cs-CZ" sz="2200" dirty="0">
                <a:latin typeface="Arial" panose="020B0604020202020204" pitchFamily="34" charset="0"/>
              </a:rPr>
              <a:t>to return to the previous steps, </a:t>
            </a:r>
            <a:r>
              <a:rPr lang="cs-CZ" altLang="cs-CZ" sz="2200" dirty="0" err="1">
                <a:latin typeface="Arial" panose="020B0604020202020204" pitchFamily="34" charset="0"/>
              </a:rPr>
              <a:t>evaluate</a:t>
            </a:r>
            <a:r>
              <a:rPr lang="cs-CZ" altLang="cs-CZ" sz="2200" dirty="0">
                <a:latin typeface="Arial" panose="020B0604020202020204" pitchFamily="34" charset="0"/>
              </a:rPr>
              <a:t> </a:t>
            </a:r>
            <a:r>
              <a:rPr lang="cs-CZ" altLang="cs-CZ" sz="2200" dirty="0" err="1">
                <a:latin typeface="Arial" panose="020B0604020202020204" pitchFamily="34" charset="0"/>
              </a:rPr>
              <a:t>them</a:t>
            </a:r>
            <a:r>
              <a:rPr lang="cs-CZ" altLang="cs-CZ" sz="2200" dirty="0">
                <a:latin typeface="Arial" panose="020B0604020202020204" pitchFamily="34" charset="0"/>
              </a:rPr>
              <a:t>, </a:t>
            </a:r>
            <a:r>
              <a:rPr lang="en-US" altLang="cs-CZ" sz="2200" dirty="0">
                <a:latin typeface="Arial" panose="020B0604020202020204" pitchFamily="34" charset="0"/>
              </a:rPr>
              <a:t>and if necessary correct </a:t>
            </a:r>
            <a:r>
              <a:rPr lang="cs-CZ" altLang="cs-CZ" sz="2200" dirty="0" err="1">
                <a:latin typeface="Arial" panose="020B0604020202020204" pitchFamily="34" charset="0"/>
              </a:rPr>
              <a:t>them</a:t>
            </a:r>
            <a:r>
              <a:rPr lang="cs-CZ" altLang="cs-CZ" sz="2200" dirty="0">
                <a:latin typeface="Arial" panose="020B0604020202020204" pitchFamily="34" charset="0"/>
              </a:rPr>
              <a:t>.</a:t>
            </a:r>
            <a:endParaRPr lang="en-GB" altLang="cs-CZ" sz="1800" dirty="0">
              <a:latin typeface="Arial" panose="020B0604020202020204" pitchFamily="34" charset="0"/>
            </a:endParaRPr>
          </a:p>
        </p:txBody>
      </p:sp>
    </p:spTree>
    <p:extLst>
      <p:ext uri="{BB962C8B-B14F-4D97-AF65-F5344CB8AC3E}">
        <p14:creationId xmlns:p14="http://schemas.microsoft.com/office/powerpoint/2010/main" val="303564460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err="1">
                <a:latin typeface="Arial" pitchFamily="34" charset="0"/>
                <a:cs typeface="Arial" pitchFamily="34" charset="0"/>
              </a:rPr>
              <a:t>Strategic</a:t>
            </a:r>
            <a:r>
              <a:rPr lang="cs-CZ" b="1" dirty="0">
                <a:latin typeface="Arial" pitchFamily="34" charset="0"/>
                <a:cs typeface="Arial" pitchFamily="34" charset="0"/>
              </a:rPr>
              <a:t> Marketing Management</a:t>
            </a: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a:latin typeface="Arial" panose="020B0604020202020204" pitchFamily="34" charset="0"/>
              </a:rPr>
              <a:t>5. ITS AWESOME, ITS SUPER, ITS HYPED</a:t>
            </a:r>
          </a:p>
        </p:txBody>
      </p:sp>
      <p:sp>
        <p:nvSpPr>
          <p:cNvPr id="3079" name="TextovéPole 10"/>
          <p:cNvSpPr txBox="1">
            <a:spLocks noChangeArrowheads="1"/>
          </p:cNvSpPr>
          <p:nvPr/>
        </p:nvSpPr>
        <p:spPr bwMode="auto">
          <a:xfrm>
            <a:off x="503238" y="1512044"/>
            <a:ext cx="8477250" cy="4493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en-US" altLang="cs-CZ" sz="2200" b="1" dirty="0">
                <a:latin typeface="Arial" panose="020B0604020202020204" pitchFamily="34" charset="0"/>
              </a:rPr>
              <a:t>Hype</a:t>
            </a:r>
            <a:r>
              <a:rPr lang="en-US" altLang="cs-CZ" sz="2200" dirty="0">
                <a:latin typeface="Arial" panose="020B0604020202020204" pitchFamily="34" charset="0"/>
              </a:rPr>
              <a:t> - is a trick of </a:t>
            </a:r>
            <a:r>
              <a:rPr lang="cs-CZ" altLang="cs-CZ" sz="2200" dirty="0" err="1">
                <a:latin typeface="Arial" panose="020B0604020202020204" pitchFamily="34" charset="0"/>
              </a:rPr>
              <a:t>overstating</a:t>
            </a:r>
            <a:r>
              <a:rPr lang="cs-CZ" altLang="cs-CZ" sz="2200" dirty="0">
                <a:latin typeface="Arial" panose="020B0604020202020204" pitchFamily="34" charset="0"/>
              </a:rPr>
              <a:t> </a:t>
            </a:r>
            <a:r>
              <a:rPr lang="en-US" altLang="cs-CZ" sz="2200" dirty="0">
                <a:latin typeface="Arial" panose="020B0604020202020204" pitchFamily="34" charset="0"/>
              </a:rPr>
              <a:t>and anticipation, artificial stimulus or even excessive (unfounded) media coverage.</a:t>
            </a:r>
          </a:p>
          <a:p>
            <a:pPr marL="285750" indent="-285750" eaLnBrk="1" hangingPunct="1">
              <a:spcBef>
                <a:spcPct val="0"/>
              </a:spcBef>
              <a:defRPr/>
            </a:pPr>
            <a:r>
              <a:rPr lang="en-US" altLang="cs-CZ" sz="2200" dirty="0">
                <a:latin typeface="Arial" panose="020B0604020202020204" pitchFamily="34" charset="0"/>
              </a:rPr>
              <a:t>The term hype </a:t>
            </a:r>
            <a:r>
              <a:rPr lang="cs-CZ" altLang="cs-CZ" sz="2200" dirty="0">
                <a:latin typeface="Arial" panose="020B0604020202020204" pitchFamily="34" charset="0"/>
              </a:rPr>
              <a:t>had </a:t>
            </a:r>
            <a:r>
              <a:rPr lang="en-US" altLang="cs-CZ" sz="2200" dirty="0">
                <a:latin typeface="Arial" panose="020B0604020202020204" pitchFamily="34" charset="0"/>
              </a:rPr>
              <a:t>in any case become part of the Internet and the marketing jargon and </a:t>
            </a:r>
            <a:r>
              <a:rPr lang="cs-CZ" altLang="cs-CZ" sz="2200" dirty="0">
                <a:latin typeface="Arial" panose="020B0604020202020204" pitchFamily="34" charset="0"/>
              </a:rPr>
              <a:t>has </a:t>
            </a:r>
            <a:r>
              <a:rPr lang="cs-CZ" altLang="cs-CZ" sz="2200" dirty="0" err="1">
                <a:latin typeface="Arial" panose="020B0604020202020204" pitchFamily="34" charset="0"/>
              </a:rPr>
              <a:t>been</a:t>
            </a:r>
            <a:r>
              <a:rPr lang="cs-CZ" altLang="cs-CZ" sz="2200" dirty="0">
                <a:latin typeface="Arial" panose="020B0604020202020204" pitchFamily="34" charset="0"/>
              </a:rPr>
              <a:t> </a:t>
            </a:r>
            <a:r>
              <a:rPr lang="cs-CZ" altLang="cs-CZ" sz="2200" dirty="0" err="1">
                <a:latin typeface="Arial" panose="020B0604020202020204" pitchFamily="34" charset="0"/>
              </a:rPr>
              <a:t>domesticated</a:t>
            </a:r>
            <a:r>
              <a:rPr lang="cs-CZ" altLang="cs-CZ" sz="2200" dirty="0">
                <a:latin typeface="Arial" panose="020B0604020202020204" pitchFamily="34" charset="0"/>
              </a:rPr>
              <a:t> in </a:t>
            </a:r>
            <a:r>
              <a:rPr lang="cs-CZ" altLang="cs-CZ" sz="2200" dirty="0" err="1">
                <a:latin typeface="Arial" panose="020B0604020202020204" pitchFamily="34" charset="0"/>
              </a:rPr>
              <a:t>other</a:t>
            </a:r>
            <a:r>
              <a:rPr lang="cs-CZ" altLang="cs-CZ" sz="2200" dirty="0">
                <a:latin typeface="Arial" panose="020B0604020202020204" pitchFamily="34" charset="0"/>
              </a:rPr>
              <a:t> </a:t>
            </a:r>
            <a:r>
              <a:rPr lang="en-US" altLang="cs-CZ" sz="2200" dirty="0">
                <a:latin typeface="Arial" panose="020B0604020202020204" pitchFamily="34" charset="0"/>
              </a:rPr>
              <a:t>languages.</a:t>
            </a:r>
          </a:p>
          <a:p>
            <a:pPr marL="285750" indent="-285750" eaLnBrk="1" hangingPunct="1">
              <a:spcBef>
                <a:spcPct val="0"/>
              </a:spcBef>
              <a:defRPr/>
            </a:pPr>
            <a:r>
              <a:rPr lang="en-US" altLang="cs-CZ" sz="2200" dirty="0">
                <a:latin typeface="Arial" panose="020B0604020202020204" pitchFamily="34" charset="0"/>
              </a:rPr>
              <a:t>Now, everyone knows it when something </a:t>
            </a:r>
            <a:r>
              <a:rPr lang="cs-CZ" altLang="cs-CZ" sz="2200" dirty="0" err="1">
                <a:latin typeface="Arial" panose="020B0604020202020204" pitchFamily="34" charset="0"/>
              </a:rPr>
              <a:t>is</a:t>
            </a:r>
            <a:r>
              <a:rPr lang="cs-CZ" altLang="cs-CZ" sz="2200" dirty="0">
                <a:latin typeface="Arial" panose="020B0604020202020204" pitchFamily="34" charset="0"/>
              </a:rPr>
              <a:t> </a:t>
            </a:r>
            <a:r>
              <a:rPr lang="cs-CZ" altLang="cs-CZ" sz="2200" dirty="0" err="1">
                <a:latin typeface="Arial" panose="020B0604020202020204" pitchFamily="34" charset="0"/>
              </a:rPr>
              <a:t>hyped</a:t>
            </a:r>
            <a:r>
              <a:rPr lang="cs-CZ" altLang="cs-CZ" sz="2200" dirty="0">
                <a:latin typeface="Arial" panose="020B0604020202020204" pitchFamily="34" charset="0"/>
              </a:rPr>
              <a:t>.</a:t>
            </a:r>
            <a:r>
              <a:rPr lang="en-US" altLang="cs-CZ" sz="2200" dirty="0">
                <a:latin typeface="Arial" panose="020B0604020202020204" pitchFamily="34" charset="0"/>
              </a:rPr>
              <a:t> </a:t>
            </a:r>
            <a:r>
              <a:rPr lang="cs-CZ" altLang="cs-CZ" sz="2200" dirty="0">
                <a:latin typeface="Arial" panose="020B0604020202020204" pitchFamily="34" charset="0"/>
              </a:rPr>
              <a:t>But </a:t>
            </a:r>
            <a:r>
              <a:rPr lang="cs-CZ" altLang="cs-CZ" sz="2200" dirty="0" err="1">
                <a:latin typeface="Arial" panose="020B0604020202020204" pitchFamily="34" charset="0"/>
              </a:rPr>
              <a:t>beware</a:t>
            </a:r>
            <a:r>
              <a:rPr lang="cs-CZ" altLang="cs-CZ" sz="2200" dirty="0">
                <a:latin typeface="Arial" panose="020B0604020202020204" pitchFamily="34" charset="0"/>
              </a:rPr>
              <a:t>, </a:t>
            </a:r>
            <a:r>
              <a:rPr lang="en-US" altLang="cs-CZ" sz="2200" dirty="0">
                <a:latin typeface="Arial" panose="020B0604020202020204" pitchFamily="34" charset="0"/>
              </a:rPr>
              <a:t>the bubble </a:t>
            </a:r>
            <a:r>
              <a:rPr lang="cs-CZ" altLang="cs-CZ" sz="2200" dirty="0" err="1">
                <a:latin typeface="Arial" panose="020B0604020202020204" pitchFamily="34" charset="0"/>
              </a:rPr>
              <a:t>may</a:t>
            </a:r>
            <a:r>
              <a:rPr lang="cs-CZ" altLang="cs-CZ" sz="2200" dirty="0">
                <a:latin typeface="Arial" panose="020B0604020202020204" pitchFamily="34" charset="0"/>
              </a:rPr>
              <a:t> </a:t>
            </a:r>
            <a:r>
              <a:rPr lang="en-US" altLang="cs-CZ" sz="2200" dirty="0">
                <a:latin typeface="Arial" panose="020B0604020202020204" pitchFamily="34" charset="0"/>
              </a:rPr>
              <a:t>burst too soon.</a:t>
            </a:r>
            <a:endParaRPr lang="cs-CZ" altLang="cs-CZ" sz="2200" dirty="0">
              <a:latin typeface="Arial" panose="020B0604020202020204" pitchFamily="34" charset="0"/>
            </a:endParaRPr>
          </a:p>
          <a:p>
            <a:pPr marL="285750" indent="-285750" eaLnBrk="1" hangingPunct="1">
              <a:spcBef>
                <a:spcPct val="0"/>
              </a:spcBef>
              <a:defRPr/>
            </a:pPr>
            <a:r>
              <a:rPr lang="en-US" altLang="cs-CZ" sz="2200" dirty="0">
                <a:latin typeface="Arial" panose="020B0604020202020204" pitchFamily="34" charset="0"/>
              </a:rPr>
              <a:t>People want to be impressed by new</a:t>
            </a:r>
            <a:r>
              <a:rPr lang="cs-CZ" altLang="cs-CZ" sz="2200" dirty="0">
                <a:latin typeface="Arial" panose="020B0604020202020204" pitchFamily="34" charset="0"/>
              </a:rPr>
              <a:t> </a:t>
            </a:r>
            <a:r>
              <a:rPr lang="cs-CZ" altLang="cs-CZ" sz="2200" dirty="0" err="1">
                <a:latin typeface="Arial" panose="020B0604020202020204" pitchFamily="34" charset="0"/>
              </a:rPr>
              <a:t>stuff</a:t>
            </a:r>
            <a:r>
              <a:rPr lang="en-US" altLang="cs-CZ" sz="2200" dirty="0">
                <a:latin typeface="Arial" panose="020B0604020202020204" pitchFamily="34" charset="0"/>
              </a:rPr>
              <a:t> and hope for a better tomorrow</a:t>
            </a:r>
            <a:r>
              <a:rPr lang="cs-CZ" altLang="cs-CZ" sz="2200" dirty="0">
                <a:latin typeface="Arial" panose="020B0604020202020204" pitchFamily="34" charset="0"/>
              </a:rPr>
              <a:t>. </a:t>
            </a:r>
            <a:r>
              <a:rPr lang="cs-CZ" altLang="cs-CZ" sz="2200" dirty="0" err="1">
                <a:latin typeface="Arial" panose="020B0604020202020204" pitchFamily="34" charset="0"/>
              </a:rPr>
              <a:t>Every</a:t>
            </a:r>
            <a:r>
              <a:rPr lang="en-US" altLang="cs-CZ" sz="2200" dirty="0">
                <a:latin typeface="Arial" panose="020B0604020202020204" pitchFamily="34" charset="0"/>
              </a:rPr>
              <a:t> week </a:t>
            </a:r>
            <a:r>
              <a:rPr lang="en-US" altLang="cs-CZ" sz="2200" dirty="0" err="1">
                <a:latin typeface="Arial" panose="020B0604020202020204" pitchFamily="34" charset="0"/>
              </a:rPr>
              <a:t>th</a:t>
            </a:r>
            <a:r>
              <a:rPr lang="cs-CZ" altLang="cs-CZ" sz="2200" dirty="0" err="1">
                <a:latin typeface="Arial" panose="020B0604020202020204" pitchFamily="34" charset="0"/>
              </a:rPr>
              <a:t>ere</a:t>
            </a:r>
            <a:r>
              <a:rPr lang="cs-CZ" altLang="cs-CZ" sz="2200" dirty="0">
                <a:latin typeface="Arial" panose="020B0604020202020204" pitchFamily="34" charset="0"/>
              </a:rPr>
              <a:t> </a:t>
            </a:r>
            <a:r>
              <a:rPr lang="cs-CZ" altLang="cs-CZ" sz="2200" dirty="0" err="1">
                <a:latin typeface="Arial" panose="020B0604020202020204" pitchFamily="34" charset="0"/>
              </a:rPr>
              <a:t>is</a:t>
            </a:r>
            <a:r>
              <a:rPr lang="cs-CZ" altLang="cs-CZ" sz="2200" dirty="0">
                <a:latin typeface="Arial" panose="020B0604020202020204" pitchFamily="34" charset="0"/>
              </a:rPr>
              <a:t> </a:t>
            </a:r>
            <a:r>
              <a:rPr lang="cs-CZ" altLang="cs-CZ" sz="2200" dirty="0" err="1">
                <a:latin typeface="Arial" panose="020B0604020202020204" pitchFamily="34" charset="0"/>
              </a:rPr>
              <a:t>at</a:t>
            </a:r>
            <a:r>
              <a:rPr lang="cs-CZ" altLang="cs-CZ" sz="2200" dirty="0">
                <a:latin typeface="Arial" panose="020B0604020202020204" pitchFamily="34" charset="0"/>
              </a:rPr>
              <a:t> least </a:t>
            </a:r>
            <a:r>
              <a:rPr lang="en-US" altLang="cs-CZ" sz="2200" dirty="0">
                <a:latin typeface="Arial" panose="020B0604020202020204" pitchFamily="34" charset="0"/>
              </a:rPr>
              <a:t>one futuristic project on Kickstarter. The authors give a short video, a few renderings and promise that within a year </a:t>
            </a:r>
            <a:r>
              <a:rPr lang="cs-CZ" altLang="cs-CZ" sz="2200" dirty="0" err="1">
                <a:latin typeface="Arial" panose="020B0604020202020204" pitchFamily="34" charset="0"/>
              </a:rPr>
              <a:t>they</a:t>
            </a:r>
            <a:r>
              <a:rPr lang="cs-CZ" altLang="cs-CZ" sz="2200" dirty="0">
                <a:latin typeface="Arial" panose="020B0604020202020204" pitchFamily="34" charset="0"/>
              </a:rPr>
              <a:t> </a:t>
            </a:r>
            <a:r>
              <a:rPr lang="cs-CZ" altLang="cs-CZ" sz="2200" dirty="0" err="1">
                <a:latin typeface="Arial" panose="020B0604020202020204" pitchFamily="34" charset="0"/>
              </a:rPr>
              <a:t>will</a:t>
            </a:r>
            <a:r>
              <a:rPr lang="cs-CZ" altLang="cs-CZ" sz="2200" dirty="0">
                <a:latin typeface="Arial" panose="020B0604020202020204" pitchFamily="34" charset="0"/>
              </a:rPr>
              <a:t> </a:t>
            </a:r>
            <a:r>
              <a:rPr lang="en-US" altLang="cs-CZ" sz="2200" dirty="0">
                <a:latin typeface="Arial" panose="020B0604020202020204" pitchFamily="34" charset="0"/>
              </a:rPr>
              <a:t>change the world. </a:t>
            </a:r>
            <a:r>
              <a:rPr lang="cs-CZ" altLang="cs-CZ" sz="2200" dirty="0">
                <a:latin typeface="Arial" panose="020B0604020202020204" pitchFamily="34" charset="0"/>
              </a:rPr>
              <a:t>Media love </a:t>
            </a:r>
            <a:r>
              <a:rPr lang="cs-CZ" altLang="cs-CZ" sz="2200" dirty="0" err="1">
                <a:latin typeface="Arial" panose="020B0604020202020204" pitchFamily="34" charset="0"/>
              </a:rPr>
              <a:t>this</a:t>
            </a:r>
            <a:r>
              <a:rPr lang="cs-CZ" altLang="cs-CZ" sz="2200" dirty="0">
                <a:latin typeface="Arial" panose="020B0604020202020204" pitchFamily="34" charset="0"/>
              </a:rPr>
              <a:t> </a:t>
            </a:r>
            <a:r>
              <a:rPr lang="cs-CZ" altLang="cs-CZ" sz="2200" dirty="0" err="1">
                <a:latin typeface="Arial" panose="020B0604020202020204" pitchFamily="34" charset="0"/>
              </a:rPr>
              <a:t>because</a:t>
            </a:r>
            <a:r>
              <a:rPr lang="cs-CZ" altLang="cs-CZ" sz="2200" dirty="0">
                <a:latin typeface="Arial" panose="020B0604020202020204" pitchFamily="34" charset="0"/>
              </a:rPr>
              <a:t> </a:t>
            </a:r>
            <a:r>
              <a:rPr lang="cs-CZ" altLang="cs-CZ" sz="2200" dirty="0" err="1">
                <a:latin typeface="Arial" panose="020B0604020202020204" pitchFamily="34" charset="0"/>
              </a:rPr>
              <a:t>they</a:t>
            </a:r>
            <a:r>
              <a:rPr lang="cs-CZ" altLang="cs-CZ" sz="2200" dirty="0">
                <a:latin typeface="Arial" panose="020B0604020202020204" pitchFamily="34" charset="0"/>
              </a:rPr>
              <a:t> </a:t>
            </a:r>
            <a:r>
              <a:rPr lang="cs-CZ" altLang="cs-CZ" sz="2200" dirty="0" err="1">
                <a:latin typeface="Arial" panose="020B0604020202020204" pitchFamily="34" charset="0"/>
              </a:rPr>
              <a:t>know</a:t>
            </a:r>
            <a:r>
              <a:rPr lang="cs-CZ" altLang="cs-CZ" sz="2200" dirty="0">
                <a:latin typeface="Arial" panose="020B0604020202020204" pitchFamily="34" charset="0"/>
              </a:rPr>
              <a:t> </a:t>
            </a:r>
            <a:r>
              <a:rPr lang="cs-CZ" altLang="cs-CZ" sz="2200" dirty="0" err="1">
                <a:latin typeface="Arial" panose="020B0604020202020204" pitchFamily="34" charset="0"/>
              </a:rPr>
              <a:t>what</a:t>
            </a:r>
            <a:r>
              <a:rPr lang="cs-CZ" altLang="cs-CZ" sz="2200" dirty="0">
                <a:latin typeface="Arial" panose="020B0604020202020204" pitchFamily="34" charset="0"/>
              </a:rPr>
              <a:t> </a:t>
            </a:r>
            <a:r>
              <a:rPr lang="cs-CZ" altLang="cs-CZ" sz="2200" dirty="0" err="1">
                <a:latin typeface="Arial" panose="020B0604020202020204" pitchFamily="34" charset="0"/>
              </a:rPr>
              <a:t>their</a:t>
            </a:r>
            <a:r>
              <a:rPr lang="cs-CZ" altLang="cs-CZ" sz="2200" dirty="0">
                <a:latin typeface="Arial" panose="020B0604020202020204" pitchFamily="34" charset="0"/>
              </a:rPr>
              <a:t> </a:t>
            </a:r>
            <a:r>
              <a:rPr lang="cs-CZ" altLang="cs-CZ" sz="2200" dirty="0" err="1">
                <a:latin typeface="Arial" panose="020B0604020202020204" pitchFamily="34" charset="0"/>
              </a:rPr>
              <a:t>readers</a:t>
            </a:r>
            <a:r>
              <a:rPr lang="cs-CZ" altLang="cs-CZ" sz="2200" dirty="0">
                <a:latin typeface="Arial" panose="020B0604020202020204" pitchFamily="34" charset="0"/>
              </a:rPr>
              <a:t> love to </a:t>
            </a:r>
            <a:r>
              <a:rPr lang="cs-CZ" altLang="cs-CZ" sz="2200" dirty="0" err="1">
                <a:latin typeface="Arial" panose="020B0604020202020204" pitchFamily="34" charset="0"/>
              </a:rPr>
              <a:t>hear</a:t>
            </a:r>
            <a:r>
              <a:rPr lang="en-US" altLang="cs-CZ" sz="2200" dirty="0">
                <a:latin typeface="Arial" panose="020B0604020202020204" pitchFamily="34" charset="0"/>
              </a:rPr>
              <a:t>, and </a:t>
            </a:r>
            <a:r>
              <a:rPr lang="cs-CZ" altLang="cs-CZ" sz="2200" dirty="0" err="1">
                <a:latin typeface="Arial" panose="020B0604020202020204" pitchFamily="34" charset="0"/>
              </a:rPr>
              <a:t>the</a:t>
            </a:r>
            <a:r>
              <a:rPr lang="cs-CZ" altLang="cs-CZ" sz="2200" dirty="0">
                <a:latin typeface="Arial" panose="020B0604020202020204" pitchFamily="34" charset="0"/>
              </a:rPr>
              <a:t> </a:t>
            </a:r>
            <a:r>
              <a:rPr lang="en-US" altLang="cs-CZ" sz="2200" dirty="0">
                <a:latin typeface="Arial" panose="020B0604020202020204" pitchFamily="34" charset="0"/>
              </a:rPr>
              <a:t>spiral </a:t>
            </a:r>
            <a:r>
              <a:rPr lang="cs-CZ" altLang="cs-CZ" sz="2200" dirty="0">
                <a:latin typeface="Arial" panose="020B0604020202020204" pitchFamily="34" charset="0"/>
              </a:rPr>
              <a:t>of </a:t>
            </a:r>
            <a:r>
              <a:rPr lang="en-US" altLang="cs-CZ" sz="2200" dirty="0">
                <a:latin typeface="Arial" panose="020B0604020202020204" pitchFamily="34" charset="0"/>
              </a:rPr>
              <a:t>desires and expectations starts - </a:t>
            </a:r>
            <a:r>
              <a:rPr lang="en-US" altLang="cs-CZ" sz="2200" b="1" dirty="0">
                <a:latin typeface="Arial" panose="020B0604020202020204" pitchFamily="34" charset="0"/>
              </a:rPr>
              <a:t>hype</a:t>
            </a:r>
            <a:r>
              <a:rPr lang="en-US" altLang="cs-CZ" sz="2200" dirty="0">
                <a:latin typeface="Arial" panose="020B0604020202020204" pitchFamily="34" charset="0"/>
              </a:rPr>
              <a:t>.</a:t>
            </a:r>
            <a:endParaRPr lang="en-GB" altLang="cs-CZ" sz="2200" dirty="0">
              <a:latin typeface="Arial" panose="020B0604020202020204" pitchFamily="34" charset="0"/>
            </a:endParaRPr>
          </a:p>
        </p:txBody>
      </p:sp>
    </p:spTree>
    <p:extLst>
      <p:ext uri="{BB962C8B-B14F-4D97-AF65-F5344CB8AC3E}">
        <p14:creationId xmlns:p14="http://schemas.microsoft.com/office/powerpoint/2010/main" val="417234548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err="1">
                <a:latin typeface="Arial" pitchFamily="34" charset="0"/>
                <a:cs typeface="Arial" pitchFamily="34" charset="0"/>
              </a:rPr>
              <a:t>Strategic</a:t>
            </a:r>
            <a:r>
              <a:rPr lang="cs-CZ" b="1" dirty="0">
                <a:latin typeface="Arial" pitchFamily="34" charset="0"/>
                <a:cs typeface="Arial" pitchFamily="34" charset="0"/>
              </a:rPr>
              <a:t> Marketing Management</a:t>
            </a: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a:latin typeface="Arial" panose="020B0604020202020204" pitchFamily="34" charset="0"/>
              </a:rPr>
              <a:t>5. ITS AWESOME, ITS SUPER, ITS HYPED</a:t>
            </a:r>
          </a:p>
        </p:txBody>
      </p:sp>
      <p:sp>
        <p:nvSpPr>
          <p:cNvPr id="3079" name="TextovéPole 10"/>
          <p:cNvSpPr txBox="1">
            <a:spLocks noChangeArrowheads="1"/>
          </p:cNvSpPr>
          <p:nvPr/>
        </p:nvSpPr>
        <p:spPr bwMode="auto">
          <a:xfrm>
            <a:off x="503238" y="1512044"/>
            <a:ext cx="8477250" cy="4493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en-US" altLang="cs-CZ" sz="2200" b="1" dirty="0">
                <a:latin typeface="Arial" panose="020B0604020202020204" pitchFamily="34" charset="0"/>
              </a:rPr>
              <a:t>Hype</a:t>
            </a:r>
            <a:r>
              <a:rPr lang="en-US" altLang="cs-CZ" sz="2200" dirty="0">
                <a:latin typeface="Arial" panose="020B0604020202020204" pitchFamily="34" charset="0"/>
              </a:rPr>
              <a:t> - is a trick of </a:t>
            </a:r>
            <a:r>
              <a:rPr lang="cs-CZ" altLang="cs-CZ" sz="2200" dirty="0" err="1">
                <a:latin typeface="Arial" panose="020B0604020202020204" pitchFamily="34" charset="0"/>
              </a:rPr>
              <a:t>overstating</a:t>
            </a:r>
            <a:r>
              <a:rPr lang="cs-CZ" altLang="cs-CZ" sz="2200" dirty="0">
                <a:latin typeface="Arial" panose="020B0604020202020204" pitchFamily="34" charset="0"/>
              </a:rPr>
              <a:t> </a:t>
            </a:r>
            <a:r>
              <a:rPr lang="en-US" altLang="cs-CZ" sz="2200" dirty="0">
                <a:latin typeface="Arial" panose="020B0604020202020204" pitchFamily="34" charset="0"/>
              </a:rPr>
              <a:t>and anticipation, artificial stimulus or even excessive (unfounded) media coverage.</a:t>
            </a:r>
          </a:p>
          <a:p>
            <a:pPr marL="285750" indent="-285750" eaLnBrk="1" hangingPunct="1">
              <a:spcBef>
                <a:spcPct val="0"/>
              </a:spcBef>
              <a:defRPr/>
            </a:pPr>
            <a:r>
              <a:rPr lang="en-US" altLang="cs-CZ" sz="2200" dirty="0">
                <a:latin typeface="Arial" panose="020B0604020202020204" pitchFamily="34" charset="0"/>
              </a:rPr>
              <a:t>The term hype </a:t>
            </a:r>
            <a:r>
              <a:rPr lang="cs-CZ" altLang="cs-CZ" sz="2200" dirty="0">
                <a:latin typeface="Arial" panose="020B0604020202020204" pitchFamily="34" charset="0"/>
              </a:rPr>
              <a:t>had </a:t>
            </a:r>
            <a:r>
              <a:rPr lang="en-US" altLang="cs-CZ" sz="2200" dirty="0">
                <a:latin typeface="Arial" panose="020B0604020202020204" pitchFamily="34" charset="0"/>
              </a:rPr>
              <a:t>in any case become part of the Internet and the marketing jargon and </a:t>
            </a:r>
            <a:r>
              <a:rPr lang="cs-CZ" altLang="cs-CZ" sz="2200" dirty="0">
                <a:latin typeface="Arial" panose="020B0604020202020204" pitchFamily="34" charset="0"/>
              </a:rPr>
              <a:t>has </a:t>
            </a:r>
            <a:r>
              <a:rPr lang="cs-CZ" altLang="cs-CZ" sz="2200" dirty="0" err="1">
                <a:latin typeface="Arial" panose="020B0604020202020204" pitchFamily="34" charset="0"/>
              </a:rPr>
              <a:t>been</a:t>
            </a:r>
            <a:r>
              <a:rPr lang="cs-CZ" altLang="cs-CZ" sz="2200" dirty="0">
                <a:latin typeface="Arial" panose="020B0604020202020204" pitchFamily="34" charset="0"/>
              </a:rPr>
              <a:t> </a:t>
            </a:r>
            <a:r>
              <a:rPr lang="cs-CZ" altLang="cs-CZ" sz="2200" dirty="0" err="1">
                <a:latin typeface="Arial" panose="020B0604020202020204" pitchFamily="34" charset="0"/>
              </a:rPr>
              <a:t>domesticated</a:t>
            </a:r>
            <a:r>
              <a:rPr lang="cs-CZ" altLang="cs-CZ" sz="2200" dirty="0">
                <a:latin typeface="Arial" panose="020B0604020202020204" pitchFamily="34" charset="0"/>
              </a:rPr>
              <a:t> in </a:t>
            </a:r>
            <a:r>
              <a:rPr lang="cs-CZ" altLang="cs-CZ" sz="2200" dirty="0" err="1">
                <a:latin typeface="Arial" panose="020B0604020202020204" pitchFamily="34" charset="0"/>
              </a:rPr>
              <a:t>other</a:t>
            </a:r>
            <a:r>
              <a:rPr lang="cs-CZ" altLang="cs-CZ" sz="2200" dirty="0">
                <a:latin typeface="Arial" panose="020B0604020202020204" pitchFamily="34" charset="0"/>
              </a:rPr>
              <a:t> </a:t>
            </a:r>
            <a:r>
              <a:rPr lang="en-US" altLang="cs-CZ" sz="2200" dirty="0">
                <a:latin typeface="Arial" panose="020B0604020202020204" pitchFamily="34" charset="0"/>
              </a:rPr>
              <a:t>languages.</a:t>
            </a:r>
          </a:p>
          <a:p>
            <a:pPr marL="285750" indent="-285750" eaLnBrk="1" hangingPunct="1">
              <a:spcBef>
                <a:spcPct val="0"/>
              </a:spcBef>
              <a:defRPr/>
            </a:pPr>
            <a:r>
              <a:rPr lang="en-US" altLang="cs-CZ" sz="2200" dirty="0">
                <a:latin typeface="Arial" panose="020B0604020202020204" pitchFamily="34" charset="0"/>
              </a:rPr>
              <a:t>Now, everyone knows it when something </a:t>
            </a:r>
            <a:r>
              <a:rPr lang="cs-CZ" altLang="cs-CZ" sz="2200" dirty="0" err="1">
                <a:latin typeface="Arial" panose="020B0604020202020204" pitchFamily="34" charset="0"/>
              </a:rPr>
              <a:t>is</a:t>
            </a:r>
            <a:r>
              <a:rPr lang="cs-CZ" altLang="cs-CZ" sz="2200" dirty="0">
                <a:latin typeface="Arial" panose="020B0604020202020204" pitchFamily="34" charset="0"/>
              </a:rPr>
              <a:t> </a:t>
            </a:r>
            <a:r>
              <a:rPr lang="cs-CZ" altLang="cs-CZ" sz="2200" dirty="0" err="1">
                <a:latin typeface="Arial" panose="020B0604020202020204" pitchFamily="34" charset="0"/>
              </a:rPr>
              <a:t>hyped</a:t>
            </a:r>
            <a:r>
              <a:rPr lang="cs-CZ" altLang="cs-CZ" sz="2200" dirty="0">
                <a:latin typeface="Arial" panose="020B0604020202020204" pitchFamily="34" charset="0"/>
              </a:rPr>
              <a:t>.</a:t>
            </a:r>
            <a:r>
              <a:rPr lang="en-US" altLang="cs-CZ" sz="2200" dirty="0">
                <a:latin typeface="Arial" panose="020B0604020202020204" pitchFamily="34" charset="0"/>
              </a:rPr>
              <a:t> </a:t>
            </a:r>
            <a:r>
              <a:rPr lang="cs-CZ" altLang="cs-CZ" sz="2200" dirty="0">
                <a:latin typeface="Arial" panose="020B0604020202020204" pitchFamily="34" charset="0"/>
              </a:rPr>
              <a:t>But </a:t>
            </a:r>
            <a:r>
              <a:rPr lang="cs-CZ" altLang="cs-CZ" sz="2200" dirty="0" err="1">
                <a:latin typeface="Arial" panose="020B0604020202020204" pitchFamily="34" charset="0"/>
              </a:rPr>
              <a:t>beware</a:t>
            </a:r>
            <a:r>
              <a:rPr lang="cs-CZ" altLang="cs-CZ" sz="2200" dirty="0">
                <a:latin typeface="Arial" panose="020B0604020202020204" pitchFamily="34" charset="0"/>
              </a:rPr>
              <a:t>, </a:t>
            </a:r>
            <a:r>
              <a:rPr lang="en-US" altLang="cs-CZ" sz="2200" dirty="0">
                <a:latin typeface="Arial" panose="020B0604020202020204" pitchFamily="34" charset="0"/>
              </a:rPr>
              <a:t>the bubble </a:t>
            </a:r>
            <a:r>
              <a:rPr lang="cs-CZ" altLang="cs-CZ" sz="2200" dirty="0" err="1">
                <a:latin typeface="Arial" panose="020B0604020202020204" pitchFamily="34" charset="0"/>
              </a:rPr>
              <a:t>may</a:t>
            </a:r>
            <a:r>
              <a:rPr lang="cs-CZ" altLang="cs-CZ" sz="2200" dirty="0">
                <a:latin typeface="Arial" panose="020B0604020202020204" pitchFamily="34" charset="0"/>
              </a:rPr>
              <a:t> </a:t>
            </a:r>
            <a:r>
              <a:rPr lang="en-US" altLang="cs-CZ" sz="2200" dirty="0">
                <a:latin typeface="Arial" panose="020B0604020202020204" pitchFamily="34" charset="0"/>
              </a:rPr>
              <a:t>burst too soon.</a:t>
            </a:r>
            <a:endParaRPr lang="cs-CZ" altLang="cs-CZ" sz="2200" dirty="0">
              <a:latin typeface="Arial" panose="020B0604020202020204" pitchFamily="34" charset="0"/>
            </a:endParaRPr>
          </a:p>
          <a:p>
            <a:pPr marL="285750" indent="-285750" eaLnBrk="1" hangingPunct="1">
              <a:spcBef>
                <a:spcPct val="0"/>
              </a:spcBef>
              <a:defRPr/>
            </a:pPr>
            <a:r>
              <a:rPr lang="en-US" altLang="cs-CZ" sz="2200" dirty="0">
                <a:latin typeface="Arial" panose="020B0604020202020204" pitchFamily="34" charset="0"/>
              </a:rPr>
              <a:t>People want to be impressed by new</a:t>
            </a:r>
            <a:r>
              <a:rPr lang="cs-CZ" altLang="cs-CZ" sz="2200" dirty="0">
                <a:latin typeface="Arial" panose="020B0604020202020204" pitchFamily="34" charset="0"/>
              </a:rPr>
              <a:t> </a:t>
            </a:r>
            <a:r>
              <a:rPr lang="cs-CZ" altLang="cs-CZ" sz="2200" dirty="0" err="1">
                <a:latin typeface="Arial" panose="020B0604020202020204" pitchFamily="34" charset="0"/>
              </a:rPr>
              <a:t>stuff</a:t>
            </a:r>
            <a:r>
              <a:rPr lang="en-US" altLang="cs-CZ" sz="2200" dirty="0">
                <a:latin typeface="Arial" panose="020B0604020202020204" pitchFamily="34" charset="0"/>
              </a:rPr>
              <a:t> and hope for a better tomorrow</a:t>
            </a:r>
            <a:r>
              <a:rPr lang="cs-CZ" altLang="cs-CZ" sz="2200" dirty="0">
                <a:latin typeface="Arial" panose="020B0604020202020204" pitchFamily="34" charset="0"/>
              </a:rPr>
              <a:t>. </a:t>
            </a:r>
            <a:r>
              <a:rPr lang="cs-CZ" altLang="cs-CZ" sz="2200" dirty="0" err="1">
                <a:latin typeface="Arial" panose="020B0604020202020204" pitchFamily="34" charset="0"/>
              </a:rPr>
              <a:t>Every</a:t>
            </a:r>
            <a:r>
              <a:rPr lang="en-US" altLang="cs-CZ" sz="2200" dirty="0">
                <a:latin typeface="Arial" panose="020B0604020202020204" pitchFamily="34" charset="0"/>
              </a:rPr>
              <a:t> week </a:t>
            </a:r>
            <a:r>
              <a:rPr lang="en-US" altLang="cs-CZ" sz="2200" dirty="0" err="1">
                <a:latin typeface="Arial" panose="020B0604020202020204" pitchFamily="34" charset="0"/>
              </a:rPr>
              <a:t>th</a:t>
            </a:r>
            <a:r>
              <a:rPr lang="cs-CZ" altLang="cs-CZ" sz="2200" dirty="0" err="1">
                <a:latin typeface="Arial" panose="020B0604020202020204" pitchFamily="34" charset="0"/>
              </a:rPr>
              <a:t>ere</a:t>
            </a:r>
            <a:r>
              <a:rPr lang="cs-CZ" altLang="cs-CZ" sz="2200" dirty="0">
                <a:latin typeface="Arial" panose="020B0604020202020204" pitchFamily="34" charset="0"/>
              </a:rPr>
              <a:t> </a:t>
            </a:r>
            <a:r>
              <a:rPr lang="cs-CZ" altLang="cs-CZ" sz="2200" dirty="0" err="1">
                <a:latin typeface="Arial" panose="020B0604020202020204" pitchFamily="34" charset="0"/>
              </a:rPr>
              <a:t>is</a:t>
            </a:r>
            <a:r>
              <a:rPr lang="cs-CZ" altLang="cs-CZ" sz="2200" dirty="0">
                <a:latin typeface="Arial" panose="020B0604020202020204" pitchFamily="34" charset="0"/>
              </a:rPr>
              <a:t> </a:t>
            </a:r>
            <a:r>
              <a:rPr lang="cs-CZ" altLang="cs-CZ" sz="2200" dirty="0" err="1">
                <a:latin typeface="Arial" panose="020B0604020202020204" pitchFamily="34" charset="0"/>
              </a:rPr>
              <a:t>at</a:t>
            </a:r>
            <a:r>
              <a:rPr lang="cs-CZ" altLang="cs-CZ" sz="2200" dirty="0">
                <a:latin typeface="Arial" panose="020B0604020202020204" pitchFamily="34" charset="0"/>
              </a:rPr>
              <a:t> least </a:t>
            </a:r>
            <a:r>
              <a:rPr lang="en-US" altLang="cs-CZ" sz="2200" dirty="0">
                <a:latin typeface="Arial" panose="020B0604020202020204" pitchFamily="34" charset="0"/>
              </a:rPr>
              <a:t>one futuristic project on Kickstarter. The authors give a short video, a few renderings and promise that within a year </a:t>
            </a:r>
            <a:r>
              <a:rPr lang="cs-CZ" altLang="cs-CZ" sz="2200" dirty="0" err="1">
                <a:latin typeface="Arial" panose="020B0604020202020204" pitchFamily="34" charset="0"/>
              </a:rPr>
              <a:t>they</a:t>
            </a:r>
            <a:r>
              <a:rPr lang="cs-CZ" altLang="cs-CZ" sz="2200" dirty="0">
                <a:latin typeface="Arial" panose="020B0604020202020204" pitchFamily="34" charset="0"/>
              </a:rPr>
              <a:t> </a:t>
            </a:r>
            <a:r>
              <a:rPr lang="cs-CZ" altLang="cs-CZ" sz="2200" dirty="0" err="1">
                <a:latin typeface="Arial" panose="020B0604020202020204" pitchFamily="34" charset="0"/>
              </a:rPr>
              <a:t>will</a:t>
            </a:r>
            <a:r>
              <a:rPr lang="cs-CZ" altLang="cs-CZ" sz="2200" dirty="0">
                <a:latin typeface="Arial" panose="020B0604020202020204" pitchFamily="34" charset="0"/>
              </a:rPr>
              <a:t> </a:t>
            </a:r>
            <a:r>
              <a:rPr lang="en-US" altLang="cs-CZ" sz="2200" dirty="0">
                <a:latin typeface="Arial" panose="020B0604020202020204" pitchFamily="34" charset="0"/>
              </a:rPr>
              <a:t>change the world. </a:t>
            </a:r>
            <a:r>
              <a:rPr lang="cs-CZ" altLang="cs-CZ" sz="2200" dirty="0">
                <a:latin typeface="Arial" panose="020B0604020202020204" pitchFamily="34" charset="0"/>
              </a:rPr>
              <a:t>Media love </a:t>
            </a:r>
            <a:r>
              <a:rPr lang="cs-CZ" altLang="cs-CZ" sz="2200" dirty="0" err="1">
                <a:latin typeface="Arial" panose="020B0604020202020204" pitchFamily="34" charset="0"/>
              </a:rPr>
              <a:t>this</a:t>
            </a:r>
            <a:r>
              <a:rPr lang="cs-CZ" altLang="cs-CZ" sz="2200" dirty="0">
                <a:latin typeface="Arial" panose="020B0604020202020204" pitchFamily="34" charset="0"/>
              </a:rPr>
              <a:t> </a:t>
            </a:r>
            <a:r>
              <a:rPr lang="cs-CZ" altLang="cs-CZ" sz="2200" dirty="0" err="1">
                <a:latin typeface="Arial" panose="020B0604020202020204" pitchFamily="34" charset="0"/>
              </a:rPr>
              <a:t>because</a:t>
            </a:r>
            <a:r>
              <a:rPr lang="cs-CZ" altLang="cs-CZ" sz="2200" dirty="0">
                <a:latin typeface="Arial" panose="020B0604020202020204" pitchFamily="34" charset="0"/>
              </a:rPr>
              <a:t> </a:t>
            </a:r>
            <a:r>
              <a:rPr lang="cs-CZ" altLang="cs-CZ" sz="2200" dirty="0" err="1">
                <a:latin typeface="Arial" panose="020B0604020202020204" pitchFamily="34" charset="0"/>
              </a:rPr>
              <a:t>they</a:t>
            </a:r>
            <a:r>
              <a:rPr lang="cs-CZ" altLang="cs-CZ" sz="2200" dirty="0">
                <a:latin typeface="Arial" panose="020B0604020202020204" pitchFamily="34" charset="0"/>
              </a:rPr>
              <a:t> </a:t>
            </a:r>
            <a:r>
              <a:rPr lang="cs-CZ" altLang="cs-CZ" sz="2200" dirty="0" err="1">
                <a:latin typeface="Arial" panose="020B0604020202020204" pitchFamily="34" charset="0"/>
              </a:rPr>
              <a:t>know</a:t>
            </a:r>
            <a:r>
              <a:rPr lang="cs-CZ" altLang="cs-CZ" sz="2200" dirty="0">
                <a:latin typeface="Arial" panose="020B0604020202020204" pitchFamily="34" charset="0"/>
              </a:rPr>
              <a:t> </a:t>
            </a:r>
            <a:r>
              <a:rPr lang="cs-CZ" altLang="cs-CZ" sz="2200" dirty="0" err="1">
                <a:latin typeface="Arial" panose="020B0604020202020204" pitchFamily="34" charset="0"/>
              </a:rPr>
              <a:t>what</a:t>
            </a:r>
            <a:r>
              <a:rPr lang="cs-CZ" altLang="cs-CZ" sz="2200" dirty="0">
                <a:latin typeface="Arial" panose="020B0604020202020204" pitchFamily="34" charset="0"/>
              </a:rPr>
              <a:t> </a:t>
            </a:r>
            <a:r>
              <a:rPr lang="cs-CZ" altLang="cs-CZ" sz="2200" dirty="0" err="1">
                <a:latin typeface="Arial" panose="020B0604020202020204" pitchFamily="34" charset="0"/>
              </a:rPr>
              <a:t>their</a:t>
            </a:r>
            <a:r>
              <a:rPr lang="cs-CZ" altLang="cs-CZ" sz="2200" dirty="0">
                <a:latin typeface="Arial" panose="020B0604020202020204" pitchFamily="34" charset="0"/>
              </a:rPr>
              <a:t> </a:t>
            </a:r>
            <a:r>
              <a:rPr lang="cs-CZ" altLang="cs-CZ" sz="2200" dirty="0" err="1">
                <a:latin typeface="Arial" panose="020B0604020202020204" pitchFamily="34" charset="0"/>
              </a:rPr>
              <a:t>readers</a:t>
            </a:r>
            <a:r>
              <a:rPr lang="cs-CZ" altLang="cs-CZ" sz="2200" dirty="0">
                <a:latin typeface="Arial" panose="020B0604020202020204" pitchFamily="34" charset="0"/>
              </a:rPr>
              <a:t> love to </a:t>
            </a:r>
            <a:r>
              <a:rPr lang="cs-CZ" altLang="cs-CZ" sz="2200" dirty="0" err="1">
                <a:latin typeface="Arial" panose="020B0604020202020204" pitchFamily="34" charset="0"/>
              </a:rPr>
              <a:t>hear</a:t>
            </a:r>
            <a:r>
              <a:rPr lang="en-US" altLang="cs-CZ" sz="2200" dirty="0">
                <a:latin typeface="Arial" panose="020B0604020202020204" pitchFamily="34" charset="0"/>
              </a:rPr>
              <a:t>, and </a:t>
            </a:r>
            <a:r>
              <a:rPr lang="cs-CZ" altLang="cs-CZ" sz="2200" dirty="0" err="1">
                <a:latin typeface="Arial" panose="020B0604020202020204" pitchFamily="34" charset="0"/>
              </a:rPr>
              <a:t>the</a:t>
            </a:r>
            <a:r>
              <a:rPr lang="cs-CZ" altLang="cs-CZ" sz="2200" dirty="0">
                <a:latin typeface="Arial" panose="020B0604020202020204" pitchFamily="34" charset="0"/>
              </a:rPr>
              <a:t> </a:t>
            </a:r>
            <a:r>
              <a:rPr lang="en-US" altLang="cs-CZ" sz="2200" dirty="0">
                <a:latin typeface="Arial" panose="020B0604020202020204" pitchFamily="34" charset="0"/>
              </a:rPr>
              <a:t>spiral </a:t>
            </a:r>
            <a:r>
              <a:rPr lang="cs-CZ" altLang="cs-CZ" sz="2200" dirty="0">
                <a:latin typeface="Arial" panose="020B0604020202020204" pitchFamily="34" charset="0"/>
              </a:rPr>
              <a:t>of </a:t>
            </a:r>
            <a:r>
              <a:rPr lang="en-US" altLang="cs-CZ" sz="2200" dirty="0">
                <a:latin typeface="Arial" panose="020B0604020202020204" pitchFamily="34" charset="0"/>
              </a:rPr>
              <a:t>desires and expectations starts - </a:t>
            </a:r>
            <a:r>
              <a:rPr lang="en-US" altLang="cs-CZ" sz="2200" b="1" dirty="0">
                <a:latin typeface="Arial" panose="020B0604020202020204" pitchFamily="34" charset="0"/>
              </a:rPr>
              <a:t>hype</a:t>
            </a:r>
            <a:r>
              <a:rPr lang="en-US" altLang="cs-CZ" sz="2200" dirty="0">
                <a:latin typeface="Arial" panose="020B0604020202020204" pitchFamily="34" charset="0"/>
              </a:rPr>
              <a:t>.</a:t>
            </a:r>
            <a:endParaRPr lang="en-GB" altLang="cs-CZ" sz="2200" dirty="0">
              <a:latin typeface="Arial" panose="020B0604020202020204" pitchFamily="34" charset="0"/>
            </a:endParaRPr>
          </a:p>
        </p:txBody>
      </p:sp>
    </p:spTree>
    <p:extLst>
      <p:ext uri="{BB962C8B-B14F-4D97-AF65-F5344CB8AC3E}">
        <p14:creationId xmlns:p14="http://schemas.microsoft.com/office/powerpoint/2010/main" val="17752464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err="1">
                <a:latin typeface="Arial" pitchFamily="34" charset="0"/>
                <a:cs typeface="Arial" pitchFamily="34" charset="0"/>
              </a:rPr>
              <a:t>Strategic</a:t>
            </a:r>
            <a:r>
              <a:rPr lang="cs-CZ" b="1" dirty="0">
                <a:latin typeface="Arial" pitchFamily="34" charset="0"/>
                <a:cs typeface="Arial" pitchFamily="34" charset="0"/>
              </a:rPr>
              <a:t> Marketing Management</a:t>
            </a: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a:latin typeface="Arial" panose="020B0604020202020204" pitchFamily="34" charset="0"/>
              </a:rPr>
              <a:t>GARTNER HYPE CYCLE</a:t>
            </a:r>
          </a:p>
        </p:txBody>
      </p:sp>
      <p:pic>
        <p:nvPicPr>
          <p:cNvPr id="5" name="Zástupný symbol pro obsah 3"/>
          <p:cNvPicPr>
            <a:picLocks noChangeAspect="1"/>
          </p:cNvPicPr>
          <p:nvPr/>
        </p:nvPicPr>
        <p:blipFill>
          <a:blip r:embed="rId2">
            <a:extLst>
              <a:ext uri="{28A0092B-C50C-407E-A947-70E740481C1C}">
                <a14:useLocalDpi xmlns:a14="http://schemas.microsoft.com/office/drawing/2010/main" val="0"/>
              </a:ext>
            </a:extLst>
          </a:blip>
          <a:stretch>
            <a:fillRect/>
          </a:stretch>
        </p:blipFill>
        <p:spPr bwMode="auto">
          <a:xfrm>
            <a:off x="773220" y="1700808"/>
            <a:ext cx="6535084" cy="44670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99610318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err="1">
                <a:latin typeface="Arial" pitchFamily="34" charset="0"/>
                <a:cs typeface="Arial" pitchFamily="34" charset="0"/>
              </a:rPr>
              <a:t>Strategic</a:t>
            </a:r>
            <a:r>
              <a:rPr lang="cs-CZ" b="1" dirty="0">
                <a:latin typeface="Arial" pitchFamily="34" charset="0"/>
                <a:cs typeface="Arial" pitchFamily="34" charset="0"/>
              </a:rPr>
              <a:t> Marketing Management</a:t>
            </a: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a:latin typeface="Arial" panose="020B0604020202020204" pitchFamily="34" charset="0"/>
              </a:rPr>
              <a:t>HOW DOES IT WORK?</a:t>
            </a:r>
          </a:p>
        </p:txBody>
      </p:sp>
      <p:sp>
        <p:nvSpPr>
          <p:cNvPr id="3079" name="TextovéPole 10"/>
          <p:cNvSpPr txBox="1">
            <a:spLocks noChangeArrowheads="1"/>
          </p:cNvSpPr>
          <p:nvPr/>
        </p:nvSpPr>
        <p:spPr bwMode="auto">
          <a:xfrm>
            <a:off x="503238" y="1512044"/>
            <a:ext cx="8477250" cy="41549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en-US" altLang="cs-CZ" sz="2200" dirty="0">
                <a:latin typeface="Arial" panose="020B0604020202020204" pitchFamily="34" charset="0"/>
              </a:rPr>
              <a:t>Hype before the product launch helps us with funding - even before the </a:t>
            </a:r>
            <a:r>
              <a:rPr lang="cs-CZ" altLang="cs-CZ" sz="2200" dirty="0" err="1">
                <a:latin typeface="Arial" panose="020B0604020202020204" pitchFamily="34" charset="0"/>
              </a:rPr>
              <a:t>launch</a:t>
            </a:r>
            <a:r>
              <a:rPr lang="cs-CZ" altLang="cs-CZ" sz="2200" dirty="0">
                <a:latin typeface="Arial" panose="020B0604020202020204" pitchFamily="34" charset="0"/>
              </a:rPr>
              <a:t> </a:t>
            </a:r>
            <a:r>
              <a:rPr lang="en-US" altLang="cs-CZ" sz="2200" dirty="0">
                <a:latin typeface="Arial" panose="020B0604020202020204" pitchFamily="34" charset="0"/>
              </a:rPr>
              <a:t>we have </a:t>
            </a:r>
            <a:r>
              <a:rPr lang="cs-CZ" altLang="cs-CZ" sz="2200" dirty="0" err="1">
                <a:latin typeface="Arial" panose="020B0604020202020204" pitchFamily="34" charset="0"/>
              </a:rPr>
              <a:t>costs</a:t>
            </a:r>
            <a:r>
              <a:rPr lang="cs-CZ" altLang="cs-CZ" sz="2200" dirty="0">
                <a:latin typeface="Arial" panose="020B0604020202020204" pitchFamily="34" charset="0"/>
              </a:rPr>
              <a:t> (</a:t>
            </a:r>
            <a:r>
              <a:rPr lang="cs-CZ" altLang="cs-CZ" sz="2200" dirty="0" err="1">
                <a:latin typeface="Arial" panose="020B0604020202020204" pitchFamily="34" charset="0"/>
              </a:rPr>
              <a:t>development</a:t>
            </a:r>
            <a:r>
              <a:rPr lang="cs-CZ" altLang="cs-CZ" sz="2200" dirty="0">
                <a:latin typeface="Arial" panose="020B0604020202020204" pitchFamily="34" charset="0"/>
              </a:rPr>
              <a:t>)</a:t>
            </a:r>
            <a:r>
              <a:rPr lang="en-US" altLang="cs-CZ" sz="2200" dirty="0">
                <a:latin typeface="Arial" panose="020B0604020202020204" pitchFamily="34" charset="0"/>
              </a:rPr>
              <a:t>.</a:t>
            </a:r>
          </a:p>
          <a:p>
            <a:pPr marL="285750" indent="-285750" eaLnBrk="1" hangingPunct="1">
              <a:spcBef>
                <a:spcPct val="0"/>
              </a:spcBef>
              <a:defRPr/>
            </a:pPr>
            <a:r>
              <a:rPr lang="en-US" altLang="cs-CZ" sz="2200" dirty="0">
                <a:latin typeface="Arial" panose="020B0604020202020204" pitchFamily="34" charset="0"/>
              </a:rPr>
              <a:t>Find the product characteristics that are groundbreaking / need</a:t>
            </a:r>
            <a:r>
              <a:rPr lang="cs-CZ" altLang="cs-CZ" sz="2200" dirty="0" err="1">
                <a:latin typeface="Arial" panose="020B0604020202020204" pitchFamily="34" charset="0"/>
              </a:rPr>
              <a:t>ed</a:t>
            </a:r>
            <a:r>
              <a:rPr lang="en-US" altLang="cs-CZ" sz="2200" dirty="0">
                <a:latin typeface="Arial" panose="020B0604020202020204" pitchFamily="34" charset="0"/>
              </a:rPr>
              <a:t> </a:t>
            </a:r>
            <a:r>
              <a:rPr lang="cs-CZ" altLang="cs-CZ" sz="2200" dirty="0">
                <a:latin typeface="Arial" panose="020B0604020202020204" pitchFamily="34" charset="0"/>
              </a:rPr>
              <a:t>by </a:t>
            </a:r>
            <a:r>
              <a:rPr lang="en-US" altLang="cs-CZ" sz="2200" dirty="0">
                <a:latin typeface="Arial" panose="020B0604020202020204" pitchFamily="34" charset="0"/>
              </a:rPr>
              <a:t>customers (marketing creates a need for the product).</a:t>
            </a:r>
          </a:p>
          <a:p>
            <a:pPr marL="285750" indent="-285750" eaLnBrk="1" hangingPunct="1">
              <a:spcBef>
                <a:spcPct val="0"/>
              </a:spcBef>
              <a:defRPr/>
            </a:pPr>
            <a:r>
              <a:rPr lang="en-US" altLang="cs-CZ" sz="2200" dirty="0">
                <a:latin typeface="Arial" panose="020B0604020202020204" pitchFamily="34" charset="0"/>
              </a:rPr>
              <a:t>Proper market saturation </a:t>
            </a:r>
            <a:r>
              <a:rPr lang="cs-CZ" altLang="cs-CZ" sz="2200" dirty="0" err="1">
                <a:latin typeface="Arial" panose="020B0604020202020204" pitchFamily="34" charset="0"/>
              </a:rPr>
              <a:t>with</a:t>
            </a:r>
            <a:r>
              <a:rPr lang="cs-CZ" altLang="cs-CZ" sz="2200" dirty="0">
                <a:latin typeface="Arial" panose="020B0604020202020204" pitchFamily="34" charset="0"/>
              </a:rPr>
              <a:t> </a:t>
            </a:r>
            <a:r>
              <a:rPr lang="en-US" altLang="cs-CZ" sz="2200" dirty="0">
                <a:latin typeface="Arial" panose="020B0604020202020204" pitchFamily="34" charset="0"/>
              </a:rPr>
              <a:t>marketing communications. You need to find O</a:t>
            </a:r>
            <a:r>
              <a:rPr lang="cs-CZ" altLang="cs-CZ" sz="2200" dirty="0" err="1">
                <a:latin typeface="Arial" panose="020B0604020202020204" pitchFamily="34" charset="0"/>
              </a:rPr>
              <a:t>pinion</a:t>
            </a:r>
            <a:r>
              <a:rPr lang="cs-CZ" altLang="cs-CZ" sz="2200" dirty="0">
                <a:latin typeface="Arial" panose="020B0604020202020204" pitchFamily="34" charset="0"/>
              </a:rPr>
              <a:t> </a:t>
            </a:r>
            <a:r>
              <a:rPr lang="en-US" altLang="cs-CZ" sz="2200" dirty="0">
                <a:latin typeface="Arial" panose="020B0604020202020204" pitchFamily="34" charset="0"/>
              </a:rPr>
              <a:t>L</a:t>
            </a:r>
            <a:r>
              <a:rPr lang="cs-CZ" altLang="cs-CZ" sz="2200" dirty="0" err="1">
                <a:latin typeface="Arial" panose="020B0604020202020204" pitchFamily="34" charset="0"/>
              </a:rPr>
              <a:t>eaders</a:t>
            </a:r>
            <a:r>
              <a:rPr lang="cs-CZ" altLang="cs-CZ" sz="2200" dirty="0">
                <a:latin typeface="Arial" panose="020B0604020202020204" pitchFamily="34" charset="0"/>
              </a:rPr>
              <a:t> (</a:t>
            </a:r>
            <a:r>
              <a:rPr lang="cs-CZ" altLang="cs-CZ" sz="2200" dirty="0" err="1">
                <a:latin typeface="Arial" panose="020B0604020202020204" pitchFamily="34" charset="0"/>
              </a:rPr>
              <a:t>Influencers</a:t>
            </a:r>
            <a:r>
              <a:rPr lang="cs-CZ" altLang="cs-CZ" sz="2200" dirty="0">
                <a:latin typeface="Arial" panose="020B0604020202020204" pitchFamily="34" charset="0"/>
              </a:rPr>
              <a:t>)</a:t>
            </a:r>
            <a:r>
              <a:rPr lang="en-US" altLang="cs-CZ" sz="2200" dirty="0">
                <a:latin typeface="Arial" panose="020B0604020202020204" pitchFamily="34" charset="0"/>
              </a:rPr>
              <a:t> and people interested in our product. Use social media.</a:t>
            </a:r>
          </a:p>
          <a:p>
            <a:pPr marL="285750" indent="-285750" eaLnBrk="1" hangingPunct="1">
              <a:spcBef>
                <a:spcPct val="0"/>
              </a:spcBef>
              <a:defRPr/>
            </a:pPr>
            <a:r>
              <a:rPr lang="en-US" altLang="cs-CZ" sz="2200" dirty="0">
                <a:latin typeface="Arial" panose="020B0604020202020204" pitchFamily="34" charset="0"/>
              </a:rPr>
              <a:t>Use spokesperson for the product that will be seen as a trendsetter </a:t>
            </a:r>
            <a:r>
              <a:rPr lang="cs-CZ" altLang="cs-CZ" sz="2200" dirty="0">
                <a:latin typeface="Arial" panose="020B0604020202020204" pitchFamily="34" charset="0"/>
              </a:rPr>
              <a:t>by </a:t>
            </a:r>
            <a:r>
              <a:rPr lang="cs-CZ" altLang="cs-CZ" sz="2200" dirty="0" err="1">
                <a:latin typeface="Arial" panose="020B0604020202020204" pitchFamily="34" charset="0"/>
              </a:rPr>
              <a:t>the</a:t>
            </a:r>
            <a:r>
              <a:rPr lang="cs-CZ" altLang="cs-CZ" sz="2200" dirty="0">
                <a:latin typeface="Arial" panose="020B0604020202020204" pitchFamily="34" charset="0"/>
              </a:rPr>
              <a:t> </a:t>
            </a:r>
            <a:r>
              <a:rPr lang="en-US" altLang="cs-CZ" sz="2200" dirty="0">
                <a:latin typeface="Arial" panose="020B0604020202020204" pitchFamily="34" charset="0"/>
              </a:rPr>
              <a:t>target segment.</a:t>
            </a:r>
          </a:p>
          <a:p>
            <a:pPr marL="285750" indent="-285750" eaLnBrk="1" hangingPunct="1">
              <a:spcBef>
                <a:spcPct val="0"/>
              </a:spcBef>
              <a:defRPr/>
            </a:pPr>
            <a:r>
              <a:rPr lang="en-US" altLang="cs-CZ" sz="2200" dirty="0">
                <a:latin typeface="Arial" panose="020B0604020202020204" pitchFamily="34" charset="0"/>
              </a:rPr>
              <a:t>Build a sense of lack of product - you need to buy immediately (for pre-order - bonus?).</a:t>
            </a:r>
            <a:endParaRPr lang="en-GB" altLang="cs-CZ" sz="2200" dirty="0">
              <a:latin typeface="Arial" panose="020B0604020202020204" pitchFamily="34" charset="0"/>
            </a:endParaRPr>
          </a:p>
        </p:txBody>
      </p:sp>
    </p:spTree>
    <p:extLst>
      <p:ext uri="{BB962C8B-B14F-4D97-AF65-F5344CB8AC3E}">
        <p14:creationId xmlns:p14="http://schemas.microsoft.com/office/powerpoint/2010/main" val="37526292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err="1">
                <a:latin typeface="Arial" pitchFamily="34" charset="0"/>
                <a:cs typeface="Arial" pitchFamily="34" charset="0"/>
              </a:rPr>
              <a:t>Strategic</a:t>
            </a:r>
            <a:r>
              <a:rPr lang="cs-CZ" b="1" dirty="0">
                <a:latin typeface="Arial" pitchFamily="34" charset="0"/>
                <a:cs typeface="Arial" pitchFamily="34" charset="0"/>
              </a:rPr>
              <a:t> Marketing Management</a:t>
            </a: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a:latin typeface="Arial" panose="020B0604020202020204" pitchFamily="34" charset="0"/>
              </a:rPr>
              <a:t>HOW DOES APPLE DO IT?</a:t>
            </a:r>
          </a:p>
        </p:txBody>
      </p:sp>
      <p:sp>
        <p:nvSpPr>
          <p:cNvPr id="3079" name="TextovéPole 10"/>
          <p:cNvSpPr txBox="1">
            <a:spLocks noChangeArrowheads="1"/>
          </p:cNvSpPr>
          <p:nvPr/>
        </p:nvSpPr>
        <p:spPr bwMode="auto">
          <a:xfrm>
            <a:off x="503238" y="1512044"/>
            <a:ext cx="8477250" cy="41549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en-US" altLang="cs-CZ" sz="2200" dirty="0">
                <a:latin typeface="Arial" panose="020B0604020202020204" pitchFamily="34" charset="0"/>
              </a:rPr>
              <a:t>iPhone 5 sold more than 2 million </a:t>
            </a:r>
            <a:r>
              <a:rPr lang="cs-CZ" altLang="cs-CZ" sz="2200" dirty="0">
                <a:latin typeface="Arial" panose="020B0604020202020204" pitchFamily="34" charset="0"/>
              </a:rPr>
              <a:t>p</a:t>
            </a:r>
            <a:r>
              <a:rPr lang="en-US" altLang="cs-CZ" sz="2200" dirty="0" err="1">
                <a:latin typeface="Arial" panose="020B0604020202020204" pitchFamily="34" charset="0"/>
              </a:rPr>
              <a:t>ieces</a:t>
            </a:r>
            <a:r>
              <a:rPr lang="en-US" altLang="cs-CZ" sz="2200" dirty="0">
                <a:latin typeface="Arial" panose="020B0604020202020204" pitchFamily="34" charset="0"/>
              </a:rPr>
              <a:t> first day, iPhone 6 10 mil. </a:t>
            </a:r>
            <a:r>
              <a:rPr lang="cs-CZ" altLang="cs-CZ" sz="2200" dirty="0">
                <a:latin typeface="Arial" panose="020B0604020202020204" pitchFamily="34" charset="0"/>
              </a:rPr>
              <a:t>t</a:t>
            </a:r>
            <a:r>
              <a:rPr lang="en-US" altLang="cs-CZ" sz="2200" dirty="0">
                <a:latin typeface="Arial" panose="020B0604020202020204" pitchFamily="34" charset="0"/>
              </a:rPr>
              <a:t>he first weekend, iPhone 6s 13 </a:t>
            </a:r>
            <a:r>
              <a:rPr lang="en-US" altLang="cs-CZ" sz="2200" dirty="0" smtClean="0">
                <a:latin typeface="Arial" panose="020B0604020202020204" pitchFamily="34" charset="0"/>
              </a:rPr>
              <a:t>mil</a:t>
            </a:r>
            <a:r>
              <a:rPr lang="cs-CZ" altLang="cs-CZ" sz="2200" dirty="0" smtClean="0">
                <a:latin typeface="Arial" panose="020B0604020202020204" pitchFamily="34" charset="0"/>
              </a:rPr>
              <a:t>., iPhone X 20 mil., iPhone 11 </a:t>
            </a:r>
            <a:r>
              <a:rPr lang="cs-CZ" altLang="cs-CZ" sz="2200" dirty="0" err="1" smtClean="0">
                <a:latin typeface="Arial" panose="020B0604020202020204" pitchFamily="34" charset="0"/>
              </a:rPr>
              <a:t>almost</a:t>
            </a:r>
            <a:r>
              <a:rPr lang="cs-CZ" altLang="cs-CZ" sz="2200" dirty="0" smtClean="0">
                <a:latin typeface="Arial" panose="020B0604020202020204" pitchFamily="34" charset="0"/>
              </a:rPr>
              <a:t> 25 mil. </a:t>
            </a:r>
            <a:endParaRPr lang="en-US" altLang="cs-CZ" sz="2200" dirty="0">
              <a:latin typeface="Arial" panose="020B0604020202020204" pitchFamily="34" charset="0"/>
            </a:endParaRPr>
          </a:p>
          <a:p>
            <a:pPr marL="285750" indent="-285750" eaLnBrk="1" hangingPunct="1">
              <a:spcBef>
                <a:spcPct val="0"/>
              </a:spcBef>
              <a:defRPr/>
            </a:pPr>
            <a:r>
              <a:rPr lang="en-US" altLang="cs-CZ" sz="2200" dirty="0">
                <a:latin typeface="Arial" panose="020B0604020202020204" pitchFamily="34" charset="0"/>
              </a:rPr>
              <a:t>What is the secret?</a:t>
            </a:r>
          </a:p>
          <a:p>
            <a:pPr marL="285750" indent="-285750" eaLnBrk="1" hangingPunct="1">
              <a:spcBef>
                <a:spcPct val="0"/>
              </a:spcBef>
              <a:defRPr/>
            </a:pPr>
            <a:r>
              <a:rPr lang="en-US" altLang="cs-CZ" sz="2200" dirty="0">
                <a:latin typeface="Arial" panose="020B0604020202020204" pitchFamily="34" charset="0"/>
              </a:rPr>
              <a:t>Long-term teasing - creates tension, mystery, buzz months in advance. (Important relationship with the media, social networking, special interest magazines)</a:t>
            </a:r>
          </a:p>
          <a:p>
            <a:pPr marL="285750" indent="-285750" eaLnBrk="1" hangingPunct="1">
              <a:spcBef>
                <a:spcPct val="0"/>
              </a:spcBef>
              <a:defRPr/>
            </a:pPr>
            <a:r>
              <a:rPr lang="en-US" altLang="cs-CZ" sz="2200" dirty="0">
                <a:latin typeface="Arial" panose="020B0604020202020204" pitchFamily="34" charset="0"/>
              </a:rPr>
              <a:t>Unavailability - insufficient supply, queues in front of shops, auctions on the Internet</a:t>
            </a:r>
            <a:r>
              <a:rPr lang="cs-CZ" altLang="cs-CZ" sz="2200" dirty="0">
                <a:latin typeface="Arial" panose="020B0604020202020204" pitchFamily="34" charset="0"/>
              </a:rPr>
              <a:t> – </a:t>
            </a:r>
            <a:r>
              <a:rPr lang="cs-CZ" altLang="cs-CZ" sz="2200" dirty="0" err="1">
                <a:latin typeface="Arial" panose="020B0604020202020204" pitchFamily="34" charset="0"/>
              </a:rPr>
              <a:t>creates</a:t>
            </a:r>
            <a:r>
              <a:rPr lang="cs-CZ" altLang="cs-CZ" sz="2200" dirty="0">
                <a:latin typeface="Arial" panose="020B0604020202020204" pitchFamily="34" charset="0"/>
              </a:rPr>
              <a:t> more </a:t>
            </a:r>
            <a:r>
              <a:rPr lang="cs-CZ" altLang="cs-CZ" sz="2200" dirty="0" err="1">
                <a:latin typeface="Arial" panose="020B0604020202020204" pitchFamily="34" charset="0"/>
              </a:rPr>
              <a:t>buzz</a:t>
            </a:r>
            <a:r>
              <a:rPr lang="cs-CZ" altLang="cs-CZ" sz="2200" dirty="0">
                <a:latin typeface="Arial" panose="020B0604020202020204" pitchFamily="34" charset="0"/>
              </a:rPr>
              <a:t> and </a:t>
            </a:r>
            <a:r>
              <a:rPr lang="cs-CZ" altLang="cs-CZ" sz="2200" dirty="0" err="1">
                <a:latin typeface="Arial" panose="020B0604020202020204" pitchFamily="34" charset="0"/>
              </a:rPr>
              <a:t>hype</a:t>
            </a:r>
            <a:r>
              <a:rPr lang="en-US" altLang="cs-CZ" sz="2200" dirty="0">
                <a:latin typeface="Arial" panose="020B0604020202020204" pitchFamily="34" charset="0"/>
              </a:rPr>
              <a:t>.</a:t>
            </a:r>
          </a:p>
          <a:p>
            <a:pPr marL="285750" indent="-285750" eaLnBrk="1" hangingPunct="1">
              <a:spcBef>
                <a:spcPct val="0"/>
              </a:spcBef>
              <a:defRPr/>
            </a:pPr>
            <a:r>
              <a:rPr lang="cs-CZ" altLang="cs-CZ" sz="2200" dirty="0">
                <a:latin typeface="Arial" panose="020B0604020202020204" pitchFamily="34" charset="0"/>
              </a:rPr>
              <a:t>User </a:t>
            </a:r>
            <a:r>
              <a:rPr lang="cs-CZ" altLang="cs-CZ" sz="2200" dirty="0" err="1">
                <a:latin typeface="Arial" panose="020B0604020202020204" pitchFamily="34" charset="0"/>
              </a:rPr>
              <a:t>friendly</a:t>
            </a:r>
            <a:r>
              <a:rPr lang="cs-CZ" altLang="cs-CZ" sz="2200" dirty="0">
                <a:latin typeface="Arial" panose="020B0604020202020204" pitchFamily="34" charset="0"/>
              </a:rPr>
              <a:t> </a:t>
            </a:r>
            <a:r>
              <a:rPr lang="en-US" altLang="cs-CZ" sz="2200" dirty="0">
                <a:latin typeface="Arial" panose="020B0604020202020204" pitchFamily="34" charset="0"/>
              </a:rPr>
              <a:t>in technological progress.</a:t>
            </a:r>
          </a:p>
          <a:p>
            <a:pPr marL="285750" indent="-285750" eaLnBrk="1" hangingPunct="1">
              <a:spcBef>
                <a:spcPct val="0"/>
              </a:spcBef>
              <a:defRPr/>
            </a:pPr>
            <a:r>
              <a:rPr lang="en-US" altLang="cs-CZ" sz="2200" dirty="0">
                <a:latin typeface="Arial" panose="020B0604020202020204" pitchFamily="34" charset="0"/>
              </a:rPr>
              <a:t>Use product design to differentiate.</a:t>
            </a:r>
          </a:p>
          <a:p>
            <a:pPr marL="285750" indent="-285750" eaLnBrk="1" hangingPunct="1">
              <a:spcBef>
                <a:spcPct val="0"/>
              </a:spcBef>
              <a:defRPr/>
            </a:pPr>
            <a:r>
              <a:rPr lang="en-US" altLang="cs-CZ" sz="2200" dirty="0">
                <a:latin typeface="Arial" panose="020B0604020202020204" pitchFamily="34" charset="0"/>
              </a:rPr>
              <a:t>They created a </a:t>
            </a:r>
            <a:r>
              <a:rPr lang="cs-CZ" altLang="cs-CZ" sz="2200" dirty="0">
                <a:latin typeface="Arial" panose="020B0604020202020204" pitchFamily="34" charset="0"/>
              </a:rPr>
              <a:t>hardcore </a:t>
            </a:r>
            <a:r>
              <a:rPr lang="en-US" altLang="cs-CZ" sz="2200" dirty="0">
                <a:latin typeface="Arial" panose="020B0604020202020204" pitchFamily="34" charset="0"/>
              </a:rPr>
              <a:t>community of fans.</a:t>
            </a:r>
            <a:endParaRPr lang="en-GB" altLang="cs-CZ" sz="2200" dirty="0">
              <a:latin typeface="Arial" panose="020B0604020202020204" pitchFamily="34" charset="0"/>
            </a:endParaRPr>
          </a:p>
        </p:txBody>
      </p:sp>
    </p:spTree>
    <p:extLst>
      <p:ext uri="{BB962C8B-B14F-4D97-AF65-F5344CB8AC3E}">
        <p14:creationId xmlns:p14="http://schemas.microsoft.com/office/powerpoint/2010/main" val="380424312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err="1">
                <a:latin typeface="Arial" pitchFamily="34" charset="0"/>
                <a:cs typeface="Arial" pitchFamily="34" charset="0"/>
              </a:rPr>
              <a:t>Strategic</a:t>
            </a:r>
            <a:r>
              <a:rPr lang="cs-CZ" b="1" dirty="0">
                <a:latin typeface="Arial" pitchFamily="34" charset="0"/>
                <a:cs typeface="Arial" pitchFamily="34" charset="0"/>
              </a:rPr>
              <a:t> Marketing Management</a:t>
            </a: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a:latin typeface="Arial" panose="020B0604020202020204" pitchFamily="34" charset="0"/>
              </a:rPr>
              <a:t>6 Business Model </a:t>
            </a:r>
            <a:r>
              <a:rPr lang="cs-CZ" altLang="cs-CZ" sz="2400" b="1" dirty="0" err="1">
                <a:latin typeface="Arial" panose="020B0604020202020204" pitchFamily="34" charset="0"/>
              </a:rPr>
              <a:t>Canvas</a:t>
            </a:r>
            <a:endParaRPr lang="cs-CZ" altLang="cs-CZ" sz="2400" b="1" dirty="0">
              <a:latin typeface="Arial" panose="020B0604020202020204" pitchFamily="34" charset="0"/>
            </a:endParaRPr>
          </a:p>
        </p:txBody>
      </p:sp>
      <p:sp>
        <p:nvSpPr>
          <p:cNvPr id="3079" name="TextovéPole 10"/>
          <p:cNvSpPr txBox="1">
            <a:spLocks noChangeArrowheads="1"/>
          </p:cNvSpPr>
          <p:nvPr/>
        </p:nvSpPr>
        <p:spPr bwMode="auto">
          <a:xfrm>
            <a:off x="503238" y="1512044"/>
            <a:ext cx="8477250" cy="2462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en-US" altLang="cs-CZ" sz="2200" dirty="0">
                <a:latin typeface="Arial" panose="020B0604020202020204" pitchFamily="34" charset="0"/>
              </a:rPr>
              <a:t>"</a:t>
            </a:r>
            <a:r>
              <a:rPr lang="en-US" altLang="cs-CZ" sz="2200" i="1" dirty="0">
                <a:latin typeface="Arial" panose="020B0604020202020204" pitchFamily="34" charset="0"/>
              </a:rPr>
              <a:t>The business model is the basic principle of how a company creates, passes on and gains value."</a:t>
            </a:r>
          </a:p>
          <a:p>
            <a:pPr marL="285750" indent="-285750" eaLnBrk="1" hangingPunct="1">
              <a:spcBef>
                <a:spcPct val="0"/>
              </a:spcBef>
              <a:defRPr/>
            </a:pPr>
            <a:r>
              <a:rPr lang="en-US" altLang="cs-CZ" sz="2200" i="1" dirty="0">
                <a:latin typeface="Arial" panose="020B0604020202020204" pitchFamily="34" charset="0"/>
              </a:rPr>
              <a:t>"We can see the business model as a detailed plan for a strategy to be implemented through organizational structures, processes and systems</a:t>
            </a:r>
            <a:r>
              <a:rPr lang="en-US" altLang="cs-CZ" sz="2200" dirty="0">
                <a:latin typeface="Arial" panose="020B0604020202020204" pitchFamily="34" charset="0"/>
              </a:rPr>
              <a:t>."</a:t>
            </a:r>
          </a:p>
          <a:p>
            <a:pPr marL="285750" indent="-285750" eaLnBrk="1" hangingPunct="1">
              <a:spcBef>
                <a:spcPct val="0"/>
              </a:spcBef>
              <a:defRPr/>
            </a:pPr>
            <a:r>
              <a:rPr lang="en-US" altLang="cs-CZ" sz="2200" dirty="0">
                <a:latin typeface="Arial" panose="020B0604020202020204" pitchFamily="34" charset="0"/>
              </a:rPr>
              <a:t>The Business Model Canvas has 9 building elements, see </a:t>
            </a:r>
            <a:r>
              <a:rPr lang="cs-CZ" altLang="cs-CZ" sz="2200" dirty="0" err="1">
                <a:latin typeface="Arial" panose="020B0604020202020204" pitchFamily="34" charset="0"/>
              </a:rPr>
              <a:t>further</a:t>
            </a:r>
            <a:r>
              <a:rPr lang="en-US" altLang="cs-CZ" sz="2200" dirty="0">
                <a:latin typeface="Arial" panose="020B0604020202020204" pitchFamily="34" charset="0"/>
              </a:rPr>
              <a:t>.</a:t>
            </a:r>
            <a:endParaRPr lang="en-GB" altLang="cs-CZ" sz="2200" dirty="0">
              <a:latin typeface="Arial" panose="020B0604020202020204" pitchFamily="34" charset="0"/>
            </a:endParaRPr>
          </a:p>
        </p:txBody>
      </p:sp>
    </p:spTree>
    <p:extLst>
      <p:ext uri="{BB962C8B-B14F-4D97-AF65-F5344CB8AC3E}">
        <p14:creationId xmlns:p14="http://schemas.microsoft.com/office/powerpoint/2010/main" val="224275236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err="1">
                <a:latin typeface="Arial" pitchFamily="34" charset="0"/>
                <a:cs typeface="Arial" pitchFamily="34" charset="0"/>
              </a:rPr>
              <a:t>Strategic</a:t>
            </a:r>
            <a:r>
              <a:rPr lang="cs-CZ" b="1" dirty="0">
                <a:latin typeface="Arial" pitchFamily="34" charset="0"/>
                <a:cs typeface="Arial" pitchFamily="34" charset="0"/>
              </a:rPr>
              <a:t> Marketing Management</a:t>
            </a: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a:latin typeface="Arial" panose="020B0604020202020204" pitchFamily="34" charset="0"/>
              </a:rPr>
              <a:t>Business Model </a:t>
            </a:r>
            <a:r>
              <a:rPr lang="cs-CZ" altLang="cs-CZ" sz="2400" b="1" dirty="0" err="1">
                <a:latin typeface="Arial" panose="020B0604020202020204" pitchFamily="34" charset="0"/>
              </a:rPr>
              <a:t>Canvas</a:t>
            </a:r>
            <a:endParaRPr lang="cs-CZ" altLang="cs-CZ" sz="2400" b="1" dirty="0">
              <a:latin typeface="Arial" panose="020B0604020202020204" pitchFamily="34" charset="0"/>
            </a:endParaRPr>
          </a:p>
        </p:txBody>
      </p:sp>
      <p:pic>
        <p:nvPicPr>
          <p:cNvPr id="3" name="Obrázek 2">
            <a:extLst>
              <a:ext uri="{FF2B5EF4-FFF2-40B4-BE49-F238E27FC236}">
                <a16:creationId xmlns:a16="http://schemas.microsoft.com/office/drawing/2014/main" xmlns="" id="{B9B7A6C6-A648-49F0-B63E-23607CB1F8D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717550"/>
            <a:ext cx="9144000" cy="5780202"/>
          </a:xfrm>
          <a:prstGeom prst="rect">
            <a:avLst/>
          </a:prstGeom>
        </p:spPr>
      </p:pic>
    </p:spTree>
    <p:extLst>
      <p:ext uri="{BB962C8B-B14F-4D97-AF65-F5344CB8AC3E}">
        <p14:creationId xmlns:p14="http://schemas.microsoft.com/office/powerpoint/2010/main" val="250246087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err="1">
                <a:latin typeface="Arial" pitchFamily="34" charset="0"/>
                <a:cs typeface="Arial" pitchFamily="34" charset="0"/>
              </a:rPr>
              <a:t>Strategic</a:t>
            </a:r>
            <a:r>
              <a:rPr lang="cs-CZ" b="1" dirty="0">
                <a:latin typeface="Arial" pitchFamily="34" charset="0"/>
                <a:cs typeface="Arial" pitchFamily="34" charset="0"/>
              </a:rPr>
              <a:t> Marketing Management</a:t>
            </a: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err="1">
                <a:latin typeface="Arial" panose="020B0604020202020204" pitchFamily="34" charset="0"/>
              </a:rPr>
              <a:t>Customer</a:t>
            </a:r>
            <a:r>
              <a:rPr lang="cs-CZ" altLang="cs-CZ" sz="2400" b="1" dirty="0">
                <a:latin typeface="Arial" panose="020B0604020202020204" pitchFamily="34" charset="0"/>
              </a:rPr>
              <a:t> </a:t>
            </a:r>
            <a:r>
              <a:rPr lang="cs-CZ" altLang="cs-CZ" sz="2400" b="1" dirty="0" err="1">
                <a:latin typeface="Arial" panose="020B0604020202020204" pitchFamily="34" charset="0"/>
              </a:rPr>
              <a:t>Segments</a:t>
            </a:r>
            <a:endParaRPr lang="cs-CZ" altLang="cs-CZ" sz="2400" b="1" dirty="0">
              <a:latin typeface="Arial" panose="020B0604020202020204" pitchFamily="34" charset="0"/>
            </a:endParaRPr>
          </a:p>
        </p:txBody>
      </p:sp>
      <p:sp>
        <p:nvSpPr>
          <p:cNvPr id="3079" name="TextovéPole 10"/>
          <p:cNvSpPr txBox="1">
            <a:spLocks noChangeArrowheads="1"/>
          </p:cNvSpPr>
          <p:nvPr/>
        </p:nvSpPr>
        <p:spPr bwMode="auto">
          <a:xfrm>
            <a:off x="503238" y="1512044"/>
            <a:ext cx="8477250" cy="11079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en-US" altLang="cs-CZ" sz="2200" i="1" dirty="0">
                <a:latin typeface="Arial" panose="020B0604020202020204" pitchFamily="34" charset="0"/>
              </a:rPr>
              <a:t>"Persons or entities on which the undertaking wishes to target."</a:t>
            </a:r>
          </a:p>
          <a:p>
            <a:pPr marL="285750" indent="-285750" eaLnBrk="1" hangingPunct="1">
              <a:spcBef>
                <a:spcPct val="0"/>
              </a:spcBef>
              <a:defRPr/>
            </a:pPr>
            <a:r>
              <a:rPr lang="en-US" altLang="cs-CZ" sz="2200" dirty="0">
                <a:latin typeface="Arial" panose="020B0604020202020204" pitchFamily="34" charset="0"/>
              </a:rPr>
              <a:t>We can use classical segmentation (in the course of analysis we will go through STP, archetypes, persona, stories).</a:t>
            </a:r>
            <a:endParaRPr lang="en-GB" altLang="cs-CZ" sz="2200" dirty="0">
              <a:latin typeface="Arial" panose="020B0604020202020204" pitchFamily="34" charset="0"/>
            </a:endParaRPr>
          </a:p>
        </p:txBody>
      </p:sp>
    </p:spTree>
    <p:extLst>
      <p:ext uri="{BB962C8B-B14F-4D97-AF65-F5344CB8AC3E}">
        <p14:creationId xmlns:p14="http://schemas.microsoft.com/office/powerpoint/2010/main" val="18077798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err="1">
                <a:latin typeface="Arial" pitchFamily="34" charset="0"/>
                <a:cs typeface="Arial" pitchFamily="34" charset="0"/>
              </a:rPr>
              <a:t>Strategic</a:t>
            </a:r>
            <a:r>
              <a:rPr lang="cs-CZ" b="1" dirty="0">
                <a:latin typeface="Arial" pitchFamily="34" charset="0"/>
                <a:cs typeface="Arial" pitchFamily="34" charset="0"/>
              </a:rPr>
              <a:t> Marketing Management</a:t>
            </a:r>
            <a:endParaRPr lang="en-GB" b="1" dirty="0">
              <a:latin typeface="Arial" pitchFamily="34" charset="0"/>
              <a:cs typeface="Arial" pitchFamily="34" charset="0"/>
            </a:endParaRPr>
          </a:p>
        </p:txBody>
      </p:sp>
      <p:sp>
        <p:nvSpPr>
          <p:cNvPr id="3077" name="TextovéPole 8"/>
          <p:cNvSpPr txBox="1">
            <a:spLocks noChangeArrowheads="1"/>
          </p:cNvSpPr>
          <p:nvPr/>
        </p:nvSpPr>
        <p:spPr bwMode="auto">
          <a:xfrm>
            <a:off x="338138" y="720725"/>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defRPr/>
            </a:pPr>
            <a:r>
              <a:rPr lang="cs-CZ" altLang="cs-CZ" sz="2400" b="1" cap="all" dirty="0" err="1" smtClean="0">
                <a:latin typeface="Arial" panose="020B0604020202020204" pitchFamily="34" charset="0"/>
              </a:rPr>
              <a:t>Goals</a:t>
            </a:r>
            <a:r>
              <a:rPr lang="cs-CZ" altLang="cs-CZ" sz="2400" b="1" cap="all" dirty="0" smtClean="0">
                <a:latin typeface="Arial" panose="020B0604020202020204" pitchFamily="34" charset="0"/>
              </a:rPr>
              <a:t> </a:t>
            </a:r>
            <a:r>
              <a:rPr lang="cs-CZ" altLang="cs-CZ" sz="2400" b="1" cap="all" dirty="0" err="1" smtClean="0">
                <a:latin typeface="Arial" panose="020B0604020202020204" pitchFamily="34" charset="0"/>
              </a:rPr>
              <a:t>for</a:t>
            </a:r>
            <a:r>
              <a:rPr lang="cs-CZ" altLang="cs-CZ" sz="2400" b="1" cap="all" dirty="0" smtClean="0">
                <a:latin typeface="Arial" panose="020B0604020202020204" pitchFamily="34" charset="0"/>
              </a:rPr>
              <a:t> </a:t>
            </a:r>
            <a:r>
              <a:rPr lang="cs-CZ" altLang="cs-CZ" sz="2400" b="1" cap="all" dirty="0" err="1" smtClean="0">
                <a:latin typeface="Arial" panose="020B0604020202020204" pitchFamily="34" charset="0"/>
              </a:rPr>
              <a:t>today</a:t>
            </a:r>
            <a:endParaRPr lang="en-GB" altLang="cs-CZ" sz="2400" b="1" cap="all" dirty="0">
              <a:latin typeface="Arial" panose="020B0604020202020204" pitchFamily="34" charset="0"/>
            </a:endParaRPr>
          </a:p>
        </p:txBody>
      </p:sp>
      <p:sp>
        <p:nvSpPr>
          <p:cNvPr id="3078" name="TextovéPole 10"/>
          <p:cNvSpPr txBox="1">
            <a:spLocks noChangeArrowheads="1"/>
          </p:cNvSpPr>
          <p:nvPr/>
        </p:nvSpPr>
        <p:spPr bwMode="auto">
          <a:xfrm>
            <a:off x="320675" y="1551722"/>
            <a:ext cx="8477250" cy="24006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 typeface="+mj-lt"/>
              <a:buAutoNum type="arabicPeriod"/>
              <a:defRPr/>
            </a:pPr>
            <a:r>
              <a:rPr lang="cs-CZ" altLang="cs-CZ" sz="2200" dirty="0" err="1" smtClean="0">
                <a:latin typeface="Arial" panose="020B0604020202020204" pitchFamily="34" charset="0"/>
              </a:rPr>
              <a:t>Understand</a:t>
            </a:r>
            <a:r>
              <a:rPr lang="cs-CZ" altLang="cs-CZ" sz="2200" dirty="0" smtClean="0">
                <a:latin typeface="Arial" panose="020B0604020202020204" pitchFamily="34" charset="0"/>
              </a:rPr>
              <a:t> </a:t>
            </a:r>
            <a:r>
              <a:rPr lang="en-US" altLang="cs-CZ" sz="2200" dirty="0" smtClean="0">
                <a:latin typeface="Arial" panose="020B0604020202020204" pitchFamily="34" charset="0"/>
              </a:rPr>
              <a:t>Strategic Marketing.</a:t>
            </a:r>
            <a:endParaRPr lang="en-US" altLang="cs-CZ" sz="2200" dirty="0">
              <a:latin typeface="Arial" panose="020B0604020202020204" pitchFamily="34" charset="0"/>
            </a:endParaRPr>
          </a:p>
          <a:p>
            <a:pPr eaLnBrk="1" hangingPunct="1">
              <a:spcBef>
                <a:spcPct val="0"/>
              </a:spcBef>
              <a:buFont typeface="+mj-lt"/>
              <a:buAutoNum type="arabicPeriod"/>
              <a:defRPr/>
            </a:pPr>
            <a:endParaRPr lang="en-US" altLang="cs-CZ" sz="2200" dirty="0">
              <a:latin typeface="Arial" panose="020B0604020202020204" pitchFamily="34" charset="0"/>
            </a:endParaRPr>
          </a:p>
          <a:p>
            <a:pPr eaLnBrk="1" hangingPunct="1">
              <a:spcBef>
                <a:spcPct val="0"/>
              </a:spcBef>
              <a:buFont typeface="+mj-lt"/>
              <a:buAutoNum type="arabicPeriod"/>
              <a:defRPr/>
            </a:pPr>
            <a:r>
              <a:rPr lang="cs-CZ" altLang="cs-CZ" sz="2200" dirty="0" err="1" smtClean="0">
                <a:latin typeface="Arial" panose="020B0604020202020204" pitchFamily="34" charset="0"/>
              </a:rPr>
              <a:t>Know</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how</a:t>
            </a:r>
            <a:r>
              <a:rPr lang="cs-CZ" altLang="cs-CZ" sz="2200" dirty="0" smtClean="0">
                <a:latin typeface="Arial" panose="020B0604020202020204" pitchFamily="34" charset="0"/>
              </a:rPr>
              <a:t> to use Business Model </a:t>
            </a:r>
            <a:r>
              <a:rPr lang="cs-CZ" altLang="cs-CZ" sz="2200" dirty="0" err="1" smtClean="0">
                <a:latin typeface="Arial" panose="020B0604020202020204" pitchFamily="34" charset="0"/>
              </a:rPr>
              <a:t>Canvas</a:t>
            </a:r>
            <a:r>
              <a:rPr lang="cs-CZ" altLang="cs-CZ" sz="2200" dirty="0" smtClean="0">
                <a:latin typeface="Arial" panose="020B0604020202020204" pitchFamily="34" charset="0"/>
              </a:rPr>
              <a:t>. </a:t>
            </a:r>
            <a:endParaRPr lang="en-GB" altLang="cs-CZ" sz="2200" dirty="0">
              <a:latin typeface="Arial" panose="020B0604020202020204" pitchFamily="34" charset="0"/>
            </a:endParaRPr>
          </a:p>
          <a:p>
            <a:pPr eaLnBrk="1" hangingPunct="1">
              <a:spcBef>
                <a:spcPct val="0"/>
              </a:spcBef>
              <a:buFont typeface="+mj-lt"/>
              <a:buAutoNum type="arabicPeriod"/>
              <a:defRPr/>
            </a:pPr>
            <a:endParaRPr lang="en-GB" altLang="cs-CZ" sz="2200" dirty="0">
              <a:latin typeface="Arial" panose="020B0604020202020204" pitchFamily="34" charset="0"/>
            </a:endParaRPr>
          </a:p>
          <a:p>
            <a:pPr eaLnBrk="1" hangingPunct="1">
              <a:spcBef>
                <a:spcPct val="0"/>
              </a:spcBef>
              <a:buFont typeface="+mj-lt"/>
              <a:buAutoNum type="arabicPeriod"/>
              <a:defRPr/>
            </a:pPr>
            <a:endParaRPr lang="en-GB" altLang="cs-CZ" sz="2200" dirty="0">
              <a:latin typeface="Arial" panose="020B0604020202020204" pitchFamily="34" charset="0"/>
            </a:endParaRPr>
          </a:p>
          <a:p>
            <a:pPr marL="0" indent="0" eaLnBrk="1" hangingPunct="1">
              <a:spcBef>
                <a:spcPct val="0"/>
              </a:spcBef>
              <a:buFont typeface="Arial" panose="020B0604020202020204" pitchFamily="34" charset="0"/>
              <a:buNone/>
              <a:defRPr/>
            </a:pPr>
            <a:r>
              <a:rPr lang="en-GB" altLang="cs-CZ" sz="2200" dirty="0">
                <a:latin typeface="Arial" panose="020B0604020202020204" pitchFamily="34" charset="0"/>
              </a:rPr>
              <a:t>   </a:t>
            </a:r>
          </a:p>
          <a:p>
            <a:pPr eaLnBrk="1" hangingPunct="1">
              <a:spcBef>
                <a:spcPct val="0"/>
              </a:spcBef>
              <a:buFont typeface="Calibri" panose="020F0502020204030204" pitchFamily="34" charset="0"/>
              <a:buAutoNum type="arabicPeriod"/>
              <a:defRPr/>
            </a:pPr>
            <a:endParaRPr lang="en-GB" altLang="cs-CZ" sz="1800" dirty="0">
              <a:latin typeface="Arial" panose="020B0604020202020204" pitchFamily="34" charset="0"/>
            </a:endParaRPr>
          </a:p>
        </p:txBody>
      </p:sp>
    </p:spTree>
    <p:extLst>
      <p:ext uri="{BB962C8B-B14F-4D97-AF65-F5344CB8AC3E}">
        <p14:creationId xmlns:p14="http://schemas.microsoft.com/office/powerpoint/2010/main" val="284330361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err="1">
                <a:latin typeface="Arial" pitchFamily="34" charset="0"/>
                <a:cs typeface="Arial" pitchFamily="34" charset="0"/>
              </a:rPr>
              <a:t>Strategic</a:t>
            </a:r>
            <a:r>
              <a:rPr lang="cs-CZ" b="1" dirty="0">
                <a:latin typeface="Arial" pitchFamily="34" charset="0"/>
                <a:cs typeface="Arial" pitchFamily="34" charset="0"/>
              </a:rPr>
              <a:t> Marketing Management</a:t>
            </a: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err="1">
                <a:latin typeface="Arial" panose="020B0604020202020204" pitchFamily="34" charset="0"/>
              </a:rPr>
              <a:t>Value</a:t>
            </a:r>
            <a:r>
              <a:rPr lang="cs-CZ" altLang="cs-CZ" sz="2400" b="1" dirty="0">
                <a:latin typeface="Arial" panose="020B0604020202020204" pitchFamily="34" charset="0"/>
              </a:rPr>
              <a:t> </a:t>
            </a:r>
            <a:r>
              <a:rPr lang="cs-CZ" altLang="cs-CZ" sz="2400" b="1" dirty="0" err="1">
                <a:latin typeface="Arial" panose="020B0604020202020204" pitchFamily="34" charset="0"/>
              </a:rPr>
              <a:t>Proposition</a:t>
            </a:r>
            <a:endParaRPr lang="cs-CZ" altLang="cs-CZ" sz="2400" b="1" dirty="0">
              <a:latin typeface="Arial" panose="020B0604020202020204" pitchFamily="34" charset="0"/>
            </a:endParaRPr>
          </a:p>
        </p:txBody>
      </p:sp>
      <p:sp>
        <p:nvSpPr>
          <p:cNvPr id="3079" name="TextovéPole 10"/>
          <p:cNvSpPr txBox="1">
            <a:spLocks noChangeArrowheads="1"/>
          </p:cNvSpPr>
          <p:nvPr/>
        </p:nvSpPr>
        <p:spPr bwMode="auto">
          <a:xfrm>
            <a:off x="503238" y="1512044"/>
            <a:ext cx="8477250" cy="31393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en-US" altLang="cs-CZ" sz="2200" i="1" dirty="0">
                <a:latin typeface="Arial" panose="020B0604020202020204" pitchFamily="34" charset="0"/>
              </a:rPr>
              <a:t>"Comb</a:t>
            </a:r>
            <a:r>
              <a:rPr lang="cs-CZ" altLang="cs-CZ" sz="2200" i="1" dirty="0" err="1">
                <a:latin typeface="Arial" panose="020B0604020202020204" pitchFamily="34" charset="0"/>
              </a:rPr>
              <a:t>ation</a:t>
            </a:r>
            <a:r>
              <a:rPr lang="cs-CZ" altLang="cs-CZ" sz="2200" i="1" dirty="0">
                <a:latin typeface="Arial" panose="020B0604020202020204" pitchFamily="34" charset="0"/>
              </a:rPr>
              <a:t> of</a:t>
            </a:r>
            <a:r>
              <a:rPr lang="en-US" altLang="cs-CZ" sz="2200" i="1" dirty="0">
                <a:latin typeface="Arial" panose="020B0604020202020204" pitchFamily="34" charset="0"/>
              </a:rPr>
              <a:t> products and services that create value for a particular customer segment."</a:t>
            </a:r>
          </a:p>
          <a:p>
            <a:pPr marL="285750" indent="-285750" eaLnBrk="1" hangingPunct="1">
              <a:spcBef>
                <a:spcPct val="0"/>
              </a:spcBef>
              <a:defRPr/>
            </a:pPr>
            <a:r>
              <a:rPr lang="en-US" altLang="cs-CZ" sz="2200" dirty="0">
                <a:latin typeface="Arial" panose="020B0604020202020204" pitchFamily="34" charset="0"/>
              </a:rPr>
              <a:t>Our offer solves a problem, satisfies the need.</a:t>
            </a:r>
          </a:p>
          <a:p>
            <a:pPr marL="285750" indent="-285750" eaLnBrk="1" hangingPunct="1">
              <a:spcBef>
                <a:spcPct val="0"/>
              </a:spcBef>
              <a:defRPr/>
            </a:pPr>
            <a:r>
              <a:rPr lang="en-US" altLang="cs-CZ" sz="2200" dirty="0">
                <a:latin typeface="Arial" panose="020B0604020202020204" pitchFamily="34" charset="0"/>
              </a:rPr>
              <a:t>For each customer the value may be different! (See product lecture) But for simplicity, we assume value for the segment.</a:t>
            </a:r>
          </a:p>
          <a:p>
            <a:pPr marL="285750" indent="-285750" eaLnBrk="1" hangingPunct="1">
              <a:spcBef>
                <a:spcPct val="0"/>
              </a:spcBef>
              <a:defRPr/>
            </a:pPr>
            <a:r>
              <a:rPr lang="en-US" altLang="cs-CZ" sz="2200" dirty="0">
                <a:latin typeface="Arial" panose="020B0604020202020204" pitchFamily="34" charset="0"/>
              </a:rPr>
              <a:t>The value can be anything, </a:t>
            </a:r>
            <a:r>
              <a:rPr lang="en-US" altLang="cs-CZ" sz="2200" dirty="0" err="1">
                <a:latin typeface="Arial" panose="020B0604020202020204" pitchFamily="34" charset="0"/>
              </a:rPr>
              <a:t>eg</a:t>
            </a:r>
            <a:r>
              <a:rPr lang="en-US" altLang="cs-CZ" sz="2200" dirty="0">
                <a:latin typeface="Arial" panose="020B0604020202020204" pitchFamily="34" charset="0"/>
              </a:rPr>
              <a:t> quantifiable characteristics - speed, performance, price, availability, </a:t>
            </a:r>
            <a:r>
              <a:rPr lang="en-US" altLang="cs-CZ" sz="2200" dirty="0" err="1">
                <a:latin typeface="Arial" panose="020B0604020202020204" pitchFamily="34" charset="0"/>
              </a:rPr>
              <a:t>etc</a:t>
            </a:r>
            <a:r>
              <a:rPr lang="en-US" altLang="cs-CZ" sz="2200" dirty="0">
                <a:latin typeface="Arial" panose="020B0604020202020204" pitchFamily="34" charset="0"/>
              </a:rPr>
              <a:t> .; or qualitative characteristics - beauty of design, satisfaction, brand, comfort etc.</a:t>
            </a:r>
            <a:endParaRPr lang="en-GB" altLang="cs-CZ" sz="2200" dirty="0">
              <a:latin typeface="Arial" panose="020B0604020202020204" pitchFamily="34" charset="0"/>
            </a:endParaRPr>
          </a:p>
        </p:txBody>
      </p:sp>
    </p:spTree>
    <p:extLst>
      <p:ext uri="{BB962C8B-B14F-4D97-AF65-F5344CB8AC3E}">
        <p14:creationId xmlns:p14="http://schemas.microsoft.com/office/powerpoint/2010/main" val="194968360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err="1">
                <a:latin typeface="Arial" pitchFamily="34" charset="0"/>
                <a:cs typeface="Arial" pitchFamily="34" charset="0"/>
              </a:rPr>
              <a:t>Strategic</a:t>
            </a:r>
            <a:r>
              <a:rPr lang="cs-CZ" b="1" dirty="0">
                <a:latin typeface="Arial" pitchFamily="34" charset="0"/>
                <a:cs typeface="Arial" pitchFamily="34" charset="0"/>
              </a:rPr>
              <a:t> Marketing Management</a:t>
            </a: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err="1">
                <a:latin typeface="Arial" panose="020B0604020202020204" pitchFamily="34" charset="0"/>
              </a:rPr>
              <a:t>Channels</a:t>
            </a:r>
            <a:endParaRPr lang="cs-CZ" altLang="cs-CZ" sz="2400" b="1" dirty="0">
              <a:latin typeface="Arial" panose="020B0604020202020204" pitchFamily="34" charset="0"/>
            </a:endParaRPr>
          </a:p>
        </p:txBody>
      </p:sp>
      <p:sp>
        <p:nvSpPr>
          <p:cNvPr id="3079" name="TextovéPole 10"/>
          <p:cNvSpPr txBox="1">
            <a:spLocks noChangeArrowheads="1"/>
          </p:cNvSpPr>
          <p:nvPr/>
        </p:nvSpPr>
        <p:spPr bwMode="auto">
          <a:xfrm>
            <a:off x="503238" y="1512044"/>
            <a:ext cx="8477250" cy="28007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en-US" altLang="cs-CZ" sz="2200" i="1" dirty="0">
                <a:latin typeface="Arial" panose="020B0604020202020204" pitchFamily="34" charset="0"/>
              </a:rPr>
              <a:t>"How a business communicates with and treats customer segments to give them a value offer."</a:t>
            </a:r>
          </a:p>
          <a:p>
            <a:pPr marL="285750" indent="-285750" eaLnBrk="1" hangingPunct="1">
              <a:spcBef>
                <a:spcPct val="0"/>
              </a:spcBef>
              <a:defRPr/>
            </a:pPr>
            <a:r>
              <a:rPr lang="en-US" altLang="cs-CZ" sz="2200" dirty="0">
                <a:latin typeface="Arial" panose="020B0604020202020204" pitchFamily="34" charset="0"/>
              </a:rPr>
              <a:t>Yes, it's both communication and distribution (availability).</a:t>
            </a:r>
          </a:p>
          <a:p>
            <a:pPr marL="285750" indent="-285750" eaLnBrk="1" hangingPunct="1">
              <a:spcBef>
                <a:spcPct val="0"/>
              </a:spcBef>
              <a:defRPr/>
            </a:pPr>
            <a:r>
              <a:rPr lang="en-US" altLang="cs-CZ" sz="2200" dirty="0">
                <a:latin typeface="Arial" panose="020B0604020202020204" pitchFamily="34" charset="0"/>
              </a:rPr>
              <a:t>We need to know what channels our chosen segment prefers, what </a:t>
            </a:r>
            <a:r>
              <a:rPr lang="cs-CZ" altLang="cs-CZ" sz="2200" dirty="0">
                <a:latin typeface="Arial" panose="020B0604020202020204" pitchFamily="34" charset="0"/>
              </a:rPr>
              <a:t>are </a:t>
            </a:r>
            <a:r>
              <a:rPr lang="en-US" altLang="cs-CZ" sz="2200" dirty="0">
                <a:latin typeface="Arial" panose="020B0604020202020204" pitchFamily="34" charset="0"/>
              </a:rPr>
              <a:t>costs and limitations </a:t>
            </a:r>
            <a:r>
              <a:rPr lang="cs-CZ" altLang="cs-CZ" sz="2200" dirty="0">
                <a:latin typeface="Arial" panose="020B0604020202020204" pitchFamily="34" charset="0"/>
              </a:rPr>
              <a:t>of </a:t>
            </a:r>
            <a:r>
              <a:rPr lang="en-US" altLang="cs-CZ" sz="2200" dirty="0">
                <a:latin typeface="Arial" panose="020B0604020202020204" pitchFamily="34" charset="0"/>
              </a:rPr>
              <a:t>these channels, what channels we currently have, etc.</a:t>
            </a:r>
          </a:p>
          <a:p>
            <a:pPr marL="285750" indent="-285750" eaLnBrk="1" hangingPunct="1">
              <a:spcBef>
                <a:spcPct val="0"/>
              </a:spcBef>
              <a:defRPr/>
            </a:pPr>
            <a:r>
              <a:rPr lang="en-US" altLang="cs-CZ" sz="2200" dirty="0">
                <a:latin typeface="Arial" panose="020B0604020202020204" pitchFamily="34" charset="0"/>
              </a:rPr>
              <a:t>We can </a:t>
            </a:r>
            <a:r>
              <a:rPr lang="cs-CZ" altLang="cs-CZ" sz="2200" dirty="0">
                <a:latin typeface="Arial" panose="020B0604020202020204" pitchFamily="34" charset="0"/>
              </a:rPr>
              <a:t>use </a:t>
            </a:r>
            <a:r>
              <a:rPr lang="en-US" altLang="cs-CZ" sz="2200" dirty="0">
                <a:latin typeface="Arial" panose="020B0604020202020204" pitchFamily="34" charset="0"/>
              </a:rPr>
              <a:t>a customized purchasing </a:t>
            </a:r>
            <a:r>
              <a:rPr lang="en-US" altLang="cs-CZ" sz="2200" dirty="0" err="1">
                <a:latin typeface="Arial" panose="020B0604020202020204" pitchFamily="34" charset="0"/>
              </a:rPr>
              <a:t>process</a:t>
            </a:r>
            <a:r>
              <a:rPr lang="en-US" altLang="cs-CZ" sz="2200" i="1" dirty="0" err="1">
                <a:latin typeface="Arial" panose="020B0604020202020204" pitchFamily="34" charset="0"/>
              </a:rPr>
              <a:t>"channel</a:t>
            </a:r>
            <a:r>
              <a:rPr lang="en-US" altLang="cs-CZ" sz="2200" i="1" dirty="0">
                <a:latin typeface="Arial" panose="020B0604020202020204" pitchFamily="34" charset="0"/>
              </a:rPr>
              <a:t> phases: awareness, rating, purchase, handover, after sale."</a:t>
            </a:r>
            <a:endParaRPr lang="en-GB" altLang="cs-CZ" sz="2200" dirty="0">
              <a:latin typeface="Arial" panose="020B0604020202020204" pitchFamily="34" charset="0"/>
            </a:endParaRPr>
          </a:p>
        </p:txBody>
      </p:sp>
    </p:spTree>
    <p:extLst>
      <p:ext uri="{BB962C8B-B14F-4D97-AF65-F5344CB8AC3E}">
        <p14:creationId xmlns:p14="http://schemas.microsoft.com/office/powerpoint/2010/main" val="70071323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err="1">
                <a:latin typeface="Arial" pitchFamily="34" charset="0"/>
                <a:cs typeface="Arial" pitchFamily="34" charset="0"/>
              </a:rPr>
              <a:t>Strategic</a:t>
            </a:r>
            <a:r>
              <a:rPr lang="cs-CZ" b="1" dirty="0">
                <a:latin typeface="Arial" pitchFamily="34" charset="0"/>
                <a:cs typeface="Arial" pitchFamily="34" charset="0"/>
              </a:rPr>
              <a:t> Marketing Management</a:t>
            </a: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err="1">
                <a:latin typeface="Arial" panose="020B0604020202020204" pitchFamily="34" charset="0"/>
              </a:rPr>
              <a:t>Customer</a:t>
            </a:r>
            <a:r>
              <a:rPr lang="cs-CZ" altLang="cs-CZ" sz="2400" b="1" dirty="0">
                <a:latin typeface="Arial" panose="020B0604020202020204" pitchFamily="34" charset="0"/>
              </a:rPr>
              <a:t> </a:t>
            </a:r>
            <a:r>
              <a:rPr lang="cs-CZ" altLang="cs-CZ" sz="2400" b="1" dirty="0" err="1">
                <a:latin typeface="Arial" panose="020B0604020202020204" pitchFamily="34" charset="0"/>
              </a:rPr>
              <a:t>Relationships</a:t>
            </a:r>
            <a:endParaRPr lang="cs-CZ" altLang="cs-CZ" sz="2400" b="1" dirty="0">
              <a:latin typeface="Arial" panose="020B0604020202020204" pitchFamily="34" charset="0"/>
            </a:endParaRPr>
          </a:p>
        </p:txBody>
      </p:sp>
      <p:sp>
        <p:nvSpPr>
          <p:cNvPr id="3079" name="TextovéPole 10"/>
          <p:cNvSpPr txBox="1">
            <a:spLocks noChangeArrowheads="1"/>
          </p:cNvSpPr>
          <p:nvPr/>
        </p:nvSpPr>
        <p:spPr bwMode="auto">
          <a:xfrm>
            <a:off x="503238" y="1512044"/>
            <a:ext cx="8477250" cy="144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en-US" altLang="cs-CZ" sz="2200" i="1" dirty="0">
                <a:latin typeface="Arial" panose="020B0604020202020204" pitchFamily="34" charset="0"/>
              </a:rPr>
              <a:t>"The types of relationships the company builds with each customer segment."</a:t>
            </a:r>
          </a:p>
          <a:p>
            <a:pPr marL="285750" indent="-285750" eaLnBrk="1" hangingPunct="1">
              <a:spcBef>
                <a:spcPct val="0"/>
              </a:spcBef>
              <a:defRPr/>
            </a:pPr>
            <a:r>
              <a:rPr lang="en-US" altLang="cs-CZ" sz="2200" dirty="0">
                <a:latin typeface="Arial" panose="020B0604020202020204" pitchFamily="34" charset="0"/>
              </a:rPr>
              <a:t>Examples of relationship types: personal, individual, self-service, automated, community, co-creation, etc.</a:t>
            </a:r>
            <a:endParaRPr lang="en-GB" altLang="cs-CZ" sz="2200" dirty="0">
              <a:latin typeface="Arial" panose="020B0604020202020204" pitchFamily="34" charset="0"/>
            </a:endParaRPr>
          </a:p>
        </p:txBody>
      </p:sp>
    </p:spTree>
    <p:extLst>
      <p:ext uri="{BB962C8B-B14F-4D97-AF65-F5344CB8AC3E}">
        <p14:creationId xmlns:p14="http://schemas.microsoft.com/office/powerpoint/2010/main" val="82354629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err="1">
                <a:latin typeface="Arial" pitchFamily="34" charset="0"/>
                <a:cs typeface="Arial" pitchFamily="34" charset="0"/>
              </a:rPr>
              <a:t>Strategic</a:t>
            </a:r>
            <a:r>
              <a:rPr lang="cs-CZ" b="1" dirty="0">
                <a:latin typeface="Arial" pitchFamily="34" charset="0"/>
                <a:cs typeface="Arial" pitchFamily="34" charset="0"/>
              </a:rPr>
              <a:t> Marketing Management</a:t>
            </a: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err="1">
                <a:latin typeface="Arial" panose="020B0604020202020204" pitchFamily="34" charset="0"/>
              </a:rPr>
              <a:t>Revenue</a:t>
            </a:r>
            <a:r>
              <a:rPr lang="cs-CZ" altLang="cs-CZ" sz="2400" b="1" dirty="0">
                <a:latin typeface="Arial" panose="020B0604020202020204" pitchFamily="34" charset="0"/>
              </a:rPr>
              <a:t> </a:t>
            </a:r>
            <a:r>
              <a:rPr lang="cs-CZ" altLang="cs-CZ" sz="2400" b="1" dirty="0" err="1">
                <a:latin typeface="Arial" panose="020B0604020202020204" pitchFamily="34" charset="0"/>
              </a:rPr>
              <a:t>Streams</a:t>
            </a:r>
            <a:endParaRPr lang="cs-CZ" altLang="cs-CZ" sz="2400" b="1" dirty="0">
              <a:latin typeface="Arial" panose="020B0604020202020204" pitchFamily="34" charset="0"/>
            </a:endParaRPr>
          </a:p>
        </p:txBody>
      </p:sp>
      <p:sp>
        <p:nvSpPr>
          <p:cNvPr id="3079" name="TextovéPole 10"/>
          <p:cNvSpPr txBox="1">
            <a:spLocks noChangeArrowheads="1"/>
          </p:cNvSpPr>
          <p:nvPr/>
        </p:nvSpPr>
        <p:spPr bwMode="auto">
          <a:xfrm>
            <a:off x="503238" y="1512044"/>
            <a:ext cx="8477250" cy="3477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en-US" altLang="cs-CZ" sz="2200" i="1" dirty="0">
                <a:latin typeface="Arial" panose="020B0604020202020204" pitchFamily="34" charset="0"/>
              </a:rPr>
              <a:t>"The cash that a business generates from each customer segment (revenue - cost)."</a:t>
            </a:r>
          </a:p>
          <a:p>
            <a:pPr marL="285750" indent="-285750" eaLnBrk="1" hangingPunct="1">
              <a:spcBef>
                <a:spcPct val="0"/>
              </a:spcBef>
              <a:defRPr/>
            </a:pPr>
            <a:r>
              <a:rPr lang="en-US" altLang="cs-CZ" sz="2200" dirty="0">
                <a:latin typeface="Arial" panose="020B0604020202020204" pitchFamily="34" charset="0"/>
              </a:rPr>
              <a:t>We are looking for a value for which the customer is willing to pay (what do</a:t>
            </a:r>
            <a:r>
              <a:rPr lang="cs-CZ" altLang="cs-CZ" sz="2200" dirty="0">
                <a:latin typeface="Arial" panose="020B0604020202020204" pitchFamily="34" charset="0"/>
              </a:rPr>
              <a:t> </a:t>
            </a:r>
            <a:r>
              <a:rPr lang="cs-CZ" altLang="cs-CZ" sz="2200" dirty="0" err="1">
                <a:latin typeface="Arial" panose="020B0604020202020204" pitchFamily="34" charset="0"/>
              </a:rPr>
              <a:t>they</a:t>
            </a:r>
            <a:r>
              <a:rPr lang="en-US" altLang="cs-CZ" sz="2200" dirty="0">
                <a:latin typeface="Arial" panose="020B0604020202020204" pitchFamily="34" charset="0"/>
              </a:rPr>
              <a:t> pay for now? How? How would they like to pay? Etc.), so we generate revenue.</a:t>
            </a:r>
          </a:p>
          <a:p>
            <a:pPr marL="285750" indent="-285750" eaLnBrk="1" hangingPunct="1">
              <a:spcBef>
                <a:spcPct val="0"/>
              </a:spcBef>
              <a:defRPr/>
            </a:pPr>
            <a:r>
              <a:rPr lang="en-US" altLang="cs-CZ" sz="2200" dirty="0">
                <a:latin typeface="Arial" panose="020B0604020202020204" pitchFamily="34" charset="0"/>
              </a:rPr>
              <a:t>We have different price mechanisms (price types).</a:t>
            </a:r>
          </a:p>
          <a:p>
            <a:pPr marL="285750" indent="-285750" eaLnBrk="1" hangingPunct="1">
              <a:spcBef>
                <a:spcPct val="0"/>
              </a:spcBef>
              <a:defRPr/>
            </a:pPr>
            <a:r>
              <a:rPr lang="en-US" altLang="cs-CZ" sz="2200" dirty="0">
                <a:latin typeface="Arial" panose="020B0604020202020204" pitchFamily="34" charset="0"/>
              </a:rPr>
              <a:t>Fixed vs. dynamic pricing. Calculation + margin, list prices, discounts, prices according to product characteristics, negotiation, current state of the market, auctions, fees, licenses, rentals, subscriptions, etc.</a:t>
            </a:r>
            <a:endParaRPr lang="en-GB" altLang="cs-CZ" sz="2200" dirty="0">
              <a:latin typeface="Arial" panose="020B0604020202020204" pitchFamily="34" charset="0"/>
            </a:endParaRPr>
          </a:p>
        </p:txBody>
      </p:sp>
    </p:spTree>
    <p:extLst>
      <p:ext uri="{BB962C8B-B14F-4D97-AF65-F5344CB8AC3E}">
        <p14:creationId xmlns:p14="http://schemas.microsoft.com/office/powerpoint/2010/main" val="217607748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err="1">
                <a:latin typeface="Arial" pitchFamily="34" charset="0"/>
                <a:cs typeface="Arial" pitchFamily="34" charset="0"/>
              </a:rPr>
              <a:t>Strategic</a:t>
            </a:r>
            <a:r>
              <a:rPr lang="cs-CZ" b="1" dirty="0">
                <a:latin typeface="Arial" pitchFamily="34" charset="0"/>
                <a:cs typeface="Arial" pitchFamily="34" charset="0"/>
              </a:rPr>
              <a:t> Marketing Management</a:t>
            </a: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err="1">
                <a:latin typeface="Arial" panose="020B0604020202020204" pitchFamily="34" charset="0"/>
              </a:rPr>
              <a:t>Key</a:t>
            </a:r>
            <a:r>
              <a:rPr lang="cs-CZ" altLang="cs-CZ" sz="2400" b="1" dirty="0">
                <a:latin typeface="Arial" panose="020B0604020202020204" pitchFamily="34" charset="0"/>
              </a:rPr>
              <a:t> </a:t>
            </a:r>
            <a:r>
              <a:rPr lang="cs-CZ" altLang="cs-CZ" sz="2400" b="1" dirty="0" err="1">
                <a:latin typeface="Arial" panose="020B0604020202020204" pitchFamily="34" charset="0"/>
              </a:rPr>
              <a:t>Resources</a:t>
            </a:r>
            <a:endParaRPr lang="cs-CZ" altLang="cs-CZ" sz="2400" b="1" dirty="0">
              <a:latin typeface="Arial" panose="020B0604020202020204" pitchFamily="34" charset="0"/>
            </a:endParaRPr>
          </a:p>
        </p:txBody>
      </p:sp>
      <p:sp>
        <p:nvSpPr>
          <p:cNvPr id="3079" name="TextovéPole 10"/>
          <p:cNvSpPr txBox="1">
            <a:spLocks noChangeArrowheads="1"/>
          </p:cNvSpPr>
          <p:nvPr/>
        </p:nvSpPr>
        <p:spPr bwMode="auto">
          <a:xfrm>
            <a:off x="503238" y="1512044"/>
            <a:ext cx="8477250" cy="38164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en-US" altLang="cs-CZ" sz="2200" i="1" dirty="0">
                <a:latin typeface="Arial" panose="020B0604020202020204" pitchFamily="34" charset="0"/>
              </a:rPr>
              <a:t>"The most important assets needed to make the business model work."</a:t>
            </a:r>
          </a:p>
          <a:p>
            <a:pPr marL="285750" indent="-285750" eaLnBrk="1" hangingPunct="1">
              <a:spcBef>
                <a:spcPct val="0"/>
              </a:spcBef>
              <a:defRPr/>
            </a:pPr>
            <a:r>
              <a:rPr lang="en-US" altLang="cs-CZ" sz="2200" dirty="0">
                <a:latin typeface="Arial" panose="020B0604020202020204" pitchFamily="34" charset="0"/>
              </a:rPr>
              <a:t>It can be anything, depending on what we do (chef in a restaurant, a place for a shop, technology for industrial production, a patent, etc.).</a:t>
            </a:r>
          </a:p>
          <a:p>
            <a:pPr marL="285750" indent="-285750" eaLnBrk="1" hangingPunct="1">
              <a:spcBef>
                <a:spcPct val="0"/>
              </a:spcBef>
              <a:defRPr/>
            </a:pPr>
            <a:r>
              <a:rPr lang="en-US" altLang="cs-CZ" sz="2200" dirty="0">
                <a:latin typeface="Arial" panose="020B0604020202020204" pitchFamily="34" charset="0"/>
              </a:rPr>
              <a:t>We are not only solving key resources for production, but also for creating our value offer (my product is not the best, but it has perfect service - </a:t>
            </a:r>
            <a:r>
              <a:rPr lang="en-US" altLang="cs-CZ" sz="2200" dirty="0" err="1">
                <a:latin typeface="Arial" panose="020B0604020202020204" pitchFamily="34" charset="0"/>
              </a:rPr>
              <a:t>ie</a:t>
            </a:r>
            <a:r>
              <a:rPr lang="en-US" altLang="cs-CZ" sz="2200" dirty="0">
                <a:latin typeface="Arial" panose="020B0604020202020204" pitchFamily="34" charset="0"/>
              </a:rPr>
              <a:t> the assets are people and not machines, perfectly set up process), channels, relationships, income etc.</a:t>
            </a:r>
          </a:p>
          <a:p>
            <a:pPr marL="285750" indent="-285750" eaLnBrk="1" hangingPunct="1">
              <a:spcBef>
                <a:spcPct val="0"/>
              </a:spcBef>
              <a:defRPr/>
            </a:pPr>
            <a:r>
              <a:rPr lang="en-US" altLang="cs-CZ" sz="2200" dirty="0">
                <a:latin typeface="Arial" panose="020B0604020202020204" pitchFamily="34" charset="0"/>
              </a:rPr>
              <a:t>It can be simplified into groups: physical resources, mental resources, human resources, financial resources.</a:t>
            </a:r>
            <a:endParaRPr lang="en-GB" altLang="cs-CZ" sz="2200" dirty="0">
              <a:latin typeface="Arial" panose="020B0604020202020204" pitchFamily="34" charset="0"/>
            </a:endParaRPr>
          </a:p>
        </p:txBody>
      </p:sp>
    </p:spTree>
    <p:extLst>
      <p:ext uri="{BB962C8B-B14F-4D97-AF65-F5344CB8AC3E}">
        <p14:creationId xmlns:p14="http://schemas.microsoft.com/office/powerpoint/2010/main" val="415439671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err="1">
                <a:latin typeface="Arial" pitchFamily="34" charset="0"/>
                <a:cs typeface="Arial" pitchFamily="34" charset="0"/>
              </a:rPr>
              <a:t>Strategic</a:t>
            </a:r>
            <a:r>
              <a:rPr lang="cs-CZ" b="1" dirty="0">
                <a:latin typeface="Arial" pitchFamily="34" charset="0"/>
                <a:cs typeface="Arial" pitchFamily="34" charset="0"/>
              </a:rPr>
              <a:t> Marketing Management</a:t>
            </a: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err="1">
                <a:latin typeface="Arial" panose="020B0604020202020204" pitchFamily="34" charset="0"/>
              </a:rPr>
              <a:t>Key</a:t>
            </a:r>
            <a:r>
              <a:rPr lang="cs-CZ" altLang="cs-CZ" sz="2400" b="1" dirty="0">
                <a:latin typeface="Arial" panose="020B0604020202020204" pitchFamily="34" charset="0"/>
              </a:rPr>
              <a:t> </a:t>
            </a:r>
            <a:r>
              <a:rPr lang="cs-CZ" altLang="cs-CZ" sz="2400" b="1" dirty="0" err="1">
                <a:latin typeface="Arial" panose="020B0604020202020204" pitchFamily="34" charset="0"/>
              </a:rPr>
              <a:t>Activities</a:t>
            </a:r>
            <a:endParaRPr lang="cs-CZ" altLang="cs-CZ" sz="2400" b="1" dirty="0">
              <a:latin typeface="Arial" panose="020B0604020202020204" pitchFamily="34" charset="0"/>
            </a:endParaRPr>
          </a:p>
        </p:txBody>
      </p:sp>
      <p:sp>
        <p:nvSpPr>
          <p:cNvPr id="3079" name="TextovéPole 10"/>
          <p:cNvSpPr txBox="1">
            <a:spLocks noChangeArrowheads="1"/>
          </p:cNvSpPr>
          <p:nvPr/>
        </p:nvSpPr>
        <p:spPr bwMode="auto">
          <a:xfrm>
            <a:off x="503238" y="1512044"/>
            <a:ext cx="8477250" cy="21236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en-US" altLang="cs-CZ" sz="2200" i="1" dirty="0">
                <a:latin typeface="Arial" panose="020B0604020202020204" pitchFamily="34" charset="0"/>
              </a:rPr>
              <a:t>"The most important activities a company needs to do in order for its business model to work."</a:t>
            </a:r>
          </a:p>
          <a:p>
            <a:pPr marL="285750" indent="-285750" eaLnBrk="1" hangingPunct="1">
              <a:spcBef>
                <a:spcPct val="0"/>
              </a:spcBef>
              <a:defRPr/>
            </a:pPr>
            <a:r>
              <a:rPr lang="en-US" altLang="cs-CZ" sz="2200" dirty="0">
                <a:latin typeface="Arial" panose="020B0604020202020204" pitchFamily="34" charset="0"/>
              </a:rPr>
              <a:t>These are the key activities that make our company work. </a:t>
            </a:r>
            <a:r>
              <a:rPr lang="cs-CZ" altLang="cs-CZ" sz="2200" dirty="0" err="1">
                <a:latin typeface="Arial" panose="020B0604020202020204" pitchFamily="34" charset="0"/>
              </a:rPr>
              <a:t>Through</a:t>
            </a:r>
            <a:r>
              <a:rPr lang="cs-CZ" altLang="cs-CZ" sz="2200" dirty="0">
                <a:latin typeface="Arial" panose="020B0604020202020204" pitchFamily="34" charset="0"/>
              </a:rPr>
              <a:t> these </a:t>
            </a:r>
            <a:r>
              <a:rPr lang="cs-CZ" altLang="cs-CZ" sz="2200" dirty="0" err="1">
                <a:latin typeface="Arial" panose="020B0604020202020204" pitchFamily="34" charset="0"/>
              </a:rPr>
              <a:t>activities</a:t>
            </a:r>
            <a:r>
              <a:rPr lang="cs-CZ" altLang="cs-CZ" sz="2200" dirty="0">
                <a:latin typeface="Arial" panose="020B0604020202020204" pitchFamily="34" charset="0"/>
              </a:rPr>
              <a:t> w</a:t>
            </a:r>
            <a:r>
              <a:rPr lang="en-US" altLang="cs-CZ" sz="2200" dirty="0">
                <a:latin typeface="Arial" panose="020B0604020202020204" pitchFamily="34" charset="0"/>
              </a:rPr>
              <a:t>e provide </a:t>
            </a:r>
            <a:r>
              <a:rPr lang="cs-CZ" altLang="cs-CZ" sz="2200" dirty="0" err="1">
                <a:latin typeface="Arial" panose="020B0604020202020204" pitchFamily="34" charset="0"/>
              </a:rPr>
              <a:t>our</a:t>
            </a:r>
            <a:r>
              <a:rPr lang="cs-CZ" altLang="cs-CZ" sz="2200" dirty="0">
                <a:latin typeface="Arial" panose="020B0604020202020204" pitchFamily="34" charset="0"/>
              </a:rPr>
              <a:t> </a:t>
            </a:r>
            <a:r>
              <a:rPr lang="en-US" altLang="cs-CZ" sz="2200" dirty="0">
                <a:latin typeface="Arial" panose="020B0604020202020204" pitchFamily="34" charset="0"/>
              </a:rPr>
              <a:t>value offer.</a:t>
            </a:r>
          </a:p>
          <a:p>
            <a:pPr marL="285750" indent="-285750" eaLnBrk="1" hangingPunct="1">
              <a:spcBef>
                <a:spcPct val="0"/>
              </a:spcBef>
              <a:defRPr/>
            </a:pPr>
            <a:r>
              <a:rPr lang="en-US" altLang="cs-CZ" sz="2200" dirty="0">
                <a:latin typeface="Arial" panose="020B0604020202020204" pitchFamily="34" charset="0"/>
              </a:rPr>
              <a:t>What key activities our value propositions require? Channels? Revenue sources?</a:t>
            </a:r>
            <a:endParaRPr lang="en-GB" altLang="cs-CZ" sz="2200" dirty="0">
              <a:latin typeface="Arial" panose="020B0604020202020204" pitchFamily="34" charset="0"/>
            </a:endParaRPr>
          </a:p>
        </p:txBody>
      </p:sp>
    </p:spTree>
    <p:extLst>
      <p:ext uri="{BB962C8B-B14F-4D97-AF65-F5344CB8AC3E}">
        <p14:creationId xmlns:p14="http://schemas.microsoft.com/office/powerpoint/2010/main" val="279944742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err="1">
                <a:latin typeface="Arial" pitchFamily="34" charset="0"/>
                <a:cs typeface="Arial" pitchFamily="34" charset="0"/>
              </a:rPr>
              <a:t>Strategic</a:t>
            </a:r>
            <a:r>
              <a:rPr lang="cs-CZ" b="1" dirty="0">
                <a:latin typeface="Arial" pitchFamily="34" charset="0"/>
                <a:cs typeface="Arial" pitchFamily="34" charset="0"/>
              </a:rPr>
              <a:t> Marketing Management</a:t>
            </a: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err="1">
                <a:latin typeface="Arial" panose="020B0604020202020204" pitchFamily="34" charset="0"/>
              </a:rPr>
              <a:t>Key</a:t>
            </a:r>
            <a:r>
              <a:rPr lang="cs-CZ" altLang="cs-CZ" sz="2400" b="1" dirty="0">
                <a:latin typeface="Arial" panose="020B0604020202020204" pitchFamily="34" charset="0"/>
              </a:rPr>
              <a:t> </a:t>
            </a:r>
            <a:r>
              <a:rPr lang="cs-CZ" altLang="cs-CZ" sz="2400" b="1" dirty="0" err="1">
                <a:latin typeface="Arial" panose="020B0604020202020204" pitchFamily="34" charset="0"/>
              </a:rPr>
              <a:t>Partners</a:t>
            </a:r>
            <a:endParaRPr lang="cs-CZ" altLang="cs-CZ" sz="2400" b="1" dirty="0">
              <a:latin typeface="Arial" panose="020B0604020202020204" pitchFamily="34" charset="0"/>
            </a:endParaRPr>
          </a:p>
        </p:txBody>
      </p:sp>
      <p:sp>
        <p:nvSpPr>
          <p:cNvPr id="3079" name="TextovéPole 10"/>
          <p:cNvSpPr txBox="1">
            <a:spLocks noChangeArrowheads="1"/>
          </p:cNvSpPr>
          <p:nvPr/>
        </p:nvSpPr>
        <p:spPr bwMode="auto">
          <a:xfrm>
            <a:off x="503238" y="1512044"/>
            <a:ext cx="8477250" cy="31393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en-US" altLang="cs-CZ" sz="2200" i="1" dirty="0">
                <a:latin typeface="Arial" panose="020B0604020202020204" pitchFamily="34" charset="0"/>
              </a:rPr>
              <a:t>"It describes the network of suppliers and partners that is needed to make the business model work."</a:t>
            </a:r>
          </a:p>
          <a:p>
            <a:pPr marL="285750" indent="-285750" eaLnBrk="1" hangingPunct="1">
              <a:spcBef>
                <a:spcPct val="0"/>
              </a:spcBef>
              <a:defRPr/>
            </a:pPr>
            <a:r>
              <a:rPr lang="en-US" altLang="cs-CZ" sz="2200" dirty="0">
                <a:latin typeface="Arial" panose="020B0604020202020204" pitchFamily="34" charset="0"/>
              </a:rPr>
              <a:t>We may want partners for a variety of reasons, sometimes because of resources, sometimes because of complement, or perhaps with competitors to penetrate otherwise unreachable markets, etc.</a:t>
            </a:r>
          </a:p>
          <a:p>
            <a:pPr marL="285750" indent="-285750" eaLnBrk="1" hangingPunct="1">
              <a:spcBef>
                <a:spcPct val="0"/>
              </a:spcBef>
              <a:defRPr/>
            </a:pPr>
            <a:r>
              <a:rPr lang="en-US" altLang="cs-CZ" sz="2200" dirty="0">
                <a:latin typeface="Arial" panose="020B0604020202020204" pitchFamily="34" charset="0"/>
              </a:rPr>
              <a:t>Who are our key partners? Suppliers? What activities do they provide for us? Resources? Do they help reduce risk and uncertainty?</a:t>
            </a:r>
            <a:endParaRPr lang="en-GB" altLang="cs-CZ" sz="2200" dirty="0">
              <a:latin typeface="Arial" panose="020B0604020202020204" pitchFamily="34" charset="0"/>
            </a:endParaRPr>
          </a:p>
        </p:txBody>
      </p:sp>
    </p:spTree>
    <p:extLst>
      <p:ext uri="{BB962C8B-B14F-4D97-AF65-F5344CB8AC3E}">
        <p14:creationId xmlns:p14="http://schemas.microsoft.com/office/powerpoint/2010/main" val="3196289747"/>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err="1">
                <a:latin typeface="Arial" pitchFamily="34" charset="0"/>
                <a:cs typeface="Arial" pitchFamily="34" charset="0"/>
              </a:rPr>
              <a:t>Strategic</a:t>
            </a:r>
            <a:r>
              <a:rPr lang="cs-CZ" b="1" dirty="0">
                <a:latin typeface="Arial" pitchFamily="34" charset="0"/>
                <a:cs typeface="Arial" pitchFamily="34" charset="0"/>
              </a:rPr>
              <a:t> Marketing Management</a:t>
            </a: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err="1">
                <a:latin typeface="Arial" panose="020B0604020202020204" pitchFamily="34" charset="0"/>
              </a:rPr>
              <a:t>Cost</a:t>
            </a:r>
            <a:r>
              <a:rPr lang="cs-CZ" altLang="cs-CZ" sz="2400" b="1" dirty="0">
                <a:latin typeface="Arial" panose="020B0604020202020204" pitchFamily="34" charset="0"/>
              </a:rPr>
              <a:t> </a:t>
            </a:r>
            <a:r>
              <a:rPr lang="cs-CZ" altLang="cs-CZ" sz="2400" b="1" dirty="0" err="1">
                <a:latin typeface="Arial" panose="020B0604020202020204" pitchFamily="34" charset="0"/>
              </a:rPr>
              <a:t>Structure</a:t>
            </a:r>
            <a:endParaRPr lang="cs-CZ" altLang="cs-CZ" sz="2400" b="1" dirty="0">
              <a:latin typeface="Arial" panose="020B0604020202020204" pitchFamily="34" charset="0"/>
            </a:endParaRPr>
          </a:p>
        </p:txBody>
      </p:sp>
      <p:sp>
        <p:nvSpPr>
          <p:cNvPr id="3079" name="TextovéPole 10"/>
          <p:cNvSpPr txBox="1">
            <a:spLocks noChangeArrowheads="1"/>
          </p:cNvSpPr>
          <p:nvPr/>
        </p:nvSpPr>
        <p:spPr bwMode="auto">
          <a:xfrm>
            <a:off x="503238" y="1512044"/>
            <a:ext cx="8477250" cy="2462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en-US" altLang="cs-CZ" sz="2200" i="1" dirty="0">
                <a:latin typeface="Arial" panose="020B0604020202020204" pitchFamily="34" charset="0"/>
              </a:rPr>
              <a:t>"All costs associated with the operation of the business model."</a:t>
            </a:r>
          </a:p>
          <a:p>
            <a:pPr marL="285750" indent="-285750" eaLnBrk="1" hangingPunct="1">
              <a:spcBef>
                <a:spcPct val="0"/>
              </a:spcBef>
              <a:defRPr/>
            </a:pPr>
            <a:r>
              <a:rPr lang="en-US" altLang="cs-CZ" sz="2200" dirty="0">
                <a:latin typeface="Arial" panose="020B0604020202020204" pitchFamily="34" charset="0"/>
              </a:rPr>
              <a:t>Everything we do creates some costs. Until now, we have been dealing with value offers, relationships, partners and more, all of which represent a cost to us.</a:t>
            </a:r>
          </a:p>
          <a:p>
            <a:pPr marL="285750" indent="-285750" eaLnBrk="1" hangingPunct="1">
              <a:spcBef>
                <a:spcPct val="0"/>
              </a:spcBef>
              <a:defRPr/>
            </a:pPr>
            <a:r>
              <a:rPr lang="en-US" altLang="cs-CZ" sz="2200" dirty="0">
                <a:latin typeface="Arial" panose="020B0604020202020204" pitchFamily="34" charset="0"/>
              </a:rPr>
              <a:t>We need to know which are most important to us, which are the most expensive, then we can try to optimize them.</a:t>
            </a:r>
          </a:p>
          <a:p>
            <a:pPr marL="285750" indent="-285750" eaLnBrk="1" hangingPunct="1">
              <a:spcBef>
                <a:spcPct val="0"/>
              </a:spcBef>
              <a:defRPr/>
            </a:pPr>
            <a:r>
              <a:rPr lang="en-US" altLang="cs-CZ" sz="2200" dirty="0">
                <a:latin typeface="Arial" panose="020B0604020202020204" pitchFamily="34" charset="0"/>
              </a:rPr>
              <a:t>Fixed costs, variable, economies of scale, etc.</a:t>
            </a:r>
            <a:endParaRPr lang="en-GB" altLang="cs-CZ" sz="2200" dirty="0">
              <a:latin typeface="Arial" panose="020B0604020202020204" pitchFamily="34" charset="0"/>
            </a:endParaRPr>
          </a:p>
        </p:txBody>
      </p:sp>
    </p:spTree>
    <p:extLst>
      <p:ext uri="{BB962C8B-B14F-4D97-AF65-F5344CB8AC3E}">
        <p14:creationId xmlns:p14="http://schemas.microsoft.com/office/powerpoint/2010/main" val="94989741"/>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err="1">
                <a:latin typeface="Arial" pitchFamily="34" charset="0"/>
                <a:cs typeface="Arial" pitchFamily="34" charset="0"/>
              </a:rPr>
              <a:t>Strategic</a:t>
            </a:r>
            <a:r>
              <a:rPr lang="cs-CZ" b="1" dirty="0">
                <a:latin typeface="Arial" pitchFamily="34" charset="0"/>
                <a:cs typeface="Arial" pitchFamily="34" charset="0"/>
              </a:rPr>
              <a:t> Marketing Management</a:t>
            </a: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err="1">
                <a:latin typeface="Arial" panose="020B0604020202020204" pitchFamily="34" charset="0"/>
              </a:rPr>
              <a:t>How</a:t>
            </a:r>
            <a:r>
              <a:rPr lang="cs-CZ" altLang="cs-CZ" sz="2400" b="1" dirty="0">
                <a:latin typeface="Arial" panose="020B0604020202020204" pitchFamily="34" charset="0"/>
              </a:rPr>
              <a:t> do </a:t>
            </a:r>
            <a:r>
              <a:rPr lang="cs-CZ" altLang="cs-CZ" sz="2400" b="1" dirty="0" err="1">
                <a:latin typeface="Arial" panose="020B0604020202020204" pitchFamily="34" charset="0"/>
              </a:rPr>
              <a:t>we</a:t>
            </a:r>
            <a:r>
              <a:rPr lang="cs-CZ" altLang="cs-CZ" sz="2400" b="1" dirty="0">
                <a:latin typeface="Arial" panose="020B0604020202020204" pitchFamily="34" charset="0"/>
              </a:rPr>
              <a:t> </a:t>
            </a:r>
            <a:r>
              <a:rPr lang="cs-CZ" altLang="cs-CZ" sz="2400" b="1" dirty="0" err="1">
                <a:latin typeface="Arial" panose="020B0604020202020204" pitchFamily="34" charset="0"/>
              </a:rPr>
              <a:t>work</a:t>
            </a:r>
            <a:r>
              <a:rPr lang="cs-CZ" altLang="cs-CZ" sz="2400" b="1" dirty="0">
                <a:latin typeface="Arial" panose="020B0604020202020204" pitchFamily="34" charset="0"/>
              </a:rPr>
              <a:t> </a:t>
            </a:r>
            <a:r>
              <a:rPr lang="cs-CZ" altLang="cs-CZ" sz="2400" b="1" dirty="0" err="1">
                <a:latin typeface="Arial" panose="020B0604020202020204" pitchFamily="34" charset="0"/>
              </a:rPr>
              <a:t>with</a:t>
            </a:r>
            <a:r>
              <a:rPr lang="cs-CZ" altLang="cs-CZ" sz="2400" b="1" dirty="0">
                <a:latin typeface="Arial" panose="020B0604020202020204" pitchFamily="34" charset="0"/>
              </a:rPr>
              <a:t> </a:t>
            </a:r>
            <a:r>
              <a:rPr lang="cs-CZ" altLang="cs-CZ" sz="2400" b="1" dirty="0" err="1">
                <a:latin typeface="Arial" panose="020B0604020202020204" pitchFamily="34" charset="0"/>
              </a:rPr>
              <a:t>the</a:t>
            </a:r>
            <a:r>
              <a:rPr lang="cs-CZ" altLang="cs-CZ" sz="2400" b="1" dirty="0">
                <a:latin typeface="Arial" panose="020B0604020202020204" pitchFamily="34" charset="0"/>
              </a:rPr>
              <a:t> BMC?</a:t>
            </a:r>
          </a:p>
        </p:txBody>
      </p:sp>
      <p:sp>
        <p:nvSpPr>
          <p:cNvPr id="3079" name="TextovéPole 10"/>
          <p:cNvSpPr txBox="1">
            <a:spLocks noChangeArrowheads="1"/>
          </p:cNvSpPr>
          <p:nvPr/>
        </p:nvSpPr>
        <p:spPr bwMode="auto">
          <a:xfrm>
            <a:off x="503238" y="1512044"/>
            <a:ext cx="8477250" cy="41549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en-US" altLang="cs-CZ" sz="2200" dirty="0">
                <a:latin typeface="Arial" panose="020B0604020202020204" pitchFamily="34" charset="0"/>
              </a:rPr>
              <a:t>We print as </a:t>
            </a:r>
            <a:r>
              <a:rPr lang="cs-CZ" altLang="cs-CZ" sz="2200" dirty="0" err="1">
                <a:latin typeface="Arial" panose="020B0604020202020204" pitchFamily="34" charset="0"/>
              </a:rPr>
              <a:t>large</a:t>
            </a:r>
            <a:r>
              <a:rPr lang="en-US" altLang="cs-CZ" sz="2200" dirty="0">
                <a:latin typeface="Arial" panose="020B0604020202020204" pitchFamily="34" charset="0"/>
              </a:rPr>
              <a:t> canvas as possible, buy a lot of sticky papers, colored pens and… let's go </a:t>
            </a:r>
            <a:r>
              <a:rPr lang="cs-CZ" altLang="cs-CZ" sz="2200" dirty="0">
                <a:latin typeface="Arial" panose="020B0604020202020204" pitchFamily="34" charset="0"/>
                <a:sym typeface="Wingdings" panose="05000000000000000000" pitchFamily="2" charset="2"/>
              </a:rPr>
              <a:t></a:t>
            </a:r>
            <a:endParaRPr lang="en-US" altLang="cs-CZ" sz="2200" dirty="0">
              <a:latin typeface="Arial" panose="020B0604020202020204" pitchFamily="34" charset="0"/>
            </a:endParaRPr>
          </a:p>
          <a:p>
            <a:pPr marL="285750" indent="-285750" eaLnBrk="1" hangingPunct="1">
              <a:spcBef>
                <a:spcPct val="0"/>
              </a:spcBef>
              <a:defRPr/>
            </a:pPr>
            <a:r>
              <a:rPr lang="en-US" altLang="cs-CZ" sz="2200" dirty="0">
                <a:latin typeface="Arial" panose="020B0604020202020204" pitchFamily="34" charset="0"/>
              </a:rPr>
              <a:t>How to design? We talk to customers, use ideas, visual thinking, prototyping, storytelling, scripts, etc.</a:t>
            </a:r>
          </a:p>
          <a:p>
            <a:pPr marL="285750" indent="-285750" eaLnBrk="1" hangingPunct="1">
              <a:spcBef>
                <a:spcPct val="0"/>
              </a:spcBef>
              <a:defRPr/>
            </a:pPr>
            <a:r>
              <a:rPr lang="en-US" altLang="cs-CZ" sz="2200" dirty="0">
                <a:latin typeface="Arial" panose="020B0604020202020204" pitchFamily="34" charset="0"/>
              </a:rPr>
              <a:t>Suggested process: mobilization (preparatory phase), understanding (analysis), design (creation and testing), implementation (in practice), management (adaptation based on feedback).</a:t>
            </a:r>
          </a:p>
          <a:p>
            <a:pPr marL="285750" indent="-285750" eaLnBrk="1" hangingPunct="1">
              <a:spcBef>
                <a:spcPct val="0"/>
              </a:spcBef>
              <a:defRPr/>
            </a:pPr>
            <a:endParaRPr lang="en-US" altLang="cs-CZ" sz="2200" dirty="0">
              <a:latin typeface="Arial" panose="020B0604020202020204" pitchFamily="34" charset="0"/>
            </a:endParaRPr>
          </a:p>
          <a:p>
            <a:pPr marL="285750" indent="-285750" eaLnBrk="1" hangingPunct="1">
              <a:spcBef>
                <a:spcPct val="0"/>
              </a:spcBef>
              <a:defRPr/>
            </a:pPr>
            <a:r>
              <a:rPr lang="en-US" altLang="cs-CZ" sz="2200" dirty="0">
                <a:latin typeface="Arial" panose="020B0604020202020204" pitchFamily="34" charset="0"/>
              </a:rPr>
              <a:t>Then we should solve the value for the customer and the influence of the environment (and time) in more detail, but </a:t>
            </a:r>
            <a:r>
              <a:rPr lang="cs-CZ" altLang="cs-CZ" sz="2200" dirty="0" err="1">
                <a:latin typeface="Arial" panose="020B0604020202020204" pitchFamily="34" charset="0"/>
              </a:rPr>
              <a:t>we</a:t>
            </a:r>
            <a:r>
              <a:rPr lang="cs-CZ" altLang="cs-CZ" sz="2200" dirty="0">
                <a:latin typeface="Arial" panose="020B0604020202020204" pitchFamily="34" charset="0"/>
              </a:rPr>
              <a:t> </a:t>
            </a:r>
            <a:r>
              <a:rPr lang="cs-CZ" altLang="cs-CZ" sz="2200" dirty="0" err="1">
                <a:latin typeface="Arial" panose="020B0604020202020204" pitchFamily="34" charset="0"/>
              </a:rPr>
              <a:t>will</a:t>
            </a:r>
            <a:r>
              <a:rPr lang="cs-CZ" altLang="cs-CZ" sz="2200" dirty="0">
                <a:latin typeface="Arial" panose="020B0604020202020204" pitchFamily="34" charset="0"/>
              </a:rPr>
              <a:t> </a:t>
            </a:r>
            <a:r>
              <a:rPr lang="cs-CZ" altLang="cs-CZ" sz="2200" dirty="0" err="1">
                <a:latin typeface="Arial" panose="020B0604020202020204" pitchFamily="34" charset="0"/>
              </a:rPr>
              <a:t>leave</a:t>
            </a:r>
            <a:r>
              <a:rPr lang="cs-CZ" altLang="cs-CZ" sz="2200" dirty="0">
                <a:latin typeface="Arial" panose="020B0604020202020204" pitchFamily="34" charset="0"/>
              </a:rPr>
              <a:t> </a:t>
            </a:r>
            <a:r>
              <a:rPr lang="cs-CZ" altLang="cs-CZ" sz="2200" dirty="0" err="1">
                <a:latin typeface="Arial" panose="020B0604020202020204" pitchFamily="34" charset="0"/>
              </a:rPr>
              <a:t>this</a:t>
            </a:r>
            <a:r>
              <a:rPr lang="cs-CZ" altLang="cs-CZ" sz="2200" dirty="0">
                <a:latin typeface="Arial" panose="020B0604020202020204" pitchFamily="34" charset="0"/>
              </a:rPr>
              <a:t> </a:t>
            </a:r>
            <a:r>
              <a:rPr lang="cs-CZ" altLang="cs-CZ" sz="2200" dirty="0" err="1">
                <a:latin typeface="Arial" panose="020B0604020202020204" pitchFamily="34" charset="0"/>
              </a:rPr>
              <a:t>for</a:t>
            </a:r>
            <a:r>
              <a:rPr lang="en-US" altLang="cs-CZ" sz="2200" dirty="0">
                <a:latin typeface="Arial" panose="020B0604020202020204" pitchFamily="34" charset="0"/>
              </a:rPr>
              <a:t> the following lectures.</a:t>
            </a:r>
          </a:p>
        </p:txBody>
      </p:sp>
    </p:spTree>
    <p:extLst>
      <p:ext uri="{BB962C8B-B14F-4D97-AF65-F5344CB8AC3E}">
        <p14:creationId xmlns:p14="http://schemas.microsoft.com/office/powerpoint/2010/main" val="4216117709"/>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err="1">
                <a:latin typeface="Arial" pitchFamily="34" charset="0"/>
                <a:cs typeface="Arial" pitchFamily="34" charset="0"/>
              </a:rPr>
              <a:t>Strategic</a:t>
            </a:r>
            <a:r>
              <a:rPr lang="cs-CZ" b="1" dirty="0">
                <a:latin typeface="Arial" pitchFamily="34" charset="0"/>
                <a:cs typeface="Arial" pitchFamily="34" charset="0"/>
              </a:rPr>
              <a:t> Marketing Management</a:t>
            </a: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smtClean="0">
                <a:latin typeface="Arial" panose="020B0604020202020204" pitchFamily="34" charset="0"/>
              </a:rPr>
              <a:t>BMC – </a:t>
            </a:r>
            <a:r>
              <a:rPr lang="cs-CZ" altLang="cs-CZ" sz="2400" b="1" dirty="0" err="1" smtClean="0">
                <a:latin typeface="Arial" panose="020B0604020202020204" pitchFamily="34" charset="0"/>
              </a:rPr>
              <a:t>practice</a:t>
            </a:r>
            <a:r>
              <a:rPr lang="cs-CZ" altLang="cs-CZ" sz="2400" b="1" dirty="0" smtClean="0">
                <a:latin typeface="Arial" panose="020B0604020202020204" pitchFamily="34" charset="0"/>
              </a:rPr>
              <a:t> </a:t>
            </a:r>
            <a:r>
              <a:rPr lang="cs-CZ" altLang="cs-CZ" sz="2400" b="1" dirty="0" err="1" smtClean="0">
                <a:latin typeface="Arial" panose="020B0604020202020204" pitchFamily="34" charset="0"/>
              </a:rPr>
              <a:t>example</a:t>
            </a:r>
            <a:endParaRPr lang="cs-CZ" altLang="cs-CZ" sz="2400" b="1" dirty="0">
              <a:latin typeface="Arial" panose="020B0604020202020204" pitchFamily="34" charset="0"/>
            </a:endParaRPr>
          </a:p>
        </p:txBody>
      </p:sp>
      <p:sp>
        <p:nvSpPr>
          <p:cNvPr id="3079" name="TextovéPole 10"/>
          <p:cNvSpPr txBox="1">
            <a:spLocks noChangeArrowheads="1"/>
          </p:cNvSpPr>
          <p:nvPr/>
        </p:nvSpPr>
        <p:spPr bwMode="auto">
          <a:xfrm>
            <a:off x="503238" y="1512044"/>
            <a:ext cx="8477250" cy="144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cs-CZ" altLang="cs-CZ" sz="2200" dirty="0" err="1" smtClean="0">
                <a:latin typeface="Arial" panose="020B0604020202020204" pitchFamily="34" charset="0"/>
              </a:rPr>
              <a:t>Frozen</a:t>
            </a:r>
            <a:r>
              <a:rPr lang="cs-CZ" altLang="cs-CZ" sz="2200" dirty="0" smtClean="0">
                <a:latin typeface="Arial" panose="020B0604020202020204" pitchFamily="34" charset="0"/>
              </a:rPr>
              <a:t> </a:t>
            </a:r>
            <a:r>
              <a:rPr lang="cs-CZ" altLang="cs-CZ" sz="2200" dirty="0" smtClean="0">
                <a:latin typeface="Arial" panose="020B0604020202020204" pitchFamily="34" charset="0"/>
                <a:hlinkClick r:id="rId3"/>
              </a:rPr>
              <a:t>Yogurt </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healthier</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atlernative</a:t>
            </a:r>
            <a:r>
              <a:rPr lang="cs-CZ" altLang="cs-CZ" sz="2200" dirty="0" smtClean="0">
                <a:latin typeface="Arial" panose="020B0604020202020204" pitchFamily="34" charset="0"/>
              </a:rPr>
              <a:t> to </a:t>
            </a:r>
            <a:r>
              <a:rPr lang="cs-CZ" altLang="cs-CZ" sz="2200" dirty="0" err="1" smtClean="0">
                <a:latin typeface="Arial" panose="020B0604020202020204" pitchFamily="34" charset="0"/>
              </a:rPr>
              <a:t>icecream</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You</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can</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choose</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whatever</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topping</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you</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like</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Costs</a:t>
            </a:r>
            <a:r>
              <a:rPr lang="cs-CZ" altLang="cs-CZ" sz="2200" dirty="0" smtClean="0">
                <a:latin typeface="Arial" panose="020B0604020202020204" pitchFamily="34" charset="0"/>
              </a:rPr>
              <a:t> 50 CZK/100g. </a:t>
            </a:r>
          </a:p>
          <a:p>
            <a:pPr marL="285750" indent="-285750" eaLnBrk="1" hangingPunct="1">
              <a:spcBef>
                <a:spcPct val="0"/>
              </a:spcBef>
              <a:defRPr/>
            </a:pPr>
            <a:endParaRPr lang="cs-CZ" altLang="cs-CZ" sz="2200" dirty="0">
              <a:latin typeface="Arial" panose="020B0604020202020204" pitchFamily="34" charset="0"/>
            </a:endParaRPr>
          </a:p>
          <a:p>
            <a:pPr marL="285750" indent="-285750" eaLnBrk="1" hangingPunct="1">
              <a:spcBef>
                <a:spcPct val="0"/>
              </a:spcBef>
              <a:defRPr/>
            </a:pPr>
            <a:endParaRPr lang="en-US" altLang="cs-CZ" sz="2200" dirty="0">
              <a:latin typeface="Arial" panose="020B0604020202020204" pitchFamily="34" charset="0"/>
            </a:endParaRPr>
          </a:p>
        </p:txBody>
      </p:sp>
      <p:pic>
        <p:nvPicPr>
          <p:cNvPr id="2" name="Obrázek 1"/>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0" y="2385848"/>
            <a:ext cx="9144000" cy="3838591"/>
          </a:xfrm>
          <a:prstGeom prst="rect">
            <a:avLst/>
          </a:prstGeom>
        </p:spPr>
      </p:pic>
    </p:spTree>
    <p:extLst>
      <p:ext uri="{BB962C8B-B14F-4D97-AF65-F5344CB8AC3E}">
        <p14:creationId xmlns:p14="http://schemas.microsoft.com/office/powerpoint/2010/main" val="42423319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err="1">
                <a:latin typeface="Arial" pitchFamily="34" charset="0"/>
                <a:cs typeface="Arial" pitchFamily="34" charset="0"/>
              </a:rPr>
              <a:t>Strategic</a:t>
            </a:r>
            <a:r>
              <a:rPr lang="cs-CZ" b="1" dirty="0">
                <a:latin typeface="Arial" pitchFamily="34" charset="0"/>
                <a:cs typeface="Arial" pitchFamily="34" charset="0"/>
              </a:rPr>
              <a:t> Marketing Management</a:t>
            </a: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a:latin typeface="Arial" panose="020B0604020202020204" pitchFamily="34" charset="0"/>
              </a:rPr>
              <a:t>1. STRATEGIC MARKETING METHODOLOGY - INTRODUCTION.</a:t>
            </a:r>
          </a:p>
        </p:txBody>
      </p:sp>
      <p:sp>
        <p:nvSpPr>
          <p:cNvPr id="3079" name="TextovéPole 10"/>
          <p:cNvSpPr txBox="1">
            <a:spLocks noChangeArrowheads="1"/>
          </p:cNvSpPr>
          <p:nvPr/>
        </p:nvSpPr>
        <p:spPr bwMode="auto">
          <a:xfrm>
            <a:off x="503238" y="1512044"/>
            <a:ext cx="8477250" cy="38164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en-US" altLang="cs-CZ" sz="2200" dirty="0">
                <a:latin typeface="Arial" panose="020B0604020202020204" pitchFamily="34" charset="0"/>
              </a:rPr>
              <a:t>Strategy is overused term (different understanding).</a:t>
            </a:r>
          </a:p>
          <a:p>
            <a:pPr marL="285750" indent="-285750" eaLnBrk="1" hangingPunct="1">
              <a:spcBef>
                <a:spcPct val="0"/>
              </a:spcBef>
              <a:defRPr/>
            </a:pPr>
            <a:endParaRPr lang="en-US" altLang="cs-CZ" sz="2200" dirty="0">
              <a:latin typeface="Arial" panose="020B0604020202020204" pitchFamily="34" charset="0"/>
            </a:endParaRPr>
          </a:p>
          <a:p>
            <a:pPr marL="285750" indent="-285750" eaLnBrk="1" hangingPunct="1">
              <a:spcBef>
                <a:spcPct val="0"/>
              </a:spcBef>
              <a:defRPr/>
            </a:pPr>
            <a:r>
              <a:rPr lang="cs-CZ" altLang="cs-CZ" sz="2200" dirty="0">
                <a:latin typeface="Arial" panose="020B0604020202020204" pitchFamily="34" charset="0"/>
              </a:rPr>
              <a:t>Content of </a:t>
            </a:r>
            <a:r>
              <a:rPr lang="cs-CZ" altLang="cs-CZ" sz="2200" dirty="0" err="1">
                <a:latin typeface="Arial" panose="020B0604020202020204" pitchFamily="34" charset="0"/>
              </a:rPr>
              <a:t>courses</a:t>
            </a:r>
            <a:r>
              <a:rPr lang="cs-CZ" altLang="cs-CZ" sz="2200" dirty="0">
                <a:latin typeface="Arial" panose="020B0604020202020204" pitchFamily="34" charset="0"/>
              </a:rPr>
              <a:t> - </a:t>
            </a:r>
            <a:r>
              <a:rPr lang="en-US" altLang="cs-CZ" sz="2200" dirty="0">
                <a:latin typeface="Arial" panose="020B0604020202020204" pitchFamily="34" charset="0"/>
              </a:rPr>
              <a:t>Strategic Marketing vs. "Classic" Marketing vs. </a:t>
            </a:r>
            <a:r>
              <a:rPr lang="cs-CZ" altLang="cs-CZ" sz="2200" dirty="0">
                <a:latin typeface="Arial" panose="020B0604020202020204" pitchFamily="34" charset="0"/>
              </a:rPr>
              <a:t>S</a:t>
            </a:r>
            <a:r>
              <a:rPr lang="en-US" altLang="cs-CZ" sz="2200" dirty="0" err="1">
                <a:latin typeface="Arial" panose="020B0604020202020204" pitchFamily="34" charset="0"/>
              </a:rPr>
              <a:t>trategic</a:t>
            </a:r>
            <a:r>
              <a:rPr lang="en-US" altLang="cs-CZ" sz="2200" dirty="0">
                <a:latin typeface="Arial" panose="020B0604020202020204" pitchFamily="34" charset="0"/>
              </a:rPr>
              <a:t> </a:t>
            </a:r>
            <a:r>
              <a:rPr lang="cs-CZ" altLang="cs-CZ" sz="2200" dirty="0">
                <a:latin typeface="Arial" panose="020B0604020202020204" pitchFamily="34" charset="0"/>
              </a:rPr>
              <a:t>M</a:t>
            </a:r>
            <a:r>
              <a:rPr lang="en-US" altLang="cs-CZ" sz="2200" dirty="0" err="1">
                <a:latin typeface="Arial" panose="020B0604020202020204" pitchFamily="34" charset="0"/>
              </a:rPr>
              <a:t>anagement</a:t>
            </a:r>
            <a:r>
              <a:rPr lang="en-US" altLang="cs-CZ" sz="2200" dirty="0">
                <a:latin typeface="Arial" panose="020B0604020202020204" pitchFamily="34" charset="0"/>
              </a:rPr>
              <a:t>.</a:t>
            </a:r>
          </a:p>
          <a:p>
            <a:pPr marL="285750" indent="-285750" eaLnBrk="1" hangingPunct="1">
              <a:spcBef>
                <a:spcPct val="0"/>
              </a:spcBef>
              <a:defRPr/>
            </a:pPr>
            <a:endParaRPr lang="en-US" altLang="cs-CZ" sz="2200" dirty="0">
              <a:latin typeface="Arial" panose="020B0604020202020204" pitchFamily="34" charset="0"/>
            </a:endParaRPr>
          </a:p>
          <a:p>
            <a:pPr marL="285750" indent="-285750" eaLnBrk="1" hangingPunct="1">
              <a:spcBef>
                <a:spcPct val="0"/>
              </a:spcBef>
              <a:defRPr/>
            </a:pPr>
            <a:r>
              <a:rPr lang="en-US" altLang="cs-CZ" sz="2200" dirty="0">
                <a:latin typeface="Arial" panose="020B0604020202020204" pitchFamily="34" charset="0"/>
              </a:rPr>
              <a:t>Definitions of technical terms - a large difference (</a:t>
            </a:r>
            <a:r>
              <a:rPr lang="cs-CZ" altLang="cs-CZ" sz="2200" dirty="0" err="1">
                <a:latin typeface="Arial" panose="020B0604020202020204" pitchFamily="34" charset="0"/>
              </a:rPr>
              <a:t>does</a:t>
            </a:r>
            <a:r>
              <a:rPr lang="cs-CZ" altLang="cs-CZ" sz="2200" dirty="0">
                <a:latin typeface="Arial" panose="020B0604020202020204" pitchFamily="34" charset="0"/>
              </a:rPr>
              <a:t> S</a:t>
            </a:r>
            <a:r>
              <a:rPr lang="en-US" altLang="cs-CZ" sz="2200" dirty="0" err="1">
                <a:latin typeface="Arial" panose="020B0604020202020204" pitchFamily="34" charset="0"/>
              </a:rPr>
              <a:t>trategic</a:t>
            </a:r>
            <a:r>
              <a:rPr lang="en-US" altLang="cs-CZ" sz="2200" dirty="0">
                <a:latin typeface="Arial" panose="020B0604020202020204" pitchFamily="34" charset="0"/>
              </a:rPr>
              <a:t> </a:t>
            </a:r>
            <a:r>
              <a:rPr lang="cs-CZ" altLang="cs-CZ" sz="2200" dirty="0">
                <a:latin typeface="Arial" panose="020B0604020202020204" pitchFamily="34" charset="0"/>
              </a:rPr>
              <a:t>M</a:t>
            </a:r>
            <a:r>
              <a:rPr lang="en-US" altLang="cs-CZ" sz="2200" dirty="0" err="1">
                <a:latin typeface="Arial" panose="020B0604020202020204" pitchFamily="34" charset="0"/>
              </a:rPr>
              <a:t>arketing</a:t>
            </a:r>
            <a:r>
              <a:rPr lang="cs-CZ" altLang="cs-CZ" sz="2200" dirty="0">
                <a:latin typeface="Arial" panose="020B0604020202020204" pitchFamily="34" charset="0"/>
              </a:rPr>
              <a:t> </a:t>
            </a:r>
            <a:r>
              <a:rPr lang="cs-CZ" altLang="cs-CZ" sz="2200" dirty="0" err="1">
                <a:latin typeface="Arial" panose="020B0604020202020204" pitchFamily="34" charset="0"/>
              </a:rPr>
              <a:t>even</a:t>
            </a:r>
            <a:r>
              <a:rPr lang="cs-CZ" altLang="cs-CZ" sz="2200" dirty="0">
                <a:latin typeface="Arial" panose="020B0604020202020204" pitchFamily="34" charset="0"/>
              </a:rPr>
              <a:t> </a:t>
            </a:r>
            <a:r>
              <a:rPr lang="cs-CZ" altLang="cs-CZ" sz="2200" dirty="0" err="1">
                <a:latin typeface="Arial" panose="020B0604020202020204" pitchFamily="34" charset="0"/>
              </a:rPr>
              <a:t>exist</a:t>
            </a:r>
            <a:r>
              <a:rPr lang="en-US" altLang="cs-CZ" sz="2200" dirty="0">
                <a:latin typeface="Arial" panose="020B0604020202020204" pitchFamily="34" charset="0"/>
              </a:rPr>
              <a:t>? Marketing Management? Strategic Management?).</a:t>
            </a:r>
          </a:p>
          <a:p>
            <a:pPr eaLnBrk="1" hangingPunct="1">
              <a:spcBef>
                <a:spcPct val="0"/>
              </a:spcBef>
              <a:buNone/>
              <a:defRPr/>
            </a:pPr>
            <a:r>
              <a:rPr lang="cs-CZ" altLang="cs-CZ" sz="2200" dirty="0">
                <a:latin typeface="Arial" panose="020B0604020202020204" pitchFamily="34" charset="0"/>
              </a:rPr>
              <a:t> </a:t>
            </a:r>
          </a:p>
          <a:p>
            <a:pPr eaLnBrk="1" hangingPunct="1">
              <a:spcBef>
                <a:spcPct val="0"/>
              </a:spcBef>
              <a:buNone/>
              <a:defRPr/>
            </a:pPr>
            <a:endParaRPr lang="en-GB" altLang="cs-CZ" sz="2200" dirty="0">
              <a:latin typeface="Arial" panose="020B0604020202020204" pitchFamily="34" charset="0"/>
            </a:endParaRPr>
          </a:p>
          <a:p>
            <a:pPr eaLnBrk="1" hangingPunct="1">
              <a:spcBef>
                <a:spcPct val="0"/>
              </a:spcBef>
              <a:buFont typeface="Arial" panose="020B0604020202020204" pitchFamily="34" charset="0"/>
              <a:buNone/>
              <a:defRPr/>
            </a:pPr>
            <a:endParaRPr lang="en-GB" altLang="cs-CZ" sz="2200" dirty="0">
              <a:latin typeface="Arial" panose="020B0604020202020204" pitchFamily="34" charset="0"/>
            </a:endParaRP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err="1">
                <a:latin typeface="Arial" pitchFamily="34" charset="0"/>
                <a:cs typeface="Arial" pitchFamily="34" charset="0"/>
              </a:rPr>
              <a:t>Strategic</a:t>
            </a:r>
            <a:r>
              <a:rPr lang="cs-CZ" b="1" dirty="0">
                <a:latin typeface="Arial" pitchFamily="34" charset="0"/>
                <a:cs typeface="Arial" pitchFamily="34" charset="0"/>
              </a:rPr>
              <a:t> Marketing Management</a:t>
            </a: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a:latin typeface="Arial" panose="020B0604020202020204" pitchFamily="34" charset="0"/>
              </a:rPr>
              <a:t>THE END</a:t>
            </a:r>
          </a:p>
        </p:txBody>
      </p:sp>
      <p:sp>
        <p:nvSpPr>
          <p:cNvPr id="3079" name="TextovéPole 10"/>
          <p:cNvSpPr txBox="1">
            <a:spLocks noChangeArrowheads="1"/>
          </p:cNvSpPr>
          <p:nvPr/>
        </p:nvSpPr>
        <p:spPr bwMode="auto">
          <a:xfrm>
            <a:off x="503238" y="1512044"/>
            <a:ext cx="8477250" cy="2462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None/>
              <a:defRPr/>
            </a:pPr>
            <a:endParaRPr lang="cs-CZ" altLang="cs-CZ" sz="2200" dirty="0">
              <a:latin typeface="Arial" panose="020B0604020202020204" pitchFamily="34" charset="0"/>
            </a:endParaRPr>
          </a:p>
          <a:p>
            <a:pPr algn="ctr" eaLnBrk="1" hangingPunct="1">
              <a:spcBef>
                <a:spcPct val="0"/>
              </a:spcBef>
              <a:buNone/>
              <a:defRPr/>
            </a:pPr>
            <a:endParaRPr lang="cs-CZ" altLang="cs-CZ" sz="2200" dirty="0">
              <a:latin typeface="Arial" panose="020B0604020202020204" pitchFamily="34" charset="0"/>
            </a:endParaRPr>
          </a:p>
          <a:p>
            <a:pPr algn="ctr" eaLnBrk="1" hangingPunct="1">
              <a:spcBef>
                <a:spcPct val="0"/>
              </a:spcBef>
              <a:buNone/>
              <a:defRPr/>
            </a:pPr>
            <a:endParaRPr lang="cs-CZ" altLang="cs-CZ" sz="2200" dirty="0">
              <a:latin typeface="Arial" panose="020B0604020202020204" pitchFamily="34" charset="0"/>
            </a:endParaRPr>
          </a:p>
          <a:p>
            <a:pPr algn="ctr" eaLnBrk="1" hangingPunct="1">
              <a:spcBef>
                <a:spcPct val="0"/>
              </a:spcBef>
              <a:buNone/>
              <a:defRPr/>
            </a:pPr>
            <a:r>
              <a:rPr lang="cs-CZ" altLang="cs-CZ" sz="2200" dirty="0" err="1">
                <a:latin typeface="Arial" panose="020B0604020202020204" pitchFamily="34" charset="0"/>
              </a:rPr>
              <a:t>Thank</a:t>
            </a:r>
            <a:r>
              <a:rPr lang="cs-CZ" altLang="cs-CZ" sz="2200" dirty="0">
                <a:latin typeface="Arial" panose="020B0604020202020204" pitchFamily="34" charset="0"/>
              </a:rPr>
              <a:t> </a:t>
            </a:r>
            <a:r>
              <a:rPr lang="cs-CZ" altLang="cs-CZ" sz="2200" dirty="0" err="1">
                <a:latin typeface="Arial" panose="020B0604020202020204" pitchFamily="34" charset="0"/>
              </a:rPr>
              <a:t>you</a:t>
            </a:r>
            <a:r>
              <a:rPr lang="cs-CZ" altLang="cs-CZ" sz="2200" dirty="0">
                <a:latin typeface="Arial" panose="020B0604020202020204" pitchFamily="34" charset="0"/>
              </a:rPr>
              <a:t> </a:t>
            </a:r>
            <a:r>
              <a:rPr lang="cs-CZ" altLang="cs-CZ" sz="2200" dirty="0" err="1">
                <a:latin typeface="Arial" panose="020B0604020202020204" pitchFamily="34" charset="0"/>
              </a:rPr>
              <a:t>for</a:t>
            </a:r>
            <a:r>
              <a:rPr lang="cs-CZ" altLang="cs-CZ" sz="2200" dirty="0">
                <a:latin typeface="Arial" panose="020B0604020202020204" pitchFamily="34" charset="0"/>
              </a:rPr>
              <a:t> </a:t>
            </a:r>
            <a:r>
              <a:rPr lang="cs-CZ" altLang="cs-CZ" sz="2200" dirty="0" err="1">
                <a:latin typeface="Arial" panose="020B0604020202020204" pitchFamily="34" charset="0"/>
              </a:rPr>
              <a:t>your</a:t>
            </a:r>
            <a:r>
              <a:rPr lang="cs-CZ" altLang="cs-CZ" sz="2200" dirty="0">
                <a:latin typeface="Arial" panose="020B0604020202020204" pitchFamily="34" charset="0"/>
              </a:rPr>
              <a:t> </a:t>
            </a:r>
            <a:r>
              <a:rPr lang="cs-CZ" altLang="cs-CZ" sz="2200" dirty="0" err="1">
                <a:latin typeface="Arial" panose="020B0604020202020204" pitchFamily="34" charset="0"/>
              </a:rPr>
              <a:t>attention</a:t>
            </a:r>
            <a:r>
              <a:rPr lang="cs-CZ" altLang="cs-CZ" sz="2200" dirty="0">
                <a:latin typeface="Arial" panose="020B0604020202020204" pitchFamily="34" charset="0"/>
              </a:rPr>
              <a:t>.</a:t>
            </a:r>
          </a:p>
          <a:p>
            <a:pPr algn="ctr" eaLnBrk="1" hangingPunct="1">
              <a:spcBef>
                <a:spcPct val="0"/>
              </a:spcBef>
              <a:buNone/>
              <a:defRPr/>
            </a:pPr>
            <a:r>
              <a:rPr lang="cs-CZ" altLang="cs-CZ" sz="2200" dirty="0">
                <a:latin typeface="Arial" panose="020B0604020202020204" pitchFamily="34" charset="0"/>
                <a:sym typeface="Wingdings" panose="05000000000000000000" pitchFamily="2" charset="2"/>
              </a:rPr>
              <a:t> </a:t>
            </a:r>
            <a:endParaRPr lang="cs-CZ" altLang="cs-CZ" sz="2200" dirty="0">
              <a:latin typeface="Arial" panose="020B0604020202020204" pitchFamily="34" charset="0"/>
            </a:endParaRPr>
          </a:p>
          <a:p>
            <a:pPr eaLnBrk="1" hangingPunct="1">
              <a:spcBef>
                <a:spcPct val="0"/>
              </a:spcBef>
              <a:buNone/>
              <a:defRPr/>
            </a:pPr>
            <a:endParaRPr lang="en-GB" altLang="cs-CZ" sz="2200" dirty="0">
              <a:latin typeface="Arial" panose="020B0604020202020204" pitchFamily="34" charset="0"/>
            </a:endParaRPr>
          </a:p>
          <a:p>
            <a:pPr eaLnBrk="1" hangingPunct="1">
              <a:spcBef>
                <a:spcPct val="0"/>
              </a:spcBef>
              <a:buFont typeface="Arial" panose="020B0604020202020204" pitchFamily="34" charset="0"/>
              <a:buNone/>
              <a:defRPr/>
            </a:pPr>
            <a:endParaRPr lang="en-GB" altLang="cs-CZ" sz="2200" dirty="0">
              <a:latin typeface="Arial" panose="020B0604020202020204" pitchFamily="34" charset="0"/>
            </a:endParaRPr>
          </a:p>
        </p:txBody>
      </p:sp>
    </p:spTree>
    <p:extLst>
      <p:ext uri="{BB962C8B-B14F-4D97-AF65-F5344CB8AC3E}">
        <p14:creationId xmlns:p14="http://schemas.microsoft.com/office/powerpoint/2010/main" val="23057327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err="1">
                <a:latin typeface="Arial" pitchFamily="34" charset="0"/>
                <a:cs typeface="Arial" pitchFamily="34" charset="0"/>
              </a:rPr>
              <a:t>Strategic</a:t>
            </a:r>
            <a:r>
              <a:rPr lang="cs-CZ" b="1" dirty="0">
                <a:latin typeface="Arial" pitchFamily="34" charset="0"/>
                <a:cs typeface="Arial" pitchFamily="34" charset="0"/>
              </a:rPr>
              <a:t> Marketing Management</a:t>
            </a: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a:latin typeface="Arial" panose="020B0604020202020204" pitchFamily="34" charset="0"/>
              </a:rPr>
              <a:t>MARKETING DEFINITIONS</a:t>
            </a:r>
          </a:p>
        </p:txBody>
      </p:sp>
      <p:sp>
        <p:nvSpPr>
          <p:cNvPr id="3079" name="TextovéPole 10"/>
          <p:cNvSpPr txBox="1">
            <a:spLocks noChangeArrowheads="1"/>
          </p:cNvSpPr>
          <p:nvPr/>
        </p:nvSpPr>
        <p:spPr bwMode="auto">
          <a:xfrm>
            <a:off x="503238" y="1512044"/>
            <a:ext cx="8477250" cy="48320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en-US" sz="2200" dirty="0">
                <a:latin typeface="Arial" panose="020B0604020202020204" pitchFamily="34" charset="0"/>
              </a:rPr>
              <a:t>Marketing is the activity of all individuals and organizations focused on identifying and meeting human needs, based on </a:t>
            </a:r>
            <a:r>
              <a:rPr lang="cs-CZ" sz="2200" dirty="0" err="1">
                <a:latin typeface="Arial" panose="020B0604020202020204" pitchFamily="34" charset="0"/>
              </a:rPr>
              <a:t>transaction</a:t>
            </a:r>
            <a:r>
              <a:rPr lang="en-US" sz="2200" dirty="0">
                <a:latin typeface="Arial" panose="020B0604020202020204" pitchFamily="34" charset="0"/>
              </a:rPr>
              <a:t> (S</a:t>
            </a:r>
            <a:r>
              <a:rPr lang="cs-CZ" sz="2200" dirty="0" err="1">
                <a:latin typeface="Arial" panose="020B0604020202020204" pitchFamily="34" charset="0"/>
              </a:rPr>
              <a:t>choel</a:t>
            </a:r>
            <a:r>
              <a:rPr lang="en-US" sz="2200" dirty="0">
                <a:latin typeface="Arial" panose="020B0604020202020204" pitchFamily="34" charset="0"/>
              </a:rPr>
              <a:t>, G</a:t>
            </a:r>
            <a:r>
              <a:rPr lang="cs-CZ" sz="2200" dirty="0" err="1">
                <a:latin typeface="Arial" panose="020B0604020202020204" pitchFamily="34" charset="0"/>
              </a:rPr>
              <a:t>uiltinan</a:t>
            </a:r>
            <a:r>
              <a:rPr lang="en-US" sz="2200" dirty="0">
                <a:latin typeface="Arial" panose="020B0604020202020204" pitchFamily="34" charset="0"/>
              </a:rPr>
              <a:t>, 1988).</a:t>
            </a:r>
            <a:endParaRPr lang="cs-CZ" sz="2200" dirty="0">
              <a:latin typeface="Arial" panose="020B0604020202020204" pitchFamily="34" charset="0"/>
            </a:endParaRPr>
          </a:p>
          <a:p>
            <a:pPr marL="285750" indent="-285750" eaLnBrk="1" hangingPunct="1">
              <a:spcBef>
                <a:spcPct val="0"/>
              </a:spcBef>
              <a:defRPr/>
            </a:pPr>
            <a:endParaRPr lang="en-US" sz="2200" dirty="0">
              <a:latin typeface="Arial" panose="020B0604020202020204" pitchFamily="34" charset="0"/>
            </a:endParaRPr>
          </a:p>
          <a:p>
            <a:pPr marL="285750" indent="-285750" eaLnBrk="1" hangingPunct="1">
              <a:spcBef>
                <a:spcPct val="0"/>
              </a:spcBef>
              <a:defRPr/>
            </a:pPr>
            <a:r>
              <a:rPr lang="en-US" sz="2200" dirty="0">
                <a:latin typeface="Arial" panose="020B0604020202020204" pitchFamily="34" charset="0"/>
              </a:rPr>
              <a:t>Marketing is a social and managerial process by which individuals and groups obtain what they need and want through the creation </a:t>
            </a:r>
            <a:r>
              <a:rPr lang="cs-CZ" sz="2200" dirty="0">
                <a:latin typeface="Arial" panose="020B0604020202020204" pitchFamily="34" charset="0"/>
              </a:rPr>
              <a:t>of </a:t>
            </a:r>
            <a:r>
              <a:rPr lang="cs-CZ" sz="2200" dirty="0" err="1">
                <a:latin typeface="Arial" panose="020B0604020202020204" pitchFamily="34" charset="0"/>
              </a:rPr>
              <a:t>supply</a:t>
            </a:r>
            <a:r>
              <a:rPr lang="cs-CZ" sz="2200" dirty="0">
                <a:latin typeface="Arial" panose="020B0604020202020204" pitchFamily="34" charset="0"/>
              </a:rPr>
              <a:t> </a:t>
            </a:r>
            <a:r>
              <a:rPr lang="en-US" sz="2200" dirty="0">
                <a:latin typeface="Arial" panose="020B0604020202020204" pitchFamily="34" charset="0"/>
              </a:rPr>
              <a:t>and exchange of valuable products with others (Kotler</a:t>
            </a:r>
            <a:r>
              <a:rPr lang="cs-CZ" sz="2200" dirty="0">
                <a:latin typeface="Arial" panose="020B0604020202020204" pitchFamily="34" charset="0"/>
              </a:rPr>
              <a:t>,</a:t>
            </a:r>
            <a:r>
              <a:rPr lang="en-US" sz="2200" dirty="0">
                <a:latin typeface="Arial" panose="020B0604020202020204" pitchFamily="34" charset="0"/>
              </a:rPr>
              <a:t> 1991).</a:t>
            </a:r>
            <a:endParaRPr lang="cs-CZ" sz="2200" dirty="0">
              <a:latin typeface="Arial" panose="020B0604020202020204" pitchFamily="34" charset="0"/>
            </a:endParaRPr>
          </a:p>
          <a:p>
            <a:pPr marL="285750" indent="-285750" eaLnBrk="1" hangingPunct="1">
              <a:spcBef>
                <a:spcPct val="0"/>
              </a:spcBef>
              <a:defRPr/>
            </a:pPr>
            <a:endParaRPr lang="en-US" sz="2200" dirty="0">
              <a:latin typeface="Arial" panose="020B0604020202020204" pitchFamily="34" charset="0"/>
            </a:endParaRPr>
          </a:p>
          <a:p>
            <a:pPr marL="285750" indent="-285750" eaLnBrk="1" hangingPunct="1">
              <a:spcBef>
                <a:spcPct val="0"/>
              </a:spcBef>
              <a:defRPr/>
            </a:pPr>
            <a:r>
              <a:rPr lang="en-US" sz="2200" dirty="0">
                <a:latin typeface="Arial" panose="020B0604020202020204" pitchFamily="34" charset="0"/>
              </a:rPr>
              <a:t>Marketing is the activity, set of </a:t>
            </a:r>
            <a:r>
              <a:rPr lang="cs-CZ" sz="2200" dirty="0">
                <a:latin typeface="Arial" panose="020B0604020202020204" pitchFamily="34" charset="0"/>
              </a:rPr>
              <a:t>i</a:t>
            </a:r>
            <a:r>
              <a:rPr lang="en-US" sz="2200" dirty="0" err="1">
                <a:latin typeface="Arial" panose="020B0604020202020204" pitchFamily="34" charset="0"/>
              </a:rPr>
              <a:t>nstitutions</a:t>
            </a:r>
            <a:r>
              <a:rPr lang="en-US" sz="2200" dirty="0">
                <a:latin typeface="Arial" panose="020B0604020202020204" pitchFamily="34" charset="0"/>
              </a:rPr>
              <a:t>, and processes for creating, communicating, delivering, and exchanging offerings </a:t>
            </a:r>
            <a:r>
              <a:rPr lang="cs-CZ" sz="2200" dirty="0">
                <a:latin typeface="Arial" panose="020B0604020202020204" pitchFamily="34" charset="0"/>
              </a:rPr>
              <a:t>t</a:t>
            </a:r>
            <a:r>
              <a:rPr lang="en-US" sz="2200" dirty="0">
                <a:latin typeface="Arial" panose="020B0604020202020204" pitchFamily="34" charset="0"/>
              </a:rPr>
              <a:t>hat have value for </a:t>
            </a:r>
            <a:r>
              <a:rPr lang="cs-CZ" sz="2200" dirty="0">
                <a:latin typeface="Arial" panose="020B0604020202020204" pitchFamily="34" charset="0"/>
              </a:rPr>
              <a:t>c</a:t>
            </a:r>
            <a:r>
              <a:rPr lang="en-US" sz="2200" dirty="0" err="1">
                <a:latin typeface="Arial" panose="020B0604020202020204" pitchFamily="34" charset="0"/>
              </a:rPr>
              <a:t>ustomers</a:t>
            </a:r>
            <a:r>
              <a:rPr lang="en-US" sz="2200" dirty="0">
                <a:latin typeface="Arial" panose="020B0604020202020204" pitchFamily="34" charset="0"/>
              </a:rPr>
              <a:t>, clients, partners, and society at large. (American Marketing Association, Approved July 2013)</a:t>
            </a:r>
            <a:r>
              <a:rPr lang="cs-CZ" sz="2200" dirty="0">
                <a:latin typeface="Arial" panose="020B0604020202020204" pitchFamily="34" charset="0"/>
              </a:rPr>
              <a:t>.</a:t>
            </a:r>
            <a:endParaRPr lang="en-GB" altLang="cs-CZ" sz="2200" dirty="0">
              <a:latin typeface="Arial" panose="020B0604020202020204" pitchFamily="34" charset="0"/>
            </a:endParaRPr>
          </a:p>
          <a:p>
            <a:pPr eaLnBrk="1" hangingPunct="1">
              <a:spcBef>
                <a:spcPct val="0"/>
              </a:spcBef>
              <a:buFont typeface="Arial" panose="020B0604020202020204" pitchFamily="34" charset="0"/>
              <a:buNone/>
              <a:defRPr/>
            </a:pPr>
            <a:endParaRPr lang="en-GB" altLang="cs-CZ" sz="2200" dirty="0">
              <a:latin typeface="Arial" panose="020B0604020202020204" pitchFamily="34" charset="0"/>
            </a:endParaRPr>
          </a:p>
        </p:txBody>
      </p:sp>
    </p:spTree>
    <p:extLst>
      <p:ext uri="{BB962C8B-B14F-4D97-AF65-F5344CB8AC3E}">
        <p14:creationId xmlns:p14="http://schemas.microsoft.com/office/powerpoint/2010/main" val="8379604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err="1">
                <a:latin typeface="Arial" pitchFamily="34" charset="0"/>
                <a:cs typeface="Arial" pitchFamily="34" charset="0"/>
              </a:rPr>
              <a:t>Strategic</a:t>
            </a:r>
            <a:r>
              <a:rPr lang="cs-CZ" b="1" dirty="0">
                <a:latin typeface="Arial" pitchFamily="34" charset="0"/>
                <a:cs typeface="Arial" pitchFamily="34" charset="0"/>
              </a:rPr>
              <a:t> Marketing Management</a:t>
            </a: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a:latin typeface="Arial" panose="020B0604020202020204" pitchFamily="34" charset="0"/>
              </a:rPr>
              <a:t>DRUCKER ON MARKETING</a:t>
            </a:r>
          </a:p>
        </p:txBody>
      </p:sp>
      <p:sp>
        <p:nvSpPr>
          <p:cNvPr id="3079" name="TextovéPole 10"/>
          <p:cNvSpPr txBox="1">
            <a:spLocks noChangeArrowheads="1"/>
          </p:cNvSpPr>
          <p:nvPr/>
        </p:nvSpPr>
        <p:spPr bwMode="auto">
          <a:xfrm>
            <a:off x="503238" y="1512044"/>
            <a:ext cx="8477250" cy="51706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cs-CZ" altLang="cs-CZ" sz="2200" dirty="0" err="1">
                <a:latin typeface="Arial" panose="020B0604020202020204" pitchFamily="34" charset="0"/>
              </a:rPr>
              <a:t>Book</a:t>
            </a:r>
            <a:r>
              <a:rPr lang="cs-CZ" altLang="cs-CZ" sz="2200" dirty="0">
                <a:latin typeface="Arial" panose="020B0604020202020204" pitchFamily="34" charset="0"/>
              </a:rPr>
              <a:t> </a:t>
            </a:r>
            <a:r>
              <a:rPr lang="en-US" altLang="cs-CZ" sz="2200" dirty="0">
                <a:latin typeface="Arial" panose="020B0604020202020204" pitchFamily="34" charset="0"/>
              </a:rPr>
              <a:t>„Marketing IS Management: The Wisdom of Peter Drucker“.</a:t>
            </a:r>
            <a:endParaRPr lang="cs-CZ" altLang="cs-CZ" sz="2200" dirty="0">
              <a:latin typeface="Arial" panose="020B0604020202020204" pitchFamily="34" charset="0"/>
            </a:endParaRPr>
          </a:p>
          <a:p>
            <a:pPr marL="285750" indent="-285750" eaLnBrk="1" hangingPunct="1">
              <a:spcBef>
                <a:spcPct val="0"/>
              </a:spcBef>
              <a:defRPr/>
            </a:pPr>
            <a:endParaRPr lang="en-US" altLang="cs-CZ" sz="2200" dirty="0">
              <a:latin typeface="Arial" panose="020B0604020202020204" pitchFamily="34" charset="0"/>
            </a:endParaRPr>
          </a:p>
          <a:p>
            <a:pPr marL="285750" indent="-285750" eaLnBrk="1" hangingPunct="1">
              <a:spcBef>
                <a:spcPct val="0"/>
              </a:spcBef>
              <a:defRPr/>
            </a:pPr>
            <a:r>
              <a:rPr lang="en-US" altLang="cs-CZ" sz="2200" i="1" dirty="0">
                <a:latin typeface="Arial" panose="020B0604020202020204" pitchFamily="34" charset="0"/>
              </a:rPr>
              <a:t>„There is only one valid definition of business purpose: to create a customer… Because it is its purpose to create a customer, any business enterprise has two — and only these two—basic functions: marketing and innovation…“</a:t>
            </a:r>
            <a:endParaRPr lang="cs-CZ" altLang="cs-CZ" sz="2200" i="1" dirty="0">
              <a:latin typeface="Arial" panose="020B0604020202020204" pitchFamily="34" charset="0"/>
            </a:endParaRPr>
          </a:p>
          <a:p>
            <a:pPr marL="285750" indent="-285750" eaLnBrk="1" hangingPunct="1">
              <a:spcBef>
                <a:spcPct val="0"/>
              </a:spcBef>
              <a:defRPr/>
            </a:pPr>
            <a:endParaRPr lang="en-US" altLang="cs-CZ" sz="2200" i="1" dirty="0">
              <a:latin typeface="Arial" panose="020B0604020202020204" pitchFamily="34" charset="0"/>
            </a:endParaRPr>
          </a:p>
          <a:p>
            <a:pPr marL="285750" indent="-285750" eaLnBrk="1" hangingPunct="1">
              <a:spcBef>
                <a:spcPct val="0"/>
              </a:spcBef>
              <a:defRPr/>
            </a:pPr>
            <a:r>
              <a:rPr lang="en-US" altLang="cs-CZ" sz="2200" i="1" dirty="0">
                <a:latin typeface="Arial" panose="020B0604020202020204" pitchFamily="34" charset="0"/>
              </a:rPr>
              <a:t>„Marketing is not only much broader than selling; it is not a specialized activity at all. It encompasses the entire business. It is the whole business seen from the point of view of its final result, that is from the customer’s point of view. Concern and responsibility for marketing must therefore permeate all areas of the enterprise.“</a:t>
            </a:r>
          </a:p>
          <a:p>
            <a:pPr eaLnBrk="1" hangingPunct="1">
              <a:spcBef>
                <a:spcPct val="0"/>
              </a:spcBef>
              <a:buFont typeface="Arial" panose="020B0604020202020204" pitchFamily="34" charset="0"/>
              <a:buNone/>
              <a:defRPr/>
            </a:pPr>
            <a:endParaRPr lang="en-GB" altLang="cs-CZ" sz="2200" dirty="0">
              <a:latin typeface="Arial" panose="020B0604020202020204" pitchFamily="34" charset="0"/>
            </a:endParaRPr>
          </a:p>
        </p:txBody>
      </p:sp>
    </p:spTree>
    <p:extLst>
      <p:ext uri="{BB962C8B-B14F-4D97-AF65-F5344CB8AC3E}">
        <p14:creationId xmlns:p14="http://schemas.microsoft.com/office/powerpoint/2010/main" val="29751656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err="1">
                <a:latin typeface="Arial" pitchFamily="34" charset="0"/>
                <a:cs typeface="Arial" pitchFamily="34" charset="0"/>
              </a:rPr>
              <a:t>Strategic</a:t>
            </a:r>
            <a:r>
              <a:rPr lang="cs-CZ" b="1" dirty="0">
                <a:latin typeface="Arial" pitchFamily="34" charset="0"/>
                <a:cs typeface="Arial" pitchFamily="34" charset="0"/>
              </a:rPr>
              <a:t> Marketing Management</a:t>
            </a: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a:latin typeface="Arial" panose="020B0604020202020204" pitchFamily="34" charset="0"/>
              </a:rPr>
              <a:t>STRATEGIC MARKETING DEFINITION</a:t>
            </a:r>
          </a:p>
        </p:txBody>
      </p:sp>
      <p:sp>
        <p:nvSpPr>
          <p:cNvPr id="3079" name="TextovéPole 10"/>
          <p:cNvSpPr txBox="1">
            <a:spLocks noChangeArrowheads="1"/>
          </p:cNvSpPr>
          <p:nvPr/>
        </p:nvSpPr>
        <p:spPr bwMode="auto">
          <a:xfrm>
            <a:off x="503238" y="1512044"/>
            <a:ext cx="8477250" cy="40010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en-US" altLang="cs-CZ" sz="2200" b="1" dirty="0">
                <a:latin typeface="Arial" panose="020B0604020202020204" pitchFamily="34" charset="0"/>
              </a:rPr>
              <a:t>Strategic marketing </a:t>
            </a:r>
            <a:r>
              <a:rPr lang="en-US" altLang="cs-CZ" sz="2200" dirty="0">
                <a:latin typeface="Arial" panose="020B0604020202020204" pitchFamily="34" charset="0"/>
              </a:rPr>
              <a:t>- is one of the developmental stages of marketing, </a:t>
            </a:r>
            <a:r>
              <a:rPr lang="cs-CZ" altLang="cs-CZ" sz="2200" dirty="0" err="1">
                <a:latin typeface="Arial" panose="020B0604020202020204" pitchFamily="34" charset="0"/>
              </a:rPr>
              <a:t>with</a:t>
            </a:r>
            <a:r>
              <a:rPr lang="cs-CZ" altLang="cs-CZ" sz="2200" dirty="0">
                <a:latin typeface="Arial" panose="020B0604020202020204" pitchFamily="34" charset="0"/>
              </a:rPr>
              <a:t> </a:t>
            </a:r>
            <a:r>
              <a:rPr lang="cs-CZ" altLang="cs-CZ" sz="2200" dirty="0" err="1">
                <a:latin typeface="Arial" panose="020B0604020202020204" pitchFamily="34" charset="0"/>
              </a:rPr>
              <a:t>strong</a:t>
            </a:r>
            <a:r>
              <a:rPr lang="cs-CZ" altLang="cs-CZ" sz="2200" dirty="0">
                <a:latin typeface="Arial" panose="020B0604020202020204" pitchFamily="34" charset="0"/>
              </a:rPr>
              <a:t> focus on</a:t>
            </a:r>
            <a:r>
              <a:rPr lang="en-US" altLang="cs-CZ" sz="2200" dirty="0">
                <a:latin typeface="Arial" panose="020B0604020202020204" pitchFamily="34" charset="0"/>
              </a:rPr>
              <a:t> relation to marketing activities, functions and time horizons.</a:t>
            </a:r>
          </a:p>
          <a:p>
            <a:pPr marL="285750" indent="-285750" eaLnBrk="1" hangingPunct="1">
              <a:spcBef>
                <a:spcPct val="0"/>
              </a:spcBef>
              <a:defRPr/>
            </a:pPr>
            <a:r>
              <a:rPr lang="en-US" altLang="cs-CZ" sz="2200" dirty="0">
                <a:latin typeface="Arial" panose="020B0604020202020204" pitchFamily="34" charset="0"/>
              </a:rPr>
              <a:t>The development phase of marketing:</a:t>
            </a:r>
          </a:p>
          <a:p>
            <a:pPr marL="1028700" lvl="1" eaLnBrk="1" hangingPunct="1">
              <a:spcBef>
                <a:spcPct val="0"/>
              </a:spcBef>
              <a:defRPr/>
            </a:pPr>
            <a:r>
              <a:rPr lang="en-US" altLang="cs-CZ" sz="1800" dirty="0">
                <a:latin typeface="Arial" panose="020B0604020202020204" pitchFamily="34" charset="0"/>
              </a:rPr>
              <a:t>Production marketing concept.</a:t>
            </a:r>
          </a:p>
          <a:p>
            <a:pPr marL="1028700" lvl="1" eaLnBrk="1" hangingPunct="1">
              <a:spcBef>
                <a:spcPct val="0"/>
              </a:spcBef>
              <a:defRPr/>
            </a:pPr>
            <a:r>
              <a:rPr lang="en-US" altLang="cs-CZ" sz="1800" dirty="0">
                <a:latin typeface="Arial" panose="020B0604020202020204" pitchFamily="34" charset="0"/>
              </a:rPr>
              <a:t>Product marketing concept.</a:t>
            </a:r>
          </a:p>
          <a:p>
            <a:pPr marL="1028700" lvl="1" eaLnBrk="1" hangingPunct="1">
              <a:spcBef>
                <a:spcPct val="0"/>
              </a:spcBef>
              <a:defRPr/>
            </a:pPr>
            <a:r>
              <a:rPr lang="en-US" altLang="cs-CZ" sz="1800" dirty="0">
                <a:latin typeface="Arial" panose="020B0604020202020204" pitchFamily="34" charset="0"/>
              </a:rPr>
              <a:t>Sales marketing concept.</a:t>
            </a:r>
          </a:p>
          <a:p>
            <a:pPr marL="1028700" lvl="1" eaLnBrk="1" hangingPunct="1">
              <a:spcBef>
                <a:spcPct val="0"/>
              </a:spcBef>
              <a:defRPr/>
            </a:pPr>
            <a:r>
              <a:rPr lang="en-US" altLang="cs-CZ" sz="1800" dirty="0">
                <a:latin typeface="Arial" panose="020B0604020202020204" pitchFamily="34" charset="0"/>
              </a:rPr>
              <a:t>Marketing concept. </a:t>
            </a:r>
            <a:r>
              <a:rPr lang="en-US" altLang="cs-CZ" sz="1800" i="1" dirty="0">
                <a:latin typeface="Arial" panose="020B0604020202020204" pitchFamily="34" charset="0"/>
              </a:rPr>
              <a:t>(Social - CSR, environmental, global, etc.)</a:t>
            </a:r>
          </a:p>
          <a:p>
            <a:pPr marL="1028700" lvl="1" eaLnBrk="1" hangingPunct="1">
              <a:spcBef>
                <a:spcPct val="0"/>
              </a:spcBef>
              <a:defRPr/>
            </a:pPr>
            <a:r>
              <a:rPr lang="en-US" altLang="cs-CZ" sz="1800" i="1" dirty="0">
                <a:latin typeface="Arial" panose="020B0604020202020204" pitchFamily="34" charset="0"/>
              </a:rPr>
              <a:t>Strategic Marketing.</a:t>
            </a:r>
          </a:p>
          <a:p>
            <a:pPr marL="1028700" lvl="1" eaLnBrk="1" hangingPunct="1">
              <a:spcBef>
                <a:spcPct val="0"/>
              </a:spcBef>
              <a:defRPr/>
            </a:pPr>
            <a:r>
              <a:rPr lang="en-US" altLang="cs-CZ" sz="1800" i="1" dirty="0">
                <a:latin typeface="Arial" panose="020B0604020202020204" pitchFamily="34" charset="0"/>
              </a:rPr>
              <a:t>Customer </a:t>
            </a:r>
            <a:r>
              <a:rPr lang="cs-CZ" altLang="cs-CZ" sz="1800" i="1" dirty="0">
                <a:latin typeface="Arial" panose="020B0604020202020204" pitchFamily="34" charset="0"/>
              </a:rPr>
              <a:t>R</a:t>
            </a:r>
            <a:r>
              <a:rPr lang="en-US" altLang="cs-CZ" sz="1800" i="1" dirty="0" err="1">
                <a:latin typeface="Arial" panose="020B0604020202020204" pitchFamily="34" charset="0"/>
              </a:rPr>
              <a:t>elationship</a:t>
            </a:r>
            <a:r>
              <a:rPr lang="en-US" altLang="cs-CZ" sz="1800" i="1" dirty="0">
                <a:latin typeface="Arial" panose="020B0604020202020204" pitchFamily="34" charset="0"/>
              </a:rPr>
              <a:t> </a:t>
            </a:r>
            <a:r>
              <a:rPr lang="cs-CZ" altLang="cs-CZ" sz="1800" i="1" dirty="0">
                <a:latin typeface="Arial" panose="020B0604020202020204" pitchFamily="34" charset="0"/>
              </a:rPr>
              <a:t>M</a:t>
            </a:r>
            <a:r>
              <a:rPr lang="en-US" altLang="cs-CZ" sz="1800" i="1" dirty="0" err="1">
                <a:latin typeface="Arial" panose="020B0604020202020204" pitchFamily="34" charset="0"/>
              </a:rPr>
              <a:t>anagement</a:t>
            </a:r>
            <a:r>
              <a:rPr lang="en-US" altLang="cs-CZ" sz="1800" i="1" dirty="0">
                <a:latin typeface="Arial" panose="020B0604020202020204" pitchFamily="34" charset="0"/>
              </a:rPr>
              <a:t>. (Content marketing)</a:t>
            </a:r>
          </a:p>
          <a:p>
            <a:pPr marL="1028700" lvl="1" eaLnBrk="1" hangingPunct="1">
              <a:spcBef>
                <a:spcPct val="0"/>
              </a:spcBef>
              <a:defRPr/>
            </a:pPr>
            <a:r>
              <a:rPr lang="en-US" altLang="cs-CZ" sz="1800" i="1" dirty="0">
                <a:latin typeface="Arial" panose="020B0604020202020204" pitchFamily="34" charset="0"/>
              </a:rPr>
              <a:t>Holistic marketing - socially responsible</a:t>
            </a:r>
            <a:r>
              <a:rPr lang="cs-CZ" altLang="cs-CZ" sz="1800" i="1" dirty="0">
                <a:latin typeface="Arial" panose="020B0604020202020204" pitchFamily="34" charset="0"/>
              </a:rPr>
              <a:t> +</a:t>
            </a:r>
            <a:r>
              <a:rPr lang="en-US" altLang="cs-CZ" sz="1800" i="1" dirty="0">
                <a:latin typeface="Arial" panose="020B0604020202020204" pitchFamily="34" charset="0"/>
              </a:rPr>
              <a:t> relational + integrated </a:t>
            </a:r>
            <a:r>
              <a:rPr lang="cs-CZ" altLang="cs-CZ" sz="1800" i="1" dirty="0">
                <a:latin typeface="Arial" panose="020B0604020202020204" pitchFamily="34" charset="0"/>
              </a:rPr>
              <a:t>+ </a:t>
            </a:r>
            <a:r>
              <a:rPr lang="en-US" altLang="cs-CZ" sz="1800" i="1" dirty="0">
                <a:latin typeface="Arial" panose="020B0604020202020204" pitchFamily="34" charset="0"/>
              </a:rPr>
              <a:t>internal.</a:t>
            </a:r>
            <a:endParaRPr lang="en-GB" altLang="cs-CZ" sz="1800" i="1" dirty="0">
              <a:latin typeface="Arial" panose="020B0604020202020204" pitchFamily="34" charset="0"/>
            </a:endParaRPr>
          </a:p>
          <a:p>
            <a:pPr eaLnBrk="1" hangingPunct="1">
              <a:spcBef>
                <a:spcPct val="0"/>
              </a:spcBef>
              <a:buFont typeface="Arial" panose="020B0604020202020204" pitchFamily="34" charset="0"/>
              <a:buNone/>
              <a:defRPr/>
            </a:pPr>
            <a:endParaRPr lang="en-GB" altLang="cs-CZ" sz="2200" dirty="0">
              <a:latin typeface="Arial" panose="020B0604020202020204" pitchFamily="34" charset="0"/>
            </a:endParaRPr>
          </a:p>
        </p:txBody>
      </p:sp>
    </p:spTree>
    <p:extLst>
      <p:ext uri="{BB962C8B-B14F-4D97-AF65-F5344CB8AC3E}">
        <p14:creationId xmlns:p14="http://schemas.microsoft.com/office/powerpoint/2010/main" val="246832329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err="1">
                <a:latin typeface="Arial" pitchFamily="34" charset="0"/>
                <a:cs typeface="Arial" pitchFamily="34" charset="0"/>
              </a:rPr>
              <a:t>Strategic</a:t>
            </a:r>
            <a:r>
              <a:rPr lang="cs-CZ" b="1" dirty="0">
                <a:latin typeface="Arial" pitchFamily="34" charset="0"/>
                <a:cs typeface="Arial" pitchFamily="34" charset="0"/>
              </a:rPr>
              <a:t> Marketing Management</a:t>
            </a: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a:latin typeface="Arial" panose="020B0604020202020204" pitchFamily="34" charset="0"/>
              </a:rPr>
              <a:t>TRENDS IN MARKETING CONCEPTS</a:t>
            </a:r>
          </a:p>
        </p:txBody>
      </p:sp>
      <p:sp>
        <p:nvSpPr>
          <p:cNvPr id="3079" name="TextovéPole 10"/>
          <p:cNvSpPr txBox="1">
            <a:spLocks noChangeArrowheads="1"/>
          </p:cNvSpPr>
          <p:nvPr/>
        </p:nvSpPr>
        <p:spPr bwMode="auto">
          <a:xfrm>
            <a:off x="503238" y="1512044"/>
            <a:ext cx="8477250" cy="3477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en-US" altLang="cs-CZ" sz="2200" b="1" dirty="0">
                <a:latin typeface="Arial" panose="020B0604020202020204" pitchFamily="34" charset="0"/>
              </a:rPr>
              <a:t>Content marketing </a:t>
            </a:r>
            <a:r>
              <a:rPr lang="en-US" altLang="cs-CZ" sz="2200" dirty="0">
                <a:latin typeface="Arial" panose="020B0604020202020204" pitchFamily="34" charset="0"/>
              </a:rPr>
              <a:t>- focused on content. Variant "low cost" content marketing.</a:t>
            </a:r>
          </a:p>
          <a:p>
            <a:pPr marL="285750" indent="-285750" eaLnBrk="1" hangingPunct="1">
              <a:spcBef>
                <a:spcPct val="0"/>
              </a:spcBef>
              <a:defRPr/>
            </a:pPr>
            <a:r>
              <a:rPr lang="en-US" altLang="cs-CZ" sz="2200" dirty="0">
                <a:latin typeface="Arial" panose="020B0604020202020204" pitchFamily="34" charset="0"/>
              </a:rPr>
              <a:t>The transition from mechanical </a:t>
            </a:r>
            <a:r>
              <a:rPr lang="cs-CZ" altLang="cs-CZ" sz="2200" dirty="0">
                <a:latin typeface="Arial" panose="020B0604020202020204" pitchFamily="34" charset="0"/>
              </a:rPr>
              <a:t>m</a:t>
            </a:r>
            <a:r>
              <a:rPr lang="en-US" altLang="cs-CZ" sz="2200" dirty="0" err="1">
                <a:latin typeface="Arial" panose="020B0604020202020204" pitchFamily="34" charset="0"/>
              </a:rPr>
              <a:t>arketing</a:t>
            </a:r>
            <a:r>
              <a:rPr lang="en-US" altLang="cs-CZ" sz="2200" dirty="0">
                <a:latin typeface="Arial" panose="020B0604020202020204" pitchFamily="34" charset="0"/>
              </a:rPr>
              <a:t> (description of the state) to </a:t>
            </a:r>
            <a:r>
              <a:rPr lang="en-US" altLang="cs-CZ" sz="2200" b="1" dirty="0">
                <a:latin typeface="Arial" panose="020B0604020202020204" pitchFamily="34" charset="0"/>
              </a:rPr>
              <a:t>causal </a:t>
            </a:r>
            <a:r>
              <a:rPr lang="cs-CZ" altLang="cs-CZ" sz="2200" b="1" dirty="0">
                <a:latin typeface="Arial" panose="020B0604020202020204" pitchFamily="34" charset="0"/>
              </a:rPr>
              <a:t>m</a:t>
            </a:r>
            <a:r>
              <a:rPr lang="en-US" altLang="cs-CZ" sz="2200" b="1" dirty="0" err="1">
                <a:latin typeface="Arial" panose="020B0604020202020204" pitchFamily="34" charset="0"/>
              </a:rPr>
              <a:t>arketing</a:t>
            </a:r>
            <a:r>
              <a:rPr lang="en-US" altLang="cs-CZ" sz="2200" b="1" dirty="0">
                <a:latin typeface="Arial" panose="020B0604020202020204" pitchFamily="34" charset="0"/>
              </a:rPr>
              <a:t> </a:t>
            </a:r>
            <a:r>
              <a:rPr lang="en-US" altLang="cs-CZ" sz="2200" dirty="0">
                <a:latin typeface="Arial" panose="020B0604020202020204" pitchFamily="34" charset="0"/>
              </a:rPr>
              <a:t>(cause - effect).</a:t>
            </a:r>
          </a:p>
          <a:p>
            <a:pPr marL="285750" indent="-285750" eaLnBrk="1" hangingPunct="1">
              <a:spcBef>
                <a:spcPct val="0"/>
              </a:spcBef>
              <a:defRPr/>
            </a:pPr>
            <a:r>
              <a:rPr lang="en-US" altLang="cs-CZ" sz="2200" dirty="0">
                <a:latin typeface="Arial" panose="020B0604020202020204" pitchFamily="34" charset="0"/>
              </a:rPr>
              <a:t>The transition from promotional marketing to </a:t>
            </a:r>
            <a:r>
              <a:rPr lang="en-US" altLang="cs-CZ" sz="2200" b="1" dirty="0">
                <a:latin typeface="Arial" panose="020B0604020202020204" pitchFamily="34" charset="0"/>
              </a:rPr>
              <a:t>behavioral</a:t>
            </a:r>
            <a:r>
              <a:rPr lang="en-US" altLang="cs-CZ" sz="2200" dirty="0">
                <a:latin typeface="Arial" panose="020B0604020202020204" pitchFamily="34" charset="0"/>
              </a:rPr>
              <a:t> (optimization of relations based on observation of behavior).</a:t>
            </a:r>
          </a:p>
          <a:p>
            <a:pPr marL="285750" indent="-285750" eaLnBrk="1" hangingPunct="1">
              <a:spcBef>
                <a:spcPct val="0"/>
              </a:spcBef>
              <a:defRPr/>
            </a:pPr>
            <a:r>
              <a:rPr lang="en-US" altLang="cs-CZ" sz="2200" b="1" dirty="0">
                <a:latin typeface="Arial" panose="020B0604020202020204" pitchFamily="34" charset="0"/>
              </a:rPr>
              <a:t>Creative marketing </a:t>
            </a:r>
            <a:r>
              <a:rPr lang="en-US" altLang="cs-CZ" sz="2200" dirty="0">
                <a:latin typeface="Arial" panose="020B0604020202020204" pitchFamily="34" charset="0"/>
              </a:rPr>
              <a:t>– experience</a:t>
            </a:r>
            <a:r>
              <a:rPr lang="cs-CZ" altLang="cs-CZ" sz="2200" dirty="0">
                <a:latin typeface="Arial" panose="020B0604020202020204" pitchFamily="34" charset="0"/>
              </a:rPr>
              <a:t>s, </a:t>
            </a:r>
            <a:r>
              <a:rPr lang="cs-CZ" altLang="cs-CZ" sz="2200" dirty="0" err="1">
                <a:latin typeface="Arial" panose="020B0604020202020204" pitchFamily="34" charset="0"/>
              </a:rPr>
              <a:t>adventures</a:t>
            </a:r>
            <a:r>
              <a:rPr lang="en-US" altLang="cs-CZ" sz="2200" dirty="0">
                <a:latin typeface="Arial" panose="020B0604020202020204" pitchFamily="34" charset="0"/>
              </a:rPr>
              <a:t>.</a:t>
            </a:r>
          </a:p>
          <a:p>
            <a:pPr marL="285750" indent="-285750" eaLnBrk="1" hangingPunct="1">
              <a:spcBef>
                <a:spcPct val="0"/>
              </a:spcBef>
              <a:defRPr/>
            </a:pPr>
            <a:r>
              <a:rPr lang="en-US" altLang="cs-CZ" sz="2200" b="1" dirty="0">
                <a:latin typeface="Arial" panose="020B0604020202020204" pitchFamily="34" charset="0"/>
              </a:rPr>
              <a:t>Clever marketing </a:t>
            </a:r>
            <a:r>
              <a:rPr lang="en-US" altLang="cs-CZ" sz="2200" dirty="0">
                <a:latin typeface="Arial" panose="020B0604020202020204" pitchFamily="34" charset="0"/>
              </a:rPr>
              <a:t>- all online, continuous analysis of databases and offer</a:t>
            </a:r>
            <a:r>
              <a:rPr lang="cs-CZ" altLang="cs-CZ" sz="2200" dirty="0" err="1">
                <a:latin typeface="Arial" panose="020B0604020202020204" pitchFamily="34" charset="0"/>
              </a:rPr>
              <a:t>ing</a:t>
            </a:r>
            <a:r>
              <a:rPr lang="en-US" altLang="cs-CZ" sz="2200" dirty="0">
                <a:latin typeface="Arial" panose="020B0604020202020204" pitchFamily="34" charset="0"/>
              </a:rPr>
              <a:t> the right</a:t>
            </a:r>
            <a:r>
              <a:rPr lang="cs-CZ" altLang="cs-CZ" sz="2200" dirty="0">
                <a:latin typeface="Arial" panose="020B0604020202020204" pitchFamily="34" charset="0"/>
              </a:rPr>
              <a:t> </a:t>
            </a:r>
            <a:r>
              <a:rPr lang="cs-CZ" altLang="cs-CZ" sz="2200" dirty="0" err="1">
                <a:latin typeface="Arial" panose="020B0604020202020204" pitchFamily="34" charset="0"/>
              </a:rPr>
              <a:t>value</a:t>
            </a:r>
            <a:r>
              <a:rPr lang="en-US" altLang="cs-CZ" sz="2200" dirty="0">
                <a:latin typeface="Arial" panose="020B0604020202020204" pitchFamily="34" charset="0"/>
              </a:rPr>
              <a:t> (CRM).</a:t>
            </a:r>
            <a:endParaRPr lang="en-GB" altLang="cs-CZ" sz="2200" dirty="0">
              <a:latin typeface="Arial" panose="020B0604020202020204" pitchFamily="34" charset="0"/>
            </a:endParaRPr>
          </a:p>
          <a:p>
            <a:pPr eaLnBrk="1" hangingPunct="1">
              <a:spcBef>
                <a:spcPct val="0"/>
              </a:spcBef>
              <a:buFont typeface="Arial" panose="020B0604020202020204" pitchFamily="34" charset="0"/>
              <a:buNone/>
              <a:defRPr/>
            </a:pPr>
            <a:endParaRPr lang="en-GB" altLang="cs-CZ" sz="2200" dirty="0">
              <a:latin typeface="Arial" panose="020B0604020202020204" pitchFamily="34" charset="0"/>
            </a:endParaRPr>
          </a:p>
        </p:txBody>
      </p:sp>
    </p:spTree>
    <p:extLst>
      <p:ext uri="{BB962C8B-B14F-4D97-AF65-F5344CB8AC3E}">
        <p14:creationId xmlns:p14="http://schemas.microsoft.com/office/powerpoint/2010/main" val="1504487757"/>
      </p:ext>
    </p:extLst>
  </p:cSld>
  <p:clrMapOvr>
    <a:masterClrMapping/>
  </p:clrMapOvr>
</p:sld>
</file>

<file path=ppt/theme/theme1.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rezentace_OPF_návrh [režim kompatibility]" id="{F70FC462-D9F3-4EB2-B923-5E5330675293}" vid="{CCD9E1B5-EE89-42D1-936D-BB4AE5A7B3F6}"/>
    </a:ext>
  </a:extLst>
</a:theme>
</file>

<file path=ppt/theme/theme2.xml><?xml version="1.0" encoding="utf-8"?>
<a:theme xmlns:a="http://schemas.openxmlformats.org/drawingml/2006/main" name="Vlastní návrh">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šablona</Template>
  <TotalTime>557</TotalTime>
  <Words>4452</Words>
  <Application>Microsoft Office PowerPoint</Application>
  <PresentationFormat>Předvádění na obrazovce (4:3)</PresentationFormat>
  <Paragraphs>350</Paragraphs>
  <Slides>50</Slides>
  <Notes>16</Notes>
  <HiddenSlides>0</HiddenSlides>
  <MMClips>0</MMClips>
  <ScaleCrop>false</ScaleCrop>
  <HeadingPairs>
    <vt:vector size="6" baseType="variant">
      <vt:variant>
        <vt:lpstr>Použitá písma</vt:lpstr>
      </vt:variant>
      <vt:variant>
        <vt:i4>4</vt:i4>
      </vt:variant>
      <vt:variant>
        <vt:lpstr>Motiv</vt:lpstr>
      </vt:variant>
      <vt:variant>
        <vt:i4>2</vt:i4>
      </vt:variant>
      <vt:variant>
        <vt:lpstr>Nadpisy snímků</vt:lpstr>
      </vt:variant>
      <vt:variant>
        <vt:i4>50</vt:i4>
      </vt:variant>
    </vt:vector>
  </HeadingPairs>
  <TitlesOfParts>
    <vt:vector size="56" baseType="lpstr">
      <vt:lpstr>Arial</vt:lpstr>
      <vt:lpstr>Calibri</vt:lpstr>
      <vt:lpstr>Calibri Light</vt:lpstr>
      <vt:lpstr>Wingdings</vt:lpstr>
      <vt:lpstr>Motiv sady Office</vt:lpstr>
      <vt:lpstr>Vlastní návrh</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Roman Šperka</dc:creator>
  <cp:lastModifiedBy>Michal Stoklasa</cp:lastModifiedBy>
  <cp:revision>62</cp:revision>
  <dcterms:created xsi:type="dcterms:W3CDTF">2016-03-17T12:08:01Z</dcterms:created>
  <dcterms:modified xsi:type="dcterms:W3CDTF">2020-10-08T06:14:55Z</dcterms:modified>
</cp:coreProperties>
</file>