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2"/>
  </p:notesMasterIdLst>
  <p:sldIdLst>
    <p:sldId id="256" r:id="rId3"/>
    <p:sldId id="257" r:id="rId4"/>
    <p:sldId id="297" r:id="rId5"/>
    <p:sldId id="301" r:id="rId6"/>
    <p:sldId id="298" r:id="rId7"/>
    <p:sldId id="299" r:id="rId8"/>
    <p:sldId id="300" r:id="rId9"/>
    <p:sldId id="302" r:id="rId10"/>
    <p:sldId id="304" r:id="rId11"/>
    <p:sldId id="305" r:id="rId12"/>
    <p:sldId id="306" r:id="rId13"/>
    <p:sldId id="303" r:id="rId14"/>
    <p:sldId id="307" r:id="rId15"/>
    <p:sldId id="308" r:id="rId16"/>
    <p:sldId id="309" r:id="rId17"/>
    <p:sldId id="258" r:id="rId18"/>
    <p:sldId id="259" r:id="rId19"/>
    <p:sldId id="260" r:id="rId20"/>
    <p:sldId id="295" r:id="rId21"/>
    <p:sldId id="261" r:id="rId22"/>
    <p:sldId id="262" r:id="rId23"/>
    <p:sldId id="263" r:id="rId24"/>
    <p:sldId id="264" r:id="rId25"/>
    <p:sldId id="265" r:id="rId26"/>
    <p:sldId id="281" r:id="rId27"/>
    <p:sldId id="282" r:id="rId28"/>
    <p:sldId id="283" r:id="rId29"/>
    <p:sldId id="284" r:id="rId30"/>
    <p:sldId id="267" r:id="rId31"/>
    <p:sldId id="271" r:id="rId32"/>
    <p:sldId id="272" r:id="rId33"/>
    <p:sldId id="273" r:id="rId34"/>
    <p:sldId id="274" r:id="rId35"/>
    <p:sldId id="276" r:id="rId36"/>
    <p:sldId id="296" r:id="rId37"/>
    <p:sldId id="277" r:id="rId38"/>
    <p:sldId id="278" r:id="rId39"/>
    <p:sldId id="279" r:id="rId40"/>
    <p:sldId id="280" r:id="rId41"/>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4095">
          <p15:clr>
            <a:srgbClr val="A4A3A4"/>
          </p15:clr>
        </p15:guide>
        <p15:guide id="2" pos="21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3300"/>
    <a:srgbClr val="006600"/>
    <a:srgbClr val="336600"/>
    <a:srgbClr val="00544D"/>
    <a:srgbClr val="6B2E6E"/>
    <a:srgbClr val="265787"/>
    <a:srgbClr val="00244D"/>
    <a:srgbClr val="9C1F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87153" autoAdjust="0"/>
  </p:normalViewPr>
  <p:slideViewPr>
    <p:cSldViewPr snapToGrid="0">
      <p:cViewPr varScale="1">
        <p:scale>
          <a:sx n="61" d="100"/>
          <a:sy n="61" d="100"/>
        </p:scale>
        <p:origin x="1272" y="52"/>
      </p:cViewPr>
      <p:guideLst>
        <p:guide orient="horz" pos="4095"/>
        <p:guide pos="21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0C7478-1870-437A-897B-13AFD07D40AC}" type="datetimeFigureOut">
              <a:rPr lang="en-US" smtClean="0"/>
              <a:t>10/22/2020</a:t>
            </a:fld>
            <a:endParaRPr lang="en-US"/>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EA9FC6-BE84-401B-A91B-AA630C45B660}" type="slidenum">
              <a:rPr lang="en-US" smtClean="0"/>
              <a:t>‹#›</a:t>
            </a:fld>
            <a:endParaRPr lang="en-US"/>
          </a:p>
        </p:txBody>
      </p:sp>
    </p:spTree>
    <p:extLst>
      <p:ext uri="{BB962C8B-B14F-4D97-AF65-F5344CB8AC3E}">
        <p14:creationId xmlns:p14="http://schemas.microsoft.com/office/powerpoint/2010/main" val="28359375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blog.leanstack.com/what-is-the-right-fill-order-for-a-lean-canvas-f8071d0c6c8c"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Source: </a:t>
            </a:r>
            <a:r>
              <a:rPr lang="cs-CZ" dirty="0">
                <a:hlinkClick r:id="rId3"/>
              </a:rPr>
              <a:t>https://blog.leanstack.com/what-is-the-right-fill-order-for-a-lean-canvas-f8071d0c6c8c</a:t>
            </a:r>
            <a:r>
              <a:rPr lang="cs-CZ" dirty="0"/>
              <a:t> </a:t>
            </a:r>
          </a:p>
        </p:txBody>
      </p:sp>
      <p:sp>
        <p:nvSpPr>
          <p:cNvPr id="4" name="Zástupný symbol pro číslo snímku 3"/>
          <p:cNvSpPr>
            <a:spLocks noGrp="1"/>
          </p:cNvSpPr>
          <p:nvPr>
            <p:ph type="sldNum" sz="quarter" idx="5"/>
          </p:nvPr>
        </p:nvSpPr>
        <p:spPr/>
        <p:txBody>
          <a:bodyPr/>
          <a:lstStyle/>
          <a:p>
            <a:fld id="{B8EA9FC6-BE84-401B-A91B-AA630C45B660}" type="slidenum">
              <a:rPr lang="en-US" smtClean="0"/>
              <a:t>4</a:t>
            </a:fld>
            <a:endParaRPr lang="en-US"/>
          </a:p>
        </p:txBody>
      </p:sp>
    </p:spTree>
    <p:extLst>
      <p:ext uri="{BB962C8B-B14F-4D97-AF65-F5344CB8AC3E}">
        <p14:creationId xmlns:p14="http://schemas.microsoft.com/office/powerpoint/2010/main" val="8797139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Source: strategyzer.</a:t>
            </a:r>
            <a:r>
              <a:rPr lang="cs-CZ" baseline="0" dirty="0"/>
              <a:t>com</a:t>
            </a:r>
            <a:endParaRPr lang="cs-CZ" dirty="0"/>
          </a:p>
          <a:p>
            <a:endParaRPr lang="cs-CZ" dirty="0"/>
          </a:p>
        </p:txBody>
      </p:sp>
      <p:sp>
        <p:nvSpPr>
          <p:cNvPr id="4" name="Zástupný symbol pro číslo snímku 3"/>
          <p:cNvSpPr>
            <a:spLocks noGrp="1"/>
          </p:cNvSpPr>
          <p:nvPr>
            <p:ph type="sldNum" sz="quarter" idx="5"/>
          </p:nvPr>
        </p:nvSpPr>
        <p:spPr/>
        <p:txBody>
          <a:bodyPr/>
          <a:lstStyle/>
          <a:p>
            <a:fld id="{B8EA9FC6-BE84-401B-A91B-AA630C45B660}" type="slidenum">
              <a:rPr lang="en-US" smtClean="0"/>
              <a:t>10</a:t>
            </a:fld>
            <a:endParaRPr lang="en-US"/>
          </a:p>
        </p:txBody>
      </p:sp>
    </p:spTree>
    <p:extLst>
      <p:ext uri="{BB962C8B-B14F-4D97-AF65-F5344CB8AC3E}">
        <p14:creationId xmlns:p14="http://schemas.microsoft.com/office/powerpoint/2010/main" val="151445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Source: </a:t>
            </a:r>
            <a:r>
              <a:rPr lang="cs-CZ" sz="1200" i="0" dirty="0" err="1">
                <a:solidFill>
                  <a:srgbClr val="002060"/>
                </a:solidFill>
              </a:rPr>
              <a:t>Osterwalder</a:t>
            </a:r>
            <a:r>
              <a:rPr lang="cs-CZ" sz="1200" i="0" dirty="0">
                <a:solidFill>
                  <a:srgbClr val="002060"/>
                </a:solidFill>
              </a:rPr>
              <a:t> et al., 2016, p. 70-75</a:t>
            </a:r>
            <a:endParaRPr lang="cs-CZ" i="0" dirty="0"/>
          </a:p>
          <a:p>
            <a:endParaRPr lang="cs-CZ" dirty="0"/>
          </a:p>
        </p:txBody>
      </p:sp>
      <p:sp>
        <p:nvSpPr>
          <p:cNvPr id="4" name="Zástupný symbol pro číslo snímku 3"/>
          <p:cNvSpPr>
            <a:spLocks noGrp="1"/>
          </p:cNvSpPr>
          <p:nvPr>
            <p:ph type="sldNum" sz="quarter" idx="5"/>
          </p:nvPr>
        </p:nvSpPr>
        <p:spPr/>
        <p:txBody>
          <a:bodyPr/>
          <a:lstStyle/>
          <a:p>
            <a:fld id="{B8EA9FC6-BE84-401B-A91B-AA630C45B660}" type="slidenum">
              <a:rPr lang="en-US" smtClean="0"/>
              <a:t>13</a:t>
            </a:fld>
            <a:endParaRPr lang="en-US"/>
          </a:p>
        </p:txBody>
      </p:sp>
    </p:spTree>
    <p:extLst>
      <p:ext uri="{BB962C8B-B14F-4D97-AF65-F5344CB8AC3E}">
        <p14:creationId xmlns:p14="http://schemas.microsoft.com/office/powerpoint/2010/main" val="37544135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Source: </a:t>
            </a:r>
            <a:r>
              <a:rPr lang="cs-CZ" sz="1200" i="0" dirty="0" err="1">
                <a:solidFill>
                  <a:srgbClr val="002060"/>
                </a:solidFill>
              </a:rPr>
              <a:t>Osterwalder</a:t>
            </a:r>
            <a:r>
              <a:rPr lang="cs-CZ" sz="1200" i="0" dirty="0">
                <a:solidFill>
                  <a:srgbClr val="002060"/>
                </a:solidFill>
              </a:rPr>
              <a:t> et al., 2016, p. 70-75</a:t>
            </a:r>
            <a:endParaRPr lang="cs-CZ" i="0" dirty="0"/>
          </a:p>
          <a:p>
            <a:endParaRPr lang="cs-CZ" dirty="0"/>
          </a:p>
        </p:txBody>
      </p:sp>
      <p:sp>
        <p:nvSpPr>
          <p:cNvPr id="4" name="Zástupný symbol pro číslo snímku 3"/>
          <p:cNvSpPr>
            <a:spLocks noGrp="1"/>
          </p:cNvSpPr>
          <p:nvPr>
            <p:ph type="sldNum" sz="quarter" idx="5"/>
          </p:nvPr>
        </p:nvSpPr>
        <p:spPr/>
        <p:txBody>
          <a:bodyPr/>
          <a:lstStyle/>
          <a:p>
            <a:fld id="{B8EA9FC6-BE84-401B-A91B-AA630C45B660}" type="slidenum">
              <a:rPr lang="en-US" smtClean="0"/>
              <a:t>14</a:t>
            </a:fld>
            <a:endParaRPr lang="en-US"/>
          </a:p>
        </p:txBody>
      </p:sp>
    </p:spTree>
    <p:extLst>
      <p:ext uri="{BB962C8B-B14F-4D97-AF65-F5344CB8AC3E}">
        <p14:creationId xmlns:p14="http://schemas.microsoft.com/office/powerpoint/2010/main" val="2454015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Source: </a:t>
            </a:r>
            <a:r>
              <a:rPr lang="cs-CZ" sz="1200" i="0" dirty="0" err="1">
                <a:solidFill>
                  <a:srgbClr val="002060"/>
                </a:solidFill>
              </a:rPr>
              <a:t>Osterwalder</a:t>
            </a:r>
            <a:r>
              <a:rPr lang="cs-CZ" sz="1200" i="0" dirty="0">
                <a:solidFill>
                  <a:srgbClr val="002060"/>
                </a:solidFill>
              </a:rPr>
              <a:t> et al., 2016, p. 70-75</a:t>
            </a:r>
            <a:endParaRPr lang="cs-CZ" i="0" dirty="0"/>
          </a:p>
          <a:p>
            <a:endParaRPr lang="cs-CZ" dirty="0"/>
          </a:p>
        </p:txBody>
      </p:sp>
      <p:sp>
        <p:nvSpPr>
          <p:cNvPr id="4" name="Zástupný symbol pro číslo snímku 3"/>
          <p:cNvSpPr>
            <a:spLocks noGrp="1"/>
          </p:cNvSpPr>
          <p:nvPr>
            <p:ph type="sldNum" sz="quarter" idx="5"/>
          </p:nvPr>
        </p:nvSpPr>
        <p:spPr/>
        <p:txBody>
          <a:bodyPr/>
          <a:lstStyle/>
          <a:p>
            <a:fld id="{B8EA9FC6-BE84-401B-A91B-AA630C45B660}" type="slidenum">
              <a:rPr lang="en-US" smtClean="0"/>
              <a:t>15</a:t>
            </a:fld>
            <a:endParaRPr lang="en-US"/>
          </a:p>
        </p:txBody>
      </p:sp>
    </p:spTree>
    <p:extLst>
      <p:ext uri="{BB962C8B-B14F-4D97-AF65-F5344CB8AC3E}">
        <p14:creationId xmlns:p14="http://schemas.microsoft.com/office/powerpoint/2010/main" val="34943742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Source: </a:t>
            </a:r>
            <a:r>
              <a:rPr lang="cs-CZ" dirty="0" err="1"/>
              <a:t>Čichovský</a:t>
            </a:r>
            <a:r>
              <a:rPr lang="cs-CZ" dirty="0"/>
              <a:t>, 2013,</a:t>
            </a:r>
            <a:r>
              <a:rPr lang="cs-CZ" baseline="0" dirty="0"/>
              <a:t> s. 15-17</a:t>
            </a:r>
            <a:endParaRPr lang="en-US" dirty="0"/>
          </a:p>
        </p:txBody>
      </p:sp>
      <p:sp>
        <p:nvSpPr>
          <p:cNvPr id="4" name="Zástupný symbol pro číslo snímku 3"/>
          <p:cNvSpPr>
            <a:spLocks noGrp="1"/>
          </p:cNvSpPr>
          <p:nvPr>
            <p:ph type="sldNum" sz="quarter" idx="10"/>
          </p:nvPr>
        </p:nvSpPr>
        <p:spPr/>
        <p:txBody>
          <a:bodyPr/>
          <a:lstStyle/>
          <a:p>
            <a:fld id="{B8EA9FC6-BE84-401B-A91B-AA630C45B660}" type="slidenum">
              <a:rPr lang="en-US" smtClean="0"/>
              <a:t>21</a:t>
            </a:fld>
            <a:endParaRPr lang="en-US"/>
          </a:p>
        </p:txBody>
      </p:sp>
    </p:spTree>
    <p:extLst>
      <p:ext uri="{BB962C8B-B14F-4D97-AF65-F5344CB8AC3E}">
        <p14:creationId xmlns:p14="http://schemas.microsoft.com/office/powerpoint/2010/main" val="1761590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lvl1pPr>
              <a:defRPr/>
            </a:lvl1pPr>
          </a:lstStyle>
          <a:p>
            <a:pPr>
              <a:defRPr/>
            </a:pPr>
            <a:fld id="{CD4DD7FA-A0FA-4012-A98F-15A09618F799}" type="datetimeFigureOut">
              <a:rPr lang="cs-CZ"/>
              <a:pPr>
                <a:defRPr/>
              </a:pPr>
              <a:t>22.10.2020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18ADDDF-1264-4F28-8338-EC1E07F3DEE5}" type="slidenum">
              <a:rPr lang="cs-CZ" altLang="cs-CZ"/>
              <a:pPr>
                <a:defRPr/>
              </a:pPr>
              <a:t>‹#›</a:t>
            </a:fld>
            <a:endParaRPr lang="cs-CZ" altLang="cs-CZ"/>
          </a:p>
        </p:txBody>
      </p:sp>
    </p:spTree>
    <p:extLst>
      <p:ext uri="{BB962C8B-B14F-4D97-AF65-F5344CB8AC3E}">
        <p14:creationId xmlns:p14="http://schemas.microsoft.com/office/powerpoint/2010/main" val="577125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8142B50E-3DA8-4309-9076-4D02E7FD53CC}" type="datetimeFigureOut">
              <a:rPr lang="cs-CZ"/>
              <a:pPr>
                <a:defRPr/>
              </a:pPr>
              <a:t>22.10.2020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3CB83C9-5B4C-4800-9FD3-945C60804B34}" type="slidenum">
              <a:rPr lang="cs-CZ" altLang="cs-CZ"/>
              <a:pPr>
                <a:defRPr/>
              </a:pPr>
              <a:t>‹#›</a:t>
            </a:fld>
            <a:endParaRPr lang="cs-CZ" altLang="cs-CZ"/>
          </a:p>
        </p:txBody>
      </p:sp>
    </p:spTree>
    <p:extLst>
      <p:ext uri="{BB962C8B-B14F-4D97-AF65-F5344CB8AC3E}">
        <p14:creationId xmlns:p14="http://schemas.microsoft.com/office/powerpoint/2010/main" val="1590214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F5BE6D05-4501-4B0C-91E8-06A0EFE8D207}" type="datetimeFigureOut">
              <a:rPr lang="cs-CZ"/>
              <a:pPr>
                <a:defRPr/>
              </a:pPr>
              <a:t>22.10.2020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4AD71501-7BD9-4790-9FCF-670D1CE8DC9C}" type="slidenum">
              <a:rPr lang="cs-CZ" altLang="cs-CZ"/>
              <a:pPr>
                <a:defRPr/>
              </a:pPr>
              <a:t>‹#›</a:t>
            </a:fld>
            <a:endParaRPr lang="cs-CZ" altLang="cs-CZ"/>
          </a:p>
        </p:txBody>
      </p:sp>
    </p:spTree>
    <p:extLst>
      <p:ext uri="{BB962C8B-B14F-4D97-AF65-F5344CB8AC3E}">
        <p14:creationId xmlns:p14="http://schemas.microsoft.com/office/powerpoint/2010/main" val="3658189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BAAB6CF5-6D0E-4832-A128-5D76418DBB90}" type="datetimeFigureOut">
              <a:rPr lang="cs-CZ" smtClean="0"/>
              <a:t>22.10.2020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760048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22.10.2020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76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BAAB6CF5-6D0E-4832-A128-5D76418DBB90}" type="datetimeFigureOut">
              <a:rPr lang="cs-CZ" smtClean="0"/>
              <a:t>22.10.2020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132838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628650" y="1825625"/>
            <a:ext cx="386715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825625"/>
            <a:ext cx="386715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BAAB6CF5-6D0E-4832-A128-5D76418DBB90}" type="datetimeFigureOut">
              <a:rPr lang="cs-CZ" smtClean="0"/>
              <a:t>22.10.2020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41268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BAAB6CF5-6D0E-4832-A128-5D76418DBB90}" type="datetimeFigureOut">
              <a:rPr lang="cs-CZ" smtClean="0"/>
              <a:t>22.10.2020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20319465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BAAB6CF5-6D0E-4832-A128-5D76418DBB90}" type="datetimeFigureOut">
              <a:rPr lang="cs-CZ" smtClean="0"/>
              <a:t>22.10.2020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281406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AAB6CF5-6D0E-4832-A128-5D76418DBB90}" type="datetimeFigureOut">
              <a:rPr lang="cs-CZ" smtClean="0"/>
              <a:t>22.10.2020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7268052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22.10.2020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986762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98A700F2-724B-4B1E-B123-094AE7CD8C2F}" type="datetimeFigureOut">
              <a:rPr lang="cs-CZ"/>
              <a:pPr>
                <a:defRPr/>
              </a:pPr>
              <a:t>22.10.2020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09F7D87-A4E6-4B6E-9D27-4FA8003DE0F0}" type="slidenum">
              <a:rPr lang="cs-CZ" altLang="cs-CZ"/>
              <a:pPr>
                <a:defRPr/>
              </a:pPr>
              <a:t>‹#›</a:t>
            </a:fld>
            <a:endParaRPr lang="cs-CZ" altLang="cs-CZ"/>
          </a:p>
        </p:txBody>
      </p:sp>
    </p:spTree>
    <p:extLst>
      <p:ext uri="{BB962C8B-B14F-4D97-AF65-F5344CB8AC3E}">
        <p14:creationId xmlns:p14="http://schemas.microsoft.com/office/powerpoint/2010/main" val="2390523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22.10.2020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5032898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22.10.2020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513881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5" y="365125"/>
            <a:ext cx="1971675"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28650" y="365125"/>
            <a:ext cx="5762625"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22.10.2020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3412336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1A2BFADF-DDC1-4400-8B64-5715C51EA3D1}" type="datetimeFigureOut">
              <a:rPr lang="cs-CZ"/>
              <a:pPr>
                <a:defRPr/>
              </a:pPr>
              <a:t>22.10.2020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A43CB71-E416-464C-86CB-A55091E5F12D}" type="slidenum">
              <a:rPr lang="cs-CZ" altLang="cs-CZ"/>
              <a:pPr>
                <a:defRPr/>
              </a:pPr>
              <a:t>‹#›</a:t>
            </a:fld>
            <a:endParaRPr lang="cs-CZ" altLang="cs-CZ"/>
          </a:p>
        </p:txBody>
      </p:sp>
    </p:spTree>
    <p:extLst>
      <p:ext uri="{BB962C8B-B14F-4D97-AF65-F5344CB8AC3E}">
        <p14:creationId xmlns:p14="http://schemas.microsoft.com/office/powerpoint/2010/main" val="2295353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p:cNvSpPr>
            <a:spLocks noGrp="1"/>
          </p:cNvSpPr>
          <p:nvPr>
            <p:ph type="dt" sz="half" idx="10"/>
          </p:nvPr>
        </p:nvSpPr>
        <p:spPr/>
        <p:txBody>
          <a:bodyPr/>
          <a:lstStyle>
            <a:lvl1pPr>
              <a:defRPr/>
            </a:lvl1pPr>
          </a:lstStyle>
          <a:p>
            <a:pPr>
              <a:defRPr/>
            </a:pPr>
            <a:fld id="{250AE38D-4CF5-4C80-ABE4-FD162976B94B}" type="datetimeFigureOut">
              <a:rPr lang="cs-CZ"/>
              <a:pPr>
                <a:defRPr/>
              </a:pPr>
              <a:t>22.10.2020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98F58CE5-2EB2-412A-9C0F-D009C00C8346}" type="slidenum">
              <a:rPr lang="cs-CZ" altLang="cs-CZ"/>
              <a:pPr>
                <a:defRPr/>
              </a:pPr>
              <a:t>‹#›</a:t>
            </a:fld>
            <a:endParaRPr lang="cs-CZ" altLang="cs-CZ"/>
          </a:p>
        </p:txBody>
      </p:sp>
    </p:spTree>
    <p:extLst>
      <p:ext uri="{BB962C8B-B14F-4D97-AF65-F5344CB8AC3E}">
        <p14:creationId xmlns:p14="http://schemas.microsoft.com/office/powerpoint/2010/main" val="206208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p:cNvSpPr>
            <a:spLocks noGrp="1"/>
          </p:cNvSpPr>
          <p:nvPr>
            <p:ph type="dt" sz="half" idx="10"/>
          </p:nvPr>
        </p:nvSpPr>
        <p:spPr/>
        <p:txBody>
          <a:bodyPr/>
          <a:lstStyle>
            <a:lvl1pPr>
              <a:defRPr/>
            </a:lvl1pPr>
          </a:lstStyle>
          <a:p>
            <a:pPr>
              <a:defRPr/>
            </a:pPr>
            <a:fld id="{D4D6E249-19AE-459C-A3E5-D1C2CC123D00}" type="datetimeFigureOut">
              <a:rPr lang="cs-CZ"/>
              <a:pPr>
                <a:defRPr/>
              </a:pPr>
              <a:t>22.10.2020</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0137C48E-035A-429E-9ADF-79C48A0AD2F3}" type="slidenum">
              <a:rPr lang="cs-CZ" altLang="cs-CZ"/>
              <a:pPr>
                <a:defRPr/>
              </a:pPr>
              <a:t>‹#›</a:t>
            </a:fld>
            <a:endParaRPr lang="cs-CZ" altLang="cs-CZ"/>
          </a:p>
        </p:txBody>
      </p:sp>
    </p:spTree>
    <p:extLst>
      <p:ext uri="{BB962C8B-B14F-4D97-AF65-F5344CB8AC3E}">
        <p14:creationId xmlns:p14="http://schemas.microsoft.com/office/powerpoint/2010/main" val="1358266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3"/>
          <p:cNvSpPr>
            <a:spLocks noGrp="1"/>
          </p:cNvSpPr>
          <p:nvPr>
            <p:ph type="dt" sz="half" idx="10"/>
          </p:nvPr>
        </p:nvSpPr>
        <p:spPr/>
        <p:txBody>
          <a:bodyPr/>
          <a:lstStyle>
            <a:lvl1pPr>
              <a:defRPr/>
            </a:lvl1pPr>
          </a:lstStyle>
          <a:p>
            <a:pPr>
              <a:defRPr/>
            </a:pPr>
            <a:fld id="{B4ABDA44-4CAA-4345-A756-4703360EE242}" type="datetimeFigureOut">
              <a:rPr lang="cs-CZ"/>
              <a:pPr>
                <a:defRPr/>
              </a:pPr>
              <a:t>22.10.2020</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7E1A00D4-7926-404C-B321-BFF026D8C31C}" type="slidenum">
              <a:rPr lang="cs-CZ" altLang="cs-CZ"/>
              <a:pPr>
                <a:defRPr/>
              </a:pPr>
              <a:t>‹#›</a:t>
            </a:fld>
            <a:endParaRPr lang="cs-CZ" altLang="cs-CZ"/>
          </a:p>
        </p:txBody>
      </p:sp>
    </p:spTree>
    <p:extLst>
      <p:ext uri="{BB962C8B-B14F-4D97-AF65-F5344CB8AC3E}">
        <p14:creationId xmlns:p14="http://schemas.microsoft.com/office/powerpoint/2010/main" val="2133529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BE782F0-DC46-4F00-81DD-2ACBA3C3B310}" type="datetimeFigureOut">
              <a:rPr lang="cs-CZ"/>
              <a:pPr>
                <a:defRPr/>
              </a:pPr>
              <a:t>22.10.2020</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BAE82D61-01CE-4948-92AE-A6ED95CD8D15}" type="slidenum">
              <a:rPr lang="cs-CZ" altLang="cs-CZ"/>
              <a:pPr>
                <a:defRPr/>
              </a:pPr>
              <a:t>‹#›</a:t>
            </a:fld>
            <a:endParaRPr lang="cs-CZ" altLang="cs-CZ"/>
          </a:p>
        </p:txBody>
      </p:sp>
    </p:spTree>
    <p:extLst>
      <p:ext uri="{BB962C8B-B14F-4D97-AF65-F5344CB8AC3E}">
        <p14:creationId xmlns:p14="http://schemas.microsoft.com/office/powerpoint/2010/main" val="1766884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EB143C5B-64DA-40ED-9576-975ED67AA1C3}" type="datetimeFigureOut">
              <a:rPr lang="cs-CZ"/>
              <a:pPr>
                <a:defRPr/>
              </a:pPr>
              <a:t>22.10.2020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AA033F4D-D45C-4D32-B9B4-4DB8B4F8A3A6}" type="slidenum">
              <a:rPr lang="cs-CZ" altLang="cs-CZ"/>
              <a:pPr>
                <a:defRPr/>
              </a:pPr>
              <a:t>‹#›</a:t>
            </a:fld>
            <a:endParaRPr lang="cs-CZ" altLang="cs-CZ"/>
          </a:p>
        </p:txBody>
      </p:sp>
    </p:spTree>
    <p:extLst>
      <p:ext uri="{BB962C8B-B14F-4D97-AF65-F5344CB8AC3E}">
        <p14:creationId xmlns:p14="http://schemas.microsoft.com/office/powerpoint/2010/main" val="4155106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Kliknutím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83C4C866-D28D-46D0-B7D5-63035B3504AF}" type="datetimeFigureOut">
              <a:rPr lang="cs-CZ"/>
              <a:pPr>
                <a:defRPr/>
              </a:pPr>
              <a:t>22.10.2020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FC43421B-2210-4A7E-ABDE-6C42E3F47FFB}" type="slidenum">
              <a:rPr lang="cs-CZ" altLang="cs-CZ"/>
              <a:pPr>
                <a:defRPr/>
              </a:pPr>
              <a:t>‹#›</a:t>
            </a:fld>
            <a:endParaRPr lang="cs-CZ" altLang="cs-CZ"/>
          </a:p>
        </p:txBody>
      </p:sp>
    </p:spTree>
    <p:extLst>
      <p:ext uri="{BB962C8B-B14F-4D97-AF65-F5344CB8AC3E}">
        <p14:creationId xmlns:p14="http://schemas.microsoft.com/office/powerpoint/2010/main" val="2795317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8990FB15-455F-4099-B3EC-126F10F4A8D9}" type="datetimeFigureOut">
              <a:rPr lang="cs-CZ"/>
              <a:pPr>
                <a:defRPr/>
              </a:pPr>
              <a:t>22.10.2020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2F082D34-91F0-4445-8CCE-2A9DBE25484A}"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AB6CF5-6D0E-4832-A128-5D76418DBB90}" type="datetimeFigureOut">
              <a:rPr lang="cs-CZ" smtClean="0"/>
              <a:t>22.10.2020</a:t>
            </a:fld>
            <a:endParaRPr lang="cs-CZ"/>
          </a:p>
        </p:txBody>
      </p:sp>
      <p:sp>
        <p:nvSpPr>
          <p:cNvPr id="5" name="Zástupný symbol pro zápatí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DE1257-616D-4DFF-BC7B-1D110706FE5F}" type="slidenum">
              <a:rPr lang="cs-CZ" smtClean="0"/>
              <a:t>‹#›</a:t>
            </a:fld>
            <a:endParaRPr lang="cs-CZ"/>
          </a:p>
        </p:txBody>
      </p:sp>
    </p:spTree>
    <p:extLst>
      <p:ext uri="{BB962C8B-B14F-4D97-AF65-F5344CB8AC3E}">
        <p14:creationId xmlns:p14="http://schemas.microsoft.com/office/powerpoint/2010/main" val="40030149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hyperlink" Target="http://www.coca-colacompany.com/our-company/mission-vision-values"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s://pubs.rsc.org/en/content/articlelanding/2019/NR/C9NR03378E#!divAbstract"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ReM1uqmVfP0"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2571750"/>
            <a:ext cx="9144000" cy="18002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cs-CZ" sz="3600" b="1" dirty="0" err="1">
                <a:latin typeface="Arial" pitchFamily="34" charset="0"/>
                <a:cs typeface="Arial" pitchFamily="34" charset="0"/>
              </a:rPr>
              <a:t>Strategic</a:t>
            </a:r>
            <a:r>
              <a:rPr lang="cs-CZ" sz="3600" b="1" dirty="0">
                <a:latin typeface="Arial" pitchFamily="34" charset="0"/>
                <a:cs typeface="Arial" pitchFamily="34" charset="0"/>
              </a:rPr>
              <a:t> Marketing </a:t>
            </a:r>
            <a:r>
              <a:rPr lang="cs-CZ" sz="3600" b="1" dirty="0" err="1">
                <a:latin typeface="Arial" pitchFamily="34" charset="0"/>
                <a:cs typeface="Arial" pitchFamily="34" charset="0"/>
              </a:rPr>
              <a:t>Process</a:t>
            </a:r>
            <a:endParaRPr lang="en-GB" sz="3600" b="1" dirty="0">
              <a:latin typeface="Arial" pitchFamily="34" charset="0"/>
              <a:cs typeface="Arial" pitchFamily="34" charset="0"/>
            </a:endParaRPr>
          </a:p>
        </p:txBody>
      </p:sp>
      <p:sp>
        <p:nvSpPr>
          <p:cNvPr id="2051" name="TextovéPole 7"/>
          <p:cNvSpPr txBox="1">
            <a:spLocks noChangeArrowheads="1"/>
          </p:cNvSpPr>
          <p:nvPr/>
        </p:nvSpPr>
        <p:spPr bwMode="auto">
          <a:xfrm>
            <a:off x="0" y="4811713"/>
            <a:ext cx="914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cs-CZ" sz="1800" dirty="0">
                <a:latin typeface="Arial" panose="020B0604020202020204" pitchFamily="34" charset="0"/>
              </a:rPr>
              <a:t>Ing. </a:t>
            </a:r>
            <a:r>
              <a:rPr lang="cs-CZ" altLang="cs-CZ" sz="1800" dirty="0">
                <a:latin typeface="Arial" panose="020B0604020202020204" pitchFamily="34" charset="0"/>
              </a:rPr>
              <a:t>Michal Stoklasa</a:t>
            </a:r>
            <a:r>
              <a:rPr lang="en-GB" altLang="cs-CZ" sz="1800" dirty="0">
                <a:latin typeface="Arial" panose="020B0604020202020204" pitchFamily="34" charset="0"/>
              </a:rPr>
              <a:t>, Ph.D.</a:t>
            </a:r>
          </a:p>
          <a:p>
            <a:pPr algn="ctr" eaLnBrk="1" hangingPunct="1">
              <a:spcBef>
                <a:spcPct val="0"/>
              </a:spcBef>
              <a:buFontTx/>
              <a:buNone/>
            </a:pPr>
            <a:r>
              <a:rPr lang="cs-CZ" altLang="cs-CZ" sz="1800" dirty="0" err="1">
                <a:latin typeface="Arial" panose="020B0604020202020204" pitchFamily="34" charset="0"/>
              </a:rPr>
              <a:t>Strategic</a:t>
            </a:r>
            <a:r>
              <a:rPr lang="cs-CZ" altLang="cs-CZ" sz="1800" dirty="0">
                <a:latin typeface="Arial" panose="020B0604020202020204" pitchFamily="34" charset="0"/>
              </a:rPr>
              <a:t> Marketing</a:t>
            </a:r>
            <a:r>
              <a:rPr lang="en-GB" altLang="cs-CZ" sz="1800" dirty="0">
                <a:latin typeface="Arial" panose="020B0604020202020204" pitchFamily="34" charset="0"/>
              </a:rPr>
              <a:t>/subject code</a:t>
            </a: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26728" y="185153"/>
            <a:ext cx="2668801" cy="205492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a:t>
            </a:r>
            <a:r>
              <a:rPr lang="cs-CZ" b="1" dirty="0" err="1">
                <a:latin typeface="Arial" pitchFamily="34" charset="0"/>
                <a:cs typeface="Arial" pitchFamily="34" charset="0"/>
              </a:rPr>
              <a:t>Process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Value Proposition Canvas (VPC)</a:t>
            </a:r>
            <a:endParaRPr lang="cs-CZ" altLang="cs-CZ" sz="2400" b="1" dirty="0">
              <a:latin typeface="Arial" panose="020B0604020202020204" pitchFamily="34" charset="0"/>
            </a:endParaRPr>
          </a:p>
        </p:txBody>
      </p:sp>
      <p:pic>
        <p:nvPicPr>
          <p:cNvPr id="5" name="Zástupný symbol pro obsah 1">
            <a:extLst>
              <a:ext uri="{FF2B5EF4-FFF2-40B4-BE49-F238E27FC236}">
                <a16:creationId xmlns:a16="http://schemas.microsoft.com/office/drawing/2014/main" xmlns="" id="{E8E73561-FD66-46CD-97CF-FCAE5ABD42F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873584" y="1413124"/>
            <a:ext cx="6987306" cy="5240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73615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a:t>
            </a:r>
            <a:r>
              <a:rPr lang="cs-CZ" b="1" dirty="0" err="1">
                <a:latin typeface="Arial" pitchFamily="34" charset="0"/>
                <a:cs typeface="Arial" pitchFamily="34" charset="0"/>
              </a:rPr>
              <a:t>Process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Right part - customer profile</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Our goal is to be able to offer a value offer that exactly matches customer needs and solves their problems.</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Customers' tasks </a:t>
            </a:r>
            <a:r>
              <a:rPr lang="en-US" altLang="cs-CZ" sz="2200" dirty="0">
                <a:latin typeface="Arial" panose="020B0604020202020204" pitchFamily="34" charset="0"/>
              </a:rPr>
              <a:t>- everything customers try to do in their lives. Functional tasks (mowing grass), social tasks (acting professionally), personal tasks (feeling of security), support tasks (comparison of offers, product evaluation, product disposal).</a:t>
            </a:r>
          </a:p>
          <a:p>
            <a:pPr marL="285750" indent="-285750" eaLnBrk="1" hangingPunct="1">
              <a:spcBef>
                <a:spcPct val="0"/>
              </a:spcBef>
              <a:defRPr/>
            </a:pPr>
            <a:r>
              <a:rPr lang="cs-CZ" altLang="cs-CZ" sz="2200" b="1" dirty="0" err="1">
                <a:latin typeface="Arial" panose="020B0604020202020204" pitchFamily="34" charset="0"/>
              </a:rPr>
              <a:t>Pains</a:t>
            </a:r>
            <a:r>
              <a:rPr lang="en-US" altLang="cs-CZ" sz="2200" dirty="0">
                <a:latin typeface="Arial" panose="020B0604020202020204" pitchFamily="34" charset="0"/>
              </a:rPr>
              <a:t> - everything that annoys the customer during the task. Risks, obstacles, unwanted results.</a:t>
            </a:r>
          </a:p>
          <a:p>
            <a:pPr marL="285750" indent="-285750" eaLnBrk="1" hangingPunct="1">
              <a:spcBef>
                <a:spcPct val="0"/>
              </a:spcBef>
              <a:defRPr/>
            </a:pPr>
            <a:r>
              <a:rPr lang="cs-CZ" altLang="cs-CZ" sz="2200" b="1" dirty="0" err="1">
                <a:latin typeface="Arial" panose="020B0604020202020204" pitchFamily="34" charset="0"/>
              </a:rPr>
              <a:t>Gains</a:t>
            </a:r>
            <a:r>
              <a:rPr lang="en-US" altLang="cs-CZ" sz="2200" dirty="0">
                <a:latin typeface="Arial" panose="020B0604020202020204" pitchFamily="34" charset="0"/>
              </a:rPr>
              <a:t> - the results and benefits customers want. Benefits required (must have, otherwise does not work), expected, wanted, unexpected.</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27556084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a:t>
            </a:r>
            <a:r>
              <a:rPr lang="cs-CZ" b="1" dirty="0" err="1">
                <a:latin typeface="Arial" pitchFamily="34" charset="0"/>
                <a:cs typeface="Arial" pitchFamily="34" charset="0"/>
              </a:rPr>
              <a:t>Process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Left part - value </a:t>
            </a:r>
            <a:r>
              <a:rPr lang="cs-CZ" altLang="cs-CZ" sz="2400" b="1" dirty="0" err="1">
                <a:latin typeface="Arial" panose="020B0604020202020204" pitchFamily="34" charset="0"/>
              </a:rPr>
              <a:t>proposition</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List of products </a:t>
            </a:r>
            <a:r>
              <a:rPr lang="en-US" altLang="cs-CZ" sz="2200" dirty="0">
                <a:latin typeface="Arial" panose="020B0604020202020204" pitchFamily="34" charset="0"/>
              </a:rPr>
              <a:t>- which products do we offer, what do they bring, what problems do they solve?</a:t>
            </a:r>
          </a:p>
          <a:p>
            <a:pPr marL="285750" indent="-285750" eaLnBrk="1" hangingPunct="1">
              <a:spcBef>
                <a:spcPct val="0"/>
              </a:spcBef>
              <a:defRPr/>
            </a:pPr>
            <a:r>
              <a:rPr lang="cs-CZ" altLang="cs-CZ" sz="2200" b="1" dirty="0" err="1">
                <a:latin typeface="Arial" panose="020B0604020202020204" pitchFamily="34" charset="0"/>
              </a:rPr>
              <a:t>Pain</a:t>
            </a:r>
            <a:r>
              <a:rPr lang="cs-CZ" altLang="cs-CZ" sz="2200" b="1" dirty="0">
                <a:latin typeface="Arial" panose="020B0604020202020204" pitchFamily="34" charset="0"/>
              </a:rPr>
              <a:t> </a:t>
            </a:r>
            <a:r>
              <a:rPr lang="cs-CZ" altLang="cs-CZ" sz="2200" b="1" dirty="0" err="1">
                <a:latin typeface="Arial" panose="020B0604020202020204" pitchFamily="34" charset="0"/>
              </a:rPr>
              <a:t>relievers</a:t>
            </a:r>
            <a:r>
              <a:rPr lang="cs-CZ" altLang="cs-CZ" sz="2200" b="1" dirty="0">
                <a:latin typeface="Arial" panose="020B0604020202020204" pitchFamily="34" charset="0"/>
              </a:rPr>
              <a:t> </a:t>
            </a:r>
            <a:r>
              <a:rPr lang="en-US" altLang="cs-CZ" sz="2200" dirty="0">
                <a:latin typeface="Arial" panose="020B0604020202020204" pitchFamily="34" charset="0"/>
              </a:rPr>
              <a:t>- how do we prevent customer difficulties? (saving time, money, energy, feeling better, better quality, performance, lightening things, solving emotional problems, social impacts, eliminating risk, breaking down barriers)</a:t>
            </a:r>
          </a:p>
          <a:p>
            <a:pPr marL="285750" indent="-285750" eaLnBrk="1" hangingPunct="1">
              <a:spcBef>
                <a:spcPct val="0"/>
              </a:spcBef>
              <a:defRPr/>
            </a:pPr>
            <a:r>
              <a:rPr lang="cs-CZ" altLang="cs-CZ" sz="2200" b="1" dirty="0" err="1">
                <a:latin typeface="Arial" panose="020B0604020202020204" pitchFamily="34" charset="0"/>
              </a:rPr>
              <a:t>Gain</a:t>
            </a:r>
            <a:r>
              <a:rPr lang="cs-CZ" altLang="cs-CZ" sz="2200" b="1" dirty="0">
                <a:latin typeface="Arial" panose="020B0604020202020204" pitchFamily="34" charset="0"/>
              </a:rPr>
              <a:t> </a:t>
            </a:r>
            <a:r>
              <a:rPr lang="cs-CZ" altLang="cs-CZ" sz="2200" b="1" dirty="0" err="1">
                <a:latin typeface="Arial" panose="020B0604020202020204" pitchFamily="34" charset="0"/>
              </a:rPr>
              <a:t>creators</a:t>
            </a:r>
            <a:r>
              <a:rPr lang="cs-CZ" altLang="cs-CZ" sz="2200" b="1" dirty="0">
                <a:latin typeface="Arial" panose="020B0604020202020204" pitchFamily="34" charset="0"/>
              </a:rPr>
              <a:t> </a:t>
            </a:r>
            <a:r>
              <a:rPr lang="en-US" altLang="cs-CZ" sz="2200" dirty="0">
                <a:latin typeface="Arial" panose="020B0604020202020204" pitchFamily="34" charset="0"/>
              </a:rPr>
              <a:t>- how do we deliver benefits? (</a:t>
            </a:r>
            <a:r>
              <a:rPr lang="en-US" altLang="cs-CZ" sz="2200" dirty="0" err="1">
                <a:latin typeface="Arial" panose="020B0604020202020204" pitchFamily="34" charset="0"/>
              </a:rPr>
              <a:t>dtto</a:t>
            </a:r>
            <a:r>
              <a:rPr lang="en-US" altLang="cs-CZ" sz="2200" dirty="0">
                <a:latin typeface="Arial" panose="020B0604020202020204" pitchFamily="34" charset="0"/>
              </a:rPr>
              <a:t>)</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15954714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a:t>
            </a:r>
            <a:r>
              <a:rPr lang="cs-CZ" b="1" dirty="0" err="1">
                <a:latin typeface="Arial" pitchFamily="34" charset="0"/>
                <a:cs typeface="Arial" pitchFamily="34" charset="0"/>
              </a:rPr>
              <a:t>Process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err="1">
                <a:latin typeface="Arial" panose="020B0604020202020204" pitchFamily="34" charset="0"/>
              </a:rPr>
              <a:t>How</a:t>
            </a:r>
            <a:r>
              <a:rPr lang="cs-CZ" altLang="cs-CZ" sz="2400" b="1" dirty="0">
                <a:latin typeface="Arial" panose="020B0604020202020204" pitchFamily="34" charset="0"/>
              </a:rPr>
              <a:t> to do VPC 1</a:t>
            </a:r>
          </a:p>
        </p:txBody>
      </p:sp>
      <p:sp>
        <p:nvSpPr>
          <p:cNvPr id="3079" name="TextovéPole 10"/>
          <p:cNvSpPr txBox="1">
            <a:spLocks noChangeArrowheads="1"/>
          </p:cNvSpPr>
          <p:nvPr/>
        </p:nvSpPr>
        <p:spPr bwMode="auto">
          <a:xfrm>
            <a:off x="503238" y="1512044"/>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We select the customer segment, identify customer tasks, their </a:t>
            </a:r>
            <a:r>
              <a:rPr lang="cs-CZ" altLang="cs-CZ" sz="2200" dirty="0" err="1">
                <a:latin typeface="Arial" panose="020B0604020202020204" pitchFamily="34" charset="0"/>
              </a:rPr>
              <a:t>pains</a:t>
            </a:r>
            <a:r>
              <a:rPr lang="cs-CZ" altLang="cs-CZ" sz="2200" dirty="0">
                <a:latin typeface="Arial" panose="020B0604020202020204" pitchFamily="34" charset="0"/>
              </a:rPr>
              <a:t> and </a:t>
            </a:r>
            <a:r>
              <a:rPr lang="cs-CZ" altLang="cs-CZ" sz="2200" dirty="0" err="1">
                <a:latin typeface="Arial" panose="020B0604020202020204" pitchFamily="34" charset="0"/>
              </a:rPr>
              <a:t>gains</a:t>
            </a:r>
            <a:r>
              <a:rPr lang="en-US" altLang="cs-CZ" sz="2200" dirty="0">
                <a:latin typeface="Arial" panose="020B0604020202020204" pitchFamily="34" charset="0"/>
              </a:rPr>
              <a:t>, then sort by importance.</a:t>
            </a:r>
          </a:p>
          <a:p>
            <a:pPr marL="285750" indent="-285750" eaLnBrk="1" hangingPunct="1">
              <a:spcBef>
                <a:spcPct val="0"/>
              </a:spcBef>
              <a:defRPr/>
            </a:pPr>
            <a:r>
              <a:rPr lang="en-US" altLang="cs-CZ" sz="2200" dirty="0">
                <a:latin typeface="Arial" panose="020B0604020202020204" pitchFamily="34" charset="0"/>
              </a:rPr>
              <a:t>We create a list of our products and services, describe the solutions to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cs-CZ" altLang="cs-CZ" sz="2200" dirty="0" err="1">
                <a:latin typeface="Arial" panose="020B0604020202020204" pitchFamily="34" charset="0"/>
              </a:rPr>
              <a:t>pains</a:t>
            </a:r>
            <a:r>
              <a:rPr lang="cs-CZ" altLang="cs-CZ" sz="2200" dirty="0">
                <a:latin typeface="Arial" panose="020B0604020202020204" pitchFamily="34" charset="0"/>
              </a:rPr>
              <a:t> and </a:t>
            </a:r>
            <a:r>
              <a:rPr lang="cs-CZ" altLang="cs-CZ" sz="2200" dirty="0" err="1">
                <a:latin typeface="Arial" panose="020B0604020202020204" pitchFamily="34" charset="0"/>
              </a:rPr>
              <a:t>gains</a:t>
            </a:r>
            <a:r>
              <a:rPr lang="en-US" altLang="cs-CZ" sz="2200" dirty="0">
                <a:latin typeface="Arial" panose="020B0604020202020204" pitchFamily="34" charset="0"/>
              </a:rPr>
              <a:t>, then evaluate them according to their importance.</a:t>
            </a:r>
          </a:p>
          <a:p>
            <a:pPr marL="285750" indent="-285750" eaLnBrk="1" hangingPunct="1">
              <a:spcBef>
                <a:spcPct val="0"/>
              </a:spcBef>
              <a:defRPr/>
            </a:pPr>
            <a:r>
              <a:rPr lang="en-US" altLang="cs-CZ" sz="2200" dirty="0">
                <a:latin typeface="Arial" panose="020B0604020202020204" pitchFamily="34" charset="0"/>
              </a:rPr>
              <a:t>We strive to create </a:t>
            </a:r>
            <a:r>
              <a:rPr lang="cs-CZ" altLang="cs-CZ" sz="2200" dirty="0" err="1">
                <a:latin typeface="Arial" panose="020B0604020202020204" pitchFamily="34" charset="0"/>
              </a:rPr>
              <a:t>harmony</a:t>
            </a:r>
            <a:r>
              <a:rPr lang="en-US" altLang="cs-CZ" sz="2200" dirty="0">
                <a:latin typeface="Arial" panose="020B0604020202020204" pitchFamily="34" charset="0"/>
              </a:rPr>
              <a:t> - we solve a customer's specific task and problems, we create value.</a:t>
            </a:r>
          </a:p>
          <a:p>
            <a:pPr marL="285750" indent="-285750" eaLnBrk="1" hangingPunct="1">
              <a:spcBef>
                <a:spcPct val="0"/>
              </a:spcBef>
              <a:defRPr/>
            </a:pPr>
            <a:r>
              <a:rPr lang="en-US" altLang="cs-CZ" sz="2200" dirty="0">
                <a:latin typeface="Arial" panose="020B0604020202020204" pitchFamily="34" charset="0"/>
              </a:rPr>
              <a:t>Compliance of problem and solution (on paper, "I get good VPC"), product compliance with the market (I am sure I bring value to the market), business model compliance (a profitable and scalable business model can be built around).</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35727013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a:t>
            </a:r>
            <a:r>
              <a:rPr lang="cs-CZ" b="1" dirty="0" err="1">
                <a:latin typeface="Arial" pitchFamily="34" charset="0"/>
                <a:cs typeface="Arial" pitchFamily="34" charset="0"/>
              </a:rPr>
              <a:t>Process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err="1">
                <a:latin typeface="Arial" panose="020B0604020202020204" pitchFamily="34" charset="0"/>
              </a:rPr>
              <a:t>How</a:t>
            </a:r>
            <a:r>
              <a:rPr lang="cs-CZ" altLang="cs-CZ" sz="2400" b="1" dirty="0">
                <a:latin typeface="Arial" panose="020B0604020202020204" pitchFamily="34" charset="0"/>
              </a:rPr>
              <a:t> to do VPC 2</a:t>
            </a:r>
          </a:p>
        </p:txBody>
      </p:sp>
      <p:sp>
        <p:nvSpPr>
          <p:cNvPr id="3079" name="TextovéPole 10"/>
          <p:cNvSpPr txBox="1">
            <a:spLocks noChangeArrowheads="1"/>
          </p:cNvSpPr>
          <p:nvPr/>
        </p:nvSpPr>
        <p:spPr bwMode="auto">
          <a:xfrm>
            <a:off x="503238" y="1512044"/>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How to do it</a:t>
            </a:r>
            <a:r>
              <a:rPr lang="cs-CZ" altLang="cs-CZ" sz="2200" dirty="0">
                <a:latin typeface="Arial" panose="020B0604020202020204" pitchFamily="34" charset="0"/>
              </a:rPr>
              <a:t> </a:t>
            </a:r>
            <a:r>
              <a:rPr lang="cs-CZ" altLang="cs-CZ" sz="2200" dirty="0" err="1">
                <a:latin typeface="Arial" panose="020B0604020202020204" pitchFamily="34" charset="0"/>
              </a:rPr>
              <a:t>practically</a:t>
            </a:r>
            <a:r>
              <a:rPr lang="en-US" altLang="cs-CZ" sz="2200" dirty="0">
                <a:latin typeface="Arial" panose="020B0604020202020204" pitchFamily="34" charset="0"/>
              </a:rPr>
              <a:t>? Print </a:t>
            </a:r>
            <a:r>
              <a:rPr lang="cs-CZ" altLang="cs-CZ" sz="2200" dirty="0">
                <a:latin typeface="Arial" panose="020B0604020202020204" pitchFamily="34" charset="0"/>
              </a:rPr>
              <a:t>as </a:t>
            </a:r>
            <a:r>
              <a:rPr lang="cs-CZ" altLang="cs-CZ" sz="2200" dirty="0" err="1">
                <a:latin typeface="Arial" panose="020B0604020202020204" pitchFamily="34" charset="0"/>
              </a:rPr>
              <a:t>large</a:t>
            </a:r>
            <a:r>
              <a:rPr lang="cs-CZ" altLang="cs-CZ" sz="2200" dirty="0">
                <a:latin typeface="Arial" panose="020B0604020202020204" pitchFamily="34" charset="0"/>
              </a:rPr>
              <a:t> </a:t>
            </a:r>
            <a:r>
              <a:rPr lang="cs-CZ" altLang="cs-CZ" sz="2200" dirty="0" err="1">
                <a:latin typeface="Arial" panose="020B0604020202020204" pitchFamily="34" charset="0"/>
              </a:rPr>
              <a:t>canvas</a:t>
            </a:r>
            <a:r>
              <a:rPr lang="cs-CZ" altLang="cs-CZ" sz="2200" dirty="0">
                <a:latin typeface="Arial" panose="020B0604020202020204" pitchFamily="34" charset="0"/>
              </a:rPr>
              <a:t> as </a:t>
            </a:r>
            <a:r>
              <a:rPr lang="cs-CZ" altLang="cs-CZ" sz="2200" dirty="0" err="1">
                <a:latin typeface="Arial" panose="020B0604020202020204" pitchFamily="34" charset="0"/>
              </a:rPr>
              <a:t>possible</a:t>
            </a:r>
            <a:r>
              <a:rPr lang="en-US" altLang="cs-CZ" sz="2200" dirty="0">
                <a:latin typeface="Arial" panose="020B0604020202020204" pitchFamily="34" charset="0"/>
              </a:rPr>
              <a:t>, we take a </a:t>
            </a:r>
            <a:r>
              <a:rPr lang="cs-CZ" altLang="cs-CZ" sz="2200" dirty="0">
                <a:latin typeface="Arial" panose="020B0604020202020204" pitchFamily="34" charset="0"/>
              </a:rPr>
              <a:t>lot of </a:t>
            </a:r>
            <a:r>
              <a:rPr lang="cs-CZ" altLang="cs-CZ" sz="2200" dirty="0" err="1">
                <a:latin typeface="Arial" panose="020B0604020202020204" pitchFamily="34" charset="0"/>
              </a:rPr>
              <a:t>color</a:t>
            </a:r>
            <a:r>
              <a:rPr lang="cs-CZ" altLang="cs-CZ" sz="2200" dirty="0">
                <a:latin typeface="Arial" panose="020B0604020202020204" pitchFamily="34" charset="0"/>
              </a:rPr>
              <a:t> </a:t>
            </a:r>
            <a:r>
              <a:rPr lang="cs-CZ" altLang="cs-CZ" sz="2200" dirty="0" err="1">
                <a:latin typeface="Arial" panose="020B0604020202020204" pitchFamily="34" charset="0"/>
              </a:rPr>
              <a:t>stickies</a:t>
            </a:r>
            <a:r>
              <a:rPr lang="en-US" altLang="cs-CZ" sz="2200" dirty="0">
                <a:latin typeface="Arial" panose="020B0604020202020204" pitchFamily="34" charset="0"/>
              </a:rPr>
              <a:t>, color</a:t>
            </a:r>
            <a:r>
              <a:rPr lang="cs-CZ" altLang="cs-CZ" sz="2200" dirty="0" err="1">
                <a:latin typeface="Arial" panose="020B0604020202020204" pitchFamily="34" charset="0"/>
              </a:rPr>
              <a:t>ed</a:t>
            </a:r>
            <a:r>
              <a:rPr lang="en-US" altLang="cs-CZ" sz="2200" dirty="0">
                <a:latin typeface="Arial" panose="020B0604020202020204" pitchFamily="34" charset="0"/>
              </a:rPr>
              <a:t> pens, </a:t>
            </a:r>
            <a:r>
              <a:rPr lang="en-US" altLang="cs-CZ" sz="2200" dirty="0" err="1">
                <a:latin typeface="Arial" panose="020B0604020202020204" pitchFamily="34" charset="0"/>
              </a:rPr>
              <a:t>dat</a:t>
            </a:r>
            <a:r>
              <a:rPr lang="cs-CZ" altLang="cs-CZ" sz="2200" dirty="0">
                <a:latin typeface="Arial" panose="020B0604020202020204" pitchFamily="34" charset="0"/>
              </a:rPr>
              <a:t>a</a:t>
            </a:r>
            <a:r>
              <a:rPr lang="en-US" altLang="cs-CZ" sz="2200" dirty="0">
                <a:latin typeface="Arial" panose="020B0604020202020204" pitchFamily="34" charset="0"/>
              </a:rPr>
              <a:t> and </a:t>
            </a:r>
            <a:r>
              <a:rPr lang="en-US" altLang="cs-CZ" sz="2200" dirty="0" err="1">
                <a:latin typeface="Arial" panose="020B0604020202020204" pitchFamily="34" charset="0"/>
              </a:rPr>
              <a:t>fantas</a:t>
            </a:r>
            <a:r>
              <a:rPr lang="cs-CZ" altLang="cs-CZ" sz="2200" dirty="0">
                <a:latin typeface="Arial" panose="020B0604020202020204" pitchFamily="34" charset="0"/>
              </a:rPr>
              <a:t>y</a:t>
            </a:r>
            <a:r>
              <a:rPr lang="en-US" altLang="cs-CZ" sz="2200" dirty="0">
                <a:latin typeface="Arial" panose="020B0604020202020204" pitchFamily="34" charset="0"/>
              </a:rPr>
              <a:t> to</a:t>
            </a:r>
            <a:r>
              <a:rPr lang="cs-CZ" altLang="cs-CZ" sz="2200" dirty="0">
                <a:latin typeface="Arial" panose="020B0604020202020204" pitchFamily="34" charset="0"/>
              </a:rPr>
              <a:t> </a:t>
            </a:r>
            <a:r>
              <a:rPr lang="cs-CZ" altLang="cs-CZ" sz="2200" dirty="0" err="1">
                <a:latin typeface="Arial" panose="020B0604020202020204" pitchFamily="34" charset="0"/>
              </a:rPr>
              <a:t>the</a:t>
            </a:r>
            <a:r>
              <a:rPr lang="en-US" altLang="cs-CZ" sz="2200" dirty="0">
                <a:latin typeface="Arial" panose="020B0604020202020204" pitchFamily="34" charset="0"/>
              </a:rPr>
              <a:t> max.</a:t>
            </a:r>
          </a:p>
          <a:p>
            <a:pPr marL="285750" indent="-285750" eaLnBrk="1" hangingPunct="1">
              <a:spcBef>
                <a:spcPct val="0"/>
              </a:spcBef>
              <a:defRPr/>
            </a:pPr>
            <a:r>
              <a:rPr lang="en-US" altLang="cs-CZ" sz="2200" dirty="0">
                <a:latin typeface="Arial" panose="020B0604020202020204" pitchFamily="34" charset="0"/>
              </a:rPr>
              <a:t>The common procedure for all these canvases is design, test (fail, fail, fail), repetition of both phases (iteration). (it is important to fail quickly and cheaply, so I show my "thing" everywhere and collect feedback)</a:t>
            </a:r>
          </a:p>
          <a:p>
            <a:pPr marL="285750" indent="-285750" eaLnBrk="1" hangingPunct="1">
              <a:spcBef>
                <a:spcPct val="0"/>
              </a:spcBef>
              <a:defRPr/>
            </a:pPr>
            <a:r>
              <a:rPr lang="en-US" altLang="cs-CZ" sz="2200" dirty="0">
                <a:latin typeface="Arial" panose="020B0604020202020204" pitchFamily="34" charset="0"/>
              </a:rPr>
              <a:t>Design - all kinds of creative techniques (fill</a:t>
            </a:r>
            <a:r>
              <a:rPr lang="cs-CZ" altLang="cs-CZ" sz="2200" dirty="0">
                <a:latin typeface="Arial" panose="020B0604020202020204" pitchFamily="34" charset="0"/>
              </a:rPr>
              <a:t>-</a:t>
            </a:r>
            <a:r>
              <a:rPr lang="cs-CZ" altLang="cs-CZ" sz="2200" dirty="0" err="1">
                <a:latin typeface="Arial" panose="020B0604020202020204" pitchFamily="34" charset="0"/>
              </a:rPr>
              <a:t>out</a:t>
            </a:r>
            <a:r>
              <a:rPr lang="en-US" altLang="cs-CZ" sz="2200" dirty="0">
                <a:latin typeface="Arial" panose="020B0604020202020204" pitchFamily="34" charset="0"/>
              </a:rPr>
              <a:t>, drawing, napkins, pitch, scoring, scenes, scenarios), brainstorming, prototyping (paper, plastic, 3D printing, real), understanding of customers.</a:t>
            </a:r>
          </a:p>
          <a:p>
            <a:pPr marL="285750" indent="-285750" eaLnBrk="1" hangingPunct="1">
              <a:spcBef>
                <a:spcPct val="0"/>
              </a:spcBef>
              <a:defRPr/>
            </a:pPr>
            <a:r>
              <a:rPr lang="en-US" altLang="cs-CZ" sz="2200" dirty="0">
                <a:latin typeface="Arial" panose="020B0604020202020204" pitchFamily="34" charset="0"/>
              </a:rPr>
              <a:t>It helps to have a Minimum Viable Product - a functional product with minimal features, but the customer can use it.</a:t>
            </a:r>
          </a:p>
          <a:p>
            <a:pPr marL="285750" indent="-285750" eaLnBrk="1" hangingPunct="1">
              <a:spcBef>
                <a:spcPct val="0"/>
              </a:spcBef>
              <a:defRPr/>
            </a:pPr>
            <a:r>
              <a:rPr lang="en-US" altLang="cs-CZ" sz="2200" dirty="0">
                <a:latin typeface="Arial" panose="020B0604020202020204" pitchFamily="34" charset="0"/>
              </a:rPr>
              <a:t>Realizing Unique Selling Point - why people are buying my product.</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26722832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a:t>
            </a:r>
            <a:r>
              <a:rPr lang="cs-CZ" b="1" dirty="0" err="1">
                <a:latin typeface="Arial" pitchFamily="34" charset="0"/>
                <a:cs typeface="Arial" pitchFamily="34" charset="0"/>
              </a:rPr>
              <a:t>Process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err="1">
                <a:latin typeface="Arial" panose="020B0604020202020204" pitchFamily="34" charset="0"/>
              </a:rPr>
              <a:t>How</a:t>
            </a:r>
            <a:r>
              <a:rPr lang="cs-CZ" altLang="cs-CZ" sz="2400" b="1" dirty="0">
                <a:latin typeface="Arial" panose="020B0604020202020204" pitchFamily="34" charset="0"/>
              </a:rPr>
              <a:t> to do VPC 3</a:t>
            </a: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Proof of Concept - a small, incomplete demonstration that something works.</a:t>
            </a:r>
          </a:p>
          <a:p>
            <a:pPr marL="285750" indent="-285750" eaLnBrk="1" hangingPunct="1">
              <a:spcBef>
                <a:spcPct val="0"/>
              </a:spcBef>
              <a:defRPr/>
            </a:pPr>
            <a:r>
              <a:rPr lang="en-US" altLang="cs-CZ" sz="2200" dirty="0">
                <a:latin typeface="Arial" panose="020B0604020202020204" pitchFamily="34" charset="0"/>
              </a:rPr>
              <a:t>Understanding customers - data detective (Google trends, search engines, external / internal data), journalist (interview - qualitative, in-depth, </a:t>
            </a:r>
            <a:r>
              <a:rPr lang="cs-CZ" altLang="cs-CZ" sz="2200" dirty="0" err="1">
                <a:latin typeface="Arial" panose="020B0604020202020204" pitchFamily="34" charset="0"/>
              </a:rPr>
              <a:t>we</a:t>
            </a:r>
            <a:r>
              <a:rPr lang="cs-CZ" altLang="cs-CZ" sz="2200" dirty="0">
                <a:latin typeface="Arial" panose="020B0604020202020204" pitchFamily="34" charset="0"/>
              </a:rPr>
              <a:t> </a:t>
            </a:r>
            <a:r>
              <a:rPr lang="cs-CZ" altLang="cs-CZ" sz="2200" dirty="0" err="1">
                <a:latin typeface="Arial" panose="020B0604020202020204" pitchFamily="34" charset="0"/>
              </a:rPr>
              <a:t>ask</a:t>
            </a:r>
            <a:r>
              <a:rPr lang="cs-CZ" altLang="cs-CZ" sz="2200" dirty="0">
                <a:latin typeface="Arial" panose="020B0604020202020204" pitchFamily="34" charset="0"/>
              </a:rPr>
              <a:t> </a:t>
            </a:r>
            <a:r>
              <a:rPr lang="en-US" altLang="cs-CZ" sz="2200" dirty="0">
                <a:latin typeface="Arial" panose="020B0604020202020204" pitchFamily="34" charset="0"/>
              </a:rPr>
              <a:t>why</a:t>
            </a:r>
            <a:r>
              <a:rPr lang="cs-CZ" altLang="cs-CZ" sz="2200" dirty="0">
                <a:latin typeface="Arial" panose="020B0604020202020204" pitchFamily="34" charset="0"/>
              </a:rPr>
              <a:t>,</a:t>
            </a:r>
            <a:r>
              <a:rPr lang="en-US" altLang="cs-CZ" sz="2200" dirty="0">
                <a:latin typeface="Arial" panose="020B0604020202020204" pitchFamily="34" charset="0"/>
              </a:rPr>
              <a:t> what if), anthropologist (observation - </a:t>
            </a:r>
            <a:r>
              <a:rPr lang="cs-CZ" altLang="cs-CZ" sz="2200" dirty="0" err="1">
                <a:latin typeface="Arial" panose="020B0604020202020204" pitchFamily="34" charset="0"/>
              </a:rPr>
              <a:t>ghosting</a:t>
            </a:r>
            <a:r>
              <a:rPr lang="en-US" altLang="cs-CZ" sz="2200" dirty="0">
                <a:latin typeface="Arial" panose="020B0604020202020204" pitchFamily="34" charset="0"/>
              </a:rPr>
              <a:t>, shopping habits, consultation, looking for formulas), imitator (Mystery Shopping), co-creator (we involve them), scientist (experiment).</a:t>
            </a:r>
          </a:p>
          <a:p>
            <a:pPr marL="285750" indent="-285750" eaLnBrk="1" hangingPunct="1">
              <a:spcBef>
                <a:spcPct val="0"/>
              </a:spcBef>
              <a:defRPr/>
            </a:pPr>
            <a:r>
              <a:rPr lang="en-US" altLang="cs-CZ" sz="2200" dirty="0">
                <a:latin typeface="Arial" panose="020B0604020202020204" pitchFamily="34" charset="0"/>
              </a:rPr>
              <a:t>We must be able to endure criticism - but it is hard to find good criticism (de Bono's six-hat method).</a:t>
            </a:r>
          </a:p>
          <a:p>
            <a:pPr marL="285750" indent="-285750" eaLnBrk="1" hangingPunct="1">
              <a:spcBef>
                <a:spcPct val="0"/>
              </a:spcBef>
              <a:defRPr/>
            </a:pPr>
            <a:r>
              <a:rPr lang="en-US" altLang="cs-CZ" sz="2200" dirty="0">
                <a:latin typeface="Arial" panose="020B0604020202020204" pitchFamily="34" charset="0"/>
              </a:rPr>
              <a:t>Let's do a workshop! </a:t>
            </a:r>
            <a:r>
              <a:rPr lang="cs-CZ" altLang="cs-CZ" sz="2200" dirty="0">
                <a:latin typeface="Arial" panose="020B0604020202020204" pitchFamily="34" charset="0"/>
                <a:sym typeface="Wingdings" panose="05000000000000000000" pitchFamily="2" charset="2"/>
              </a:rPr>
              <a:t></a:t>
            </a:r>
            <a:r>
              <a:rPr lang="en-US" altLang="cs-CZ" sz="2200" dirty="0">
                <a:latin typeface="Arial" panose="020B0604020202020204" pitchFamily="34" charset="0"/>
              </a:rPr>
              <a:t> Color point scoring. Pitch. Plus everything described now.</a:t>
            </a:r>
          </a:p>
          <a:p>
            <a:pPr marL="285750" indent="-285750" eaLnBrk="1" hangingPunct="1">
              <a:spcBef>
                <a:spcPct val="0"/>
              </a:spcBef>
              <a:defRPr/>
            </a:pPr>
            <a:r>
              <a:rPr lang="en-US" altLang="cs-CZ" sz="2200" dirty="0">
                <a:latin typeface="Arial" panose="020B0604020202020204" pitchFamily="34" charset="0"/>
              </a:rPr>
              <a:t>Lean methodology - Build-Measure-Learn.</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28160543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a:t>
            </a:r>
            <a:r>
              <a:rPr lang="cs-CZ" b="1" dirty="0" err="1">
                <a:latin typeface="Arial" pitchFamily="34" charset="0"/>
                <a:cs typeface="Arial" pitchFamily="34" charset="0"/>
              </a:rPr>
              <a:t>Process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2. MANAGEMENT AND STRATEGIC MARKETING MANAGEMENT</a:t>
            </a:r>
          </a:p>
        </p:txBody>
      </p:sp>
      <p:sp>
        <p:nvSpPr>
          <p:cNvPr id="3079" name="TextovéPole 10"/>
          <p:cNvSpPr txBox="1">
            <a:spLocks noChangeArrowheads="1"/>
          </p:cNvSpPr>
          <p:nvPr/>
        </p:nvSpPr>
        <p:spPr bwMode="auto">
          <a:xfrm>
            <a:off x="503238" y="1512044"/>
            <a:ext cx="8477250" cy="5478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Management</a:t>
            </a:r>
            <a:r>
              <a:rPr lang="en-US" altLang="cs-CZ" sz="2200" dirty="0">
                <a:latin typeface="Arial" panose="020B0604020202020204" pitchFamily="34" charset="0"/>
              </a:rPr>
              <a:t> - in general, </a:t>
            </a:r>
            <a:r>
              <a:rPr lang="cs-CZ" altLang="cs-CZ" sz="2200" dirty="0" err="1">
                <a:latin typeface="Arial" panose="020B0604020202020204" pitchFamily="34" charset="0"/>
              </a:rPr>
              <a:t>its</a:t>
            </a:r>
            <a:r>
              <a:rPr lang="cs-CZ" altLang="cs-CZ" sz="2200" dirty="0">
                <a:latin typeface="Arial" panose="020B0604020202020204" pitchFamily="34" charset="0"/>
              </a:rPr>
              <a:t> </a:t>
            </a:r>
            <a:r>
              <a:rPr lang="en-US" altLang="cs-CZ" sz="2200" dirty="0">
                <a:latin typeface="Arial" panose="020B0604020202020204" pitchFamily="34" charset="0"/>
              </a:rPr>
              <a:t>an organized set of knowledge, elaborated by providing instructions for the </a:t>
            </a:r>
            <a:r>
              <a:rPr lang="cs-CZ" altLang="cs-CZ" sz="2200" dirty="0" err="1">
                <a:latin typeface="Arial" panose="020B0604020202020204" pitchFamily="34" charset="0"/>
              </a:rPr>
              <a:t>actions</a:t>
            </a:r>
            <a:r>
              <a:rPr lang="cs-CZ" altLang="cs-CZ" sz="2200" dirty="0">
                <a:latin typeface="Arial" panose="020B0604020202020204" pitchFamily="34" charset="0"/>
              </a:rPr>
              <a:t> </a:t>
            </a:r>
            <a:r>
              <a:rPr lang="en-US" altLang="cs-CZ" sz="2200" dirty="0">
                <a:latin typeface="Arial" panose="020B0604020202020204" pitchFamily="34" charset="0"/>
              </a:rPr>
              <a:t>leading to the achievement of company objectives </a:t>
            </a:r>
            <a:r>
              <a:rPr lang="cs-CZ" altLang="cs-CZ" sz="2200" dirty="0" err="1">
                <a:latin typeface="Arial" panose="020B0604020202020204" pitchFamily="34" charset="0"/>
              </a:rPr>
              <a:t>with</a:t>
            </a:r>
            <a:r>
              <a:rPr lang="cs-CZ" altLang="cs-CZ" sz="2200" dirty="0">
                <a:latin typeface="Arial" panose="020B0604020202020204" pitchFamily="34" charset="0"/>
              </a:rPr>
              <a:t> </a:t>
            </a:r>
            <a:r>
              <a:rPr lang="en-US" altLang="cs-CZ" sz="2200" dirty="0">
                <a:latin typeface="Arial" panose="020B0604020202020204" pitchFamily="34" charset="0"/>
              </a:rPr>
              <a:t>an efficient use of available resources.</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Strategic marketing management </a:t>
            </a:r>
            <a:r>
              <a:rPr lang="en-US" altLang="cs-CZ" sz="2200" dirty="0">
                <a:latin typeface="Arial" panose="020B0604020202020204" pitchFamily="34" charset="0"/>
              </a:rPr>
              <a:t>- runs as a continuous process, consisting of a series of activities - planning, organizing, decision-making, communication, control - in order to achieve certain benefits through:</a:t>
            </a:r>
          </a:p>
          <a:p>
            <a:pPr marL="1028700" lvl="1" eaLnBrk="1" hangingPunct="1">
              <a:spcBef>
                <a:spcPct val="0"/>
              </a:spcBef>
              <a:defRPr/>
            </a:pPr>
            <a:r>
              <a:rPr lang="en-US" altLang="cs-CZ" sz="1800" dirty="0" err="1">
                <a:latin typeface="Arial" panose="020B0604020202020204" pitchFamily="34" charset="0"/>
              </a:rPr>
              <a:t>determin</a:t>
            </a:r>
            <a:r>
              <a:rPr lang="cs-CZ" altLang="cs-CZ" sz="1800" dirty="0" err="1">
                <a:latin typeface="Arial" panose="020B0604020202020204" pitchFamily="34" charset="0"/>
              </a:rPr>
              <a:t>ing</a:t>
            </a:r>
            <a:r>
              <a:rPr lang="en-US" altLang="cs-CZ" sz="1800" dirty="0">
                <a:latin typeface="Arial" panose="020B0604020202020204" pitchFamily="34" charset="0"/>
              </a:rPr>
              <a:t> the most effective enterprise relation to a specific market in which to implement enterprise products, and efforts to gradually achieve the optimization of financial ratios,</a:t>
            </a:r>
          </a:p>
          <a:p>
            <a:pPr marL="1028700" lvl="1" eaLnBrk="1" hangingPunct="1">
              <a:spcBef>
                <a:spcPct val="0"/>
              </a:spcBef>
              <a:defRPr/>
            </a:pPr>
            <a:r>
              <a:rPr lang="en-US" altLang="cs-CZ" sz="1800" dirty="0">
                <a:latin typeface="Arial" panose="020B0604020202020204" pitchFamily="34" charset="0"/>
              </a:rPr>
              <a:t>formation of appropriate strategies to create and support a viable market space for the product in conformity with marketing and business goals.</a:t>
            </a:r>
            <a:r>
              <a:rPr lang="cs-CZ" altLang="cs-CZ" sz="1800" dirty="0">
                <a:latin typeface="Arial" panose="020B0604020202020204" pitchFamily="34" charset="0"/>
              </a:rPr>
              <a:t> </a:t>
            </a:r>
          </a:p>
          <a:p>
            <a:pPr eaLnBrk="1" hangingPunct="1">
              <a:spcBef>
                <a:spcPct val="0"/>
              </a:spcBef>
              <a:buNone/>
              <a:defRPr/>
            </a:pP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a:t>
            </a:r>
            <a:r>
              <a:rPr lang="cs-CZ" b="1" dirty="0" err="1">
                <a:latin typeface="Arial" pitchFamily="34" charset="0"/>
                <a:cs typeface="Arial" pitchFamily="34" charset="0"/>
              </a:rPr>
              <a:t>Process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STRATEGIC MARKETING MANAGEMENT</a:t>
            </a:r>
          </a:p>
        </p:txBody>
      </p:sp>
      <p:sp>
        <p:nvSpPr>
          <p:cNvPr id="3079" name="TextovéPole 10"/>
          <p:cNvSpPr txBox="1">
            <a:spLocks noChangeArrowheads="1"/>
          </p:cNvSpPr>
          <p:nvPr/>
        </p:nvSpPr>
        <p:spPr bwMode="auto">
          <a:xfrm>
            <a:off x="503238" y="1512044"/>
            <a:ext cx="847725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sz="2200" b="1" dirty="0">
                <a:latin typeface="Arial" panose="020B0604020202020204" pitchFamily="34" charset="0"/>
              </a:rPr>
              <a:t>Strategic management process </a:t>
            </a:r>
            <a:r>
              <a:rPr lang="en-US" sz="2200" dirty="0">
                <a:latin typeface="Arial" panose="020B0604020202020204" pitchFamily="34" charset="0"/>
              </a:rPr>
              <a:t>is a set of actions and decisions that lead to the formulation of business plan and its implementation. It includes key decisions and key actions undertaken by management and management of individual business units with a single task - to develop a comprehensive long-term strategy for survival and growth.</a:t>
            </a:r>
          </a:p>
          <a:p>
            <a:pPr marL="1028700" lvl="1" eaLnBrk="1" hangingPunct="1">
              <a:spcBef>
                <a:spcPct val="0"/>
              </a:spcBef>
              <a:defRPr/>
            </a:pPr>
            <a:r>
              <a:rPr lang="cs-CZ" sz="2000" dirty="0">
                <a:latin typeface="Arial" panose="020B0604020202020204" pitchFamily="34" charset="0"/>
              </a:rPr>
              <a:t>d</a:t>
            </a:r>
            <a:r>
              <a:rPr lang="en-US" sz="2000" dirty="0" err="1">
                <a:latin typeface="Arial" panose="020B0604020202020204" pitchFamily="34" charset="0"/>
              </a:rPr>
              <a:t>efining</a:t>
            </a:r>
            <a:r>
              <a:rPr lang="en-US" sz="2000" dirty="0">
                <a:latin typeface="Arial" panose="020B0604020202020204" pitchFamily="34" charset="0"/>
              </a:rPr>
              <a:t> objectives,</a:t>
            </a:r>
          </a:p>
          <a:p>
            <a:pPr marL="1028700" lvl="1" eaLnBrk="1" hangingPunct="1">
              <a:spcBef>
                <a:spcPct val="0"/>
              </a:spcBef>
              <a:defRPr/>
            </a:pPr>
            <a:r>
              <a:rPr lang="en-US" sz="2000" dirty="0">
                <a:latin typeface="Arial" panose="020B0604020202020204" pitchFamily="34" charset="0"/>
              </a:rPr>
              <a:t>a procedure for achieving them,</a:t>
            </a:r>
          </a:p>
          <a:p>
            <a:pPr marL="1028700" lvl="1" eaLnBrk="1" hangingPunct="1">
              <a:spcBef>
                <a:spcPct val="0"/>
              </a:spcBef>
              <a:defRPr/>
            </a:pPr>
            <a:r>
              <a:rPr lang="en-US" sz="2000" dirty="0">
                <a:latin typeface="Arial" panose="020B0604020202020204" pitchFamily="34" charset="0"/>
              </a:rPr>
              <a:t>realization,</a:t>
            </a:r>
          </a:p>
          <a:p>
            <a:pPr marL="1028700" lvl="1" eaLnBrk="1" hangingPunct="1">
              <a:spcBef>
                <a:spcPct val="0"/>
              </a:spcBef>
              <a:defRPr/>
            </a:pPr>
            <a:r>
              <a:rPr lang="en-US" sz="2000" dirty="0">
                <a:latin typeface="Arial" panose="020B0604020202020204" pitchFamily="34" charset="0"/>
              </a:rPr>
              <a:t>control.</a:t>
            </a:r>
          </a:p>
          <a:p>
            <a:pPr marL="285750" indent="-285750" eaLnBrk="1" hangingPunct="1">
              <a:spcBef>
                <a:spcPct val="0"/>
              </a:spcBef>
              <a:defRPr/>
            </a:pPr>
            <a:r>
              <a:rPr lang="en-US" sz="2200" dirty="0">
                <a:latin typeface="Arial" panose="020B0604020202020204" pitchFamily="34" charset="0"/>
              </a:rPr>
              <a:t>Systematic and permanent solution constantly emerging conflicts of interest of individuals and interest groups and creating equilibrium acceptable to all.</a:t>
            </a: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8379604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a:t>
            </a:r>
            <a:r>
              <a:rPr lang="cs-CZ" b="1" dirty="0" err="1">
                <a:latin typeface="Arial" pitchFamily="34" charset="0"/>
                <a:cs typeface="Arial" pitchFamily="34" charset="0"/>
              </a:rPr>
              <a:t>Process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DECISION-MAKING</a:t>
            </a:r>
          </a:p>
        </p:txBody>
      </p:sp>
      <p:sp>
        <p:nvSpPr>
          <p:cNvPr id="3079" name="TextovéPole 10"/>
          <p:cNvSpPr txBox="1">
            <a:spLocks noChangeArrowheads="1"/>
          </p:cNvSpPr>
          <p:nvPr/>
        </p:nvSpPr>
        <p:spPr bwMode="auto">
          <a:xfrm>
            <a:off x="503238" y="1512044"/>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Significant managerial </a:t>
            </a:r>
            <a:r>
              <a:rPr lang="en-US" altLang="cs-CZ" sz="2200" dirty="0" err="1">
                <a:latin typeface="Arial" panose="020B0604020202020204" pitchFamily="34" charset="0"/>
              </a:rPr>
              <a:t>activit</a:t>
            </a:r>
            <a:r>
              <a:rPr lang="cs-CZ" altLang="cs-CZ" sz="2200" dirty="0">
                <a:latin typeface="Arial" panose="020B0604020202020204" pitchFamily="34" charset="0"/>
              </a:rPr>
              <a:t>y</a:t>
            </a:r>
            <a:r>
              <a:rPr lang="en-US" altLang="cs-CZ" sz="2200" dirty="0">
                <a:latin typeface="Arial" panose="020B0604020202020204" pitchFamily="34" charset="0"/>
              </a:rPr>
              <a:t> within the management</a:t>
            </a:r>
            <a:r>
              <a:rPr lang="cs-CZ" altLang="cs-CZ" sz="2200" dirty="0">
                <a:latin typeface="Arial" panose="020B0604020202020204" pitchFamily="34" charset="0"/>
              </a:rPr>
              <a:t> </a:t>
            </a:r>
            <a:r>
              <a:rPr lang="cs-CZ" altLang="cs-CZ" sz="2200" dirty="0" err="1">
                <a:latin typeface="Arial" panose="020B0604020202020204" pitchFamily="34" charset="0"/>
              </a:rPr>
              <a:t>is</a:t>
            </a:r>
            <a:r>
              <a:rPr lang="en-US" altLang="cs-CZ" sz="2200" dirty="0">
                <a:latin typeface="Arial" panose="020B0604020202020204" pitchFamily="34" charset="0"/>
              </a:rPr>
              <a:t> </a:t>
            </a:r>
            <a:r>
              <a:rPr lang="en-US" altLang="cs-CZ" sz="2200" b="1" dirty="0">
                <a:latin typeface="Arial" panose="020B0604020202020204" pitchFamily="34" charset="0"/>
              </a:rPr>
              <a:t>decision-making</a:t>
            </a:r>
            <a:r>
              <a:rPr lang="cs-CZ" altLang="cs-CZ" sz="2200" dirty="0">
                <a:latin typeface="Arial" panose="020B0604020202020204" pitchFamily="34" charset="0"/>
              </a:rPr>
              <a:t>.</a:t>
            </a:r>
            <a:r>
              <a:rPr lang="en-US" altLang="cs-CZ" sz="2200" dirty="0">
                <a:latin typeface="Arial" panose="020B0604020202020204" pitchFamily="34" charset="0"/>
              </a:rPr>
              <a:t> </a:t>
            </a:r>
            <a:r>
              <a:rPr lang="cs-CZ" altLang="cs-CZ" sz="2200" dirty="0" err="1">
                <a:latin typeface="Arial" panose="020B0604020202020204" pitchFamily="34" charset="0"/>
              </a:rPr>
              <a:t>It</a:t>
            </a:r>
            <a:r>
              <a:rPr lang="cs-CZ" altLang="cs-CZ" sz="2200" dirty="0">
                <a:latin typeface="Arial" panose="020B0604020202020204" pitchFamily="34" charset="0"/>
              </a:rPr>
              <a:t> </a:t>
            </a:r>
            <a:r>
              <a:rPr lang="en-US" altLang="cs-CZ" sz="2200" dirty="0">
                <a:latin typeface="Arial" panose="020B0604020202020204" pitchFamily="34" charset="0"/>
              </a:rPr>
              <a:t>can occur as:</a:t>
            </a:r>
          </a:p>
          <a:p>
            <a:pPr marL="1028700" lvl="1" eaLnBrk="1" hangingPunct="1">
              <a:spcBef>
                <a:spcPct val="0"/>
              </a:spcBef>
              <a:defRPr/>
            </a:pPr>
            <a:r>
              <a:rPr lang="cs-CZ" altLang="cs-CZ" sz="2000" dirty="0" err="1">
                <a:latin typeface="Arial" panose="020B0604020202020204" pitchFamily="34" charset="0"/>
              </a:rPr>
              <a:t>one</a:t>
            </a:r>
            <a:r>
              <a:rPr lang="cs-CZ" altLang="cs-CZ" sz="2000" dirty="0">
                <a:latin typeface="Arial" panose="020B0604020202020204" pitchFamily="34" charset="0"/>
              </a:rPr>
              <a:t> </a:t>
            </a:r>
            <a:r>
              <a:rPr lang="cs-CZ" altLang="cs-CZ" sz="2000" dirty="0" err="1">
                <a:latin typeface="Arial" panose="020B0604020202020204" pitchFamily="34" charset="0"/>
              </a:rPr>
              <a:t>time</a:t>
            </a:r>
            <a:r>
              <a:rPr lang="cs-CZ" altLang="cs-CZ" sz="2000" dirty="0">
                <a:latin typeface="Arial" panose="020B0604020202020204" pitchFamily="34" charset="0"/>
              </a:rPr>
              <a:t>, </a:t>
            </a:r>
            <a:r>
              <a:rPr lang="cs-CZ" altLang="cs-CZ" sz="2000" dirty="0" err="1">
                <a:latin typeface="Arial" panose="020B0604020202020204" pitchFamily="34" charset="0"/>
              </a:rPr>
              <a:t>or</a:t>
            </a:r>
            <a:r>
              <a:rPr lang="en-US" altLang="cs-CZ" sz="2000" dirty="0">
                <a:latin typeface="Arial" panose="020B0604020202020204" pitchFamily="34" charset="0"/>
              </a:rPr>
              <a:t> a routine act,</a:t>
            </a:r>
          </a:p>
          <a:p>
            <a:pPr marL="1028700" lvl="1" eaLnBrk="1" hangingPunct="1">
              <a:spcBef>
                <a:spcPct val="0"/>
              </a:spcBef>
              <a:defRPr/>
            </a:pPr>
            <a:r>
              <a:rPr lang="en-US" altLang="cs-CZ" sz="2000" dirty="0">
                <a:latin typeface="Arial" panose="020B0604020202020204" pitchFamily="34" charset="0"/>
              </a:rPr>
              <a:t>decision-making process, conducted in a series of steps associated with a series of activities.</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Strategic marketing decision</a:t>
            </a:r>
            <a:r>
              <a:rPr lang="cs-CZ" altLang="cs-CZ" sz="2200" b="1" dirty="0">
                <a:latin typeface="Arial" panose="020B0604020202020204" pitchFamily="34" charset="0"/>
              </a:rPr>
              <a:t>-</a:t>
            </a:r>
            <a:r>
              <a:rPr lang="cs-CZ" altLang="cs-CZ" sz="2200" b="1" dirty="0" err="1">
                <a:latin typeface="Arial" panose="020B0604020202020204" pitchFamily="34" charset="0"/>
              </a:rPr>
              <a:t>making</a:t>
            </a:r>
            <a:r>
              <a:rPr lang="en-US" altLang="cs-CZ" sz="2200" b="1" dirty="0">
                <a:latin typeface="Arial" panose="020B0604020202020204" pitchFamily="34" charset="0"/>
              </a:rPr>
              <a:t> </a:t>
            </a:r>
            <a:r>
              <a:rPr lang="en-US" altLang="cs-CZ" sz="2200" dirty="0">
                <a:latin typeface="Arial" panose="020B0604020202020204" pitchFamily="34" charset="0"/>
              </a:rPr>
              <a:t>- builds on strategic </a:t>
            </a:r>
            <a:r>
              <a:rPr lang="cs-CZ" altLang="cs-CZ" sz="2200" dirty="0" err="1">
                <a:latin typeface="Arial" panose="020B0604020202020204" pitchFamily="34" charset="0"/>
              </a:rPr>
              <a:t>goals</a:t>
            </a:r>
            <a:r>
              <a:rPr lang="en-US" altLang="cs-CZ" sz="2200" dirty="0">
                <a:latin typeface="Arial" panose="020B0604020202020204" pitchFamily="34" charset="0"/>
              </a:rPr>
              <a:t>, </a:t>
            </a:r>
            <a:r>
              <a:rPr lang="cs-CZ" altLang="cs-CZ" sz="2200" dirty="0" err="1">
                <a:latin typeface="Arial" panose="020B0604020202020204" pitchFamily="34" charset="0"/>
              </a:rPr>
              <a:t>is</a:t>
            </a:r>
            <a:r>
              <a:rPr lang="cs-CZ" altLang="cs-CZ" sz="2200" dirty="0">
                <a:latin typeface="Arial" panose="020B0604020202020204" pitchFamily="34" charset="0"/>
              </a:rPr>
              <a:t> </a:t>
            </a:r>
            <a:r>
              <a:rPr lang="en-US" altLang="cs-CZ" sz="2200" dirty="0">
                <a:latin typeface="Arial" panose="020B0604020202020204" pitchFamily="34" charset="0"/>
              </a:rPr>
              <a:t>characterized by a long-term comprehensive approach and seeks to ensure a dynamic balance in a changing marketing environment.</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cs-CZ" altLang="cs-CZ" sz="2200" dirty="0" err="1">
                <a:latin typeface="Arial" panose="020B0604020202020204" pitchFamily="34" charset="0"/>
              </a:rPr>
              <a:t>Happens</a:t>
            </a:r>
            <a:r>
              <a:rPr lang="cs-CZ" altLang="cs-CZ" sz="2200" dirty="0">
                <a:latin typeface="Arial" panose="020B0604020202020204" pitchFamily="34" charset="0"/>
              </a:rPr>
              <a:t> in</a:t>
            </a:r>
            <a:r>
              <a:rPr lang="en-US" altLang="cs-CZ" sz="2200" dirty="0">
                <a:latin typeface="Arial" panose="020B0604020202020204" pitchFamily="34" charset="0"/>
              </a:rPr>
              <a:t> a longer time horizon, the decision focuses on markets and meeting customer needs.</a:t>
            </a: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29751656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a:t>
            </a:r>
            <a:r>
              <a:rPr lang="cs-CZ" b="1" dirty="0" err="1">
                <a:latin typeface="Arial" pitchFamily="34" charset="0"/>
                <a:cs typeface="Arial" pitchFamily="34" charset="0"/>
              </a:rPr>
              <a:t>Process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STRATEGIC PROCESS</a:t>
            </a:r>
          </a:p>
        </p:txBody>
      </p:sp>
      <p:sp>
        <p:nvSpPr>
          <p:cNvPr id="3079" name="TextovéPole 10"/>
          <p:cNvSpPr txBox="1">
            <a:spLocks noChangeArrowheads="1"/>
          </p:cNvSpPr>
          <p:nvPr/>
        </p:nvSpPr>
        <p:spPr bwMode="auto">
          <a:xfrm>
            <a:off x="476282" y="1729277"/>
            <a:ext cx="3981418"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r>
              <a:rPr lang="cs-CZ" altLang="cs-CZ" sz="2200" dirty="0" err="1">
                <a:latin typeface="Arial" panose="020B0604020202020204" pitchFamily="34" charset="0"/>
              </a:rPr>
              <a:t>The</a:t>
            </a:r>
            <a:r>
              <a:rPr lang="cs-CZ" altLang="cs-CZ" sz="2200" dirty="0">
                <a:latin typeface="Arial" panose="020B0604020202020204" pitchFamily="34" charset="0"/>
              </a:rPr>
              <a:t> </a:t>
            </a:r>
            <a:r>
              <a:rPr lang="cs-CZ" altLang="cs-CZ" sz="2200" dirty="0" err="1">
                <a:latin typeface="Arial" panose="020B0604020202020204" pitchFamily="34" charset="0"/>
              </a:rPr>
              <a:t>strategic</a:t>
            </a:r>
            <a:r>
              <a:rPr lang="cs-CZ" altLang="cs-CZ" sz="2200" dirty="0">
                <a:latin typeface="Arial" panose="020B0604020202020204" pitchFamily="34" charset="0"/>
              </a:rPr>
              <a:t> </a:t>
            </a:r>
            <a:r>
              <a:rPr lang="cs-CZ" altLang="cs-CZ" sz="2200" dirty="0" err="1">
                <a:latin typeface="Arial" panose="020B0604020202020204" pitchFamily="34" charset="0"/>
              </a:rPr>
              <a:t>process</a:t>
            </a:r>
            <a:r>
              <a:rPr lang="cs-CZ" altLang="cs-CZ" sz="2200" dirty="0">
                <a:latin typeface="Arial" panose="020B0604020202020204" pitchFamily="34" charset="0"/>
              </a:rPr>
              <a:t> has these </a:t>
            </a:r>
            <a:r>
              <a:rPr lang="cs-CZ" altLang="cs-CZ" sz="2200" dirty="0" err="1">
                <a:latin typeface="Arial" panose="020B0604020202020204" pitchFamily="34" charset="0"/>
              </a:rPr>
              <a:t>steps</a:t>
            </a:r>
            <a:r>
              <a:rPr lang="cs-CZ" altLang="cs-CZ" sz="2200" dirty="0">
                <a:latin typeface="Arial" panose="020B0604020202020204" pitchFamily="34" charset="0"/>
              </a:rPr>
              <a:t>.</a:t>
            </a:r>
            <a:endParaRPr lang="en-GB" altLang="cs-CZ" sz="2200" dirty="0">
              <a:latin typeface="Arial" panose="020B0604020202020204" pitchFamily="34" charset="0"/>
            </a:endParaRPr>
          </a:p>
        </p:txBody>
      </p:sp>
      <p:sp>
        <p:nvSpPr>
          <p:cNvPr id="6" name="Obdélník 5"/>
          <p:cNvSpPr/>
          <p:nvPr/>
        </p:nvSpPr>
        <p:spPr>
          <a:xfrm>
            <a:off x="5786446" y="1149353"/>
            <a:ext cx="2286016" cy="35719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cs-CZ" b="1" dirty="0"/>
              <a:t>Vision, </a:t>
            </a:r>
            <a:r>
              <a:rPr lang="cs-CZ" b="1" dirty="0" err="1"/>
              <a:t>Mission</a:t>
            </a:r>
            <a:endParaRPr lang="cs-CZ" b="1" dirty="0"/>
          </a:p>
        </p:txBody>
      </p:sp>
      <p:sp>
        <p:nvSpPr>
          <p:cNvPr id="7" name="Obdélník 6"/>
          <p:cNvSpPr/>
          <p:nvPr/>
        </p:nvSpPr>
        <p:spPr>
          <a:xfrm>
            <a:off x="5786446" y="1641669"/>
            <a:ext cx="2286016" cy="35719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cs-CZ" b="1" dirty="0" err="1"/>
              <a:t>Analysis</a:t>
            </a:r>
            <a:endParaRPr lang="cs-CZ" b="1" dirty="0"/>
          </a:p>
        </p:txBody>
      </p:sp>
      <p:sp>
        <p:nvSpPr>
          <p:cNvPr id="8" name="Obdélník 7"/>
          <p:cNvSpPr/>
          <p:nvPr/>
        </p:nvSpPr>
        <p:spPr>
          <a:xfrm>
            <a:off x="5786446" y="2171915"/>
            <a:ext cx="2286016" cy="35719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cs-CZ" b="1" dirty="0" err="1"/>
              <a:t>Strategic</a:t>
            </a:r>
            <a:r>
              <a:rPr lang="cs-CZ" b="1" dirty="0"/>
              <a:t> </a:t>
            </a:r>
            <a:r>
              <a:rPr lang="cs-CZ" b="1" dirty="0" err="1"/>
              <a:t>goals</a:t>
            </a:r>
            <a:endParaRPr lang="cs-CZ" b="1" dirty="0"/>
          </a:p>
        </p:txBody>
      </p:sp>
      <p:sp>
        <p:nvSpPr>
          <p:cNvPr id="9" name="Obdélník 8"/>
          <p:cNvSpPr/>
          <p:nvPr/>
        </p:nvSpPr>
        <p:spPr>
          <a:xfrm>
            <a:off x="4928396" y="2651261"/>
            <a:ext cx="4000528" cy="1214446"/>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cs-CZ" b="1" dirty="0" err="1"/>
              <a:t>Strategy</a:t>
            </a:r>
            <a:r>
              <a:rPr lang="cs-CZ" b="1" dirty="0"/>
              <a:t> </a:t>
            </a:r>
            <a:r>
              <a:rPr lang="cs-CZ" b="1" dirty="0" err="1"/>
              <a:t>formulation</a:t>
            </a:r>
            <a:endParaRPr lang="cs-CZ" b="1" dirty="0"/>
          </a:p>
          <a:p>
            <a:pPr>
              <a:buFont typeface="Wingdings" pitchFamily="2" charset="2"/>
              <a:buChar char="§"/>
            </a:pPr>
            <a:r>
              <a:rPr lang="cs-CZ" dirty="0"/>
              <a:t> </a:t>
            </a:r>
            <a:r>
              <a:rPr lang="cs-CZ" dirty="0" err="1"/>
              <a:t>generating</a:t>
            </a:r>
            <a:r>
              <a:rPr lang="cs-CZ" dirty="0"/>
              <a:t> </a:t>
            </a:r>
            <a:r>
              <a:rPr lang="cs-CZ" dirty="0" err="1"/>
              <a:t>strategy</a:t>
            </a:r>
            <a:endParaRPr lang="cs-CZ" dirty="0"/>
          </a:p>
          <a:p>
            <a:pPr>
              <a:buFont typeface="Wingdings" pitchFamily="2" charset="2"/>
              <a:buChar char="§"/>
            </a:pPr>
            <a:r>
              <a:rPr lang="cs-CZ" dirty="0"/>
              <a:t> </a:t>
            </a:r>
            <a:r>
              <a:rPr lang="cs-CZ" dirty="0" err="1"/>
              <a:t>analyzing</a:t>
            </a:r>
            <a:r>
              <a:rPr lang="cs-CZ" dirty="0"/>
              <a:t> </a:t>
            </a:r>
            <a:r>
              <a:rPr lang="cs-CZ" dirty="0" err="1"/>
              <a:t>alternatives</a:t>
            </a:r>
            <a:endParaRPr lang="cs-CZ" dirty="0"/>
          </a:p>
          <a:p>
            <a:pPr>
              <a:buFont typeface="Wingdings" pitchFamily="2" charset="2"/>
              <a:buChar char="§"/>
            </a:pPr>
            <a:r>
              <a:rPr lang="cs-CZ" dirty="0"/>
              <a:t> </a:t>
            </a:r>
            <a:r>
              <a:rPr lang="cs-CZ" dirty="0" err="1"/>
              <a:t>choosing</a:t>
            </a:r>
            <a:r>
              <a:rPr lang="cs-CZ" dirty="0"/>
              <a:t> </a:t>
            </a:r>
            <a:r>
              <a:rPr lang="cs-CZ" dirty="0" err="1"/>
              <a:t>optimal</a:t>
            </a:r>
            <a:r>
              <a:rPr lang="cs-CZ" dirty="0"/>
              <a:t> </a:t>
            </a:r>
            <a:r>
              <a:rPr lang="cs-CZ" dirty="0" err="1"/>
              <a:t>strategy</a:t>
            </a:r>
            <a:endParaRPr lang="cs-CZ" dirty="0"/>
          </a:p>
        </p:txBody>
      </p:sp>
      <p:cxnSp>
        <p:nvCxnSpPr>
          <p:cNvPr id="10" name="Přímá spojovací šipka 8"/>
          <p:cNvCxnSpPr>
            <a:stCxn id="6" idx="2"/>
            <a:endCxn id="7" idx="0"/>
          </p:cNvCxnSpPr>
          <p:nvPr/>
        </p:nvCxnSpPr>
        <p:spPr>
          <a:xfrm>
            <a:off x="6929454" y="1506543"/>
            <a:ext cx="0" cy="135126"/>
          </a:xfrm>
          <a:prstGeom prst="straightConnector1">
            <a:avLst/>
          </a:prstGeom>
          <a:ln w="41275">
            <a:tailEnd type="triangle"/>
          </a:ln>
        </p:spPr>
        <p:style>
          <a:lnRef idx="1">
            <a:schemeClr val="accent1"/>
          </a:lnRef>
          <a:fillRef idx="0">
            <a:schemeClr val="accent1"/>
          </a:fillRef>
          <a:effectRef idx="0">
            <a:schemeClr val="accent1"/>
          </a:effectRef>
          <a:fontRef idx="minor">
            <a:schemeClr val="tx1"/>
          </a:fontRef>
        </p:style>
      </p:cxnSp>
      <p:cxnSp>
        <p:nvCxnSpPr>
          <p:cNvPr id="11" name="Přímá spojovací šipka 10"/>
          <p:cNvCxnSpPr>
            <a:stCxn id="7" idx="2"/>
            <a:endCxn id="8" idx="0"/>
          </p:cNvCxnSpPr>
          <p:nvPr/>
        </p:nvCxnSpPr>
        <p:spPr>
          <a:xfrm>
            <a:off x="6929454" y="1998859"/>
            <a:ext cx="0" cy="173056"/>
          </a:xfrm>
          <a:prstGeom prst="straightConnector1">
            <a:avLst/>
          </a:prstGeom>
          <a:ln w="41275">
            <a:tailEnd type="triangle"/>
          </a:ln>
        </p:spPr>
        <p:style>
          <a:lnRef idx="1">
            <a:schemeClr val="accent1"/>
          </a:lnRef>
          <a:fillRef idx="0">
            <a:schemeClr val="accent1"/>
          </a:fillRef>
          <a:effectRef idx="0">
            <a:schemeClr val="accent1"/>
          </a:effectRef>
          <a:fontRef idx="minor">
            <a:schemeClr val="tx1"/>
          </a:fontRef>
        </p:style>
      </p:cxnSp>
      <p:cxnSp>
        <p:nvCxnSpPr>
          <p:cNvPr id="12" name="Přímá spojovací šipka 12"/>
          <p:cNvCxnSpPr>
            <a:stCxn id="8" idx="2"/>
            <a:endCxn id="9" idx="0"/>
          </p:cNvCxnSpPr>
          <p:nvPr/>
        </p:nvCxnSpPr>
        <p:spPr>
          <a:xfrm flipH="1">
            <a:off x="6928660" y="2529105"/>
            <a:ext cx="794" cy="122156"/>
          </a:xfrm>
          <a:prstGeom prst="straightConnector1">
            <a:avLst/>
          </a:prstGeom>
          <a:ln w="41275">
            <a:tailEnd type="triangle"/>
          </a:ln>
        </p:spPr>
        <p:style>
          <a:lnRef idx="1">
            <a:schemeClr val="accent1"/>
          </a:lnRef>
          <a:fillRef idx="0">
            <a:schemeClr val="accent1"/>
          </a:fillRef>
          <a:effectRef idx="0">
            <a:schemeClr val="accent1"/>
          </a:effectRef>
          <a:fontRef idx="minor">
            <a:schemeClr val="tx1"/>
          </a:fontRef>
        </p:style>
      </p:cxnSp>
      <p:sp>
        <p:nvSpPr>
          <p:cNvPr id="13" name="Obdélník 12"/>
          <p:cNvSpPr/>
          <p:nvPr/>
        </p:nvSpPr>
        <p:spPr>
          <a:xfrm>
            <a:off x="4928396" y="4077328"/>
            <a:ext cx="4000528" cy="1934921"/>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cs-CZ" b="1" dirty="0" err="1"/>
              <a:t>Strategy</a:t>
            </a:r>
            <a:r>
              <a:rPr lang="cs-CZ" b="1" dirty="0"/>
              <a:t> </a:t>
            </a:r>
            <a:r>
              <a:rPr lang="cs-CZ" b="1" dirty="0" err="1"/>
              <a:t>implementation</a:t>
            </a:r>
            <a:endParaRPr lang="cs-CZ" b="1" dirty="0"/>
          </a:p>
          <a:p>
            <a:pPr>
              <a:buFont typeface="Wingdings" pitchFamily="2" charset="2"/>
              <a:buChar char="§"/>
            </a:pPr>
            <a:r>
              <a:rPr lang="cs-CZ" dirty="0"/>
              <a:t> </a:t>
            </a:r>
            <a:r>
              <a:rPr lang="cs-CZ" dirty="0" err="1"/>
              <a:t>organizational</a:t>
            </a:r>
            <a:r>
              <a:rPr lang="cs-CZ" dirty="0"/>
              <a:t> </a:t>
            </a:r>
            <a:r>
              <a:rPr lang="cs-CZ" dirty="0" err="1"/>
              <a:t>structure</a:t>
            </a:r>
            <a:endParaRPr lang="cs-CZ" dirty="0"/>
          </a:p>
          <a:p>
            <a:pPr>
              <a:buFont typeface="Wingdings" pitchFamily="2" charset="2"/>
              <a:buChar char="§"/>
            </a:pPr>
            <a:r>
              <a:rPr lang="cs-CZ" dirty="0"/>
              <a:t> </a:t>
            </a:r>
            <a:r>
              <a:rPr lang="cs-CZ" dirty="0" err="1"/>
              <a:t>company</a:t>
            </a:r>
            <a:r>
              <a:rPr lang="cs-CZ" dirty="0"/>
              <a:t> </a:t>
            </a:r>
            <a:r>
              <a:rPr lang="cs-CZ" dirty="0" err="1"/>
              <a:t>culture</a:t>
            </a:r>
            <a:endParaRPr lang="cs-CZ" dirty="0"/>
          </a:p>
          <a:p>
            <a:pPr>
              <a:buFont typeface="Wingdings" pitchFamily="2" charset="2"/>
              <a:buChar char="§"/>
            </a:pPr>
            <a:r>
              <a:rPr lang="cs-CZ" dirty="0"/>
              <a:t> </a:t>
            </a:r>
            <a:r>
              <a:rPr lang="cs-CZ" dirty="0" err="1"/>
              <a:t>motivational</a:t>
            </a:r>
            <a:r>
              <a:rPr lang="cs-CZ" dirty="0"/>
              <a:t> </a:t>
            </a:r>
            <a:r>
              <a:rPr lang="cs-CZ" dirty="0" err="1"/>
              <a:t>system</a:t>
            </a:r>
            <a:endParaRPr lang="cs-CZ" dirty="0"/>
          </a:p>
          <a:p>
            <a:pPr>
              <a:buFont typeface="Wingdings" pitchFamily="2" charset="2"/>
              <a:buChar char="§"/>
            </a:pPr>
            <a:r>
              <a:rPr lang="cs-CZ" dirty="0"/>
              <a:t> </a:t>
            </a:r>
            <a:r>
              <a:rPr lang="cs-CZ" dirty="0" err="1"/>
              <a:t>planning</a:t>
            </a:r>
            <a:endParaRPr lang="cs-CZ" dirty="0"/>
          </a:p>
          <a:p>
            <a:pPr>
              <a:buFont typeface="Wingdings" pitchFamily="2" charset="2"/>
              <a:buChar char="§"/>
            </a:pPr>
            <a:r>
              <a:rPr lang="cs-CZ" dirty="0"/>
              <a:t> source </a:t>
            </a:r>
            <a:r>
              <a:rPr lang="cs-CZ" dirty="0" err="1"/>
              <a:t>allocation</a:t>
            </a:r>
            <a:endParaRPr lang="cs-CZ" dirty="0"/>
          </a:p>
          <a:p>
            <a:pPr>
              <a:buFont typeface="Wingdings" pitchFamily="2" charset="2"/>
              <a:buChar char="§"/>
            </a:pPr>
            <a:r>
              <a:rPr lang="cs-CZ" dirty="0"/>
              <a:t> </a:t>
            </a:r>
            <a:r>
              <a:rPr lang="cs-CZ" dirty="0" err="1"/>
              <a:t>information</a:t>
            </a:r>
            <a:r>
              <a:rPr lang="cs-CZ" dirty="0"/>
              <a:t> </a:t>
            </a:r>
            <a:r>
              <a:rPr lang="cs-CZ" dirty="0" err="1"/>
              <a:t>system</a:t>
            </a:r>
            <a:endParaRPr lang="cs-CZ" dirty="0"/>
          </a:p>
        </p:txBody>
      </p:sp>
      <p:cxnSp>
        <p:nvCxnSpPr>
          <p:cNvPr id="14" name="Přímá spojovací šipka 21"/>
          <p:cNvCxnSpPr>
            <a:stCxn id="9" idx="2"/>
            <a:endCxn id="13" idx="0"/>
          </p:cNvCxnSpPr>
          <p:nvPr/>
        </p:nvCxnSpPr>
        <p:spPr>
          <a:xfrm>
            <a:off x="6928660" y="3865707"/>
            <a:ext cx="0" cy="211621"/>
          </a:xfrm>
          <a:prstGeom prst="straightConnector1">
            <a:avLst/>
          </a:prstGeom>
          <a:ln w="41275">
            <a:tailEnd type="triangle"/>
          </a:ln>
        </p:spPr>
        <p:style>
          <a:lnRef idx="1">
            <a:schemeClr val="accent1"/>
          </a:lnRef>
          <a:fillRef idx="0">
            <a:schemeClr val="accent1"/>
          </a:fillRef>
          <a:effectRef idx="0">
            <a:schemeClr val="accent1"/>
          </a:effectRef>
          <a:fontRef idx="minor">
            <a:schemeClr val="tx1"/>
          </a:fontRef>
        </p:style>
      </p:cxnSp>
      <p:sp>
        <p:nvSpPr>
          <p:cNvPr id="15" name="Obdélník 14"/>
          <p:cNvSpPr/>
          <p:nvPr/>
        </p:nvSpPr>
        <p:spPr>
          <a:xfrm>
            <a:off x="4928396" y="6163543"/>
            <a:ext cx="4000528" cy="35719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cs-CZ" b="1" dirty="0" err="1"/>
              <a:t>Evaluation</a:t>
            </a:r>
            <a:r>
              <a:rPr lang="cs-CZ" b="1" dirty="0"/>
              <a:t> and </a:t>
            </a:r>
            <a:r>
              <a:rPr lang="cs-CZ" b="1" dirty="0" err="1"/>
              <a:t>Control</a:t>
            </a:r>
            <a:endParaRPr lang="cs-CZ" b="1" dirty="0"/>
          </a:p>
        </p:txBody>
      </p:sp>
      <p:cxnSp>
        <p:nvCxnSpPr>
          <p:cNvPr id="21" name="Přímá spojovací šipka 76"/>
          <p:cNvCxnSpPr>
            <a:stCxn id="13" idx="2"/>
            <a:endCxn id="15" idx="0"/>
          </p:cNvCxnSpPr>
          <p:nvPr/>
        </p:nvCxnSpPr>
        <p:spPr>
          <a:xfrm>
            <a:off x="6928660" y="6012249"/>
            <a:ext cx="0" cy="151294"/>
          </a:xfrm>
          <a:prstGeom prst="straightConnector1">
            <a:avLst/>
          </a:prstGeom>
          <a:ln w="412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591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a:t>
            </a:r>
            <a:r>
              <a:rPr lang="cs-CZ" b="1" dirty="0" err="1">
                <a:latin typeface="Arial" pitchFamily="34" charset="0"/>
                <a:cs typeface="Arial" pitchFamily="34" charset="0"/>
              </a:rPr>
              <a:t>Process</a:t>
            </a:r>
            <a:endParaRPr lang="en-GB" b="1" dirty="0">
              <a:latin typeface="Arial" pitchFamily="34" charset="0"/>
              <a:cs typeface="Arial" pitchFamily="34" charset="0"/>
            </a:endParaRPr>
          </a:p>
        </p:txBody>
      </p:sp>
      <p:sp>
        <p:nvSpPr>
          <p:cNvPr id="3077" name="TextovéPole 8"/>
          <p:cNvSpPr txBox="1">
            <a:spLocks noChangeArrowheads="1"/>
          </p:cNvSpPr>
          <p:nvPr/>
        </p:nvSpPr>
        <p:spPr bwMode="auto">
          <a:xfrm>
            <a:off x="338138"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en-GB" altLang="cs-CZ" sz="2400" b="1" cap="all" dirty="0">
                <a:latin typeface="Arial" panose="020B0604020202020204" pitchFamily="34" charset="0"/>
              </a:rPr>
              <a:t>Outline of the lecture </a:t>
            </a:r>
          </a:p>
        </p:txBody>
      </p:sp>
      <p:sp>
        <p:nvSpPr>
          <p:cNvPr id="3078" name="TextovéPole 10"/>
          <p:cNvSpPr txBox="1">
            <a:spLocks noChangeArrowheads="1"/>
          </p:cNvSpPr>
          <p:nvPr/>
        </p:nvSpPr>
        <p:spPr bwMode="auto">
          <a:xfrm>
            <a:off x="320675" y="1551722"/>
            <a:ext cx="8477250" cy="477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mj-lt"/>
              <a:buAutoNum type="arabicPeriod"/>
              <a:defRPr/>
            </a:pPr>
            <a:r>
              <a:rPr lang="cs-CZ" altLang="cs-CZ" sz="2200" dirty="0" err="1">
                <a:latin typeface="Arial" panose="020B0604020202020204" pitchFamily="34" charset="0"/>
              </a:rPr>
              <a:t>Lean</a:t>
            </a:r>
            <a:r>
              <a:rPr lang="cs-CZ" altLang="cs-CZ" sz="2200" dirty="0">
                <a:latin typeface="Arial" panose="020B0604020202020204" pitchFamily="34" charset="0"/>
              </a:rPr>
              <a:t> </a:t>
            </a:r>
            <a:r>
              <a:rPr lang="cs-CZ" altLang="cs-CZ" sz="2200" dirty="0" err="1">
                <a:latin typeface="Arial" panose="020B0604020202020204" pitchFamily="34" charset="0"/>
              </a:rPr>
              <a:t>Canvas</a:t>
            </a:r>
            <a:r>
              <a:rPr lang="cs-CZ" altLang="cs-CZ" sz="2200" dirty="0">
                <a:latin typeface="Arial" panose="020B0604020202020204" pitchFamily="34" charset="0"/>
              </a:rPr>
              <a:t> and </a:t>
            </a:r>
            <a:r>
              <a:rPr lang="cs-CZ" altLang="cs-CZ" sz="2200" dirty="0" err="1">
                <a:latin typeface="Arial" panose="020B0604020202020204" pitchFamily="34" charset="0"/>
              </a:rPr>
              <a:t>Value</a:t>
            </a:r>
            <a:r>
              <a:rPr lang="cs-CZ" altLang="cs-CZ" sz="2200" dirty="0">
                <a:latin typeface="Arial" panose="020B0604020202020204" pitchFamily="34" charset="0"/>
              </a:rPr>
              <a:t> </a:t>
            </a:r>
            <a:r>
              <a:rPr lang="cs-CZ" altLang="cs-CZ" sz="2200" dirty="0" err="1">
                <a:latin typeface="Arial" panose="020B0604020202020204" pitchFamily="34" charset="0"/>
              </a:rPr>
              <a:t>proposition</a:t>
            </a:r>
            <a:r>
              <a:rPr lang="cs-CZ" altLang="cs-CZ" sz="2200" dirty="0">
                <a:latin typeface="Arial" panose="020B0604020202020204" pitchFamily="34" charset="0"/>
              </a:rPr>
              <a:t> </a:t>
            </a:r>
            <a:r>
              <a:rPr lang="cs-CZ" altLang="cs-CZ" sz="2200" dirty="0" err="1">
                <a:latin typeface="Arial" panose="020B0604020202020204" pitchFamily="34" charset="0"/>
              </a:rPr>
              <a:t>Canvas</a:t>
            </a:r>
            <a:r>
              <a:rPr lang="cs-CZ" altLang="cs-CZ" sz="2200" dirty="0">
                <a:latin typeface="Arial" panose="020B0604020202020204" pitchFamily="34" charset="0"/>
              </a:rPr>
              <a:t>.</a:t>
            </a:r>
          </a:p>
          <a:p>
            <a:pPr eaLnBrk="1" hangingPunct="1">
              <a:spcBef>
                <a:spcPct val="0"/>
              </a:spcBef>
              <a:buFont typeface="+mj-lt"/>
              <a:buAutoNum type="arabicPeriod"/>
              <a:defRPr/>
            </a:pPr>
            <a:endParaRPr lang="cs-CZ" altLang="cs-CZ" sz="2200" dirty="0">
              <a:latin typeface="Arial" panose="020B0604020202020204" pitchFamily="34" charset="0"/>
            </a:endParaRPr>
          </a:p>
          <a:p>
            <a:pPr eaLnBrk="1" hangingPunct="1">
              <a:spcBef>
                <a:spcPct val="0"/>
              </a:spcBef>
              <a:buFont typeface="+mj-lt"/>
              <a:buAutoNum type="arabicPeriod"/>
              <a:defRPr/>
            </a:pPr>
            <a:r>
              <a:rPr lang="en-US" altLang="cs-CZ" sz="2200" dirty="0">
                <a:latin typeface="Arial" panose="020B0604020202020204" pitchFamily="34" charset="0"/>
              </a:rPr>
              <a:t>Management and strategic marketing management.</a:t>
            </a:r>
          </a:p>
          <a:p>
            <a:pPr eaLnBrk="1" hangingPunct="1">
              <a:spcBef>
                <a:spcPct val="0"/>
              </a:spcBef>
              <a:buFont typeface="+mj-lt"/>
              <a:buAutoNum type="arabicPeriod"/>
              <a:defRPr/>
            </a:pPr>
            <a:endParaRPr lang="en-US" altLang="cs-CZ" sz="2200" dirty="0">
              <a:latin typeface="Arial" panose="020B0604020202020204" pitchFamily="34" charset="0"/>
            </a:endParaRPr>
          </a:p>
          <a:p>
            <a:pPr eaLnBrk="1" hangingPunct="1">
              <a:spcBef>
                <a:spcPct val="0"/>
              </a:spcBef>
              <a:buFont typeface="+mj-lt"/>
              <a:buAutoNum type="arabicPeriod"/>
              <a:defRPr/>
            </a:pPr>
            <a:r>
              <a:rPr lang="cs-CZ" altLang="cs-CZ" sz="2200" dirty="0">
                <a:latin typeface="Arial" panose="020B0604020202020204" pitchFamily="34" charset="0"/>
              </a:rPr>
              <a:t>C</a:t>
            </a:r>
            <a:r>
              <a:rPr lang="en-US" altLang="cs-CZ" sz="2200" dirty="0" err="1">
                <a:latin typeface="Arial" panose="020B0604020202020204" pitchFamily="34" charset="0"/>
              </a:rPr>
              <a:t>ompany's</a:t>
            </a:r>
            <a:r>
              <a:rPr lang="cs-CZ" altLang="cs-CZ" sz="2200" dirty="0">
                <a:latin typeface="Arial" panose="020B0604020202020204" pitchFamily="34" charset="0"/>
              </a:rPr>
              <a:t> </a:t>
            </a:r>
            <a:r>
              <a:rPr lang="cs-CZ" altLang="cs-CZ" sz="2200" dirty="0" err="1">
                <a:latin typeface="Arial" panose="020B0604020202020204" pitchFamily="34" charset="0"/>
              </a:rPr>
              <a:t>goals</a:t>
            </a:r>
            <a:r>
              <a:rPr lang="cs-CZ" altLang="cs-CZ" sz="2200" dirty="0">
                <a:latin typeface="Arial" panose="020B0604020202020204" pitchFamily="34" charset="0"/>
              </a:rPr>
              <a:t>,</a:t>
            </a:r>
            <a:r>
              <a:rPr lang="en-US" altLang="cs-CZ" sz="2200" dirty="0">
                <a:latin typeface="Arial" panose="020B0604020202020204" pitchFamily="34" charset="0"/>
              </a:rPr>
              <a:t> vision and mission.</a:t>
            </a:r>
          </a:p>
          <a:p>
            <a:pPr eaLnBrk="1" hangingPunct="1">
              <a:spcBef>
                <a:spcPct val="0"/>
              </a:spcBef>
              <a:buFont typeface="+mj-lt"/>
              <a:buAutoNum type="arabicPeriod"/>
              <a:defRPr/>
            </a:pPr>
            <a:endParaRPr lang="en-US" altLang="cs-CZ" sz="2200" dirty="0">
              <a:latin typeface="Arial" panose="020B0604020202020204" pitchFamily="34" charset="0"/>
            </a:endParaRPr>
          </a:p>
          <a:p>
            <a:pPr eaLnBrk="1" hangingPunct="1">
              <a:spcBef>
                <a:spcPct val="0"/>
              </a:spcBef>
              <a:buFont typeface="+mj-lt"/>
              <a:buAutoNum type="arabicPeriod"/>
              <a:defRPr/>
            </a:pPr>
            <a:r>
              <a:rPr lang="en-US" altLang="cs-CZ" sz="2200" dirty="0">
                <a:latin typeface="Arial" panose="020B0604020202020204" pitchFamily="34" charset="0"/>
              </a:rPr>
              <a:t>Planning.</a:t>
            </a:r>
          </a:p>
          <a:p>
            <a:pPr eaLnBrk="1" hangingPunct="1">
              <a:spcBef>
                <a:spcPct val="0"/>
              </a:spcBef>
              <a:buFont typeface="+mj-lt"/>
              <a:buAutoNum type="arabicPeriod"/>
              <a:defRPr/>
            </a:pPr>
            <a:endParaRPr lang="en-US" altLang="cs-CZ" sz="2200" dirty="0">
              <a:latin typeface="Arial" panose="020B0604020202020204" pitchFamily="34" charset="0"/>
            </a:endParaRPr>
          </a:p>
          <a:p>
            <a:pPr eaLnBrk="1" hangingPunct="1">
              <a:spcBef>
                <a:spcPct val="0"/>
              </a:spcBef>
              <a:buFont typeface="+mj-lt"/>
              <a:buAutoNum type="arabicPeriod"/>
              <a:defRPr/>
            </a:pPr>
            <a:r>
              <a:rPr lang="en-US" altLang="cs-CZ" sz="2200" dirty="0">
                <a:latin typeface="Arial" panose="020B0604020202020204" pitchFamily="34" charset="0"/>
              </a:rPr>
              <a:t>Marketing situational analysis.</a:t>
            </a:r>
          </a:p>
          <a:p>
            <a:pPr eaLnBrk="1" hangingPunct="1">
              <a:spcBef>
                <a:spcPct val="0"/>
              </a:spcBef>
              <a:buFont typeface="+mj-lt"/>
              <a:buAutoNum type="arabicPeriod"/>
              <a:defRPr/>
            </a:pPr>
            <a:endParaRPr lang="en-US" altLang="cs-CZ" sz="2200" dirty="0">
              <a:latin typeface="Arial" panose="020B0604020202020204" pitchFamily="34" charset="0"/>
            </a:endParaRPr>
          </a:p>
          <a:p>
            <a:pPr eaLnBrk="1" hangingPunct="1">
              <a:spcBef>
                <a:spcPct val="0"/>
              </a:spcBef>
              <a:buFont typeface="+mj-lt"/>
              <a:buAutoNum type="arabicPeriod"/>
              <a:defRPr/>
            </a:pPr>
            <a:r>
              <a:rPr lang="en-US" altLang="cs-CZ" sz="2200" dirty="0">
                <a:latin typeface="Arial" panose="020B0604020202020204" pitchFamily="34" charset="0"/>
              </a:rPr>
              <a:t>Analysis of macro-environment.</a:t>
            </a:r>
            <a:endParaRPr lang="en-GB" altLang="cs-CZ" sz="2200" dirty="0">
              <a:latin typeface="Arial" panose="020B0604020202020204" pitchFamily="34" charset="0"/>
            </a:endParaRPr>
          </a:p>
          <a:p>
            <a:pPr eaLnBrk="1" hangingPunct="1">
              <a:spcBef>
                <a:spcPct val="0"/>
              </a:spcBef>
              <a:buFont typeface="+mj-lt"/>
              <a:buAutoNum type="arabicPeriod"/>
              <a:defRPr/>
            </a:pPr>
            <a:endParaRPr lang="en-GB" altLang="cs-CZ" sz="2200" dirty="0">
              <a:latin typeface="Arial" panose="020B0604020202020204" pitchFamily="34" charset="0"/>
            </a:endParaRPr>
          </a:p>
          <a:p>
            <a:pPr marL="0" indent="0" eaLnBrk="1" hangingPunct="1">
              <a:spcBef>
                <a:spcPct val="0"/>
              </a:spcBef>
              <a:buFont typeface="Arial" panose="020B0604020202020204" pitchFamily="34" charset="0"/>
              <a:buNone/>
              <a:defRPr/>
            </a:pPr>
            <a:r>
              <a:rPr lang="en-GB" altLang="cs-CZ" sz="2200" dirty="0">
                <a:latin typeface="Arial" panose="020B0604020202020204" pitchFamily="34" charset="0"/>
              </a:rPr>
              <a:t>   </a:t>
            </a:r>
          </a:p>
          <a:p>
            <a:pPr eaLnBrk="1" hangingPunct="1">
              <a:spcBef>
                <a:spcPct val="0"/>
              </a:spcBef>
              <a:buFont typeface="Calibri" panose="020F0502020204030204" pitchFamily="34" charset="0"/>
              <a:buAutoNum type="arabicPeriod"/>
              <a:defRPr/>
            </a:pPr>
            <a:endParaRPr lang="en-GB" altLang="cs-CZ" sz="1800" dirty="0">
              <a:latin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a:t>
            </a:r>
            <a:r>
              <a:rPr lang="cs-CZ" b="1" dirty="0" err="1">
                <a:latin typeface="Arial" pitchFamily="34" charset="0"/>
                <a:cs typeface="Arial" pitchFamily="34" charset="0"/>
              </a:rPr>
              <a:t>Process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STRATEGIC PLANNING</a:t>
            </a: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The goal is the formulation and modification of activities and products of the company in such a way that </a:t>
            </a:r>
            <a:r>
              <a:rPr lang="cs-CZ" altLang="cs-CZ" sz="2200" dirty="0" err="1">
                <a:latin typeface="Arial" panose="020B0604020202020204" pitchFamily="34" charset="0"/>
              </a:rPr>
              <a:t>it</a:t>
            </a:r>
            <a:r>
              <a:rPr lang="cs-CZ" altLang="cs-CZ" sz="2200" dirty="0">
                <a:latin typeface="Arial" panose="020B0604020202020204" pitchFamily="34" charset="0"/>
              </a:rPr>
              <a:t> </a:t>
            </a:r>
            <a:r>
              <a:rPr lang="en-US" altLang="cs-CZ" sz="2200" dirty="0">
                <a:latin typeface="Arial" panose="020B0604020202020204" pitchFamily="34" charset="0"/>
              </a:rPr>
              <a:t>will ensure satisfactory earnings and the stability and growth of the company.</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basis is a clear definition of the mission of the company, </a:t>
            </a:r>
            <a:r>
              <a:rPr lang="en-US" altLang="cs-CZ" sz="2200" dirty="0" err="1">
                <a:latin typeface="Arial" panose="020B0604020202020204" pitchFamily="34" charset="0"/>
              </a:rPr>
              <a:t>determin</a:t>
            </a:r>
            <a:r>
              <a:rPr lang="cs-CZ" altLang="cs-CZ" sz="2200" dirty="0" err="1">
                <a:latin typeface="Arial" panose="020B0604020202020204" pitchFamily="34" charset="0"/>
              </a:rPr>
              <a:t>ing</a:t>
            </a:r>
            <a:r>
              <a:rPr lang="en-US" altLang="cs-CZ" sz="2200" dirty="0">
                <a:latin typeface="Arial" panose="020B0604020202020204" pitchFamily="34" charset="0"/>
              </a:rPr>
              <a:t> its objectives, creating a business portfolio strategy and coordination </a:t>
            </a:r>
            <a:r>
              <a:rPr lang="cs-CZ" altLang="cs-CZ" sz="2200" dirty="0">
                <a:latin typeface="Arial" panose="020B0604020202020204" pitchFamily="34" charset="0"/>
              </a:rPr>
              <a:t>of </a:t>
            </a:r>
            <a:r>
              <a:rPr lang="en-US" altLang="cs-CZ" sz="2200" dirty="0">
                <a:latin typeface="Arial" panose="020B0604020202020204" pitchFamily="34" charset="0"/>
              </a:rPr>
              <a:t>function</a:t>
            </a:r>
            <a:r>
              <a:rPr lang="cs-CZ" altLang="cs-CZ" sz="2200" dirty="0">
                <a:latin typeface="Arial" panose="020B0604020202020204" pitchFamily="34" charset="0"/>
              </a:rPr>
              <a:t>al </a:t>
            </a:r>
            <a:r>
              <a:rPr lang="cs-CZ" altLang="cs-CZ" sz="2200" dirty="0" err="1">
                <a:latin typeface="Arial" panose="020B0604020202020204" pitchFamily="34" charset="0"/>
              </a:rPr>
              <a:t>strategies</a:t>
            </a:r>
            <a:r>
              <a:rPr lang="en-US" altLang="cs-CZ" sz="2200" dirty="0">
                <a:latin typeface="Arial" panose="020B0604020202020204" pitchFamily="34" charset="0"/>
              </a:rPr>
              <a:t>.</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Principle - given the resources</a:t>
            </a:r>
            <a:r>
              <a:rPr lang="cs-CZ" altLang="cs-CZ" sz="2200" dirty="0">
                <a:latin typeface="Arial" panose="020B0604020202020204" pitchFamily="34" charset="0"/>
              </a:rPr>
              <a:t>,</a:t>
            </a:r>
            <a:r>
              <a:rPr lang="en-US" altLang="cs-CZ" sz="2200" dirty="0">
                <a:latin typeface="Arial" panose="020B0604020202020204" pitchFamily="34" charset="0"/>
              </a:rPr>
              <a:t> find the optimal path to a defined goal (usually more than one), also have the possibility to react to unexpected situations and poorly estimated market developments.</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24683232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a:t>
            </a:r>
            <a:r>
              <a:rPr lang="cs-CZ" b="1" dirty="0" err="1">
                <a:latin typeface="Arial" pitchFamily="34" charset="0"/>
                <a:cs typeface="Arial" pitchFamily="34" charset="0"/>
              </a:rPr>
              <a:t>Process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3. COMPANY GOAL</a:t>
            </a:r>
          </a:p>
        </p:txBody>
      </p:sp>
      <p:sp>
        <p:nvSpPr>
          <p:cNvPr id="3079" name="TextovéPole 10"/>
          <p:cNvSpPr txBox="1">
            <a:spLocks noChangeArrowheads="1"/>
          </p:cNvSpPr>
          <p:nvPr/>
        </p:nvSpPr>
        <p:spPr bwMode="auto">
          <a:xfrm>
            <a:off x="503238" y="1512044"/>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To compile the right strategy, we must know the goal that we want to achieve through it. For relationship </a:t>
            </a:r>
            <a:r>
              <a:rPr lang="cs-CZ" altLang="cs-CZ" sz="2200" dirty="0">
                <a:latin typeface="Arial" panose="020B0604020202020204" pitchFamily="34" charset="0"/>
              </a:rPr>
              <a:t>of </a:t>
            </a:r>
            <a:r>
              <a:rPr lang="en-US" altLang="cs-CZ" sz="2200" dirty="0">
                <a:latin typeface="Arial" panose="020B0604020202020204" pitchFamily="34" charset="0"/>
              </a:rPr>
              <a:t>strategies and objectives, it is essential to perceive the particular marketing goal.</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Usually it is considered that the company's marketing goal is</a:t>
            </a:r>
            <a:r>
              <a:rPr lang="cs-CZ" altLang="cs-CZ" sz="2200" dirty="0">
                <a:latin typeface="Arial" panose="020B0604020202020204" pitchFamily="34" charset="0"/>
              </a:rPr>
              <a:t> </a:t>
            </a:r>
            <a:r>
              <a:rPr lang="cs-CZ" altLang="cs-CZ" sz="2200" dirty="0" err="1">
                <a:latin typeface="Arial" panose="020B0604020202020204" pitchFamily="34" charset="0"/>
              </a:rPr>
              <a:t>the</a:t>
            </a:r>
            <a:r>
              <a:rPr lang="en-US" altLang="cs-CZ" sz="2200" dirty="0">
                <a:latin typeface="Arial" panose="020B0604020202020204" pitchFamily="34" charset="0"/>
              </a:rPr>
              <a:t> control of "their" market segment. But what is "our segment"?</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To define </a:t>
            </a:r>
            <a:r>
              <a:rPr lang="en-US" altLang="cs-CZ" sz="2200" b="1" dirty="0">
                <a:latin typeface="Arial" panose="020B0604020202020204" pitchFamily="34" charset="0"/>
              </a:rPr>
              <a:t>company objectives </a:t>
            </a:r>
            <a:r>
              <a:rPr lang="cs-CZ" altLang="cs-CZ" sz="2200" dirty="0" err="1">
                <a:latin typeface="Arial" panose="020B0604020202020204" pitchFamily="34" charset="0"/>
              </a:rPr>
              <a:t>we</a:t>
            </a:r>
            <a:r>
              <a:rPr lang="cs-CZ" altLang="cs-CZ" sz="2200" b="1" dirty="0">
                <a:latin typeface="Arial" panose="020B0604020202020204" pitchFamily="34" charset="0"/>
              </a:rPr>
              <a:t> </a:t>
            </a:r>
            <a:r>
              <a:rPr lang="en-US" altLang="cs-CZ" sz="2200" dirty="0">
                <a:latin typeface="Arial" panose="020B0604020202020204" pitchFamily="34" charset="0"/>
              </a:rPr>
              <a:t>need to know why </a:t>
            </a:r>
            <a:r>
              <a:rPr lang="cs-CZ" altLang="cs-CZ" sz="2200" dirty="0" err="1">
                <a:latin typeface="Arial" panose="020B0604020202020204" pitchFamily="34" charset="0"/>
              </a:rPr>
              <a:t>did</a:t>
            </a:r>
            <a:r>
              <a:rPr lang="cs-CZ" altLang="cs-CZ" sz="2200" dirty="0">
                <a:latin typeface="Arial" panose="020B0604020202020204" pitchFamily="34" charset="0"/>
              </a:rPr>
              <a:t> </a:t>
            </a:r>
            <a:r>
              <a:rPr lang="cs-CZ" altLang="cs-CZ" sz="2200" dirty="0" err="1">
                <a:latin typeface="Arial" panose="020B0604020202020204" pitchFamily="34" charset="0"/>
              </a:rPr>
              <a:t>we</a:t>
            </a:r>
            <a:r>
              <a:rPr lang="cs-CZ" altLang="cs-CZ" sz="2200" dirty="0">
                <a:latin typeface="Arial" panose="020B0604020202020204" pitchFamily="34" charset="0"/>
              </a:rPr>
              <a:t> start </a:t>
            </a:r>
            <a:r>
              <a:rPr lang="cs-CZ" altLang="cs-CZ" sz="2200" dirty="0" err="1">
                <a:latin typeface="Arial" panose="020B0604020202020204" pitchFamily="34" charset="0"/>
              </a:rPr>
              <a:t>with</a:t>
            </a:r>
            <a:r>
              <a:rPr lang="cs-CZ" altLang="cs-CZ" sz="2200" dirty="0">
                <a:latin typeface="Arial" panose="020B0604020202020204" pitchFamily="34" charset="0"/>
              </a:rPr>
              <a:t> </a:t>
            </a:r>
            <a:r>
              <a:rPr lang="cs-CZ" altLang="cs-CZ" sz="2200" dirty="0" err="1">
                <a:latin typeface="Arial" panose="020B0604020202020204" pitchFamily="34" charset="0"/>
              </a:rPr>
              <a:t>the</a:t>
            </a:r>
            <a:r>
              <a:rPr lang="cs-CZ" altLang="cs-CZ" sz="2200" dirty="0">
                <a:latin typeface="Arial" panose="020B0604020202020204" pitchFamily="34" charset="0"/>
              </a:rPr>
              <a:t> business in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cs-CZ" altLang="cs-CZ" sz="2200" dirty="0" err="1">
                <a:latin typeface="Arial" panose="020B0604020202020204" pitchFamily="34" charset="0"/>
              </a:rPr>
              <a:t>first</a:t>
            </a:r>
            <a:r>
              <a:rPr lang="cs-CZ" altLang="cs-CZ" sz="2200" dirty="0">
                <a:latin typeface="Arial" panose="020B0604020202020204" pitchFamily="34" charset="0"/>
              </a:rPr>
              <a:t> place </a:t>
            </a:r>
            <a:r>
              <a:rPr lang="en-US" altLang="cs-CZ" sz="2200" dirty="0">
                <a:latin typeface="Arial" panose="020B0604020202020204" pitchFamily="34" charset="0"/>
              </a:rPr>
              <a:t>(profit? Employment? Improving the condition of the neighborhood? I just enjoy it?)</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15044877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a:t>
            </a:r>
            <a:r>
              <a:rPr lang="cs-CZ" b="1" dirty="0" err="1">
                <a:latin typeface="Arial" pitchFamily="34" charset="0"/>
                <a:cs typeface="Arial" pitchFamily="34" charset="0"/>
              </a:rPr>
              <a:t>Process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VISION AND MISSION 1</a:t>
            </a: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Vision and Mission </a:t>
            </a:r>
            <a:r>
              <a:rPr lang="cs-CZ" altLang="cs-CZ" sz="2200" dirty="0" err="1">
                <a:latin typeface="Arial" panose="020B0604020202020204" pitchFamily="34" charset="0"/>
              </a:rPr>
              <a:t>have</a:t>
            </a:r>
            <a:r>
              <a:rPr lang="cs-CZ" altLang="cs-CZ" sz="2200" dirty="0">
                <a:latin typeface="Arial" panose="020B0604020202020204" pitchFamily="34" charset="0"/>
              </a:rPr>
              <a:t> </a:t>
            </a:r>
            <a:r>
              <a:rPr lang="en-US" altLang="cs-CZ" sz="2200" dirty="0">
                <a:latin typeface="Arial" panose="020B0604020202020204" pitchFamily="34" charset="0"/>
              </a:rPr>
              <a:t>two mutually opposite </a:t>
            </a:r>
            <a:r>
              <a:rPr lang="cs-CZ" altLang="cs-CZ" sz="2200" dirty="0" err="1">
                <a:latin typeface="Arial" panose="020B0604020202020204" pitchFamily="34" charset="0"/>
              </a:rPr>
              <a:t>definitions</a:t>
            </a:r>
            <a:r>
              <a:rPr lang="cs-CZ" altLang="cs-CZ" sz="2200" dirty="0">
                <a:latin typeface="Arial" panose="020B0604020202020204" pitchFamily="34" charset="0"/>
              </a:rPr>
              <a:t> </a:t>
            </a:r>
            <a:r>
              <a:rPr lang="en-US" altLang="cs-CZ" sz="2200" dirty="0">
                <a:latin typeface="Arial" panose="020B0604020202020204" pitchFamily="34" charset="0"/>
              </a:rPr>
              <a:t>in the literature!</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Vision</a:t>
            </a:r>
            <a:r>
              <a:rPr lang="en-US" altLang="cs-CZ" sz="2200" dirty="0">
                <a:latin typeface="Arial" panose="020B0604020202020204" pitchFamily="34" charset="0"/>
              </a:rPr>
              <a:t> outlines in general terms and conceptual ideas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en-US" altLang="cs-CZ" sz="2200" dirty="0">
                <a:latin typeface="Arial" panose="020B0604020202020204" pitchFamily="34" charset="0"/>
              </a:rPr>
              <a:t>future developments and the status of the company. It is up to 10-20 years, general, captures the company's approach.</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Mission</a:t>
            </a:r>
            <a:r>
              <a:rPr lang="en-US" altLang="cs-CZ" sz="2200" dirty="0">
                <a:latin typeface="Arial" panose="020B0604020202020204" pitchFamily="34" charset="0"/>
              </a:rPr>
              <a:t> of the company is based on the vision. It is a brief statement of the company's message to customers, their employees and the public </a:t>
            </a:r>
            <a:r>
              <a:rPr lang="cs-CZ" altLang="cs-CZ" sz="2200" dirty="0" err="1">
                <a:latin typeface="Arial" panose="020B0604020202020204" pitchFamily="34" charset="0"/>
              </a:rPr>
              <a:t>that</a:t>
            </a:r>
            <a:r>
              <a:rPr lang="cs-CZ" altLang="cs-CZ" sz="2200" dirty="0">
                <a:latin typeface="Arial" panose="020B0604020202020204" pitchFamily="34" charset="0"/>
              </a:rPr>
              <a:t> </a:t>
            </a:r>
            <a:r>
              <a:rPr lang="cs-CZ" altLang="cs-CZ" sz="2200" dirty="0" err="1">
                <a:latin typeface="Arial" panose="020B0604020202020204" pitchFamily="34" charset="0"/>
              </a:rPr>
              <a:t>explains</a:t>
            </a:r>
            <a:r>
              <a:rPr lang="cs-CZ" altLang="cs-CZ" sz="2200" dirty="0">
                <a:latin typeface="Arial" panose="020B0604020202020204" pitchFamily="34" charset="0"/>
              </a:rPr>
              <a:t> </a:t>
            </a:r>
            <a:r>
              <a:rPr lang="en-US" altLang="cs-CZ" sz="2200" dirty="0">
                <a:latin typeface="Arial" panose="020B0604020202020204" pitchFamily="34" charset="0"/>
              </a:rPr>
              <a:t>why the company exists. Shorter periods (max. 5 years), communicated to customers, particular.</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27182036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a:t>
            </a:r>
            <a:r>
              <a:rPr lang="cs-CZ" b="1" dirty="0" err="1">
                <a:latin typeface="Arial" pitchFamily="34" charset="0"/>
                <a:cs typeface="Arial" pitchFamily="34" charset="0"/>
              </a:rPr>
              <a:t>Process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VISION AND MISSION 2</a:t>
            </a:r>
          </a:p>
        </p:txBody>
      </p:sp>
      <p:sp>
        <p:nvSpPr>
          <p:cNvPr id="3079" name="TextovéPole 10"/>
          <p:cNvSpPr txBox="1">
            <a:spLocks noChangeArrowheads="1"/>
          </p:cNvSpPr>
          <p:nvPr/>
        </p:nvSpPr>
        <p:spPr bwMode="auto">
          <a:xfrm>
            <a:off x="503238" y="1512044"/>
            <a:ext cx="8477250"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However, a number of large companies have mission and vision </a:t>
            </a:r>
            <a:r>
              <a:rPr lang="en-US" altLang="cs-CZ" sz="2200" dirty="0" err="1">
                <a:latin typeface="Arial" panose="020B0604020202020204" pitchFamily="34" charset="0"/>
              </a:rPr>
              <a:t>defin</a:t>
            </a:r>
            <a:r>
              <a:rPr lang="cs-CZ" altLang="cs-CZ" sz="2200" dirty="0" err="1">
                <a:latin typeface="Arial" panose="020B0604020202020204" pitchFamily="34" charset="0"/>
              </a:rPr>
              <a:t>ed</a:t>
            </a:r>
            <a:r>
              <a:rPr lang="cs-CZ" altLang="cs-CZ" sz="2200" dirty="0">
                <a:latin typeface="Arial" panose="020B0604020202020204" pitchFamily="34" charset="0"/>
              </a:rPr>
              <a:t> in</a:t>
            </a:r>
            <a:r>
              <a:rPr lang="en-US" altLang="cs-CZ" sz="2200" dirty="0">
                <a:latin typeface="Arial" panose="020B0604020202020204" pitchFamily="34" charset="0"/>
              </a:rPr>
              <a:t> the exact opposite. From their perspective:</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a:t>
            </a:r>
            <a:r>
              <a:rPr lang="en-US" altLang="cs-CZ" sz="2200" b="1" dirty="0">
                <a:latin typeface="Arial" panose="020B0604020202020204" pitchFamily="34" charset="0"/>
              </a:rPr>
              <a:t>mission</a:t>
            </a:r>
            <a:r>
              <a:rPr lang="en-US" altLang="cs-CZ" sz="2200" dirty="0">
                <a:latin typeface="Arial" panose="020B0604020202020204" pitchFamily="34" charset="0"/>
              </a:rPr>
              <a:t> is justification for our existence in the market, long-term, non-specific (no number</a:t>
            </a:r>
            <a:r>
              <a:rPr lang="cs-CZ" altLang="cs-CZ" sz="2200" dirty="0">
                <a:latin typeface="Arial" panose="020B0604020202020204" pitchFamily="34" charset="0"/>
              </a:rPr>
              <a:t>s</a:t>
            </a:r>
            <a:r>
              <a:rPr lang="en-US" altLang="cs-CZ" sz="2200" dirty="0">
                <a:latin typeface="Arial" panose="020B0604020202020204" pitchFamily="34" charset="0"/>
              </a:rPr>
              <a:t>).</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Vision</a:t>
            </a:r>
            <a:r>
              <a:rPr lang="en-US" altLang="cs-CZ" sz="2200" dirty="0">
                <a:latin typeface="Arial" panose="020B0604020202020204" pitchFamily="34" charset="0"/>
              </a:rPr>
              <a:t> is a specific elaboration of the mission </a:t>
            </a:r>
            <a:r>
              <a:rPr lang="cs-CZ" altLang="cs-CZ" sz="2200" dirty="0">
                <a:latin typeface="Arial" panose="020B0604020202020204" pitchFamily="34" charset="0"/>
              </a:rPr>
              <a:t>in</a:t>
            </a:r>
            <a:r>
              <a:rPr lang="en-US" altLang="cs-CZ" sz="2200" dirty="0">
                <a:latin typeface="Arial" panose="020B0604020202020204" pitchFamily="34" charset="0"/>
              </a:rPr>
              <a:t>to the procedure </a:t>
            </a:r>
            <a:r>
              <a:rPr lang="cs-CZ" altLang="cs-CZ" sz="2200" dirty="0">
                <a:latin typeface="Arial" panose="020B0604020202020204" pitchFamily="34" charset="0"/>
              </a:rPr>
              <a:t>of </a:t>
            </a:r>
            <a:r>
              <a:rPr lang="cs-CZ" altLang="cs-CZ" sz="2200" dirty="0" err="1">
                <a:latin typeface="Arial" panose="020B0604020202020204" pitchFamily="34" charset="0"/>
              </a:rPr>
              <a:t>how</a:t>
            </a:r>
            <a:r>
              <a:rPr lang="cs-CZ" altLang="cs-CZ" sz="2200" dirty="0">
                <a:latin typeface="Arial" panose="020B0604020202020204" pitchFamily="34" charset="0"/>
              </a:rPr>
              <a:t> </a:t>
            </a:r>
            <a:r>
              <a:rPr lang="en-US" altLang="cs-CZ" sz="2200" dirty="0">
                <a:latin typeface="Arial" panose="020B0604020202020204" pitchFamily="34" charset="0"/>
              </a:rPr>
              <a:t>part of the vision will be achieved.</a:t>
            </a: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16876193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a:t>
            </a:r>
            <a:r>
              <a:rPr lang="cs-CZ" b="1" dirty="0" err="1">
                <a:latin typeface="Arial" pitchFamily="34" charset="0"/>
                <a:cs typeface="Arial" pitchFamily="34" charset="0"/>
              </a:rPr>
              <a:t>Process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MISSION AND VISION EXAMPLE</a:t>
            </a:r>
          </a:p>
        </p:txBody>
      </p:sp>
      <p:sp>
        <p:nvSpPr>
          <p:cNvPr id="3079" name="TextovéPole 10"/>
          <p:cNvSpPr txBox="1">
            <a:spLocks noChangeArrowheads="1"/>
          </p:cNvSpPr>
          <p:nvPr/>
        </p:nvSpPr>
        <p:spPr bwMode="auto">
          <a:xfrm>
            <a:off x="503238" y="1512044"/>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err="1">
                <a:latin typeface="Arial" panose="020B0604020202020204" pitchFamily="34" charset="0"/>
              </a:rPr>
              <a:t>Kofola</a:t>
            </a:r>
            <a:r>
              <a:rPr lang="en-US" altLang="cs-CZ" sz="2200" dirty="0">
                <a:latin typeface="Arial" panose="020B0604020202020204" pitchFamily="34" charset="0"/>
              </a:rPr>
              <a:t> Group's vision is to enthusiastically create attractive brand</a:t>
            </a:r>
            <a:r>
              <a:rPr lang="cs-CZ" altLang="cs-CZ" sz="2200" dirty="0">
                <a:latin typeface="Arial" panose="020B0604020202020204" pitchFamily="34" charset="0"/>
              </a:rPr>
              <a:t>s of</a:t>
            </a:r>
            <a:r>
              <a:rPr lang="en-US" altLang="cs-CZ" sz="2200" dirty="0">
                <a:latin typeface="Arial" panose="020B0604020202020204" pitchFamily="34" charset="0"/>
              </a:rPr>
              <a:t> beverages, which will offer the consumer such functional and emotional value that </a:t>
            </a:r>
            <a:r>
              <a:rPr lang="cs-CZ" altLang="cs-CZ" sz="2200" dirty="0" err="1">
                <a:latin typeface="Arial" panose="020B0604020202020204" pitchFamily="34" charset="0"/>
              </a:rPr>
              <a:t>it</a:t>
            </a:r>
            <a:r>
              <a:rPr lang="cs-CZ" altLang="cs-CZ" sz="2200" dirty="0">
                <a:latin typeface="Arial" panose="020B0604020202020204" pitchFamily="34" charset="0"/>
              </a:rPr>
              <a:t> </a:t>
            </a:r>
            <a:r>
              <a:rPr lang="cs-CZ" altLang="cs-CZ" sz="2200" dirty="0" err="1">
                <a:latin typeface="Arial" panose="020B0604020202020204" pitchFamily="34" charset="0"/>
              </a:rPr>
              <a:t>will</a:t>
            </a:r>
            <a:r>
              <a:rPr lang="cs-CZ" altLang="cs-CZ" sz="2200" dirty="0">
                <a:latin typeface="Arial" panose="020B0604020202020204" pitchFamily="34" charset="0"/>
              </a:rPr>
              <a:t> </a:t>
            </a:r>
            <a:r>
              <a:rPr lang="en-US" altLang="cs-CZ" sz="2200" dirty="0">
                <a:latin typeface="Arial" panose="020B0604020202020204" pitchFamily="34" charset="0"/>
              </a:rPr>
              <a:t>become an important part of </a:t>
            </a:r>
            <a:r>
              <a:rPr lang="cs-CZ" altLang="cs-CZ" sz="2200" dirty="0" err="1">
                <a:latin typeface="Arial" panose="020B0604020202020204" pitchFamily="34" charset="0"/>
              </a:rPr>
              <a:t>their</a:t>
            </a:r>
            <a:r>
              <a:rPr lang="cs-CZ" altLang="cs-CZ" sz="2200" dirty="0">
                <a:latin typeface="Arial" panose="020B0604020202020204" pitchFamily="34" charset="0"/>
              </a:rPr>
              <a:t> </a:t>
            </a:r>
            <a:r>
              <a:rPr lang="en-US" altLang="cs-CZ" sz="2200" dirty="0">
                <a:latin typeface="Arial" panose="020B0604020202020204" pitchFamily="34" charset="0"/>
              </a:rPr>
              <a:t>life</a:t>
            </a:r>
            <a:r>
              <a:rPr lang="cs-CZ" altLang="cs-CZ" sz="2200" dirty="0">
                <a:latin typeface="Arial" panose="020B0604020202020204" pitchFamily="34" charset="0"/>
              </a:rPr>
              <a:t>.</a:t>
            </a: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en-US" altLang="cs-CZ" sz="2200" dirty="0" err="1">
                <a:latin typeface="Arial" panose="020B0604020202020204" pitchFamily="34" charset="0"/>
              </a:rPr>
              <a:t>Kofola</a:t>
            </a:r>
            <a:r>
              <a:rPr lang="en-US" altLang="cs-CZ" sz="2200" dirty="0">
                <a:latin typeface="Arial" panose="020B0604020202020204" pitchFamily="34" charset="0"/>
              </a:rPr>
              <a:t> Group's mission is to be the preferred choice for customers, employees and shareholders. By </a:t>
            </a:r>
            <a:r>
              <a:rPr lang="cs-CZ" altLang="cs-CZ" sz="2200" dirty="0">
                <a:latin typeface="Arial" panose="020B0604020202020204" pitchFamily="34" charset="0"/>
              </a:rPr>
              <a:t>2020</a:t>
            </a:r>
            <a:r>
              <a:rPr lang="en-US" altLang="cs-CZ" sz="2200" dirty="0">
                <a:latin typeface="Arial" panose="020B0604020202020204" pitchFamily="34" charset="0"/>
              </a:rPr>
              <a:t> we want to be the overall "number two" on soft drinks market in the Czech Republic, Slovak Republic and Poland. Our goal is to have </a:t>
            </a:r>
            <a:r>
              <a:rPr lang="cs-CZ" altLang="cs-CZ" sz="2200" dirty="0">
                <a:latin typeface="Arial" panose="020B0604020202020204" pitchFamily="34" charset="0"/>
              </a:rPr>
              <a:t>a </a:t>
            </a:r>
            <a:r>
              <a:rPr lang="cs-CZ" altLang="cs-CZ" sz="2200" dirty="0" err="1">
                <a:latin typeface="Arial" panose="020B0604020202020204" pitchFamily="34" charset="0"/>
              </a:rPr>
              <a:t>brand</a:t>
            </a:r>
            <a:r>
              <a:rPr lang="cs-CZ" altLang="cs-CZ" sz="2200" dirty="0">
                <a:latin typeface="Arial" panose="020B0604020202020204" pitchFamily="34" charset="0"/>
              </a:rPr>
              <a:t> in </a:t>
            </a:r>
            <a:r>
              <a:rPr lang="en-US" altLang="cs-CZ" sz="2200" dirty="0">
                <a:latin typeface="Arial" panose="020B0604020202020204" pitchFamily="34" charset="0"/>
              </a:rPr>
              <a:t>each of these countries in the segment</a:t>
            </a:r>
            <a:r>
              <a:rPr lang="cs-CZ" altLang="cs-CZ" sz="2200" dirty="0">
                <a:latin typeface="Arial" panose="020B0604020202020204" pitchFamily="34" charset="0"/>
              </a:rPr>
              <a:t> of</a:t>
            </a:r>
            <a:r>
              <a:rPr lang="en-US" altLang="cs-CZ" sz="2200" dirty="0">
                <a:latin typeface="Arial" panose="020B0604020202020204" pitchFamily="34" charset="0"/>
              </a:rPr>
              <a:t> cola drinks and water that will be on the 1st or 2nd position in these segments. In other categories to be </a:t>
            </a:r>
            <a:r>
              <a:rPr lang="cs-CZ" altLang="cs-CZ" sz="2200" dirty="0" err="1">
                <a:latin typeface="Arial" panose="020B0604020202020204" pitchFamily="34" charset="0"/>
              </a:rPr>
              <a:t>within</a:t>
            </a:r>
            <a:r>
              <a:rPr lang="cs-CZ" altLang="cs-CZ" sz="2200" dirty="0">
                <a:latin typeface="Arial" panose="020B0604020202020204" pitchFamily="34" charset="0"/>
              </a:rPr>
              <a:t>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en-US" altLang="cs-CZ" sz="2200" dirty="0">
                <a:latin typeface="Arial" panose="020B0604020202020204" pitchFamily="34" charset="0"/>
              </a:rPr>
              <a:t>third place.</a:t>
            </a:r>
            <a:endParaRPr lang="cs-CZ" altLang="cs-CZ" sz="2200" dirty="0">
              <a:latin typeface="Arial" panose="020B0604020202020204" pitchFamily="34" charset="0"/>
            </a:endParaRP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cs-CZ" altLang="cs-CZ" sz="2200" dirty="0">
                <a:latin typeface="Arial" panose="020B0604020202020204" pitchFamily="34" charset="0"/>
              </a:rPr>
              <a:t>On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cs-CZ" altLang="cs-CZ" sz="2200" dirty="0" err="1">
                <a:latin typeface="Arial" panose="020B0604020202020204" pitchFamily="34" charset="0"/>
              </a:rPr>
              <a:t>other</a:t>
            </a:r>
            <a:r>
              <a:rPr lang="cs-CZ" altLang="cs-CZ" sz="2200" dirty="0">
                <a:latin typeface="Arial" panose="020B0604020202020204" pitchFamily="34" charset="0"/>
              </a:rPr>
              <a:t> hand </a:t>
            </a:r>
            <a:r>
              <a:rPr lang="cs-CZ" altLang="cs-CZ" sz="2200" dirty="0">
                <a:latin typeface="Arial" panose="020B0604020202020204" pitchFamily="34" charset="0"/>
                <a:hlinkClick r:id="rId2"/>
              </a:rPr>
              <a:t>Coca-Cola</a:t>
            </a:r>
            <a:r>
              <a:rPr lang="cs-CZ" altLang="cs-CZ" sz="2200" dirty="0">
                <a:latin typeface="Arial" panose="020B0604020202020204" pitchFamily="34" charset="0"/>
              </a:rPr>
              <a:t>. </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38616527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a:t>
            </a:r>
            <a:r>
              <a:rPr lang="cs-CZ" b="1" dirty="0" err="1">
                <a:latin typeface="Arial" pitchFamily="34" charset="0"/>
                <a:cs typeface="Arial" pitchFamily="34" charset="0"/>
              </a:rPr>
              <a:t>Process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COMPANY MISSION STATEMENTS</a:t>
            </a:r>
          </a:p>
        </p:txBody>
      </p:sp>
      <p:sp>
        <p:nvSpPr>
          <p:cNvPr id="3079" name="TextovéPole 10"/>
          <p:cNvSpPr txBox="1">
            <a:spLocks noChangeArrowheads="1"/>
          </p:cNvSpPr>
          <p:nvPr/>
        </p:nvSpPr>
        <p:spPr bwMode="auto">
          <a:xfrm>
            <a:off x="503238" y="1512044"/>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Apple</a:t>
            </a:r>
            <a:r>
              <a:rPr lang="en-US" altLang="cs-CZ" sz="2200" dirty="0">
                <a:latin typeface="Arial" panose="020B0604020202020204" pitchFamily="34" charset="0"/>
              </a:rPr>
              <a:t> is committed to bringing the best personal computing experience to students, educators, creative professionals and consumers around the world through its innovative hardware, software and Internet offerings.</a:t>
            </a:r>
          </a:p>
          <a:p>
            <a:pPr marL="285750" indent="-285750" eaLnBrk="1" hangingPunct="1">
              <a:spcBef>
                <a:spcPct val="0"/>
              </a:spcBef>
              <a:defRPr/>
            </a:pPr>
            <a:r>
              <a:rPr lang="en-US" altLang="cs-CZ" sz="2200" b="1" dirty="0">
                <a:latin typeface="Arial" panose="020B0604020202020204" pitchFamily="34" charset="0"/>
              </a:rPr>
              <a:t>Dell’s</a:t>
            </a:r>
            <a:r>
              <a:rPr lang="en-US" altLang="cs-CZ" sz="2200" dirty="0">
                <a:latin typeface="Arial" panose="020B0604020202020204" pitchFamily="34" charset="0"/>
              </a:rPr>
              <a:t> mission is to be the most successful computer company in the world at delivering the best customer experience in markets we serve.</a:t>
            </a:r>
          </a:p>
          <a:p>
            <a:pPr marL="285750" indent="-285750" eaLnBrk="1" hangingPunct="1">
              <a:spcBef>
                <a:spcPct val="0"/>
              </a:spcBef>
              <a:defRPr/>
            </a:pPr>
            <a:r>
              <a:rPr lang="en-US" altLang="cs-CZ" sz="2200" b="1" dirty="0">
                <a:latin typeface="Arial" panose="020B0604020202020204" pitchFamily="34" charset="0"/>
              </a:rPr>
              <a:t>Facebook’s</a:t>
            </a:r>
            <a:r>
              <a:rPr lang="en-US" altLang="cs-CZ" sz="2200" dirty="0">
                <a:latin typeface="Arial" panose="020B0604020202020204" pitchFamily="34" charset="0"/>
              </a:rPr>
              <a:t> mission is to give people the power to share and make the world more open and connected.</a:t>
            </a:r>
          </a:p>
          <a:p>
            <a:pPr marL="285750" indent="-285750" eaLnBrk="1" hangingPunct="1">
              <a:spcBef>
                <a:spcPct val="0"/>
              </a:spcBef>
              <a:defRPr/>
            </a:pPr>
            <a:r>
              <a:rPr lang="en-US" altLang="cs-CZ" sz="2200" b="1" dirty="0">
                <a:latin typeface="Arial" panose="020B0604020202020204" pitchFamily="34" charset="0"/>
              </a:rPr>
              <a:t>Google’s</a:t>
            </a:r>
            <a:r>
              <a:rPr lang="en-US" altLang="cs-CZ" sz="2200" dirty="0">
                <a:latin typeface="Arial" panose="020B0604020202020204" pitchFamily="34" charset="0"/>
              </a:rPr>
              <a:t> mission is to organize the world‘s information and make it universally accessible and useful.</a:t>
            </a:r>
          </a:p>
          <a:p>
            <a:pPr marL="285750" indent="-285750" eaLnBrk="1" hangingPunct="1">
              <a:spcBef>
                <a:spcPct val="0"/>
              </a:spcBef>
              <a:defRPr/>
            </a:pPr>
            <a:r>
              <a:rPr lang="en-US" altLang="cs-CZ" sz="2200" b="1" dirty="0">
                <a:latin typeface="Arial" panose="020B0604020202020204" pitchFamily="34" charset="0"/>
              </a:rPr>
              <a:t>Microsoft’s</a:t>
            </a:r>
            <a:r>
              <a:rPr lang="en-US" altLang="cs-CZ" sz="2200" dirty="0">
                <a:latin typeface="Arial" panose="020B0604020202020204" pitchFamily="34" charset="0"/>
              </a:rPr>
              <a:t> mission is to enable people and businesses throughout the world to realize their full potential.</a:t>
            </a:r>
          </a:p>
          <a:p>
            <a:pPr marL="285750" indent="-285750" eaLnBrk="1" hangingPunct="1">
              <a:spcBef>
                <a:spcPct val="0"/>
              </a:spcBef>
              <a:defRPr/>
            </a:pPr>
            <a:r>
              <a:rPr lang="en-US" altLang="cs-CZ" sz="2200" b="1" dirty="0">
                <a:latin typeface="Arial" panose="020B0604020202020204" pitchFamily="34" charset="0"/>
              </a:rPr>
              <a:t>Skype’s </a:t>
            </a:r>
            <a:r>
              <a:rPr lang="en-US" altLang="cs-CZ" sz="2200" dirty="0">
                <a:latin typeface="Arial" panose="020B0604020202020204" pitchFamily="34" charset="0"/>
              </a:rPr>
              <a:t>mission is to be the fabric of real-time communication on the web.</a:t>
            </a:r>
          </a:p>
        </p:txBody>
      </p:sp>
    </p:spTree>
    <p:extLst>
      <p:ext uri="{BB962C8B-B14F-4D97-AF65-F5344CB8AC3E}">
        <p14:creationId xmlns:p14="http://schemas.microsoft.com/office/powerpoint/2010/main" val="16868024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a:t>
            </a:r>
            <a:r>
              <a:rPr lang="cs-CZ" b="1" dirty="0" err="1">
                <a:latin typeface="Arial" pitchFamily="34" charset="0"/>
                <a:cs typeface="Arial" pitchFamily="34" charset="0"/>
              </a:rPr>
              <a:t>Process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SOLUTION</a:t>
            </a:r>
            <a:r>
              <a:rPr lang="en-US" altLang="cs-CZ" sz="2400" b="1" dirty="0">
                <a:latin typeface="Arial" panose="020B0604020202020204" pitchFamily="34" charset="0"/>
              </a:rPr>
              <a:t>? COMPROMISE! </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The solution is to compromise. Let's define a long-term vision of the company and</a:t>
            </a:r>
            <a:r>
              <a:rPr lang="cs-CZ" altLang="cs-CZ" sz="2200" dirty="0">
                <a:latin typeface="Arial" panose="020B0604020202020204" pitchFamily="34" charset="0"/>
              </a:rPr>
              <a:t> </a:t>
            </a:r>
            <a:r>
              <a:rPr lang="cs-CZ" altLang="cs-CZ" sz="2200" dirty="0" err="1">
                <a:latin typeface="Arial" panose="020B0604020202020204" pitchFamily="34" charset="0"/>
              </a:rPr>
              <a:t>then</a:t>
            </a:r>
            <a:r>
              <a:rPr lang="cs-CZ" altLang="cs-CZ" sz="2200" dirty="0">
                <a:latin typeface="Arial" panose="020B0604020202020204" pitchFamily="34" charset="0"/>
              </a:rPr>
              <a:t> </a:t>
            </a:r>
            <a:r>
              <a:rPr lang="en-US" altLang="cs-CZ" sz="2200" dirty="0">
                <a:latin typeface="Arial" panose="020B0604020202020204" pitchFamily="34" charset="0"/>
              </a:rPr>
              <a:t>create it's mission.</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Justify the existence of the company.</a:t>
            </a:r>
          </a:p>
          <a:p>
            <a:pPr marL="285750" indent="-285750" eaLnBrk="1" hangingPunct="1">
              <a:spcBef>
                <a:spcPct val="0"/>
              </a:spcBef>
              <a:defRPr/>
            </a:pPr>
            <a:r>
              <a:rPr lang="en-US" altLang="cs-CZ" sz="2200" dirty="0">
                <a:latin typeface="Arial" panose="020B0604020202020204" pitchFamily="34" charset="0"/>
              </a:rPr>
              <a:t>Questions: Who is our customer? What </a:t>
            </a:r>
            <a:r>
              <a:rPr lang="cs-CZ" altLang="cs-CZ" sz="2200" dirty="0">
                <a:latin typeface="Arial" panose="020B0604020202020204" pitchFamily="34" charset="0"/>
              </a:rPr>
              <a:t>do </a:t>
            </a:r>
            <a:r>
              <a:rPr lang="cs-CZ" altLang="cs-CZ" sz="2200" dirty="0" err="1">
                <a:latin typeface="Arial" panose="020B0604020202020204" pitchFamily="34" charset="0"/>
              </a:rPr>
              <a:t>they</a:t>
            </a:r>
            <a:r>
              <a:rPr lang="cs-CZ" altLang="cs-CZ" sz="2200" dirty="0">
                <a:latin typeface="Arial" panose="020B0604020202020204" pitchFamily="34" charset="0"/>
              </a:rPr>
              <a:t> </a:t>
            </a:r>
            <a:r>
              <a:rPr lang="en-US" altLang="cs-CZ" sz="2200" dirty="0">
                <a:latin typeface="Arial" panose="020B0604020202020204" pitchFamily="34" charset="0"/>
              </a:rPr>
              <a:t>want? </a:t>
            </a:r>
            <a:r>
              <a:rPr lang="cs-CZ" altLang="cs-CZ" sz="2200" dirty="0">
                <a:latin typeface="Arial" panose="020B0604020202020204" pitchFamily="34" charset="0"/>
              </a:rPr>
              <a:t>Do w</a:t>
            </a:r>
            <a:r>
              <a:rPr lang="en-US" altLang="cs-CZ" sz="2200" dirty="0">
                <a:latin typeface="Arial" panose="020B0604020202020204" pitchFamily="34" charset="0"/>
              </a:rPr>
              <a:t>e produce it for </a:t>
            </a:r>
            <a:r>
              <a:rPr lang="cs-CZ" altLang="cs-CZ" sz="2200" dirty="0" err="1">
                <a:latin typeface="Arial" panose="020B0604020202020204" pitchFamily="34" charset="0"/>
              </a:rPr>
              <a:t>them</a:t>
            </a:r>
            <a:r>
              <a:rPr lang="en-US" altLang="cs-CZ" sz="2200" dirty="0">
                <a:latin typeface="Arial" panose="020B0604020202020204" pitchFamily="34" charset="0"/>
              </a:rPr>
              <a:t>? What should we </a:t>
            </a:r>
            <a:r>
              <a:rPr lang="cs-CZ" altLang="cs-CZ" sz="2200" dirty="0">
                <a:latin typeface="Arial" panose="020B0604020202020204" pitchFamily="34" charset="0"/>
              </a:rPr>
              <a:t>do</a:t>
            </a:r>
            <a:r>
              <a:rPr lang="en-US" altLang="cs-CZ" sz="2200" dirty="0">
                <a:latin typeface="Arial" panose="020B0604020202020204" pitchFamily="34" charset="0"/>
              </a:rPr>
              <a:t>? </a:t>
            </a:r>
            <a:r>
              <a:rPr lang="cs-CZ" altLang="cs-CZ" sz="2200" dirty="0">
                <a:latin typeface="Arial" panose="020B0604020202020204" pitchFamily="34" charset="0"/>
              </a:rPr>
              <a:t>Are </a:t>
            </a:r>
            <a:r>
              <a:rPr lang="cs-CZ" altLang="cs-CZ" sz="2200" dirty="0" err="1">
                <a:latin typeface="Arial" panose="020B0604020202020204" pitchFamily="34" charset="0"/>
              </a:rPr>
              <a:t>we</a:t>
            </a:r>
            <a:r>
              <a:rPr lang="en-US" altLang="cs-CZ" sz="2200" dirty="0">
                <a:latin typeface="Arial" panose="020B0604020202020204" pitchFamily="34" charset="0"/>
              </a:rPr>
              <a:t> doing things correctly (efficiently)?</a:t>
            </a:r>
          </a:p>
          <a:p>
            <a:pPr marL="285750" indent="-285750" eaLnBrk="1" hangingPunct="1">
              <a:spcBef>
                <a:spcPct val="0"/>
              </a:spcBef>
              <a:defRPr/>
            </a:pPr>
            <a:r>
              <a:rPr lang="en-US" altLang="cs-CZ" sz="2200" dirty="0">
                <a:latin typeface="Arial" panose="020B0604020202020204" pitchFamily="34" charset="0"/>
              </a:rPr>
              <a:t>The mission is made up of five elements - history, current preferences of owners and managers, market environment, firms resources (specify </a:t>
            </a:r>
            <a:r>
              <a:rPr lang="cs-CZ" altLang="cs-CZ" sz="2200" dirty="0" err="1">
                <a:latin typeface="Arial" panose="020B0604020202020204" pitchFamily="34" charset="0"/>
              </a:rPr>
              <a:t>if</a:t>
            </a:r>
            <a:r>
              <a:rPr lang="cs-CZ" altLang="cs-CZ" sz="2200" dirty="0">
                <a:latin typeface="Arial" panose="020B0604020202020204" pitchFamily="34" charset="0"/>
              </a:rPr>
              <a:t>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cs-CZ" altLang="cs-CZ" sz="2200" dirty="0" err="1">
                <a:latin typeface="Arial" panose="020B0604020202020204" pitchFamily="34" charset="0"/>
              </a:rPr>
              <a:t>mission</a:t>
            </a:r>
            <a:r>
              <a:rPr lang="cs-CZ" altLang="cs-CZ" sz="2200" dirty="0">
                <a:latin typeface="Arial" panose="020B0604020202020204" pitchFamily="34" charset="0"/>
              </a:rPr>
              <a:t> </a:t>
            </a:r>
            <a:r>
              <a:rPr lang="en-US" altLang="cs-CZ" sz="2200" dirty="0">
                <a:latin typeface="Arial" panose="020B0604020202020204" pitchFamily="34" charset="0"/>
              </a:rPr>
              <a:t>is </a:t>
            </a:r>
            <a:r>
              <a:rPr lang="cs-CZ" altLang="cs-CZ" sz="2200" dirty="0" err="1">
                <a:latin typeface="Arial" panose="020B0604020202020204" pitchFamily="34" charset="0"/>
              </a:rPr>
              <a:t>achievable</a:t>
            </a:r>
            <a:r>
              <a:rPr lang="en-US" altLang="cs-CZ" sz="2200" dirty="0">
                <a:latin typeface="Arial" panose="020B0604020202020204" pitchFamily="34" charset="0"/>
              </a:rPr>
              <a:t>) and distinctive competencies (</a:t>
            </a:r>
            <a:r>
              <a:rPr lang="en-US" altLang="cs-CZ" sz="2200" dirty="0" err="1">
                <a:latin typeface="Arial" panose="020B0604020202020204" pitchFamily="34" charset="0"/>
              </a:rPr>
              <a:t>i</a:t>
            </a:r>
            <a:r>
              <a:rPr lang="cs-CZ" altLang="cs-CZ" sz="2200" dirty="0">
                <a:latin typeface="Arial" panose="020B0604020202020204" pitchFamily="34" charset="0"/>
              </a:rPr>
              <a:t>.</a:t>
            </a:r>
            <a:r>
              <a:rPr lang="en-US" altLang="cs-CZ" sz="2200" dirty="0">
                <a:latin typeface="Arial" panose="020B0604020202020204" pitchFamily="34" charset="0"/>
              </a:rPr>
              <a:t>e. </a:t>
            </a:r>
            <a:r>
              <a:rPr lang="cs-CZ" altLang="cs-CZ" sz="2200" dirty="0">
                <a:latin typeface="Arial" panose="020B0604020202020204" pitchFamily="34" charset="0"/>
              </a:rPr>
              <a:t>w</a:t>
            </a:r>
            <a:r>
              <a:rPr lang="en-US" altLang="cs-CZ" sz="2200" dirty="0">
                <a:latin typeface="Arial" panose="020B0604020202020204" pitchFamily="34" charset="0"/>
              </a:rPr>
              <a:t>hat the company can do best).</a:t>
            </a:r>
            <a:r>
              <a:rPr lang="cs-CZ" altLang="cs-CZ" sz="2200" dirty="0">
                <a:latin typeface="Arial" panose="020B0604020202020204" pitchFamily="34" charset="0"/>
              </a:rPr>
              <a:t> </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3067454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a:t>
            </a:r>
            <a:r>
              <a:rPr lang="cs-CZ" b="1" dirty="0" err="1">
                <a:latin typeface="Arial" pitchFamily="34" charset="0"/>
                <a:cs typeface="Arial" pitchFamily="34" charset="0"/>
              </a:rPr>
              <a:t>Process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COMPANY MISSION</a:t>
            </a:r>
          </a:p>
        </p:txBody>
      </p:sp>
      <p:sp>
        <p:nvSpPr>
          <p:cNvPr id="3079" name="TextovéPole 10"/>
          <p:cNvSpPr txBox="1">
            <a:spLocks noChangeArrowheads="1"/>
          </p:cNvSpPr>
          <p:nvPr/>
        </p:nvSpPr>
        <p:spPr bwMode="auto">
          <a:xfrm>
            <a:off x="503238" y="1512044"/>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It is good to concentrate on a limited number of targets.</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Mission should emphasize the main policy and primary value of the company.</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cs-CZ" altLang="cs-CZ" sz="2200" dirty="0" err="1">
                <a:latin typeface="Arial" panose="020B0604020202020204" pitchFamily="34" charset="0"/>
              </a:rPr>
              <a:t>It</a:t>
            </a:r>
            <a:r>
              <a:rPr lang="cs-CZ" altLang="cs-CZ" sz="2200" dirty="0">
                <a:latin typeface="Arial" panose="020B0604020202020204" pitchFamily="34" charset="0"/>
              </a:rPr>
              <a:t> </a:t>
            </a:r>
            <a:r>
              <a:rPr lang="en-US" altLang="cs-CZ" sz="2200" dirty="0">
                <a:latin typeface="Arial" panose="020B0604020202020204" pitchFamily="34" charset="0"/>
              </a:rPr>
              <a:t>must be clearly defined where the company will operate - the industry competencies, market segments or geographic range.</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cs-CZ" altLang="cs-CZ" sz="2200" dirty="0">
                <a:latin typeface="Arial" panose="020B0604020202020204" pitchFamily="34" charset="0"/>
              </a:rPr>
              <a:t>A </a:t>
            </a:r>
            <a:r>
              <a:rPr lang="en-US" altLang="cs-CZ" sz="2200" dirty="0">
                <a:latin typeface="Arial" panose="020B0604020202020204" pitchFamily="34" charset="0"/>
              </a:rPr>
              <a:t>company</a:t>
            </a:r>
            <a:r>
              <a:rPr lang="cs-CZ" altLang="cs-CZ" sz="2200" dirty="0">
                <a:latin typeface="Arial" panose="020B0604020202020204" pitchFamily="34" charset="0"/>
              </a:rPr>
              <a:t> </a:t>
            </a:r>
            <a:r>
              <a:rPr lang="cs-CZ" altLang="cs-CZ" sz="2200" dirty="0" err="1">
                <a:latin typeface="Arial" panose="020B0604020202020204" pitchFamily="34" charset="0"/>
              </a:rPr>
              <a:t>always</a:t>
            </a:r>
            <a:r>
              <a:rPr lang="cs-CZ" altLang="cs-CZ" sz="2200" dirty="0">
                <a:latin typeface="Arial" panose="020B0604020202020204" pitchFamily="34" charset="0"/>
              </a:rPr>
              <a:t> has a</a:t>
            </a:r>
            <a:r>
              <a:rPr lang="en-US" altLang="cs-CZ" sz="2200" dirty="0">
                <a:latin typeface="Arial" panose="020B0604020202020204" pitchFamily="34" charset="0"/>
              </a:rPr>
              <a:t> mission, whatever its definition. </a:t>
            </a:r>
            <a:r>
              <a:rPr lang="cs-CZ" altLang="cs-CZ" sz="2200" dirty="0" err="1">
                <a:latin typeface="Arial" panose="020B0604020202020204" pitchFamily="34" charset="0"/>
              </a:rPr>
              <a:t>Realizing</a:t>
            </a:r>
            <a:r>
              <a:rPr lang="cs-CZ" altLang="cs-CZ" sz="2200" dirty="0">
                <a:latin typeface="Arial" panose="020B0604020202020204" pitchFamily="34" charset="0"/>
              </a:rPr>
              <a:t> </a:t>
            </a:r>
            <a:r>
              <a:rPr lang="cs-CZ" altLang="cs-CZ" sz="2200" dirty="0" err="1">
                <a:latin typeface="Arial" panose="020B0604020202020204" pitchFamily="34" charset="0"/>
              </a:rPr>
              <a:t>we</a:t>
            </a:r>
            <a:r>
              <a:rPr lang="cs-CZ" altLang="cs-CZ" sz="2200" dirty="0">
                <a:latin typeface="Arial" panose="020B0604020202020204" pitchFamily="34" charset="0"/>
              </a:rPr>
              <a:t> </a:t>
            </a:r>
            <a:r>
              <a:rPr lang="cs-CZ" altLang="cs-CZ" sz="2200" dirty="0" err="1">
                <a:latin typeface="Arial" panose="020B0604020202020204" pitchFamily="34" charset="0"/>
              </a:rPr>
              <a:t>have</a:t>
            </a:r>
            <a:r>
              <a:rPr lang="cs-CZ" altLang="cs-CZ" sz="2200" dirty="0">
                <a:latin typeface="Arial" panose="020B0604020202020204" pitchFamily="34" charset="0"/>
              </a:rPr>
              <a:t> </a:t>
            </a:r>
            <a:r>
              <a:rPr lang="cs-CZ" altLang="cs-CZ" sz="2200" dirty="0" err="1">
                <a:latin typeface="Arial" panose="020B0604020202020204" pitchFamily="34" charset="0"/>
              </a:rPr>
              <a:t>it</a:t>
            </a:r>
            <a:r>
              <a:rPr lang="cs-CZ" altLang="cs-CZ" sz="2200" dirty="0">
                <a:latin typeface="Arial" panose="020B0604020202020204" pitchFamily="34" charset="0"/>
              </a:rPr>
              <a:t> </a:t>
            </a:r>
            <a:r>
              <a:rPr lang="en-US" altLang="cs-CZ" sz="2200" dirty="0">
                <a:latin typeface="Arial" panose="020B0604020202020204" pitchFamily="34" charset="0"/>
              </a:rPr>
              <a:t>is but the beginning of creation </a:t>
            </a:r>
            <a:r>
              <a:rPr lang="cs-CZ" altLang="cs-CZ" sz="2200" dirty="0">
                <a:latin typeface="Arial" panose="020B0604020202020204" pitchFamily="34" charset="0"/>
              </a:rPr>
              <a:t>of </a:t>
            </a:r>
            <a:r>
              <a:rPr lang="en-US" altLang="cs-CZ" sz="2200" dirty="0">
                <a:latin typeface="Arial" panose="020B0604020202020204" pitchFamily="34" charset="0"/>
              </a:rPr>
              <a:t>STRATEGY!</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20710376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a:t>
            </a:r>
            <a:r>
              <a:rPr lang="cs-CZ" b="1" dirty="0" err="1">
                <a:latin typeface="Arial" pitchFamily="34" charset="0"/>
                <a:cs typeface="Arial" pitchFamily="34" charset="0"/>
              </a:rPr>
              <a:t>Process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4 PLANNING</a:t>
            </a:r>
          </a:p>
        </p:txBody>
      </p:sp>
      <p:sp>
        <p:nvSpPr>
          <p:cNvPr id="3079" name="TextovéPole 10"/>
          <p:cNvSpPr txBox="1">
            <a:spLocks noChangeArrowheads="1"/>
          </p:cNvSpPr>
          <p:nvPr/>
        </p:nvSpPr>
        <p:spPr bwMode="auto">
          <a:xfrm>
            <a:off x="503238" y="1512044"/>
            <a:ext cx="8477250"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Planning is the process of defining a rational objectives and indicate ways in which these objectives </a:t>
            </a:r>
            <a:r>
              <a:rPr lang="cs-CZ" altLang="cs-CZ" sz="2200" dirty="0" err="1">
                <a:latin typeface="Arial" panose="020B0604020202020204" pitchFamily="34" charset="0"/>
              </a:rPr>
              <a:t>can</a:t>
            </a:r>
            <a:r>
              <a:rPr lang="cs-CZ" altLang="cs-CZ" sz="2200" dirty="0">
                <a:latin typeface="Arial" panose="020B0604020202020204" pitchFamily="34" charset="0"/>
              </a:rPr>
              <a:t> </a:t>
            </a:r>
            <a:r>
              <a:rPr lang="en-US" altLang="cs-CZ" sz="2200" dirty="0">
                <a:latin typeface="Arial" panose="020B0604020202020204" pitchFamily="34" charset="0"/>
              </a:rPr>
              <a:t>be achieved. </a:t>
            </a:r>
            <a:endParaRPr lang="cs-CZ" altLang="cs-CZ" sz="2200" dirty="0">
              <a:latin typeface="Arial" panose="020B0604020202020204" pitchFamily="34" charset="0"/>
            </a:endParaRP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It is the initial stage of the process of adapting the behavior of the company to changes in its environment (enterprise = open, dynamic system with </a:t>
            </a:r>
            <a:r>
              <a:rPr lang="cs-CZ" altLang="cs-CZ" sz="2200" dirty="0" err="1">
                <a:latin typeface="Arial" panose="020B0604020202020204" pitchFamily="34" charset="0"/>
              </a:rPr>
              <a:t>target-based</a:t>
            </a:r>
            <a:r>
              <a:rPr lang="cs-CZ" altLang="cs-CZ" sz="2200" dirty="0">
                <a:latin typeface="Arial" panose="020B0604020202020204" pitchFamily="34" charset="0"/>
              </a:rPr>
              <a:t> </a:t>
            </a:r>
            <a:r>
              <a:rPr lang="cs-CZ" altLang="cs-CZ" sz="2200" dirty="0" err="1">
                <a:latin typeface="Arial" panose="020B0604020202020204" pitchFamily="34" charset="0"/>
              </a:rPr>
              <a:t>behavior</a:t>
            </a:r>
            <a:r>
              <a:rPr lang="en-US" altLang="cs-CZ" sz="2200" dirty="0">
                <a:latin typeface="Arial" panose="020B0604020202020204" pitchFamily="34" charset="0"/>
              </a:rPr>
              <a:t>).</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plan is based on the following two categories:</a:t>
            </a:r>
          </a:p>
          <a:p>
            <a:pPr marL="1028700" lvl="1" eaLnBrk="1" hangingPunct="1">
              <a:spcBef>
                <a:spcPct val="0"/>
              </a:spcBef>
              <a:defRPr/>
            </a:pPr>
            <a:r>
              <a:rPr lang="en-US" altLang="cs-CZ" sz="2000" dirty="0">
                <a:latin typeface="Arial" panose="020B0604020202020204" pitchFamily="34" charset="0"/>
              </a:rPr>
              <a:t>Visions - identify the basic functions of the company, its mission and business sense.</a:t>
            </a:r>
          </a:p>
          <a:p>
            <a:pPr marL="1028700" lvl="1" eaLnBrk="1" hangingPunct="1">
              <a:spcBef>
                <a:spcPct val="0"/>
              </a:spcBef>
              <a:defRPr/>
            </a:pPr>
            <a:r>
              <a:rPr lang="en-US" altLang="cs-CZ" sz="2000" dirty="0">
                <a:latin typeface="Arial" panose="020B0604020202020204" pitchFamily="34" charset="0"/>
              </a:rPr>
              <a:t>Strategic objectives - represent the final status, </a:t>
            </a:r>
            <a:r>
              <a:rPr lang="cs-CZ" altLang="cs-CZ" sz="2000" dirty="0" err="1">
                <a:latin typeface="Arial" panose="020B0604020202020204" pitchFamily="34" charset="0"/>
              </a:rPr>
              <a:t>toward</a:t>
            </a:r>
            <a:r>
              <a:rPr lang="cs-CZ" altLang="cs-CZ" sz="2000" dirty="0">
                <a:latin typeface="Arial" panose="020B0604020202020204" pitchFamily="34" charset="0"/>
              </a:rPr>
              <a:t> </a:t>
            </a:r>
            <a:r>
              <a:rPr lang="en-US" altLang="cs-CZ" sz="2000" dirty="0">
                <a:latin typeface="Arial" panose="020B0604020202020204" pitchFamily="34" charset="0"/>
              </a:rPr>
              <a:t>which all planning activities should be directed.</a:t>
            </a:r>
            <a:endParaRPr lang="en-GB" altLang="cs-CZ" sz="2000" dirty="0">
              <a:latin typeface="Arial" panose="020B0604020202020204" pitchFamily="34" charset="0"/>
            </a:endParaRPr>
          </a:p>
        </p:txBody>
      </p:sp>
    </p:spTree>
    <p:extLst>
      <p:ext uri="{BB962C8B-B14F-4D97-AF65-F5344CB8AC3E}">
        <p14:creationId xmlns:p14="http://schemas.microsoft.com/office/powerpoint/2010/main" val="9448497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a:t>
            </a:r>
            <a:r>
              <a:rPr lang="cs-CZ" b="1" dirty="0" err="1">
                <a:latin typeface="Arial" pitchFamily="34" charset="0"/>
                <a:cs typeface="Arial" pitchFamily="34" charset="0"/>
              </a:rPr>
              <a:t>Process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ELEMENTS OF PLAN</a:t>
            </a:r>
          </a:p>
        </p:txBody>
      </p:sp>
      <p:sp>
        <p:nvSpPr>
          <p:cNvPr id="3079" name="TextovéPole 10"/>
          <p:cNvSpPr txBox="1">
            <a:spLocks noChangeArrowheads="1"/>
          </p:cNvSpPr>
          <p:nvPr/>
        </p:nvSpPr>
        <p:spPr bwMode="auto">
          <a:xfrm>
            <a:off x="503238" y="1512044"/>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Resources</a:t>
            </a:r>
            <a:r>
              <a:rPr lang="en-US" altLang="cs-CZ" sz="2200" dirty="0">
                <a:latin typeface="Arial" panose="020B0604020202020204" pitchFamily="34" charset="0"/>
              </a:rPr>
              <a:t> - represent tangible and intangible elements (financial resources, manpower, materials, information, infrastructure, etc.</a:t>
            </a:r>
            <a:r>
              <a:rPr lang="cs-CZ" altLang="cs-CZ" sz="2200" dirty="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The plans </a:t>
            </a:r>
            <a:r>
              <a:rPr lang="en-US" altLang="cs-CZ" sz="2200" dirty="0">
                <a:latin typeface="Arial" panose="020B0604020202020204" pitchFamily="34" charset="0"/>
              </a:rPr>
              <a:t>- are the result of the planning process and include both setting goals and defining the ways to achieve them.</a:t>
            </a:r>
          </a:p>
          <a:p>
            <a:pPr marL="285750" indent="-285750" eaLnBrk="1" hangingPunct="1">
              <a:spcBef>
                <a:spcPct val="0"/>
              </a:spcBef>
              <a:defRPr/>
            </a:pPr>
            <a:r>
              <a:rPr lang="en-US" altLang="cs-CZ" sz="2200" b="1" dirty="0">
                <a:latin typeface="Arial" panose="020B0604020202020204" pitchFamily="34" charset="0"/>
              </a:rPr>
              <a:t>Procedures</a:t>
            </a:r>
            <a:r>
              <a:rPr lang="en-US" altLang="cs-CZ" sz="2200" dirty="0">
                <a:latin typeface="Arial" panose="020B0604020202020204" pitchFamily="34" charset="0"/>
              </a:rPr>
              <a:t> - are the instructions that detail and accurately determine the way certain activities are to be conducted. They take the form of chronological sequence of actions required.</a:t>
            </a:r>
          </a:p>
          <a:p>
            <a:pPr marL="285750" indent="-285750" eaLnBrk="1" hangingPunct="1">
              <a:spcBef>
                <a:spcPct val="0"/>
              </a:spcBef>
              <a:defRPr/>
            </a:pPr>
            <a:r>
              <a:rPr lang="en-US" altLang="cs-CZ" sz="2200" b="1" dirty="0">
                <a:latin typeface="Arial" panose="020B0604020202020204" pitchFamily="34" charset="0"/>
              </a:rPr>
              <a:t>Rules</a:t>
            </a:r>
            <a:r>
              <a:rPr lang="en-US" altLang="cs-CZ" sz="2200" dirty="0">
                <a:latin typeface="Arial" panose="020B0604020202020204" pitchFamily="34" charset="0"/>
              </a:rPr>
              <a:t> - determine the way of doing things, without specifying their chronological order.</a:t>
            </a:r>
          </a:p>
          <a:p>
            <a:pPr marL="285750" indent="-285750" eaLnBrk="1" hangingPunct="1">
              <a:spcBef>
                <a:spcPct val="0"/>
              </a:spcBef>
              <a:defRPr/>
            </a:pPr>
            <a:r>
              <a:rPr lang="en-US" altLang="cs-CZ" sz="2200" b="1" dirty="0">
                <a:latin typeface="Arial" panose="020B0604020202020204" pitchFamily="34" charset="0"/>
              </a:rPr>
              <a:t>Programs</a:t>
            </a:r>
            <a:r>
              <a:rPr lang="en-US" altLang="cs-CZ" sz="2200" dirty="0">
                <a:latin typeface="Arial" panose="020B0604020202020204" pitchFamily="34" charset="0"/>
              </a:rPr>
              <a:t> - are a summary of the objectives, procedures, rules, assigned tasks, necessary steps for utilizing resources and other elements necessary to carry out the sequence of activities.</a:t>
            </a:r>
          </a:p>
          <a:p>
            <a:pPr marL="285750" indent="-285750" eaLnBrk="1" hangingPunct="1">
              <a:spcBef>
                <a:spcPct val="0"/>
              </a:spcBef>
              <a:defRPr/>
            </a:pPr>
            <a:r>
              <a:rPr lang="en-US" altLang="cs-CZ" sz="2200" b="1" dirty="0">
                <a:latin typeface="Arial" panose="020B0604020202020204" pitchFamily="34" charset="0"/>
              </a:rPr>
              <a:t>Budgets</a:t>
            </a:r>
            <a:r>
              <a:rPr lang="en-US" altLang="cs-CZ" sz="2200" dirty="0">
                <a:latin typeface="Arial" panose="020B0604020202020204" pitchFamily="34" charset="0"/>
              </a:rPr>
              <a:t> - numerical determination of expected results, the expected cash flow, anticipated revenues and expenses</a:t>
            </a:r>
            <a:r>
              <a:rPr lang="cs-CZ" altLang="cs-CZ" sz="2200" dirty="0">
                <a:latin typeface="Arial" panose="020B0604020202020204" pitchFamily="34" charset="0"/>
              </a:rPr>
              <a:t>.</a:t>
            </a:r>
            <a:endParaRPr lang="en-GB" altLang="cs-CZ" sz="1800" dirty="0">
              <a:latin typeface="Arial" panose="020B0604020202020204" pitchFamily="34" charset="0"/>
            </a:endParaRPr>
          </a:p>
        </p:txBody>
      </p:sp>
    </p:spTree>
    <p:extLst>
      <p:ext uri="{BB962C8B-B14F-4D97-AF65-F5344CB8AC3E}">
        <p14:creationId xmlns:p14="http://schemas.microsoft.com/office/powerpoint/2010/main" val="550880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a:t>
            </a:r>
            <a:r>
              <a:rPr lang="cs-CZ" b="1" dirty="0" err="1">
                <a:latin typeface="Arial" pitchFamily="34" charset="0"/>
                <a:cs typeface="Arial" pitchFamily="34" charset="0"/>
              </a:rPr>
              <a:t>Process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1. </a:t>
            </a:r>
            <a:r>
              <a:rPr lang="cs-CZ" altLang="cs-CZ" sz="2400" b="1" dirty="0" err="1">
                <a:latin typeface="Arial" panose="020B0604020202020204" pitchFamily="34" charset="0"/>
              </a:rPr>
              <a:t>Lean</a:t>
            </a:r>
            <a:r>
              <a:rPr lang="cs-CZ" altLang="cs-CZ" sz="2400" b="1" dirty="0">
                <a:latin typeface="Arial" panose="020B0604020202020204" pitchFamily="34" charset="0"/>
              </a:rPr>
              <a:t> </a:t>
            </a:r>
            <a:r>
              <a:rPr lang="cs-CZ" altLang="cs-CZ" sz="2400" b="1" dirty="0" err="1">
                <a:latin typeface="Arial" panose="020B0604020202020204" pitchFamily="34" charset="0"/>
              </a:rPr>
              <a:t>Canvas</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Lean Canvas - based on Lean (agile) methodology. It is a canvas of the business model (BMC) that has been adapted to the needs of start-up projects.</a:t>
            </a:r>
          </a:p>
          <a:p>
            <a:pPr marL="285750" indent="-285750" eaLnBrk="1" hangingPunct="1">
              <a:spcBef>
                <a:spcPct val="0"/>
              </a:spcBef>
              <a:defRPr/>
            </a:pPr>
            <a:r>
              <a:rPr lang="en-US" altLang="cs-CZ" sz="2200" dirty="0">
                <a:latin typeface="Arial" panose="020B0604020202020204" pitchFamily="34" charset="0"/>
              </a:rPr>
              <a:t>It is useful when you are developing your business idea and it makes no sense to write a business plan or even a standard </a:t>
            </a:r>
            <a:r>
              <a:rPr lang="cs-CZ" altLang="cs-CZ" sz="2200" dirty="0" err="1">
                <a:latin typeface="Arial" panose="020B0604020202020204" pitchFamily="34" charset="0"/>
              </a:rPr>
              <a:t>canvas</a:t>
            </a:r>
            <a:r>
              <a:rPr lang="en-US" altLang="cs-CZ" sz="2200" dirty="0">
                <a:latin typeface="Arial" panose="020B0604020202020204" pitchFamily="34" charset="0"/>
              </a:rPr>
              <a:t> (BMC).</a:t>
            </a:r>
          </a:p>
          <a:p>
            <a:pPr marL="285750" indent="-285750" eaLnBrk="1" hangingPunct="1">
              <a:spcBef>
                <a:spcPct val="0"/>
              </a:spcBef>
              <a:defRPr/>
            </a:pPr>
            <a:r>
              <a:rPr lang="en-US" altLang="cs-CZ" sz="2200" dirty="0">
                <a:latin typeface="Arial" panose="020B0604020202020204" pitchFamily="34" charset="0"/>
              </a:rPr>
              <a:t>Helps to fail quickly (a very important stage in the development of any business / product idea where you need to try and fail in the early stages to move forward), simply introduce it to other people (hub, accelerator, elevator pitch etc.</a:t>
            </a:r>
            <a:r>
              <a:rPr lang="cs-CZ" altLang="cs-CZ" sz="2200" dirty="0">
                <a:latin typeface="Arial" panose="020B0604020202020204" pitchFamily="34" charset="0"/>
              </a:rPr>
              <a:t>, but </a:t>
            </a:r>
            <a:r>
              <a:rPr lang="cs-CZ" altLang="cs-CZ" sz="2200" dirty="0" err="1">
                <a:latin typeface="Arial" panose="020B0604020202020204" pitchFamily="34" charset="0"/>
              </a:rPr>
              <a:t>if</a:t>
            </a:r>
            <a:r>
              <a:rPr lang="cs-CZ" altLang="cs-CZ" sz="2200" dirty="0">
                <a:latin typeface="Arial" panose="020B0604020202020204" pitchFamily="34" charset="0"/>
              </a:rPr>
              <a:t> </a:t>
            </a:r>
            <a:r>
              <a:rPr lang="cs-CZ" altLang="cs-CZ" sz="2200" dirty="0" err="1">
                <a:latin typeface="Arial" panose="020B0604020202020204" pitchFamily="34" charset="0"/>
              </a:rPr>
              <a:t>Im</a:t>
            </a:r>
            <a:r>
              <a:rPr lang="cs-CZ" altLang="cs-CZ" sz="2200" dirty="0">
                <a:latin typeface="Arial" panose="020B0604020202020204" pitchFamily="34" charset="0"/>
              </a:rPr>
              <a:t> </a:t>
            </a:r>
            <a:r>
              <a:rPr lang="cs-CZ" altLang="cs-CZ" sz="2200" dirty="0" err="1">
                <a:latin typeface="Arial" panose="020B0604020202020204" pitchFamily="34" charset="0"/>
              </a:rPr>
              <a:t>going</a:t>
            </a:r>
            <a:r>
              <a:rPr lang="cs-CZ" altLang="cs-CZ" sz="2200" dirty="0">
                <a:latin typeface="Arial" panose="020B0604020202020204" pitchFamily="34" charset="0"/>
              </a:rPr>
              <a:t> to a bank I </a:t>
            </a:r>
            <a:r>
              <a:rPr lang="cs-CZ" altLang="cs-CZ" sz="2200" dirty="0" err="1">
                <a:latin typeface="Arial" panose="020B0604020202020204" pitchFamily="34" charset="0"/>
              </a:rPr>
              <a:t>need</a:t>
            </a:r>
            <a:r>
              <a:rPr lang="cs-CZ" altLang="cs-CZ" sz="2200" dirty="0">
                <a:latin typeface="Arial" panose="020B0604020202020204" pitchFamily="34" charset="0"/>
              </a:rPr>
              <a:t> to </a:t>
            </a:r>
            <a:r>
              <a:rPr lang="cs-CZ" altLang="cs-CZ" sz="2200" dirty="0" err="1">
                <a:latin typeface="Arial" panose="020B0604020202020204" pitchFamily="34" charset="0"/>
              </a:rPr>
              <a:t>prepare</a:t>
            </a:r>
            <a:r>
              <a:rPr lang="en-US" altLang="cs-CZ" sz="2200" dirty="0">
                <a:latin typeface="Arial" panose="020B0604020202020204" pitchFamily="34" charset="0"/>
              </a:rPr>
              <a:t> the whole business plan!).</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5716709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a:t>
            </a:r>
            <a:r>
              <a:rPr lang="cs-CZ" b="1" dirty="0" err="1">
                <a:latin typeface="Arial" pitchFamily="34" charset="0"/>
                <a:cs typeface="Arial" pitchFamily="34" charset="0"/>
              </a:rPr>
              <a:t>Process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PLANNING PROCESS</a:t>
            </a:r>
          </a:p>
        </p:txBody>
      </p:sp>
      <p:sp>
        <p:nvSpPr>
          <p:cNvPr id="3079" name="TextovéPole 10"/>
          <p:cNvSpPr txBox="1">
            <a:spLocks noChangeArrowheads="1"/>
          </p:cNvSpPr>
          <p:nvPr/>
        </p:nvSpPr>
        <p:spPr bwMode="auto">
          <a:xfrm>
            <a:off x="503238" y="1512044"/>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Setting objectives </a:t>
            </a:r>
            <a:r>
              <a:rPr lang="en-US" altLang="cs-CZ" sz="2200" dirty="0">
                <a:latin typeface="Arial" panose="020B0604020202020204" pitchFamily="34" charset="0"/>
              </a:rPr>
              <a:t>which specify the expected results and indicate the endpoint. They can be long and short term.</a:t>
            </a:r>
          </a:p>
          <a:p>
            <a:pPr marL="285750" indent="-285750" eaLnBrk="1" hangingPunct="1">
              <a:spcBef>
                <a:spcPct val="0"/>
              </a:spcBef>
              <a:defRPr/>
            </a:pPr>
            <a:r>
              <a:rPr lang="en-US" altLang="cs-CZ" sz="2200" b="1" dirty="0">
                <a:latin typeface="Arial" panose="020B0604020202020204" pitchFamily="34" charset="0"/>
              </a:rPr>
              <a:t>Prognosis</a:t>
            </a:r>
            <a:r>
              <a:rPr lang="en-US" altLang="cs-CZ" sz="2200" dirty="0">
                <a:latin typeface="Arial" panose="020B0604020202020204" pitchFamily="34" charset="0"/>
              </a:rPr>
              <a:t> of expected development constraints for the company based on the analysis of external and internal environment of the company.</a:t>
            </a:r>
          </a:p>
          <a:p>
            <a:pPr marL="285750" indent="-285750" eaLnBrk="1" hangingPunct="1">
              <a:spcBef>
                <a:spcPct val="0"/>
              </a:spcBef>
              <a:defRPr/>
            </a:pPr>
            <a:r>
              <a:rPr lang="en-US" altLang="cs-CZ" sz="2200" b="1" dirty="0">
                <a:latin typeface="Arial" panose="020B0604020202020204" pitchFamily="34" charset="0"/>
              </a:rPr>
              <a:t>Identification of alternative procedures</a:t>
            </a:r>
            <a:r>
              <a:rPr lang="en-US" altLang="cs-CZ" sz="2200" dirty="0">
                <a:latin typeface="Arial" panose="020B0604020202020204" pitchFamily="34" charset="0"/>
              </a:rPr>
              <a:t>, respecting diversity and unreliability of forecasts.</a:t>
            </a:r>
          </a:p>
          <a:p>
            <a:pPr marL="285750" indent="-285750" eaLnBrk="1" hangingPunct="1">
              <a:spcBef>
                <a:spcPct val="0"/>
              </a:spcBef>
              <a:defRPr/>
            </a:pPr>
            <a:r>
              <a:rPr lang="en-US" altLang="cs-CZ" sz="2200" b="1" dirty="0">
                <a:latin typeface="Arial" panose="020B0604020202020204" pitchFamily="34" charset="0"/>
              </a:rPr>
              <a:t>Evaluation of alternative approaches </a:t>
            </a:r>
            <a:r>
              <a:rPr lang="en-US" altLang="cs-CZ" sz="2200" dirty="0">
                <a:latin typeface="Arial" panose="020B0604020202020204" pitchFamily="34" charset="0"/>
              </a:rPr>
              <a:t>- especially in terms of expected profits and risks, while respecting the possibility of changing customer needs, behavior, suppliers, competitors, </a:t>
            </a:r>
            <a:r>
              <a:rPr lang="cs-CZ" altLang="cs-CZ" sz="2200" dirty="0" err="1">
                <a:latin typeface="Arial" panose="020B0604020202020204" pitchFamily="34" charset="0"/>
              </a:rPr>
              <a:t>all</a:t>
            </a:r>
            <a:r>
              <a:rPr lang="cs-CZ" altLang="cs-CZ" sz="2200" dirty="0">
                <a:latin typeface="Arial" panose="020B0604020202020204" pitchFamily="34" charset="0"/>
              </a:rPr>
              <a:t> </a:t>
            </a:r>
            <a:r>
              <a:rPr lang="en-US" altLang="cs-CZ" sz="2200" dirty="0">
                <a:latin typeface="Arial" panose="020B0604020202020204" pitchFamily="34" charset="0"/>
              </a:rPr>
              <a:t>that brings a lot of uncertainty </a:t>
            </a:r>
            <a:r>
              <a:rPr lang="cs-CZ" altLang="cs-CZ" sz="2200" dirty="0" err="1">
                <a:latin typeface="Arial" panose="020B0604020202020204" pitchFamily="34" charset="0"/>
              </a:rPr>
              <a:t>into</a:t>
            </a:r>
            <a:r>
              <a:rPr lang="cs-CZ" altLang="cs-CZ" sz="2200" dirty="0">
                <a:latin typeface="Arial" panose="020B0604020202020204" pitchFamily="34" charset="0"/>
              </a:rPr>
              <a:t> </a:t>
            </a:r>
            <a:r>
              <a:rPr lang="en-US" altLang="cs-CZ" sz="2200" dirty="0">
                <a:latin typeface="Arial" panose="020B0604020202020204" pitchFamily="34" charset="0"/>
              </a:rPr>
              <a:t>this process.</a:t>
            </a:r>
          </a:p>
          <a:p>
            <a:pPr marL="285750" indent="-285750" eaLnBrk="1" hangingPunct="1">
              <a:spcBef>
                <a:spcPct val="0"/>
              </a:spcBef>
              <a:defRPr/>
            </a:pPr>
            <a:r>
              <a:rPr lang="en-US" altLang="cs-CZ" sz="2200" b="1" dirty="0">
                <a:latin typeface="Arial" panose="020B0604020202020204" pitchFamily="34" charset="0"/>
              </a:rPr>
              <a:t>The procedures selected for implementation</a:t>
            </a:r>
            <a:r>
              <a:rPr lang="en-US" altLang="cs-CZ" sz="2200" dirty="0">
                <a:latin typeface="Arial" panose="020B0604020202020204" pitchFamily="34" charset="0"/>
              </a:rPr>
              <a:t>, representing the adoption of the plan as the result of a compromise using available knowledge about the present and future development.</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18392118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a:t>
            </a:r>
            <a:r>
              <a:rPr lang="cs-CZ" b="1" dirty="0" err="1">
                <a:latin typeface="Arial" pitchFamily="34" charset="0"/>
                <a:cs typeface="Arial" pitchFamily="34" charset="0"/>
              </a:rPr>
              <a:t>Process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THE STRUCTURE OF THE PLAN</a:t>
            </a:r>
          </a:p>
        </p:txBody>
      </p:sp>
      <p:sp>
        <p:nvSpPr>
          <p:cNvPr id="3079" name="TextovéPole 10"/>
          <p:cNvSpPr txBox="1">
            <a:spLocks noChangeArrowheads="1"/>
          </p:cNvSpPr>
          <p:nvPr/>
        </p:nvSpPr>
        <p:spPr bwMode="auto">
          <a:xfrm>
            <a:off x="503238" y="1512044"/>
            <a:ext cx="847725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Ideally marketing plan will have the </a:t>
            </a:r>
            <a:r>
              <a:rPr lang="en-US" altLang="cs-CZ" sz="2200" dirty="0" err="1">
                <a:latin typeface="Arial" panose="020B0604020202020204" pitchFamily="34" charset="0"/>
              </a:rPr>
              <a:t>the</a:t>
            </a:r>
            <a:r>
              <a:rPr lang="en-US" altLang="cs-CZ" sz="2200" dirty="0">
                <a:latin typeface="Arial" panose="020B0604020202020204" pitchFamily="34" charset="0"/>
              </a:rPr>
              <a:t> following components:</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External analysis</a:t>
            </a:r>
            <a:r>
              <a:rPr lang="cs-CZ" altLang="cs-CZ" sz="2200" dirty="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cs-CZ" altLang="cs-CZ" sz="2200" dirty="0">
                <a:latin typeface="Arial" panose="020B0604020202020204" pitchFamily="34" charset="0"/>
              </a:rPr>
              <a:t>I</a:t>
            </a:r>
            <a:r>
              <a:rPr lang="en-US" altLang="cs-CZ" sz="2200" dirty="0" err="1">
                <a:latin typeface="Arial" panose="020B0604020202020204" pitchFamily="34" charset="0"/>
              </a:rPr>
              <a:t>nternal</a:t>
            </a:r>
            <a:r>
              <a:rPr lang="en-US" altLang="cs-CZ" sz="2200" dirty="0">
                <a:latin typeface="Arial" panose="020B0604020202020204" pitchFamily="34" charset="0"/>
              </a:rPr>
              <a:t> analysis</a:t>
            </a:r>
            <a:r>
              <a:rPr lang="cs-CZ" altLang="cs-CZ" sz="2200" dirty="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cs-CZ" altLang="cs-CZ" sz="2200" dirty="0">
                <a:latin typeface="Arial" panose="020B0604020202020204" pitchFamily="34" charset="0"/>
              </a:rPr>
              <a:t>C</a:t>
            </a:r>
            <a:r>
              <a:rPr lang="en-US" altLang="cs-CZ" sz="2200" dirty="0" err="1">
                <a:latin typeface="Arial" panose="020B0604020202020204" pitchFamily="34" charset="0"/>
              </a:rPr>
              <a:t>hoice</a:t>
            </a:r>
            <a:r>
              <a:rPr lang="en-US" altLang="cs-CZ" sz="2200" dirty="0">
                <a:latin typeface="Arial" panose="020B0604020202020204" pitchFamily="34" charset="0"/>
              </a:rPr>
              <a:t> of objectives and strategies</a:t>
            </a:r>
            <a:r>
              <a:rPr lang="cs-CZ" altLang="cs-CZ" sz="2200" dirty="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cs-CZ" altLang="cs-CZ" sz="2200" dirty="0">
                <a:latin typeface="Arial" panose="020B0604020202020204" pitchFamily="34" charset="0"/>
              </a:rPr>
              <a:t>D</a:t>
            </a:r>
            <a:r>
              <a:rPr lang="en-US" altLang="cs-CZ" sz="2200" dirty="0" err="1">
                <a:latin typeface="Arial" panose="020B0604020202020204" pitchFamily="34" charset="0"/>
              </a:rPr>
              <a:t>etailed</a:t>
            </a:r>
            <a:r>
              <a:rPr lang="en-US" altLang="cs-CZ" sz="2200" dirty="0">
                <a:latin typeface="Arial" panose="020B0604020202020204" pitchFamily="34" charset="0"/>
              </a:rPr>
              <a:t> development </a:t>
            </a:r>
            <a:r>
              <a:rPr lang="cs-CZ" altLang="cs-CZ" sz="2200" dirty="0">
                <a:latin typeface="Arial" panose="020B0604020202020204" pitchFamily="34" charset="0"/>
              </a:rPr>
              <a:t>of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en-US" altLang="cs-CZ" sz="2200" dirty="0">
                <a:latin typeface="Arial" panose="020B0604020202020204" pitchFamily="34" charset="0"/>
              </a:rPr>
              <a:t>plan for each marketing tool</a:t>
            </a:r>
            <a:r>
              <a:rPr lang="cs-CZ" altLang="cs-CZ" sz="2200" dirty="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cs-CZ" altLang="cs-CZ" sz="2200" dirty="0">
                <a:latin typeface="Arial" panose="020B0604020202020204" pitchFamily="34" charset="0"/>
              </a:rPr>
              <a:t>I</a:t>
            </a:r>
            <a:r>
              <a:rPr lang="en-US" altLang="cs-CZ" sz="2200" dirty="0" err="1">
                <a:latin typeface="Arial" panose="020B0604020202020204" pitchFamily="34" charset="0"/>
              </a:rPr>
              <a:t>mplementation</a:t>
            </a:r>
            <a:r>
              <a:rPr lang="en-US" altLang="cs-CZ" sz="2200" dirty="0">
                <a:latin typeface="Arial" panose="020B0604020202020204" pitchFamily="34" charset="0"/>
              </a:rPr>
              <a:t>, monitoring and </a:t>
            </a:r>
            <a:r>
              <a:rPr lang="cs-CZ" altLang="cs-CZ" sz="2200" dirty="0" err="1">
                <a:latin typeface="Arial" panose="020B0604020202020204" pitchFamily="34" charset="0"/>
              </a:rPr>
              <a:t>adaptations</a:t>
            </a:r>
            <a:r>
              <a:rPr lang="en-US" altLang="cs-CZ" sz="2200" dirty="0">
                <a:latin typeface="Arial" panose="020B0604020202020204" pitchFamily="34" charset="0"/>
              </a:rPr>
              <a:t>.</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180497258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a:t>
            </a:r>
            <a:r>
              <a:rPr lang="cs-CZ" b="1" dirty="0" err="1">
                <a:latin typeface="Arial" pitchFamily="34" charset="0"/>
                <a:cs typeface="Arial" pitchFamily="34" charset="0"/>
              </a:rPr>
              <a:t>Process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5. MARKETING SITUATION ANALYSIS</a:t>
            </a:r>
          </a:p>
        </p:txBody>
      </p:sp>
      <p:sp>
        <p:nvSpPr>
          <p:cNvPr id="3079" name="TextovéPole 10"/>
          <p:cNvSpPr txBox="1">
            <a:spLocks noChangeArrowheads="1"/>
          </p:cNvSpPr>
          <p:nvPr/>
        </p:nvSpPr>
        <p:spPr bwMode="auto">
          <a:xfrm>
            <a:off x="503238" y="1512044"/>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The beginning of the planning process.</a:t>
            </a:r>
          </a:p>
          <a:p>
            <a:pPr marL="285750" indent="-285750" eaLnBrk="1" hangingPunct="1">
              <a:spcBef>
                <a:spcPct val="0"/>
              </a:spcBef>
              <a:defRPr/>
            </a:pPr>
            <a:r>
              <a:rPr lang="en-US" altLang="cs-CZ" sz="2200" dirty="0">
                <a:latin typeface="Arial" panose="020B0604020202020204" pitchFamily="34" charset="0"/>
              </a:rPr>
              <a:t>We do not </a:t>
            </a:r>
            <a:r>
              <a:rPr lang="cs-CZ" altLang="cs-CZ" sz="2200" dirty="0" err="1">
                <a:latin typeface="Arial" panose="020B0604020202020204" pitchFamily="34" charset="0"/>
              </a:rPr>
              <a:t>operate</a:t>
            </a:r>
            <a:r>
              <a:rPr lang="cs-CZ" altLang="cs-CZ" sz="2200" dirty="0">
                <a:latin typeface="Arial" panose="020B0604020202020204" pitchFamily="34" charset="0"/>
              </a:rPr>
              <a:t> </a:t>
            </a:r>
            <a:r>
              <a:rPr lang="en-US" altLang="cs-CZ" sz="2200" dirty="0">
                <a:latin typeface="Arial" panose="020B0604020202020204" pitchFamily="34" charset="0"/>
              </a:rPr>
              <a:t>in a vacuum.</a:t>
            </a:r>
          </a:p>
          <a:p>
            <a:pPr marL="285750" indent="-285750" eaLnBrk="1" hangingPunct="1">
              <a:spcBef>
                <a:spcPct val="0"/>
              </a:spcBef>
              <a:defRPr/>
            </a:pPr>
            <a:r>
              <a:rPr lang="en-US" altLang="cs-CZ" sz="2200" dirty="0">
                <a:latin typeface="Arial" panose="020B0604020202020204" pitchFamily="34" charset="0"/>
              </a:rPr>
              <a:t>How to do it? Numerous methods: </a:t>
            </a:r>
            <a:r>
              <a:rPr lang="en-US" altLang="cs-CZ" sz="2200" dirty="0" err="1">
                <a:latin typeface="Arial" panose="020B0604020202020204" pitchFamily="34" charset="0"/>
              </a:rPr>
              <a:t>Čichovský</a:t>
            </a:r>
            <a:r>
              <a:rPr lang="en-US" altLang="cs-CZ" sz="2200" dirty="0">
                <a:latin typeface="Arial" panose="020B0604020202020204" pitchFamily="34" charset="0"/>
              </a:rPr>
              <a:t> 10C, 4C + 5C-7C </a:t>
            </a:r>
            <a:r>
              <a:rPr lang="en-US" altLang="cs-CZ" sz="2200" dirty="0" err="1">
                <a:latin typeface="Arial" panose="020B0604020202020204" pitchFamily="34" charset="0"/>
              </a:rPr>
              <a:t>Jakubíková</a:t>
            </a:r>
            <a:r>
              <a:rPr lang="en-US" altLang="cs-CZ" sz="2200" dirty="0">
                <a:latin typeface="Arial" panose="020B0604020202020204" pitchFamily="34" charset="0"/>
              </a:rPr>
              <a:t>, 3V Kumar etc. Good old view external + </a:t>
            </a:r>
            <a:r>
              <a:rPr lang="cs-CZ" altLang="cs-CZ" sz="2200" dirty="0" err="1">
                <a:latin typeface="Arial" panose="020B0604020202020204" pitchFamily="34" charset="0"/>
              </a:rPr>
              <a:t>internal</a:t>
            </a:r>
            <a:r>
              <a:rPr lang="cs-CZ" altLang="cs-CZ" sz="2200" dirty="0">
                <a:latin typeface="Arial" panose="020B0604020202020204" pitchFamily="34" charset="0"/>
              </a:rPr>
              <a:t> </a:t>
            </a:r>
            <a:r>
              <a:rPr lang="cs-CZ" altLang="cs-CZ" sz="2200" dirty="0" err="1">
                <a:latin typeface="Arial" panose="020B0604020202020204" pitchFamily="34" charset="0"/>
              </a:rPr>
              <a:t>macro</a:t>
            </a:r>
            <a:r>
              <a:rPr lang="cs-CZ" altLang="cs-CZ" sz="2200" dirty="0">
                <a:latin typeface="Arial" panose="020B0604020202020204" pitchFamily="34" charset="0"/>
              </a:rPr>
              <a:t> / </a:t>
            </a:r>
            <a:r>
              <a:rPr lang="cs-CZ" altLang="cs-CZ" sz="2200" dirty="0" err="1">
                <a:latin typeface="Arial" panose="020B0604020202020204" pitchFamily="34" charset="0"/>
              </a:rPr>
              <a:t>micro</a:t>
            </a:r>
            <a:r>
              <a:rPr lang="cs-CZ" altLang="cs-CZ" sz="2200" dirty="0">
                <a:latin typeface="Arial" panose="020B0604020202020204" pitchFamily="34" charset="0"/>
              </a:rPr>
              <a:t> </a:t>
            </a:r>
            <a:r>
              <a:rPr lang="en-US" altLang="cs-CZ" sz="2200" dirty="0">
                <a:latin typeface="Arial" panose="020B0604020202020204" pitchFamily="34" charset="0"/>
              </a:rPr>
              <a:t>– </a:t>
            </a:r>
            <a:r>
              <a:rPr lang="cs-CZ" altLang="cs-CZ" sz="2200" dirty="0" err="1">
                <a:latin typeface="Arial" panose="020B0604020202020204" pitchFamily="34" charset="0"/>
              </a:rPr>
              <a:t>easy</a:t>
            </a:r>
            <a:r>
              <a:rPr lang="cs-CZ" altLang="cs-CZ" sz="2200" dirty="0">
                <a:latin typeface="Arial" panose="020B0604020202020204" pitchFamily="34" charset="0"/>
              </a:rPr>
              <a:t> to </a:t>
            </a:r>
            <a:r>
              <a:rPr lang="en-US" altLang="cs-CZ" sz="2200" dirty="0">
                <a:latin typeface="Arial" panose="020B0604020202020204" pitchFamily="34" charset="0"/>
              </a:rPr>
              <a:t>explain </a:t>
            </a:r>
            <a:r>
              <a:rPr lang="cs-CZ" altLang="cs-CZ" sz="2200" dirty="0">
                <a:latin typeface="Arial" panose="020B0604020202020204" pitchFamily="34" charset="0"/>
              </a:rPr>
              <a:t>to </a:t>
            </a:r>
            <a:r>
              <a:rPr lang="cs-CZ" altLang="cs-CZ" sz="2200" dirty="0" err="1">
                <a:latin typeface="Arial" panose="020B0604020202020204" pitchFamily="34" charset="0"/>
              </a:rPr>
              <a:t>anyone</a:t>
            </a:r>
            <a:r>
              <a:rPr lang="en-US" altLang="cs-CZ" sz="2200" dirty="0">
                <a:latin typeface="Arial" panose="020B0604020202020204" pitchFamily="34" charset="0"/>
              </a:rPr>
              <a:t>!</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(0 Global - but </a:t>
            </a:r>
            <a:r>
              <a:rPr lang="cs-CZ" altLang="cs-CZ" sz="2200" dirty="0" err="1">
                <a:latin typeface="Arial" panose="020B0604020202020204" pitchFamily="34" charset="0"/>
              </a:rPr>
              <a:t>due</a:t>
            </a:r>
            <a:r>
              <a:rPr lang="cs-CZ" altLang="cs-CZ" sz="2200" dirty="0">
                <a:latin typeface="Arial" panose="020B0604020202020204" pitchFamily="34" charset="0"/>
              </a:rPr>
              <a:t> to </a:t>
            </a:r>
            <a:r>
              <a:rPr lang="en-US" altLang="cs-CZ" sz="2200" dirty="0">
                <a:latin typeface="Arial" panose="020B0604020202020204" pitchFamily="34" charset="0"/>
              </a:rPr>
              <a:t>today's globalization </a:t>
            </a:r>
            <a:r>
              <a:rPr lang="cs-CZ" altLang="cs-CZ" sz="2200" dirty="0" err="1">
                <a:latin typeface="Arial" panose="020B0604020202020204" pitchFamily="34" charset="0"/>
              </a:rPr>
              <a:t>it</a:t>
            </a:r>
            <a:r>
              <a:rPr lang="cs-CZ" altLang="cs-CZ" sz="2200" dirty="0">
                <a:latin typeface="Arial" panose="020B0604020202020204" pitchFamily="34" charset="0"/>
              </a:rPr>
              <a:t> </a:t>
            </a:r>
            <a:r>
              <a:rPr lang="en-US" altLang="cs-CZ" sz="2200" dirty="0">
                <a:latin typeface="Arial" panose="020B0604020202020204" pitchFamily="34" charset="0"/>
              </a:rPr>
              <a:t>is </a:t>
            </a:r>
            <a:r>
              <a:rPr lang="cs-CZ" altLang="cs-CZ" sz="2200" dirty="0">
                <a:latin typeface="Arial" panose="020B0604020202020204" pitchFamily="34" charset="0"/>
              </a:rPr>
              <a:t>in </a:t>
            </a:r>
            <a:r>
              <a:rPr lang="en-US" altLang="cs-CZ" sz="2200" dirty="0">
                <a:latin typeface="Arial" panose="020B0604020202020204" pitchFamily="34" charset="0"/>
              </a:rPr>
              <a:t>1)</a:t>
            </a:r>
          </a:p>
          <a:p>
            <a:pPr marL="285750" indent="-285750" eaLnBrk="1" hangingPunct="1">
              <a:spcBef>
                <a:spcPct val="0"/>
              </a:spcBef>
              <a:defRPr/>
            </a:pPr>
            <a:r>
              <a:rPr lang="en-US" altLang="cs-CZ" sz="2200" dirty="0">
                <a:latin typeface="Arial" panose="020B0604020202020204" pitchFamily="34" charset="0"/>
              </a:rPr>
              <a:t>1. </a:t>
            </a:r>
            <a:r>
              <a:rPr lang="en-US" altLang="cs-CZ" sz="2200" b="1" dirty="0">
                <a:latin typeface="Arial" panose="020B0604020202020204" pitchFamily="34" charset="0"/>
              </a:rPr>
              <a:t>External </a:t>
            </a:r>
            <a:r>
              <a:rPr lang="cs-CZ" altLang="cs-CZ" sz="2200" b="1" dirty="0" err="1">
                <a:latin typeface="Arial" panose="020B0604020202020204" pitchFamily="34" charset="0"/>
              </a:rPr>
              <a:t>Macro</a:t>
            </a:r>
            <a:r>
              <a:rPr lang="cs-CZ" altLang="cs-CZ" sz="2200" b="1" dirty="0">
                <a:latin typeface="Arial" panose="020B0604020202020204" pitchFamily="34" charset="0"/>
              </a:rPr>
              <a:t> </a:t>
            </a:r>
            <a:r>
              <a:rPr lang="en-US" altLang="cs-CZ" sz="2200" dirty="0">
                <a:latin typeface="Arial" panose="020B0604020202020204" pitchFamily="34" charset="0"/>
              </a:rPr>
              <a:t>- </a:t>
            </a:r>
            <a:r>
              <a:rPr lang="cs-CZ" altLang="cs-CZ" sz="2200" dirty="0">
                <a:latin typeface="Arial" panose="020B0604020202020204" pitchFamily="34" charset="0"/>
              </a:rPr>
              <a:t>s</a:t>
            </a:r>
            <a:r>
              <a:rPr lang="en-US" altLang="cs-CZ" sz="2200" dirty="0" err="1">
                <a:latin typeface="Arial" panose="020B0604020202020204" pitchFamily="34" charset="0"/>
              </a:rPr>
              <a:t>urvey</a:t>
            </a:r>
            <a:r>
              <a:rPr lang="en-US" altLang="cs-CZ" sz="2200" dirty="0">
                <a:latin typeface="Arial" panose="020B0604020202020204" pitchFamily="34" charset="0"/>
              </a:rPr>
              <a:t> </a:t>
            </a:r>
            <a:r>
              <a:rPr lang="cs-CZ" altLang="cs-CZ" sz="2200" dirty="0">
                <a:latin typeface="Arial" panose="020B0604020202020204" pitchFamily="34" charset="0"/>
              </a:rPr>
              <a:t>of </a:t>
            </a:r>
            <a:r>
              <a:rPr lang="en-US" altLang="cs-CZ" sz="2200" dirty="0">
                <a:latin typeface="Arial" panose="020B0604020202020204" pitchFamily="34" charset="0"/>
              </a:rPr>
              <a:t>macro influences including remote trends. We can not influence.</a:t>
            </a:r>
          </a:p>
          <a:p>
            <a:pPr marL="285750" indent="-285750" eaLnBrk="1" hangingPunct="1">
              <a:spcBef>
                <a:spcPct val="0"/>
              </a:spcBef>
              <a:defRPr/>
            </a:pPr>
            <a:r>
              <a:rPr lang="en-US" altLang="cs-CZ" sz="2200" dirty="0">
                <a:latin typeface="Arial" panose="020B0604020202020204" pitchFamily="34" charset="0"/>
              </a:rPr>
              <a:t>2.</a:t>
            </a:r>
            <a:r>
              <a:rPr lang="cs-CZ" altLang="cs-CZ" sz="2200" dirty="0">
                <a:latin typeface="Arial" panose="020B0604020202020204" pitchFamily="34" charset="0"/>
              </a:rPr>
              <a:t> </a:t>
            </a:r>
            <a:r>
              <a:rPr lang="cs-CZ" altLang="cs-CZ" sz="2200" b="1" dirty="0" err="1" smtClean="0">
                <a:latin typeface="Arial" panose="020B0604020202020204" pitchFamily="34" charset="0"/>
              </a:rPr>
              <a:t>External</a:t>
            </a:r>
            <a:r>
              <a:rPr lang="cs-CZ" altLang="cs-CZ" sz="2200" b="1" dirty="0" smtClean="0">
                <a:latin typeface="Arial" panose="020B0604020202020204" pitchFamily="34" charset="0"/>
              </a:rPr>
              <a:t> </a:t>
            </a:r>
            <a:r>
              <a:rPr lang="cs-CZ" altLang="cs-CZ" sz="2200" b="1" dirty="0" err="1" smtClean="0">
                <a:latin typeface="Arial" panose="020B0604020202020204" pitchFamily="34" charset="0"/>
              </a:rPr>
              <a:t>Micro</a:t>
            </a:r>
            <a:r>
              <a:rPr lang="cs-CZ" altLang="cs-CZ" sz="2200" b="1" dirty="0" smtClean="0">
                <a:latin typeface="Arial" panose="020B0604020202020204" pitchFamily="34" charset="0"/>
              </a:rPr>
              <a:t> </a:t>
            </a:r>
            <a:r>
              <a:rPr lang="en-US" altLang="cs-CZ" sz="2200" dirty="0">
                <a:latin typeface="Arial" panose="020B0604020202020204" pitchFamily="34" charset="0"/>
              </a:rPr>
              <a:t>- analysis and assessment of the effects of micro, emphasis on marketing principles. We can influence, therefore, </a:t>
            </a:r>
            <a:r>
              <a:rPr lang="cs-CZ" altLang="cs-CZ" sz="2200" dirty="0" err="1">
                <a:latin typeface="Arial" panose="020B0604020202020204" pitchFamily="34" charset="0"/>
              </a:rPr>
              <a:t>it</a:t>
            </a:r>
            <a:r>
              <a:rPr lang="cs-CZ" altLang="cs-CZ" sz="2200" dirty="0">
                <a:latin typeface="Arial" panose="020B0604020202020204" pitchFamily="34" charset="0"/>
              </a:rPr>
              <a:t> </a:t>
            </a:r>
            <a:r>
              <a:rPr lang="en-US" altLang="cs-CZ" sz="2200" dirty="0">
                <a:latin typeface="Arial" panose="020B0604020202020204" pitchFamily="34" charset="0"/>
              </a:rPr>
              <a:t>enter</a:t>
            </a:r>
            <a:r>
              <a:rPr lang="cs-CZ" altLang="cs-CZ" sz="2200" dirty="0">
                <a:latin typeface="Arial" panose="020B0604020202020204" pitchFamily="34" charset="0"/>
              </a:rPr>
              <a:t>s</a:t>
            </a:r>
            <a:r>
              <a:rPr lang="en-US" altLang="cs-CZ" sz="2200" dirty="0">
                <a:latin typeface="Arial" panose="020B0604020202020204" pitchFamily="34" charset="0"/>
              </a:rPr>
              <a:t> into strategies as a variable component!</a:t>
            </a:r>
          </a:p>
          <a:p>
            <a:pPr marL="285750" indent="-285750" eaLnBrk="1" hangingPunct="1">
              <a:spcBef>
                <a:spcPct val="0"/>
              </a:spcBef>
              <a:defRPr/>
            </a:pPr>
            <a:r>
              <a:rPr lang="en-US" altLang="cs-CZ" sz="2200" dirty="0">
                <a:latin typeface="Arial" panose="020B0604020202020204" pitchFamily="34" charset="0"/>
              </a:rPr>
              <a:t>3.</a:t>
            </a:r>
            <a:r>
              <a:rPr lang="cs-CZ" altLang="cs-CZ" sz="2200" dirty="0">
                <a:latin typeface="Arial" panose="020B0604020202020204" pitchFamily="34" charset="0"/>
              </a:rPr>
              <a:t> </a:t>
            </a:r>
            <a:r>
              <a:rPr lang="cs-CZ" altLang="cs-CZ" sz="2200" b="1" dirty="0" err="1">
                <a:latin typeface="Arial" panose="020B0604020202020204" pitchFamily="34" charset="0"/>
              </a:rPr>
              <a:t>Internal</a:t>
            </a:r>
            <a:r>
              <a:rPr lang="cs-CZ" altLang="cs-CZ" sz="2200" b="1" dirty="0">
                <a:latin typeface="Arial" panose="020B0604020202020204" pitchFamily="34" charset="0"/>
              </a:rPr>
              <a:t> </a:t>
            </a:r>
            <a:r>
              <a:rPr lang="cs-CZ" altLang="cs-CZ" sz="2200" b="1" dirty="0" err="1">
                <a:latin typeface="Arial" panose="020B0604020202020204" pitchFamily="34" charset="0"/>
              </a:rPr>
              <a:t>Micro</a:t>
            </a:r>
            <a:r>
              <a:rPr lang="cs-CZ" altLang="cs-CZ" sz="2200" b="1" dirty="0">
                <a:latin typeface="Arial" panose="020B0604020202020204" pitchFamily="34" charset="0"/>
              </a:rPr>
              <a:t> </a:t>
            </a:r>
            <a:r>
              <a:rPr lang="en-US" altLang="cs-CZ" sz="2200" dirty="0">
                <a:latin typeface="Arial" panose="020B0604020202020204" pitchFamily="34" charset="0"/>
              </a:rPr>
              <a:t>- specific, narrowly focused analysis – product</a:t>
            </a:r>
            <a:r>
              <a:rPr lang="cs-CZ" altLang="cs-CZ" sz="2200" dirty="0">
                <a:latin typeface="Arial" panose="020B0604020202020204" pitchFamily="34" charset="0"/>
              </a:rPr>
              <a:t>,</a:t>
            </a:r>
            <a:r>
              <a:rPr lang="en-US" altLang="cs-CZ" sz="2200" dirty="0">
                <a:latin typeface="Arial" panose="020B0604020202020204" pitchFamily="34" charset="0"/>
              </a:rPr>
              <a:t> potential</a:t>
            </a:r>
            <a:r>
              <a:rPr lang="cs-CZ" altLang="cs-CZ" sz="2200" dirty="0">
                <a:latin typeface="Arial" panose="020B0604020202020204" pitchFamily="34" charset="0"/>
              </a:rPr>
              <a:t>,</a:t>
            </a:r>
            <a:r>
              <a:rPr lang="en-US" altLang="cs-CZ" sz="2200" dirty="0">
                <a:latin typeface="Arial" panose="020B0604020202020204" pitchFamily="34" charset="0"/>
              </a:rPr>
              <a:t> restructuring</a:t>
            </a:r>
            <a:r>
              <a:rPr lang="cs-CZ" altLang="cs-CZ" sz="2200" dirty="0">
                <a:latin typeface="Arial" panose="020B0604020202020204" pitchFamily="34" charset="0"/>
              </a:rPr>
              <a:t> </a:t>
            </a:r>
            <a:r>
              <a:rPr lang="cs-CZ" altLang="cs-CZ" sz="2200" dirty="0" err="1">
                <a:latin typeface="Arial" panose="020B0604020202020204" pitchFamily="34" charset="0"/>
              </a:rPr>
              <a:t>etc</a:t>
            </a:r>
            <a:r>
              <a:rPr lang="en-US" altLang="cs-CZ" sz="2200" dirty="0">
                <a:latin typeface="Arial" panose="020B0604020202020204" pitchFamily="34" charset="0"/>
              </a:rPr>
              <a:t>.</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24934248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a:t>
            </a:r>
            <a:r>
              <a:rPr lang="cs-CZ" b="1" dirty="0" err="1">
                <a:latin typeface="Arial" pitchFamily="34" charset="0"/>
                <a:cs typeface="Arial" pitchFamily="34" charset="0"/>
              </a:rPr>
              <a:t>Process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PURPOSE OF SITUATIONAL ANALYSIS</a:t>
            </a: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Recognize the suitability of the current organizational structure</a:t>
            </a:r>
            <a:r>
              <a:rPr lang="cs-CZ" altLang="cs-CZ" sz="2200" dirty="0">
                <a:latin typeface="Arial" panose="020B0604020202020204" pitchFamily="34" charset="0"/>
              </a:rPr>
              <a:t> </a:t>
            </a:r>
            <a:r>
              <a:rPr lang="en-US" altLang="cs-CZ" sz="2200" dirty="0">
                <a:latin typeface="Arial" panose="020B0604020202020204" pitchFamily="34" charset="0"/>
              </a:rPr>
              <a:t>and continuity of operations, identification of key activities, resources and effectiveness of their use.</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In terms of marketing </a:t>
            </a:r>
            <a:r>
              <a:rPr lang="cs-CZ" altLang="cs-CZ" sz="2200" dirty="0">
                <a:latin typeface="Arial" panose="020B0604020202020204" pitchFamily="34" charset="0"/>
              </a:rPr>
              <a:t>- </a:t>
            </a:r>
            <a:r>
              <a:rPr lang="en-US" altLang="cs-CZ" sz="2200" dirty="0">
                <a:latin typeface="Arial" panose="020B0604020202020204" pitchFamily="34" charset="0"/>
              </a:rPr>
              <a:t>cost vs. return </a:t>
            </a:r>
            <a:r>
              <a:rPr lang="cs-CZ" altLang="cs-CZ" sz="2200" dirty="0">
                <a:latin typeface="Arial" panose="020B0604020202020204" pitchFamily="34" charset="0"/>
              </a:rPr>
              <a:t>of </a:t>
            </a:r>
            <a:r>
              <a:rPr lang="cs-CZ" altLang="cs-CZ" sz="2200" dirty="0" err="1">
                <a:latin typeface="Arial" panose="020B0604020202020204" pitchFamily="34" charset="0"/>
              </a:rPr>
              <a:t>our</a:t>
            </a:r>
            <a:r>
              <a:rPr lang="cs-CZ" altLang="cs-CZ" sz="2200" dirty="0">
                <a:latin typeface="Arial" panose="020B0604020202020204" pitchFamily="34" charset="0"/>
              </a:rPr>
              <a:t> </a:t>
            </a:r>
            <a:r>
              <a:rPr lang="cs-CZ" altLang="cs-CZ" sz="2200" dirty="0" err="1">
                <a:latin typeface="Arial" panose="020B0604020202020204" pitchFamily="34" charset="0"/>
              </a:rPr>
              <a:t>actions</a:t>
            </a:r>
            <a:r>
              <a:rPr lang="en-US" altLang="cs-CZ" sz="2200" dirty="0">
                <a:latin typeface="Arial" panose="020B0604020202020204" pitchFamily="34" charset="0"/>
              </a:rPr>
              <a:t>, </a:t>
            </a:r>
            <a:r>
              <a:rPr lang="cs-CZ" altLang="cs-CZ" sz="2200" dirty="0" err="1">
                <a:latin typeface="Arial" panose="020B0604020202020204" pitchFamily="34" charset="0"/>
              </a:rPr>
              <a:t>control</a:t>
            </a:r>
            <a:r>
              <a:rPr lang="cs-CZ" altLang="cs-CZ" sz="2200" dirty="0">
                <a:latin typeface="Arial" panose="020B0604020202020204" pitchFamily="34" charset="0"/>
              </a:rPr>
              <a:t> of marketing</a:t>
            </a:r>
            <a:r>
              <a:rPr lang="en-US" altLang="cs-CZ" sz="2200" dirty="0">
                <a:latin typeface="Arial" panose="020B0604020202020204" pitchFamily="34" charset="0"/>
              </a:rPr>
              <a:t> mix </a:t>
            </a:r>
            <a:r>
              <a:rPr lang="cs-CZ" altLang="cs-CZ" sz="2200" dirty="0" err="1">
                <a:latin typeface="Arial" panose="020B0604020202020204" pitchFamily="34" charset="0"/>
              </a:rPr>
              <a:t>etc</a:t>
            </a:r>
            <a:r>
              <a:rPr lang="en-US" altLang="cs-CZ" sz="2200" dirty="0">
                <a:latin typeface="Arial" panose="020B0604020202020204" pitchFamily="34" charset="0"/>
              </a:rPr>
              <a:t>.</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Identify internal and external influences, trends.</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Analysis is performed </a:t>
            </a:r>
            <a:r>
              <a:rPr lang="cs-CZ" altLang="cs-CZ" sz="2200" dirty="0">
                <a:latin typeface="Arial" panose="020B0604020202020204" pitchFamily="34" charset="0"/>
              </a:rPr>
              <a:t>in </a:t>
            </a:r>
            <a:r>
              <a:rPr lang="en-US" altLang="cs-CZ" sz="2200" dirty="0">
                <a:latin typeface="Arial" panose="020B0604020202020204" pitchFamily="34" charset="0"/>
              </a:rPr>
              <a:t>three time horizons. The procedure is always from past events concerning the company and gradually moves to the current situation. The last is obviously estimate of future development, which the company will take.</a:t>
            </a:r>
            <a:endParaRPr lang="en-GB" altLang="cs-CZ" sz="2200" i="1" dirty="0">
              <a:latin typeface="Arial" panose="020B0604020202020204" pitchFamily="34" charset="0"/>
            </a:endParaRPr>
          </a:p>
        </p:txBody>
      </p:sp>
    </p:spTree>
    <p:extLst>
      <p:ext uri="{BB962C8B-B14F-4D97-AF65-F5344CB8AC3E}">
        <p14:creationId xmlns:p14="http://schemas.microsoft.com/office/powerpoint/2010/main" val="334136577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a:t>
            </a:r>
            <a:r>
              <a:rPr lang="cs-CZ" b="1" dirty="0" err="1">
                <a:latin typeface="Arial" pitchFamily="34" charset="0"/>
                <a:cs typeface="Arial" pitchFamily="34" charset="0"/>
              </a:rPr>
              <a:t>Process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WHAT DO WE ACHIEVE?</a:t>
            </a:r>
          </a:p>
        </p:txBody>
      </p:sp>
      <p:sp>
        <p:nvSpPr>
          <p:cNvPr id="3079" name="TextovéPole 10"/>
          <p:cNvSpPr txBox="1">
            <a:spLocks noChangeArrowheads="1"/>
          </p:cNvSpPr>
          <p:nvPr/>
        </p:nvSpPr>
        <p:spPr bwMode="auto">
          <a:xfrm>
            <a:off x="503238" y="1512044"/>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After performing internal and external analysis</a:t>
            </a:r>
            <a:r>
              <a:rPr lang="cs-CZ" altLang="cs-CZ" sz="2200" dirty="0">
                <a:latin typeface="Arial" panose="020B0604020202020204" pitchFamily="34" charset="0"/>
              </a:rPr>
              <a:t>,</a:t>
            </a:r>
            <a:r>
              <a:rPr lang="en-US" altLang="cs-CZ" sz="2200" dirty="0">
                <a:latin typeface="Arial" panose="020B0604020202020204" pitchFamily="34" charset="0"/>
              </a:rPr>
              <a:t> the enterprise will be able to understand what is its internal situation (suitability of the organizational structure, capabilities and resources, costs and profits associated with marketing, the effectiveness of marketing mix), and also </a:t>
            </a:r>
            <a:r>
              <a:rPr lang="cs-CZ" altLang="cs-CZ" sz="2200" dirty="0">
                <a:latin typeface="Arial" panose="020B0604020202020204" pitchFamily="34" charset="0"/>
              </a:rPr>
              <a:t>in </a:t>
            </a:r>
            <a:r>
              <a:rPr lang="en-US" altLang="cs-CZ" sz="2200" dirty="0">
                <a:latin typeface="Arial" panose="020B0604020202020204" pitchFamily="34" charset="0"/>
              </a:rPr>
              <a:t>what relationship</a:t>
            </a:r>
            <a:r>
              <a:rPr lang="cs-CZ" altLang="cs-CZ" sz="2200" dirty="0">
                <a:latin typeface="Arial" panose="020B0604020202020204" pitchFamily="34" charset="0"/>
              </a:rPr>
              <a:t> </a:t>
            </a:r>
            <a:r>
              <a:rPr lang="cs-CZ" altLang="cs-CZ" sz="2200" dirty="0" err="1">
                <a:latin typeface="Arial" panose="020B0604020202020204" pitchFamily="34" charset="0"/>
              </a:rPr>
              <a:t>it</a:t>
            </a:r>
            <a:r>
              <a:rPr lang="en-US" altLang="cs-CZ" sz="2200" dirty="0">
                <a:latin typeface="Arial" panose="020B0604020202020204" pitchFamily="34" charset="0"/>
              </a:rPr>
              <a:t> is to the environment in which it operates (impact of macroeconomic factors and market size, trends, market potential, competition).</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It is appropriate to note – </a:t>
            </a:r>
            <a:r>
              <a:rPr lang="cs-CZ" altLang="cs-CZ" sz="2200" dirty="0">
                <a:latin typeface="Arial" panose="020B0604020202020204" pitchFamily="34" charset="0"/>
              </a:rPr>
              <a:t>many of these </a:t>
            </a:r>
            <a:r>
              <a:rPr lang="en-US" altLang="cs-CZ" sz="2200" dirty="0" err="1">
                <a:latin typeface="Arial" panose="020B0604020202020204" pitchFamily="34" charset="0"/>
              </a:rPr>
              <a:t>analy</a:t>
            </a:r>
            <a:r>
              <a:rPr lang="cs-CZ" altLang="cs-CZ" sz="2200" dirty="0">
                <a:latin typeface="Arial" panose="020B0604020202020204" pitchFamily="34" charset="0"/>
              </a:rPr>
              <a:t>s</a:t>
            </a:r>
            <a:r>
              <a:rPr lang="en-US" altLang="cs-CZ" sz="2200" dirty="0" err="1">
                <a:latin typeface="Arial" panose="020B0604020202020204" pitchFamily="34" charset="0"/>
              </a:rPr>
              <a:t>es</a:t>
            </a:r>
            <a:r>
              <a:rPr lang="en-US" altLang="cs-CZ" sz="2200" dirty="0">
                <a:latin typeface="Arial" panose="020B0604020202020204" pitchFamily="34" charset="0"/>
              </a:rPr>
              <a:t> </a:t>
            </a:r>
            <a:r>
              <a:rPr lang="cs-CZ" altLang="cs-CZ" sz="2200" dirty="0" err="1">
                <a:latin typeface="Arial" panose="020B0604020202020204" pitchFamily="34" charset="0"/>
              </a:rPr>
              <a:t>have</a:t>
            </a:r>
            <a:r>
              <a:rPr lang="cs-CZ" altLang="cs-CZ" sz="2200" dirty="0">
                <a:latin typeface="Arial" panose="020B0604020202020204" pitchFamily="34" charset="0"/>
              </a:rPr>
              <a:t> </a:t>
            </a:r>
            <a:r>
              <a:rPr lang="en-US" altLang="cs-CZ" sz="2200" dirty="0">
                <a:latin typeface="Arial" panose="020B0604020202020204" pitchFamily="34" charset="0"/>
              </a:rPr>
              <a:t>a subjective evaluation of the importance of the factors</a:t>
            </a:r>
            <a:r>
              <a:rPr lang="cs-CZ" altLang="cs-CZ" sz="2200" dirty="0">
                <a:latin typeface="Arial" panose="020B0604020202020204" pitchFamily="34" charset="0"/>
              </a:rPr>
              <a:t> as part of </a:t>
            </a:r>
            <a:r>
              <a:rPr lang="cs-CZ" altLang="cs-CZ" sz="2200" dirty="0" err="1">
                <a:latin typeface="Arial" panose="020B0604020202020204" pitchFamily="34" charset="0"/>
              </a:rPr>
              <a:t>their</a:t>
            </a:r>
            <a:r>
              <a:rPr lang="cs-CZ" altLang="cs-CZ" sz="2200" dirty="0">
                <a:latin typeface="Arial" panose="020B0604020202020204" pitchFamily="34" charset="0"/>
              </a:rPr>
              <a:t> </a:t>
            </a:r>
            <a:r>
              <a:rPr lang="cs-CZ" altLang="cs-CZ" sz="2200" dirty="0" err="1">
                <a:latin typeface="Arial" panose="020B0604020202020204" pitchFamily="34" charset="0"/>
              </a:rPr>
              <a:t>process</a:t>
            </a:r>
            <a:r>
              <a:rPr lang="en-US" altLang="cs-CZ" sz="2200" dirty="0">
                <a:latin typeface="Arial" panose="020B0604020202020204" pitchFamily="34" charset="0"/>
              </a:rPr>
              <a:t>!</a:t>
            </a:r>
            <a:r>
              <a:rPr lang="cs-CZ" altLang="cs-CZ" sz="2200" dirty="0">
                <a:latin typeface="Arial" panose="020B0604020202020204" pitchFamily="34" charset="0"/>
              </a:rPr>
              <a:t> (</a:t>
            </a:r>
            <a:r>
              <a:rPr lang="cs-CZ" altLang="cs-CZ" sz="2200" dirty="0" err="1">
                <a:latin typeface="Arial" panose="020B0604020202020204" pitchFamily="34" charset="0"/>
              </a:rPr>
              <a:t>therefore</a:t>
            </a:r>
            <a:r>
              <a:rPr lang="cs-CZ" altLang="cs-CZ" sz="2200" dirty="0">
                <a:latin typeface="Arial" panose="020B0604020202020204" pitchFamily="34" charset="0"/>
              </a:rPr>
              <a:t>, </a:t>
            </a:r>
            <a:r>
              <a:rPr lang="cs-CZ" altLang="cs-CZ" sz="2200" dirty="0" err="1">
                <a:latin typeface="Arial" panose="020B0604020202020204" pitchFamily="34" charset="0"/>
              </a:rPr>
              <a:t>each</a:t>
            </a:r>
            <a:r>
              <a:rPr lang="cs-CZ" altLang="cs-CZ" sz="2200" dirty="0">
                <a:latin typeface="Arial" panose="020B0604020202020204" pitchFamily="34" charset="0"/>
              </a:rPr>
              <a:t> person </a:t>
            </a:r>
            <a:r>
              <a:rPr lang="cs-CZ" altLang="cs-CZ" sz="2200" dirty="0" err="1">
                <a:latin typeface="Arial" panose="020B0604020202020204" pitchFamily="34" charset="0"/>
              </a:rPr>
              <a:t>will</a:t>
            </a:r>
            <a:r>
              <a:rPr lang="cs-CZ" altLang="cs-CZ" sz="2200" dirty="0">
                <a:latin typeface="Arial" panose="020B0604020202020204" pitchFamily="34" charset="0"/>
              </a:rPr>
              <a:t> </a:t>
            </a:r>
            <a:r>
              <a:rPr lang="cs-CZ" altLang="cs-CZ" sz="2200" dirty="0" err="1">
                <a:latin typeface="Arial" panose="020B0604020202020204" pitchFamily="34" charset="0"/>
              </a:rPr>
              <a:t>get</a:t>
            </a:r>
            <a:r>
              <a:rPr lang="cs-CZ" altLang="cs-CZ" sz="2200" dirty="0">
                <a:latin typeface="Arial" panose="020B0604020202020204" pitchFamily="34" charset="0"/>
              </a:rPr>
              <a:t> </a:t>
            </a:r>
            <a:r>
              <a:rPr lang="cs-CZ" altLang="cs-CZ" sz="2200" dirty="0" err="1">
                <a:latin typeface="Arial" panose="020B0604020202020204" pitchFamily="34" charset="0"/>
              </a:rPr>
              <a:t>different</a:t>
            </a:r>
            <a:r>
              <a:rPr lang="cs-CZ" altLang="cs-CZ" sz="2200" dirty="0">
                <a:latin typeface="Arial" panose="020B0604020202020204" pitchFamily="34" charset="0"/>
              </a:rPr>
              <a:t> </a:t>
            </a:r>
            <a:r>
              <a:rPr lang="cs-CZ" altLang="cs-CZ" sz="2200" dirty="0" err="1">
                <a:latin typeface="Arial" panose="020B0604020202020204" pitchFamily="34" charset="0"/>
              </a:rPr>
              <a:t>results</a:t>
            </a:r>
            <a:r>
              <a:rPr lang="cs-CZ" altLang="cs-CZ" sz="2200" dirty="0">
                <a:latin typeface="Arial" panose="020B0604020202020204" pitchFamily="34" charset="0"/>
              </a:rPr>
              <a:t>)</a:t>
            </a:r>
            <a:endParaRPr lang="en-GB" altLang="cs-CZ" sz="1800" dirty="0">
              <a:latin typeface="Arial" panose="020B0604020202020204" pitchFamily="34" charset="0"/>
            </a:endParaRPr>
          </a:p>
        </p:txBody>
      </p:sp>
    </p:spTree>
    <p:extLst>
      <p:ext uri="{BB962C8B-B14F-4D97-AF65-F5344CB8AC3E}">
        <p14:creationId xmlns:p14="http://schemas.microsoft.com/office/powerpoint/2010/main" val="18984921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Introduction to Strategic Marketing</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MARKETING ENVIRONMENT</a:t>
            </a:r>
          </a:p>
        </p:txBody>
      </p:sp>
      <p:pic>
        <p:nvPicPr>
          <p:cNvPr id="5" name="Zástupný symbol pro obsah 3"/>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338138" y="1179215"/>
            <a:ext cx="8208912" cy="5345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894094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a:t>
            </a:r>
            <a:r>
              <a:rPr lang="cs-CZ" b="1" dirty="0" err="1">
                <a:latin typeface="Arial" pitchFamily="34" charset="0"/>
                <a:cs typeface="Arial" pitchFamily="34" charset="0"/>
              </a:rPr>
              <a:t>Process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6. ANALYSIS OF MACRO-ENVIRONMENT</a:t>
            </a:r>
          </a:p>
        </p:txBody>
      </p:sp>
      <p:sp>
        <p:nvSpPr>
          <p:cNvPr id="3079" name="TextovéPole 10"/>
          <p:cNvSpPr txBox="1">
            <a:spLocks noChangeArrowheads="1"/>
          </p:cNvSpPr>
          <p:nvPr/>
        </p:nvSpPr>
        <p:spPr bwMode="auto">
          <a:xfrm>
            <a:off x="503238" y="1512044"/>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What constitutes macro environment?</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Economical</a:t>
            </a:r>
            <a:r>
              <a:rPr lang="en-US" altLang="cs-CZ" sz="2200" dirty="0">
                <a:latin typeface="Arial" panose="020B0604020202020204" pitchFamily="34" charset="0"/>
              </a:rPr>
              <a:t> - purchasing power, the economic situation of the country and its development, growth rates, inflationary tendencies, unemployment, income level, spending pattern, the consumer price index, resource availability, interest rates, tax and customs conditions</a:t>
            </a:r>
            <a:r>
              <a:rPr lang="cs-CZ" altLang="cs-CZ" sz="2200" dirty="0">
                <a:latin typeface="Arial" panose="020B0604020202020204" pitchFamily="34" charset="0"/>
              </a:rPr>
              <a:t>.</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Demographic</a:t>
            </a:r>
            <a:r>
              <a:rPr lang="en-US" altLang="cs-CZ" sz="2200" dirty="0">
                <a:latin typeface="Arial" panose="020B0604020202020204" pitchFamily="34" charset="0"/>
              </a:rPr>
              <a:t> - population, age structure, employment, population density, spatial distribution, education, lifestyle, migration</a:t>
            </a:r>
            <a:r>
              <a:rPr lang="cs-CZ" altLang="cs-CZ" sz="2200" dirty="0">
                <a:latin typeface="Arial" panose="020B0604020202020204" pitchFamily="34" charset="0"/>
              </a:rPr>
              <a:t>.</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30762098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a:t>
            </a:r>
            <a:r>
              <a:rPr lang="cs-CZ" b="1" dirty="0" err="1">
                <a:latin typeface="Arial" pitchFamily="34" charset="0"/>
                <a:cs typeface="Arial" pitchFamily="34" charset="0"/>
              </a:rPr>
              <a:t>Process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ANALYSIS OF MACRO-ENVIRONMENT</a:t>
            </a: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The </a:t>
            </a:r>
            <a:r>
              <a:rPr lang="en-US" altLang="cs-CZ" sz="2200" b="1" dirty="0">
                <a:latin typeface="Arial" panose="020B0604020202020204" pitchFamily="34" charset="0"/>
              </a:rPr>
              <a:t>political</a:t>
            </a:r>
            <a:r>
              <a:rPr lang="en-US" altLang="cs-CZ" sz="2200" dirty="0">
                <a:latin typeface="Arial" panose="020B0604020202020204" pitchFamily="34" charset="0"/>
              </a:rPr>
              <a:t> situation - the development of legislation, procompetitive and </a:t>
            </a:r>
            <a:r>
              <a:rPr lang="cs-CZ" altLang="cs-CZ" sz="2200" dirty="0">
                <a:latin typeface="Arial" panose="020B0604020202020204" pitchFamily="34" charset="0"/>
              </a:rPr>
              <a:t>a</a:t>
            </a:r>
            <a:r>
              <a:rPr lang="en-US" altLang="cs-CZ" sz="2200" dirty="0" err="1">
                <a:latin typeface="Arial" panose="020B0604020202020204" pitchFamily="34" charset="0"/>
              </a:rPr>
              <a:t>ntitrust</a:t>
            </a:r>
            <a:r>
              <a:rPr lang="en-US" altLang="cs-CZ" sz="2200" dirty="0">
                <a:latin typeface="Arial" panose="020B0604020202020204" pitchFamily="34" charset="0"/>
              </a:rPr>
              <a:t>, legal standards, consumer protection, environment</a:t>
            </a:r>
            <a:r>
              <a:rPr lang="cs-CZ" altLang="cs-CZ" sz="2200" dirty="0">
                <a:latin typeface="Arial" panose="020B0604020202020204" pitchFamily="34" charset="0"/>
              </a:rPr>
              <a:t>,</a:t>
            </a:r>
            <a:r>
              <a:rPr lang="en-US" altLang="cs-CZ" sz="2200" dirty="0">
                <a:latin typeface="Arial" panose="020B0604020202020204" pitchFamily="34" charset="0"/>
              </a:rPr>
              <a:t> impact from the interest, civil and political groups.</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Cultural and social </a:t>
            </a:r>
            <a:r>
              <a:rPr lang="en-US" altLang="cs-CZ" sz="2200" dirty="0">
                <a:latin typeface="Arial" panose="020B0604020202020204" pitchFamily="34" charset="0"/>
              </a:rPr>
              <a:t>- basic cultural values of society, its way of life, social environment.</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Technology</a:t>
            </a:r>
            <a:r>
              <a:rPr lang="en-US" altLang="cs-CZ" sz="2200" dirty="0">
                <a:latin typeface="Arial" panose="020B0604020202020204" pitchFamily="34" charset="0"/>
              </a:rPr>
              <a:t> - </a:t>
            </a:r>
            <a:r>
              <a:rPr lang="cs-CZ" altLang="cs-CZ" sz="2200" dirty="0">
                <a:latin typeface="Arial" panose="020B0604020202020204" pitchFamily="34" charset="0"/>
              </a:rPr>
              <a:t>t</a:t>
            </a:r>
            <a:r>
              <a:rPr lang="en-US" altLang="cs-CZ" sz="2200" dirty="0" err="1">
                <a:latin typeface="Arial" panose="020B0604020202020204" pitchFamily="34" charset="0"/>
              </a:rPr>
              <a:t>echnolog</a:t>
            </a:r>
            <a:r>
              <a:rPr lang="cs-CZ" altLang="cs-CZ" sz="2200" dirty="0" err="1">
                <a:latin typeface="Arial" panose="020B0604020202020204" pitchFamily="34" charset="0"/>
              </a:rPr>
              <a:t>ical</a:t>
            </a:r>
            <a:r>
              <a:rPr lang="en-US" altLang="cs-CZ" sz="2200" dirty="0">
                <a:latin typeface="Arial" panose="020B0604020202020204" pitchFamily="34" charset="0"/>
              </a:rPr>
              <a:t> development of the country, adopting new technologies, the pace of technological change.</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Natural</a:t>
            </a:r>
            <a:r>
              <a:rPr lang="en-US" altLang="cs-CZ" sz="2200" dirty="0">
                <a:latin typeface="Arial" panose="020B0604020202020204" pitchFamily="34" charset="0"/>
              </a:rPr>
              <a:t> factors - climate, natural resources, pollution.</a:t>
            </a:r>
            <a:endParaRPr lang="en-GB" altLang="cs-CZ" sz="1800" dirty="0">
              <a:latin typeface="Arial" panose="020B0604020202020204" pitchFamily="34" charset="0"/>
            </a:endParaRPr>
          </a:p>
        </p:txBody>
      </p:sp>
    </p:spTree>
    <p:extLst>
      <p:ext uri="{BB962C8B-B14F-4D97-AF65-F5344CB8AC3E}">
        <p14:creationId xmlns:p14="http://schemas.microsoft.com/office/powerpoint/2010/main" val="17226490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a:t>
            </a:r>
            <a:r>
              <a:rPr lang="cs-CZ" b="1" dirty="0" err="1">
                <a:latin typeface="Arial" pitchFamily="34" charset="0"/>
                <a:cs typeface="Arial" pitchFamily="34" charset="0"/>
              </a:rPr>
              <a:t>Process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PEST ANALYSIS</a:t>
            </a:r>
          </a:p>
        </p:txBody>
      </p:sp>
      <p:sp>
        <p:nvSpPr>
          <p:cNvPr id="3079" name="TextovéPole 10"/>
          <p:cNvSpPr txBox="1">
            <a:spLocks noChangeArrowheads="1"/>
          </p:cNvSpPr>
          <p:nvPr/>
        </p:nvSpPr>
        <p:spPr bwMode="auto">
          <a:xfrm>
            <a:off x="503238" y="1512044"/>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Affects the strategy of the company - whether it will ever be </a:t>
            </a:r>
            <a:r>
              <a:rPr lang="cs-CZ" altLang="cs-CZ" sz="2200" dirty="0" err="1">
                <a:latin typeface="Arial" panose="020B0604020202020204" pitchFamily="34" charset="0"/>
              </a:rPr>
              <a:t>possible</a:t>
            </a:r>
            <a:r>
              <a:rPr lang="cs-CZ" altLang="cs-CZ" sz="2200" dirty="0">
                <a:latin typeface="Arial" panose="020B0604020202020204" pitchFamily="34" charset="0"/>
              </a:rPr>
              <a:t> to </a:t>
            </a:r>
            <a:r>
              <a:rPr lang="en-US" altLang="cs-CZ" sz="2200" dirty="0">
                <a:latin typeface="Arial" panose="020B0604020202020204" pitchFamily="34" charset="0"/>
              </a:rPr>
              <a:t>enter the market and in what form (e</a:t>
            </a:r>
            <a:r>
              <a:rPr lang="cs-CZ" altLang="cs-CZ" sz="2200" dirty="0">
                <a:latin typeface="Arial" panose="020B0604020202020204" pitchFamily="34" charset="0"/>
              </a:rPr>
              <a:t>.</a:t>
            </a:r>
            <a:r>
              <a:rPr lang="en-US" altLang="cs-CZ" sz="2200" dirty="0">
                <a:latin typeface="Arial" panose="020B0604020202020204" pitchFamily="34" charset="0"/>
              </a:rPr>
              <a:t>g. </a:t>
            </a:r>
            <a:r>
              <a:rPr lang="cs-CZ" altLang="cs-CZ" sz="2200" dirty="0">
                <a:latin typeface="Arial" panose="020B0604020202020204" pitchFamily="34" charset="0"/>
              </a:rPr>
              <a:t>a</a:t>
            </a:r>
            <a:r>
              <a:rPr lang="en-US" altLang="cs-CZ" sz="2200" dirty="0">
                <a:latin typeface="Arial" panose="020B0604020202020204" pitchFamily="34" charset="0"/>
              </a:rPr>
              <a:t> big risk - not choose a capital form, but license; high tariffs – </a:t>
            </a:r>
            <a:r>
              <a:rPr lang="cs-CZ" altLang="cs-CZ" sz="2200" dirty="0" err="1">
                <a:latin typeface="Arial" panose="020B0604020202020204" pitchFamily="34" charset="0"/>
              </a:rPr>
              <a:t>local</a:t>
            </a:r>
            <a:r>
              <a:rPr lang="cs-CZ" altLang="cs-CZ" sz="2200" dirty="0">
                <a:latin typeface="Arial" panose="020B0604020202020204" pitchFamily="34" charset="0"/>
              </a:rPr>
              <a:t> </a:t>
            </a:r>
            <a:r>
              <a:rPr lang="cs-CZ" altLang="cs-CZ" sz="2200" dirty="0" err="1">
                <a:latin typeface="Arial" panose="020B0604020202020204" pitchFamily="34" charset="0"/>
              </a:rPr>
              <a:t>factory</a:t>
            </a:r>
            <a:r>
              <a:rPr lang="en-US" altLang="cs-CZ" sz="2200" dirty="0">
                <a:latin typeface="Arial" panose="020B0604020202020204" pitchFamily="34" charset="0"/>
              </a:rPr>
              <a:t>).</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At high risks and additional costs resulting from the environment - do not enter the market.</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PEST analysis is generally very difficult to implement, requires many data sources.</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All manuals sound simple - understand PEST, find </a:t>
            </a:r>
            <a:r>
              <a:rPr lang="en-US" altLang="cs-CZ" sz="2200" dirty="0" err="1">
                <a:latin typeface="Arial" panose="020B0604020202020204" pitchFamily="34" charset="0"/>
              </a:rPr>
              <a:t>dat</a:t>
            </a:r>
            <a:r>
              <a:rPr lang="cs-CZ" altLang="cs-CZ" sz="2200" dirty="0">
                <a:latin typeface="Arial" panose="020B0604020202020204" pitchFamily="34" charset="0"/>
              </a:rPr>
              <a:t>a</a:t>
            </a:r>
            <a:r>
              <a:rPr lang="en-US" altLang="cs-CZ" sz="2200" dirty="0">
                <a:latin typeface="Arial" panose="020B0604020202020204" pitchFamily="34" charset="0"/>
              </a:rPr>
              <a:t>, </a:t>
            </a:r>
            <a:r>
              <a:rPr lang="cs-CZ" altLang="cs-CZ" sz="2200" dirty="0">
                <a:latin typeface="Arial" panose="020B0604020202020204" pitchFamily="34" charset="0"/>
              </a:rPr>
              <a:t>make a </a:t>
            </a:r>
            <a:r>
              <a:rPr lang="cs-CZ" altLang="cs-CZ" sz="2200" dirty="0" err="1">
                <a:latin typeface="Arial" panose="020B0604020202020204" pitchFamily="34" charset="0"/>
              </a:rPr>
              <a:t>decision</a:t>
            </a:r>
            <a:r>
              <a:rPr lang="cs-CZ" altLang="cs-CZ" sz="2200" dirty="0">
                <a:latin typeface="Arial" panose="020B0604020202020204" pitchFamily="34" charset="0"/>
              </a:rPr>
              <a:t> </a:t>
            </a:r>
            <a:r>
              <a:rPr lang="en-US" altLang="cs-CZ" sz="2200" dirty="0">
                <a:latin typeface="Arial" panose="020B0604020202020204" pitchFamily="34" charset="0"/>
              </a:rPr>
              <a:t>... BUT!</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Secondary research (from the table), </a:t>
            </a:r>
            <a:r>
              <a:rPr lang="cs-CZ" altLang="cs-CZ" sz="2200" dirty="0" err="1">
                <a:latin typeface="Arial" panose="020B0604020202020204" pitchFamily="34" charset="0"/>
              </a:rPr>
              <a:t>after</a:t>
            </a:r>
            <a:r>
              <a:rPr lang="cs-CZ" altLang="cs-CZ" sz="2200" dirty="0">
                <a:latin typeface="Arial" panose="020B0604020202020204" pitchFamily="34" charset="0"/>
              </a:rPr>
              <a:t> </a:t>
            </a:r>
            <a:r>
              <a:rPr lang="cs-CZ" altLang="cs-CZ" sz="2200" dirty="0" err="1">
                <a:latin typeface="Arial" panose="020B0604020202020204" pitchFamily="34" charset="0"/>
              </a:rPr>
              <a:t>that</a:t>
            </a:r>
            <a:r>
              <a:rPr lang="en-US" altLang="cs-CZ" sz="2200" dirty="0">
                <a:latin typeface="Arial" panose="020B0604020202020204" pitchFamily="34" charset="0"/>
              </a:rPr>
              <a:t> primary</a:t>
            </a:r>
            <a:r>
              <a:rPr lang="cs-CZ" altLang="cs-CZ" sz="2200" dirty="0">
                <a:latin typeface="Arial" panose="020B0604020202020204" pitchFamily="34" charset="0"/>
              </a:rPr>
              <a:t> </a:t>
            </a:r>
            <a:r>
              <a:rPr lang="cs-CZ" altLang="cs-CZ" sz="2200" dirty="0" err="1">
                <a:latin typeface="Arial" panose="020B0604020202020204" pitchFamily="34" charset="0"/>
              </a:rPr>
              <a:t>research</a:t>
            </a:r>
            <a:r>
              <a:rPr lang="en-US" altLang="cs-CZ" sz="2200" dirty="0">
                <a:latin typeface="Arial" panose="020B0604020202020204" pitchFamily="34" charset="0"/>
              </a:rPr>
              <a:t>.</a:t>
            </a:r>
          </a:p>
        </p:txBody>
      </p:sp>
    </p:spTree>
    <p:extLst>
      <p:ext uri="{BB962C8B-B14F-4D97-AF65-F5344CB8AC3E}">
        <p14:creationId xmlns:p14="http://schemas.microsoft.com/office/powerpoint/2010/main" val="25200793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a:t>
            </a:r>
            <a:r>
              <a:rPr lang="cs-CZ" b="1" dirty="0" err="1">
                <a:latin typeface="Arial" pitchFamily="34" charset="0"/>
                <a:cs typeface="Arial" pitchFamily="34" charset="0"/>
              </a:rPr>
              <a:t>Process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THE END</a:t>
            </a:r>
          </a:p>
        </p:txBody>
      </p:sp>
      <p:sp>
        <p:nvSpPr>
          <p:cNvPr id="3079" name="TextovéPole 10"/>
          <p:cNvSpPr txBox="1">
            <a:spLocks noChangeArrowheads="1"/>
          </p:cNvSpPr>
          <p:nvPr/>
        </p:nvSpPr>
        <p:spPr bwMode="auto">
          <a:xfrm>
            <a:off x="503238" y="1512044"/>
            <a:ext cx="847725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defRPr/>
            </a:pPr>
            <a:endParaRPr lang="cs-CZ" altLang="cs-CZ" sz="2200" dirty="0">
              <a:latin typeface="Arial" panose="020B0604020202020204" pitchFamily="34" charset="0"/>
            </a:endParaRPr>
          </a:p>
          <a:p>
            <a:pPr algn="ctr" eaLnBrk="1" hangingPunct="1">
              <a:spcBef>
                <a:spcPct val="0"/>
              </a:spcBef>
              <a:buNone/>
              <a:defRPr/>
            </a:pPr>
            <a:endParaRPr lang="cs-CZ" altLang="cs-CZ" sz="2200" dirty="0">
              <a:latin typeface="Arial" panose="020B0604020202020204" pitchFamily="34" charset="0"/>
            </a:endParaRPr>
          </a:p>
          <a:p>
            <a:pPr algn="ctr" eaLnBrk="1" hangingPunct="1">
              <a:spcBef>
                <a:spcPct val="0"/>
              </a:spcBef>
              <a:buNone/>
              <a:defRPr/>
            </a:pPr>
            <a:endParaRPr lang="cs-CZ" altLang="cs-CZ" sz="2200" dirty="0">
              <a:latin typeface="Arial" panose="020B0604020202020204" pitchFamily="34" charset="0"/>
            </a:endParaRPr>
          </a:p>
          <a:p>
            <a:pPr algn="ctr" eaLnBrk="1" hangingPunct="1">
              <a:spcBef>
                <a:spcPct val="0"/>
              </a:spcBef>
              <a:buNone/>
              <a:defRPr/>
            </a:pPr>
            <a:r>
              <a:rPr lang="cs-CZ" altLang="cs-CZ" sz="2200" dirty="0" err="1">
                <a:latin typeface="Arial" panose="020B0604020202020204" pitchFamily="34" charset="0"/>
              </a:rPr>
              <a:t>Thank</a:t>
            </a:r>
            <a:r>
              <a:rPr lang="cs-CZ" altLang="cs-CZ" sz="2200" dirty="0">
                <a:latin typeface="Arial" panose="020B0604020202020204" pitchFamily="34" charset="0"/>
              </a:rPr>
              <a:t> </a:t>
            </a:r>
            <a:r>
              <a:rPr lang="cs-CZ" altLang="cs-CZ" sz="2200" dirty="0" err="1">
                <a:latin typeface="Arial" panose="020B0604020202020204" pitchFamily="34" charset="0"/>
              </a:rPr>
              <a:t>you</a:t>
            </a:r>
            <a:r>
              <a:rPr lang="cs-CZ" altLang="cs-CZ" sz="2200" dirty="0">
                <a:latin typeface="Arial" panose="020B0604020202020204" pitchFamily="34" charset="0"/>
              </a:rPr>
              <a:t> </a:t>
            </a:r>
            <a:r>
              <a:rPr lang="cs-CZ" altLang="cs-CZ" sz="2200" dirty="0" err="1">
                <a:latin typeface="Arial" panose="020B0604020202020204" pitchFamily="34" charset="0"/>
              </a:rPr>
              <a:t>for</a:t>
            </a:r>
            <a:r>
              <a:rPr lang="cs-CZ" altLang="cs-CZ" sz="2200" dirty="0">
                <a:latin typeface="Arial" panose="020B0604020202020204" pitchFamily="34" charset="0"/>
              </a:rPr>
              <a:t> </a:t>
            </a:r>
            <a:r>
              <a:rPr lang="cs-CZ" altLang="cs-CZ" sz="2200" dirty="0" err="1">
                <a:latin typeface="Arial" panose="020B0604020202020204" pitchFamily="34" charset="0"/>
              </a:rPr>
              <a:t>your</a:t>
            </a:r>
            <a:r>
              <a:rPr lang="cs-CZ" altLang="cs-CZ" sz="2200" dirty="0">
                <a:latin typeface="Arial" panose="020B0604020202020204" pitchFamily="34" charset="0"/>
              </a:rPr>
              <a:t> </a:t>
            </a:r>
            <a:r>
              <a:rPr lang="cs-CZ" altLang="cs-CZ" sz="2200" dirty="0" err="1">
                <a:latin typeface="Arial" panose="020B0604020202020204" pitchFamily="34" charset="0"/>
              </a:rPr>
              <a:t>attention</a:t>
            </a:r>
            <a:r>
              <a:rPr lang="cs-CZ" altLang="cs-CZ" sz="2200" dirty="0">
                <a:latin typeface="Arial" panose="020B0604020202020204" pitchFamily="34" charset="0"/>
              </a:rPr>
              <a:t>.</a:t>
            </a:r>
          </a:p>
          <a:p>
            <a:pPr algn="ctr" eaLnBrk="1" hangingPunct="1">
              <a:spcBef>
                <a:spcPct val="0"/>
              </a:spcBef>
              <a:buNone/>
              <a:defRPr/>
            </a:pPr>
            <a:r>
              <a:rPr lang="cs-CZ" altLang="cs-CZ" sz="2200" dirty="0">
                <a:latin typeface="Arial" panose="020B0604020202020204" pitchFamily="34" charset="0"/>
                <a:sym typeface="Wingdings" panose="05000000000000000000" pitchFamily="2" charset="2"/>
              </a:rPr>
              <a:t> </a:t>
            </a:r>
            <a:endParaRPr lang="cs-CZ" altLang="cs-CZ" sz="2200" dirty="0">
              <a:latin typeface="Arial" panose="020B0604020202020204" pitchFamily="34" charset="0"/>
            </a:endParaRPr>
          </a:p>
          <a:p>
            <a:pPr eaLnBrk="1" hangingPunct="1">
              <a:spcBef>
                <a:spcPct val="0"/>
              </a:spcBef>
              <a:buNone/>
              <a:defRPr/>
            </a:pP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2305732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a:t>
            </a:r>
            <a:r>
              <a:rPr lang="cs-CZ" b="1" dirty="0" err="1">
                <a:latin typeface="Arial" pitchFamily="34" charset="0"/>
                <a:cs typeface="Arial" pitchFamily="34" charset="0"/>
              </a:rPr>
              <a:t>Process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err="1">
                <a:latin typeface="Arial" panose="020B0604020202020204" pitchFamily="34" charset="0"/>
              </a:rPr>
              <a:t>Lean</a:t>
            </a:r>
            <a:r>
              <a:rPr lang="cs-CZ" altLang="cs-CZ" sz="2400" b="1" dirty="0">
                <a:latin typeface="Arial" panose="020B0604020202020204" pitchFamily="34" charset="0"/>
              </a:rPr>
              <a:t> </a:t>
            </a:r>
            <a:r>
              <a:rPr lang="cs-CZ" altLang="cs-CZ" sz="2400" b="1" dirty="0" err="1">
                <a:latin typeface="Arial" panose="020B0604020202020204" pitchFamily="34" charset="0"/>
              </a:rPr>
              <a:t>Canvas</a:t>
            </a:r>
            <a:endParaRPr lang="cs-CZ" altLang="cs-CZ" sz="2400" b="1" dirty="0">
              <a:latin typeface="Arial" panose="020B0604020202020204" pitchFamily="34" charset="0"/>
            </a:endParaRPr>
          </a:p>
        </p:txBody>
      </p:sp>
      <p:pic>
        <p:nvPicPr>
          <p:cNvPr id="3" name="Obrázek 2">
            <a:extLst>
              <a:ext uri="{FF2B5EF4-FFF2-40B4-BE49-F238E27FC236}">
                <a16:creationId xmlns:a16="http://schemas.microsoft.com/office/drawing/2014/main" xmlns="" id="{0FCF29A4-D978-4BAB-82EB-B4E7D9F315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15791"/>
            <a:ext cx="9144000" cy="6426417"/>
          </a:xfrm>
          <a:prstGeom prst="rect">
            <a:avLst/>
          </a:prstGeom>
        </p:spPr>
      </p:pic>
    </p:spTree>
    <p:extLst>
      <p:ext uri="{BB962C8B-B14F-4D97-AF65-F5344CB8AC3E}">
        <p14:creationId xmlns:p14="http://schemas.microsoft.com/office/powerpoint/2010/main" val="160727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a:t>
            </a:r>
            <a:r>
              <a:rPr lang="cs-CZ" b="1" dirty="0" err="1">
                <a:latin typeface="Arial" pitchFamily="34" charset="0"/>
                <a:cs typeface="Arial" pitchFamily="34" charset="0"/>
              </a:rPr>
              <a:t>Process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fr-FR" altLang="cs-CZ" sz="2400" b="1" dirty="0">
                <a:latin typeface="Arial" panose="020B0604020202020204" pitchFamily="34" charset="0"/>
              </a:rPr>
              <a:t>Business model environment: context, factors, obstacles</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BMC is designed and implemented in a certain environment (the company does not work in a vacuum)! The environment actually gives context to our model. Furthermore, the factors that affect it. And of course also obstacles and limitations.</a:t>
            </a:r>
          </a:p>
          <a:p>
            <a:pPr marL="285750" indent="-285750" eaLnBrk="1" hangingPunct="1">
              <a:spcBef>
                <a:spcPct val="0"/>
              </a:spcBef>
              <a:defRPr/>
            </a:pPr>
            <a:r>
              <a:rPr lang="en-US" altLang="cs-CZ" sz="2200" dirty="0">
                <a:latin typeface="Arial" panose="020B0604020202020204" pitchFamily="34" charset="0"/>
              </a:rPr>
              <a:t>Main trends - trends from PEST, see the first lecture.</a:t>
            </a:r>
          </a:p>
          <a:p>
            <a:pPr marL="285750" indent="-285750" eaLnBrk="1" hangingPunct="1">
              <a:spcBef>
                <a:spcPct val="0"/>
              </a:spcBef>
              <a:defRPr/>
            </a:pPr>
            <a:r>
              <a:rPr lang="en-US" altLang="cs-CZ" sz="2200" dirty="0">
                <a:latin typeface="Arial" panose="020B0604020202020204" pitchFamily="34" charset="0"/>
              </a:rPr>
              <a:t>Macroeconomic forces - global market conditions, capital markets, economic infrastructure, commodities and other resources.</a:t>
            </a:r>
          </a:p>
          <a:p>
            <a:pPr marL="285750" indent="-285750" eaLnBrk="1" hangingPunct="1">
              <a:spcBef>
                <a:spcPct val="0"/>
              </a:spcBef>
              <a:defRPr/>
            </a:pPr>
            <a:r>
              <a:rPr lang="en-US" altLang="cs-CZ" sz="2200" dirty="0">
                <a:latin typeface="Arial" panose="020B0604020202020204" pitchFamily="34" charset="0"/>
              </a:rPr>
              <a:t>Sector forces - suppliers and other actors in the value chain, stakeholders, competitors, newcomers, substitution products.</a:t>
            </a:r>
          </a:p>
          <a:p>
            <a:pPr marL="285750" indent="-285750" eaLnBrk="1" hangingPunct="1">
              <a:spcBef>
                <a:spcPct val="0"/>
              </a:spcBef>
              <a:defRPr/>
            </a:pPr>
            <a:r>
              <a:rPr lang="en-US" altLang="cs-CZ" sz="2200" dirty="0">
                <a:latin typeface="Arial" panose="020B0604020202020204" pitchFamily="34" charset="0"/>
              </a:rPr>
              <a:t>Market forces - market segments, needs and requirements, market factors, transition costs, income assets.</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16476841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a:t>
            </a:r>
            <a:r>
              <a:rPr lang="cs-CZ" b="1" dirty="0" err="1">
                <a:latin typeface="Arial" pitchFamily="34" charset="0"/>
                <a:cs typeface="Arial" pitchFamily="34" charset="0"/>
              </a:rPr>
              <a:t>Process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Evaluation of the whole BMC</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We have a full canvas filled, what now?</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Canvas evaluation can be done in 2 ways.</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Overall assessment - we evaluate the whole model based on all strengths and weaknesses.</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SWOT evaluation - each item is evaluated separately by SWOT analysis.</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3621408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a:t>
            </a:r>
            <a:r>
              <a:rPr lang="cs-CZ" b="1" dirty="0" err="1">
                <a:latin typeface="Arial" pitchFamily="34" charset="0"/>
                <a:cs typeface="Arial" pitchFamily="34" charset="0"/>
              </a:rPr>
              <a:t>Process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The role of time in the development of BMC</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Of course, all the factors in the last </a:t>
            </a:r>
            <a:r>
              <a:rPr lang="cs-CZ" altLang="cs-CZ" sz="2200" dirty="0" err="1">
                <a:latin typeface="Arial" panose="020B0604020202020204" pitchFamily="34" charset="0"/>
              </a:rPr>
              <a:t>slide</a:t>
            </a:r>
            <a:r>
              <a:rPr lang="en-US" altLang="cs-CZ" sz="2200" dirty="0">
                <a:latin typeface="Arial" panose="020B0604020202020204" pitchFamily="34" charset="0"/>
              </a:rPr>
              <a:t> change over time and affect the chances of our design success!</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Therefore, we deal with individual items and their development trend, we forecast development in the short / long term.</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We can work with scenarios of the future. We know the classic positive, realistic, negative, but mainly we use contextual situations into which the state can develop.</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2573972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a:t>
            </a:r>
            <a:r>
              <a:rPr lang="cs-CZ" b="1" dirty="0" err="1">
                <a:latin typeface="Arial" pitchFamily="34" charset="0"/>
                <a:cs typeface="Arial" pitchFamily="34" charset="0"/>
              </a:rPr>
              <a:t>Process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Let's practice it</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hlinkClick r:id="rId2"/>
              </a:rPr>
              <a:t>Cheap</a:t>
            </a:r>
            <a:r>
              <a:rPr lang="en-US" altLang="cs-CZ" sz="2200" dirty="0">
                <a:latin typeface="Arial" panose="020B0604020202020204" pitchFamily="34" charset="0"/>
              </a:rPr>
              <a:t> and fast printing of thin electronics allows extravagant tattoos as well as flexible skin sensors.</a:t>
            </a:r>
            <a:endParaRPr lang="cs-CZ" altLang="cs-CZ" sz="2200" dirty="0">
              <a:latin typeface="Arial" panose="020B0604020202020204" pitchFamily="34" charset="0"/>
            </a:endParaRPr>
          </a:p>
          <a:p>
            <a:pPr marL="285750" indent="-285750" eaLnBrk="1" hangingPunct="1">
              <a:spcBef>
                <a:spcPct val="0"/>
              </a:spcBef>
              <a:defRPr/>
            </a:pPr>
            <a:endParaRPr lang="en-GB" altLang="cs-CZ" sz="2200" dirty="0">
              <a:latin typeface="Arial" panose="020B0604020202020204" pitchFamily="34" charset="0"/>
            </a:endParaRPr>
          </a:p>
        </p:txBody>
      </p:sp>
      <p:pic>
        <p:nvPicPr>
          <p:cNvPr id="5" name="Obrázek 4">
            <a:extLst>
              <a:ext uri="{FF2B5EF4-FFF2-40B4-BE49-F238E27FC236}">
                <a16:creationId xmlns:a16="http://schemas.microsoft.com/office/drawing/2014/main" xmlns="" id="{A8D34F98-E343-4589-A715-FD22D44216C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10430" y="2952869"/>
            <a:ext cx="5715000" cy="2857500"/>
          </a:xfrm>
          <a:prstGeom prst="rect">
            <a:avLst/>
          </a:prstGeom>
        </p:spPr>
      </p:pic>
    </p:spTree>
    <p:extLst>
      <p:ext uri="{BB962C8B-B14F-4D97-AF65-F5344CB8AC3E}">
        <p14:creationId xmlns:p14="http://schemas.microsoft.com/office/powerpoint/2010/main" val="19806004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Strategic</a:t>
            </a:r>
            <a:r>
              <a:rPr lang="cs-CZ" b="1" dirty="0">
                <a:latin typeface="Arial" pitchFamily="34" charset="0"/>
                <a:cs typeface="Arial" pitchFamily="34" charset="0"/>
              </a:rPr>
              <a:t> Marketing </a:t>
            </a:r>
            <a:r>
              <a:rPr lang="cs-CZ" b="1" dirty="0" err="1">
                <a:latin typeface="Arial" pitchFamily="34" charset="0"/>
                <a:cs typeface="Arial" pitchFamily="34" charset="0"/>
              </a:rPr>
              <a:t>Process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Value Proposition Canvas (VPC)</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Value Proposition Canvas (explanatory </a:t>
            </a:r>
            <a:r>
              <a:rPr lang="en-US" altLang="cs-CZ" sz="2200" dirty="0">
                <a:latin typeface="Arial" panose="020B0604020202020204" pitchFamily="34" charset="0"/>
                <a:hlinkClick r:id="rId2"/>
              </a:rPr>
              <a:t>video</a:t>
            </a:r>
            <a:r>
              <a:rPr lang="en-US" altLang="cs-CZ" sz="2200" dirty="0">
                <a:latin typeface="Arial" panose="020B0604020202020204" pitchFamily="34" charset="0"/>
              </a:rPr>
              <a:t>).</a:t>
            </a:r>
          </a:p>
          <a:p>
            <a:pPr marL="285750" indent="-285750" eaLnBrk="1" hangingPunct="1">
              <a:spcBef>
                <a:spcPct val="0"/>
              </a:spcBef>
              <a:defRPr/>
            </a:pPr>
            <a:r>
              <a:rPr lang="en-US" altLang="cs-CZ" sz="2200" dirty="0">
                <a:latin typeface="Arial" panose="020B0604020202020204" pitchFamily="34" charset="0"/>
              </a:rPr>
              <a:t>It's part of the BMC, offering us the opportunity to go deeper - a powerful tool to understand / propose a value offer. We focus on 2 parts of BMC - value offerings and customer segments.</a:t>
            </a:r>
          </a:p>
          <a:p>
            <a:pPr marL="285750" indent="-285750" eaLnBrk="1" hangingPunct="1">
              <a:spcBef>
                <a:spcPct val="0"/>
              </a:spcBef>
              <a:defRPr/>
            </a:pPr>
            <a:r>
              <a:rPr lang="en-US" altLang="cs-CZ" sz="2200" dirty="0">
                <a:latin typeface="Arial" panose="020B0604020202020204" pitchFamily="34" charset="0"/>
              </a:rPr>
              <a:t>(a book by Osterwalder et al., which follows the BMC)</a:t>
            </a:r>
          </a:p>
          <a:p>
            <a:pPr marL="285750" indent="-285750" eaLnBrk="1" hangingPunct="1">
              <a:spcBef>
                <a:spcPct val="0"/>
              </a:spcBef>
              <a:defRPr/>
            </a:pPr>
            <a:r>
              <a:rPr lang="en-US" altLang="cs-CZ" sz="2200" dirty="0">
                <a:latin typeface="Arial" panose="020B0604020202020204" pitchFamily="34" charset="0"/>
              </a:rPr>
              <a:t>"</a:t>
            </a:r>
            <a:r>
              <a:rPr lang="en-US" altLang="cs-CZ" sz="2200" i="1" dirty="0">
                <a:latin typeface="Arial" panose="020B0604020202020204" pitchFamily="34" charset="0"/>
              </a:rPr>
              <a:t>Value Proposition - Describes the benefits a customer can expect from your products and services.</a:t>
            </a:r>
            <a:r>
              <a:rPr lang="en-US" altLang="cs-CZ" sz="2200" dirty="0">
                <a:latin typeface="Arial" panose="020B0604020202020204" pitchFamily="34" charset="0"/>
              </a:rPr>
              <a:t>" (Osterwalder et al., 2016, p. 32)</a:t>
            </a:r>
          </a:p>
          <a:p>
            <a:pPr marL="285750" indent="-285750" eaLnBrk="1" hangingPunct="1">
              <a:spcBef>
                <a:spcPct val="0"/>
              </a:spcBef>
              <a:defRPr/>
            </a:pPr>
            <a:r>
              <a:rPr lang="en-US" altLang="cs-CZ" sz="2200" i="1" dirty="0">
                <a:latin typeface="Arial" panose="020B0604020202020204" pitchFamily="34" charset="0"/>
              </a:rPr>
              <a:t>VP Map - Describes in more structured and detailed ways the characteristics of the specific value proposition of your business model. Value proposition breaks down into products and services, Pain Relievers and Gain Creators</a:t>
            </a:r>
            <a:r>
              <a:rPr lang="en-US" altLang="cs-CZ" sz="2200" dirty="0">
                <a:latin typeface="Arial" panose="020B0604020202020204" pitchFamily="34" charset="0"/>
              </a:rPr>
              <a:t>. (Osterwalder et al., 2016, p. 34)</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3257478856"/>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zentace_OPF_návrh [režim kompatibility]" id="{F70FC462-D9F3-4EB2-B923-5E5330675293}" vid="{CCD9E1B5-EE89-42D1-936D-BB4AE5A7B3F6}"/>
    </a:ext>
  </a:extLst>
</a:theme>
</file>

<file path=ppt/theme/theme2.xml><?xml version="1.0" encoding="utf-8"?>
<a:theme xmlns:a="http://schemas.openxmlformats.org/drawingml/2006/main" name="Vlastní návrh">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šablona</Template>
  <TotalTime>821</TotalTime>
  <Words>3616</Words>
  <Application>Microsoft Office PowerPoint</Application>
  <PresentationFormat>Předvádění na obrazovce (4:3)</PresentationFormat>
  <Paragraphs>299</Paragraphs>
  <Slides>39</Slides>
  <Notes>6</Notes>
  <HiddenSlides>0</HiddenSlides>
  <MMClips>0</MMClips>
  <ScaleCrop>false</ScaleCrop>
  <HeadingPairs>
    <vt:vector size="6" baseType="variant">
      <vt:variant>
        <vt:lpstr>Použitá písma</vt:lpstr>
      </vt:variant>
      <vt:variant>
        <vt:i4>4</vt:i4>
      </vt:variant>
      <vt:variant>
        <vt:lpstr>Motiv</vt:lpstr>
      </vt:variant>
      <vt:variant>
        <vt:i4>2</vt:i4>
      </vt:variant>
      <vt:variant>
        <vt:lpstr>Nadpisy snímků</vt:lpstr>
      </vt:variant>
      <vt:variant>
        <vt:i4>39</vt:i4>
      </vt:variant>
    </vt:vector>
  </HeadingPairs>
  <TitlesOfParts>
    <vt:vector size="45" baseType="lpstr">
      <vt:lpstr>Arial</vt:lpstr>
      <vt:lpstr>Calibri</vt:lpstr>
      <vt:lpstr>Calibri Light</vt:lpstr>
      <vt:lpstr>Wingdings</vt:lpstr>
      <vt:lpstr>Motiv sady Office</vt:lpstr>
      <vt:lpstr>Vlastní návrh</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Roman Šperka</dc:creator>
  <cp:lastModifiedBy>Michal Stoklasa</cp:lastModifiedBy>
  <cp:revision>72</cp:revision>
  <dcterms:created xsi:type="dcterms:W3CDTF">2016-03-17T12:08:01Z</dcterms:created>
  <dcterms:modified xsi:type="dcterms:W3CDTF">2020-10-22T07:37:28Z</dcterms:modified>
</cp:coreProperties>
</file>