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sldIdLst>
    <p:sldId id="256" r:id="rId3"/>
    <p:sldId id="257" r:id="rId4"/>
    <p:sldId id="258" r:id="rId5"/>
    <p:sldId id="259" r:id="rId6"/>
    <p:sldId id="306" r:id="rId7"/>
    <p:sldId id="304" r:id="rId8"/>
    <p:sldId id="261" r:id="rId9"/>
    <p:sldId id="262" r:id="rId10"/>
    <p:sldId id="263" r:id="rId11"/>
    <p:sldId id="264" r:id="rId12"/>
    <p:sldId id="265" r:id="rId13"/>
    <p:sldId id="281" r:id="rId14"/>
    <p:sldId id="307" r:id="rId15"/>
    <p:sldId id="282" r:id="rId16"/>
    <p:sldId id="283" r:id="rId17"/>
    <p:sldId id="284" r:id="rId18"/>
    <p:sldId id="271" r:id="rId19"/>
    <p:sldId id="297" r:id="rId20"/>
    <p:sldId id="272" r:id="rId21"/>
    <p:sldId id="273" r:id="rId22"/>
    <p:sldId id="274" r:id="rId23"/>
    <p:sldId id="308" r:id="rId24"/>
    <p:sldId id="315" r:id="rId25"/>
    <p:sldId id="309" r:id="rId26"/>
    <p:sldId id="310" r:id="rId27"/>
    <p:sldId id="314" r:id="rId28"/>
    <p:sldId id="311" r:id="rId29"/>
    <p:sldId id="312" r:id="rId30"/>
    <p:sldId id="313" r:id="rId31"/>
    <p:sldId id="316" r:id="rId32"/>
    <p:sldId id="280" r:id="rId33"/>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7153" autoAdjust="0"/>
  </p:normalViewPr>
  <p:slideViewPr>
    <p:cSldViewPr snapToGrid="0">
      <p:cViewPr varScale="1">
        <p:scale>
          <a:sx n="96" d="100"/>
          <a:sy n="96" d="100"/>
        </p:scale>
        <p:origin x="1206" y="90"/>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0C7478-1870-437A-897B-13AFD07D40AC}" type="datetimeFigureOut">
              <a:rPr lang="en-US" smtClean="0"/>
              <a:t>11/3/2021</a:t>
            </a:fld>
            <a:endParaRPr lang="en-US"/>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EA9FC6-BE84-401B-A91B-AA630C45B660}" type="slidenum">
              <a:rPr lang="en-US" smtClean="0"/>
              <a:t>‹#›</a:t>
            </a:fld>
            <a:endParaRPr lang="en-US"/>
          </a:p>
        </p:txBody>
      </p:sp>
    </p:spTree>
    <p:extLst>
      <p:ext uri="{BB962C8B-B14F-4D97-AF65-F5344CB8AC3E}">
        <p14:creationId xmlns:p14="http://schemas.microsoft.com/office/powerpoint/2010/main" val="2835937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Source: </a:t>
            </a:r>
            <a:r>
              <a:rPr lang="cs-CZ" dirty="0" err="1"/>
              <a:t>Čichovský</a:t>
            </a:r>
            <a:r>
              <a:rPr lang="cs-CZ" dirty="0"/>
              <a:t>, 2013,</a:t>
            </a:r>
            <a:r>
              <a:rPr lang="cs-CZ" baseline="0" dirty="0"/>
              <a:t> s. 15-17</a:t>
            </a:r>
            <a:endParaRPr lang="en-US" dirty="0"/>
          </a:p>
        </p:txBody>
      </p:sp>
      <p:sp>
        <p:nvSpPr>
          <p:cNvPr id="4" name="Zástupný symbol pro číslo snímku 3"/>
          <p:cNvSpPr>
            <a:spLocks noGrp="1"/>
          </p:cNvSpPr>
          <p:nvPr>
            <p:ph type="sldNum" sz="quarter" idx="10"/>
          </p:nvPr>
        </p:nvSpPr>
        <p:spPr/>
        <p:txBody>
          <a:bodyPr/>
          <a:lstStyle/>
          <a:p>
            <a:fld id="{B8EA9FC6-BE84-401B-A91B-AA630C45B660}" type="slidenum">
              <a:rPr lang="en-US" smtClean="0"/>
              <a:t>8</a:t>
            </a:fld>
            <a:endParaRPr lang="en-US"/>
          </a:p>
        </p:txBody>
      </p:sp>
    </p:spTree>
    <p:extLst>
      <p:ext uri="{BB962C8B-B14F-4D97-AF65-F5344CB8AC3E}">
        <p14:creationId xmlns:p14="http://schemas.microsoft.com/office/powerpoint/2010/main" val="17615907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03.11.2021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03.11.2021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03.11.2021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825625"/>
            <a:ext cx="386715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03.11.2021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BAAB6CF5-6D0E-4832-A128-5D76418DBB90}" type="datetimeFigureOut">
              <a:rPr lang="cs-CZ" smtClean="0"/>
              <a:t>03.11.2021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BAAB6CF5-6D0E-4832-A128-5D76418DBB90}" type="datetimeFigureOut">
              <a:rPr lang="cs-CZ" smtClean="0"/>
              <a:t>03.11.2021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03.11.2021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03.11.2021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03.11.2021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03.11.2021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03.11.2021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03.11.2021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03.11.2021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03.11.2021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03.11.2021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03.11.2021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03.11.2021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03.11.2021</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03.11.2021</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hyperlink" Target="https://www.b2bmonitor.cz/2021/04/b2b-marketing-v-roce-2021/"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www.b2bmonitor.cz/2019/03/content-marketing-v-b2b-v-roce-2019/#more-3360"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a:latin typeface="Arial" pitchFamily="34" charset="0"/>
                <a:cs typeface="Arial" pitchFamily="34" charset="0"/>
              </a:rPr>
              <a:t>Business to Business (B2B)</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a:latin typeface="Arial" panose="020B0604020202020204" pitchFamily="34" charset="0"/>
              </a:rPr>
              <a:t>Michal Stoklasa</a:t>
            </a:r>
            <a:r>
              <a:rPr lang="en-GB" altLang="cs-CZ" sz="1800" dirty="0">
                <a:latin typeface="Arial" panose="020B0604020202020204" pitchFamily="34" charset="0"/>
              </a:rPr>
              <a:t>, Ph.D.</a:t>
            </a:r>
          </a:p>
          <a:p>
            <a:pPr algn="ctr" eaLnBrk="1" hangingPunct="1">
              <a:spcBef>
                <a:spcPct val="0"/>
              </a:spcBef>
              <a:buFontTx/>
              <a:buNone/>
            </a:pPr>
            <a:r>
              <a:rPr lang="cs-CZ" altLang="cs-CZ" sz="1800" dirty="0" err="1">
                <a:latin typeface="Arial" panose="020B0604020202020204" pitchFamily="34" charset="0"/>
              </a:rPr>
              <a:t>Strategic</a:t>
            </a:r>
            <a:r>
              <a:rPr lang="cs-CZ" altLang="cs-CZ" sz="1800" dirty="0">
                <a:latin typeface="Arial" panose="020B0604020202020204" pitchFamily="34" charset="0"/>
              </a:rPr>
              <a:t> Marketing</a:t>
            </a:r>
            <a:r>
              <a:rPr lang="en-GB" altLang="cs-CZ" sz="1800" dirty="0">
                <a:latin typeface="Arial" panose="020B0604020202020204" pitchFamily="34" charset="0"/>
              </a:rPr>
              <a:t>/subject 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ADDITIONAL DIFFERENCES OF B2B AND B2C 1</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Personal relationships </a:t>
            </a:r>
            <a:r>
              <a:rPr lang="en-US" altLang="cs-CZ" sz="2200" dirty="0">
                <a:latin typeface="Arial" panose="020B0604020202020204" pitchFamily="34" charset="0"/>
              </a:rPr>
              <a:t>are more important in B2B markets: because of the smaller base of regular buyers, it is important to have good personal relationships. Emerging markets often times require big companies to come again to the level of close friendly relationships (e.g. in China, Russia). For companies it means higher costs because of the added time-constraint on their personnel and added requirement of skills.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B2B buyers are longer-term buyers</a:t>
            </a:r>
            <a:r>
              <a:rPr lang="en-US" altLang="cs-CZ" sz="2200" dirty="0">
                <a:latin typeface="Arial" panose="020B0604020202020204" pitchFamily="34" charset="0"/>
              </a:rPr>
              <a:t>: it is caused by the fact that businesses buy capital machinery, components and different materials and consumables regularly. This point further strengthens the previous one – the need of great personnel with many skills to build long-term relationships. </a:t>
            </a:r>
          </a:p>
        </p:txBody>
      </p:sp>
    </p:spTree>
    <p:extLst>
      <p:ext uri="{BB962C8B-B14F-4D97-AF65-F5344CB8AC3E}">
        <p14:creationId xmlns:p14="http://schemas.microsoft.com/office/powerpoint/2010/main" val="1687619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ADDITIONAL DIFFERENCES OF B2B AND B2C 2</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B2B markets drive innovation less than consumer markets</a:t>
            </a:r>
            <a:r>
              <a:rPr lang="en-US" altLang="cs-CZ" sz="2200" dirty="0">
                <a:latin typeface="Arial" panose="020B0604020202020204" pitchFamily="34" charset="0"/>
              </a:rPr>
              <a:t>: most innovation is driven by the consumer markets and B2B companies innovate only a response to that. Consequently, B2B companies are only very rarely trend setters. </a:t>
            </a:r>
            <a:endParaRPr lang="cs-CZ"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Consumer markets rely far more on packaging</a:t>
            </a:r>
            <a:r>
              <a:rPr lang="en-US" altLang="cs-CZ" sz="2200" dirty="0">
                <a:latin typeface="Arial" panose="020B0604020202020204" pitchFamily="34" charset="0"/>
              </a:rPr>
              <a:t>: consumers are less rational than B2B companies about their purchases and thus more susceptible to impulse buying based on “likeliness” of a product (based on the packaging). On B2B markets, packaging has only a functional role.</a:t>
            </a:r>
            <a:endParaRPr lang="cs-CZ"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Assisting customers to manage their business</a:t>
            </a:r>
            <a:r>
              <a:rPr lang="en-US" altLang="cs-CZ" sz="2200" dirty="0">
                <a:latin typeface="Arial" panose="020B0604020202020204" pitchFamily="34" charset="0"/>
              </a:rPr>
              <a:t>. The strongest and the best relationship with industrial customers will be one in which the seller actually helps shoppers to manage </a:t>
            </a:r>
            <a:r>
              <a:rPr lang="cs-CZ" altLang="cs-CZ" sz="2200" dirty="0" err="1">
                <a:latin typeface="Arial" panose="020B0604020202020204" pitchFamily="34" charset="0"/>
              </a:rPr>
              <a:t>their</a:t>
            </a:r>
            <a:r>
              <a:rPr lang="cs-CZ" altLang="cs-CZ" sz="2200" dirty="0">
                <a:latin typeface="Arial" panose="020B0604020202020204" pitchFamily="34" charset="0"/>
              </a:rPr>
              <a:t> </a:t>
            </a:r>
            <a:r>
              <a:rPr lang="en-US" altLang="cs-CZ" sz="2200" dirty="0">
                <a:latin typeface="Arial" panose="020B0604020202020204" pitchFamily="34" charset="0"/>
              </a:rPr>
              <a:t>own business and is actively involved in the process of creating customer value.</a:t>
            </a:r>
          </a:p>
        </p:txBody>
      </p:sp>
    </p:spTree>
    <p:extLst>
      <p:ext uri="{BB962C8B-B14F-4D97-AF65-F5344CB8AC3E}">
        <p14:creationId xmlns:p14="http://schemas.microsoft.com/office/powerpoint/2010/main" val="3861652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 PURCHASING BEHAVIOR</a:t>
            </a:r>
          </a:p>
        </p:txBody>
      </p:sp>
      <p:sp>
        <p:nvSpPr>
          <p:cNvPr id="3079" name="TextovéPole 10"/>
          <p:cNvSpPr txBox="1">
            <a:spLocks noChangeArrowheads="1"/>
          </p:cNvSpPr>
          <p:nvPr/>
        </p:nvSpPr>
        <p:spPr bwMode="auto">
          <a:xfrm>
            <a:off x="503238" y="1512044"/>
            <a:ext cx="8477250" cy="429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Marketers want to know how the buyer organization respond</a:t>
            </a:r>
            <a:r>
              <a:rPr lang="cs-CZ" altLang="cs-CZ" sz="2200" dirty="0">
                <a:latin typeface="Arial" panose="020B0604020202020204" pitchFamily="34" charset="0"/>
              </a:rPr>
              <a:t>s</a:t>
            </a:r>
            <a:r>
              <a:rPr lang="en-US" altLang="cs-CZ" sz="2200" dirty="0">
                <a:latin typeface="Arial" panose="020B0604020202020204" pitchFamily="34" charset="0"/>
              </a:rPr>
              <a:t> to various marketing and other </a:t>
            </a:r>
            <a:r>
              <a:rPr lang="cs-CZ" altLang="cs-CZ" sz="2200" dirty="0" err="1">
                <a:latin typeface="Arial" panose="020B0604020202020204" pitchFamily="34" charset="0"/>
              </a:rPr>
              <a:t>impulses</a:t>
            </a:r>
            <a:r>
              <a:rPr lang="cs-CZ" altLang="cs-CZ" sz="2200" dirty="0">
                <a:latin typeface="Arial" panose="020B0604020202020204" pitchFamily="34" charset="0"/>
              </a:rPr>
              <a:t> </a:t>
            </a:r>
            <a:r>
              <a:rPr lang="en-US" altLang="cs-CZ" sz="2200" dirty="0">
                <a:latin typeface="Arial" panose="020B0604020202020204" pitchFamily="34" charset="0"/>
              </a:rPr>
              <a:t>to influence its behavior, and what responses cause. To be able to build effective marketing strategies and transform stimuli </a:t>
            </a:r>
            <a:r>
              <a:rPr lang="cs-CZ" altLang="cs-CZ" sz="2200" dirty="0" err="1">
                <a:latin typeface="Arial" panose="020B0604020202020204" pitchFamily="34" charset="0"/>
              </a:rPr>
              <a:t>into</a:t>
            </a:r>
            <a:r>
              <a:rPr lang="cs-CZ" altLang="cs-CZ" sz="2200" dirty="0">
                <a:latin typeface="Arial" panose="020B0604020202020204" pitchFamily="34" charset="0"/>
              </a:rPr>
              <a:t> </a:t>
            </a:r>
            <a:r>
              <a:rPr lang="en-US" altLang="cs-CZ" sz="2200" dirty="0">
                <a:latin typeface="Arial" panose="020B0604020202020204" pitchFamily="34" charset="0"/>
              </a:rPr>
              <a:t>shopping reaction</a:t>
            </a:r>
            <a:r>
              <a:rPr lang="cs-CZ" altLang="cs-CZ" sz="2200" dirty="0">
                <a:latin typeface="Arial" panose="020B0604020202020204" pitchFamily="34" charset="0"/>
              </a:rPr>
              <a:t>, </a:t>
            </a:r>
            <a:r>
              <a:rPr lang="cs-CZ" altLang="cs-CZ" sz="2200" dirty="0" err="1">
                <a:latin typeface="Arial" panose="020B0604020202020204" pitchFamily="34" charset="0"/>
              </a:rPr>
              <a:t>we</a:t>
            </a:r>
            <a:r>
              <a:rPr lang="cs-CZ" altLang="cs-CZ" sz="2200" dirty="0">
                <a:latin typeface="Arial" panose="020B0604020202020204" pitchFamily="34" charset="0"/>
              </a:rPr>
              <a:t> </a:t>
            </a:r>
            <a:r>
              <a:rPr lang="en-US" altLang="cs-CZ" sz="2200" dirty="0">
                <a:latin typeface="Arial" panose="020B0604020202020204" pitchFamily="34" charset="0"/>
              </a:rPr>
              <a:t>must understand what is happening within the organization.</a:t>
            </a:r>
            <a:endParaRPr lang="cs-CZ" altLang="cs-CZ" sz="2200" dirty="0">
              <a:latin typeface="Arial" panose="020B0604020202020204" pitchFamily="34" charset="0"/>
            </a:endParaRPr>
          </a:p>
          <a:p>
            <a:endParaRPr lang="en-US" altLang="cs-CZ" sz="2200" dirty="0">
              <a:latin typeface="Arial" panose="020B0604020202020204" pitchFamily="34" charset="0"/>
            </a:endParaRPr>
          </a:p>
          <a:p>
            <a:r>
              <a:rPr lang="en-US" altLang="cs-CZ" sz="2200" dirty="0">
                <a:latin typeface="Arial" panose="020B0604020202020204" pitchFamily="34" charset="0"/>
              </a:rPr>
              <a:t>Purchasing activity </a:t>
            </a:r>
            <a:r>
              <a:rPr lang="cs-CZ" altLang="cs-CZ" sz="2200" dirty="0">
                <a:latin typeface="Arial" panose="020B0604020202020204" pitchFamily="34" charset="0"/>
              </a:rPr>
              <a:t>of </a:t>
            </a:r>
            <a:r>
              <a:rPr lang="en-US" altLang="cs-CZ" sz="2200" dirty="0">
                <a:latin typeface="Arial" panose="020B0604020202020204" pitchFamily="34" charset="0"/>
              </a:rPr>
              <a:t>organization has two main components - the </a:t>
            </a:r>
            <a:r>
              <a:rPr lang="cs-CZ" altLang="cs-CZ" sz="2200" dirty="0" err="1">
                <a:latin typeface="Arial" panose="020B0604020202020204" pitchFamily="34" charset="0"/>
              </a:rPr>
              <a:t>purchasing</a:t>
            </a:r>
            <a:r>
              <a:rPr lang="cs-CZ" altLang="cs-CZ" sz="2200" dirty="0">
                <a:latin typeface="Arial" panose="020B0604020202020204" pitchFamily="34" charset="0"/>
              </a:rPr>
              <a:t> department </a:t>
            </a:r>
            <a:r>
              <a:rPr lang="en-US" altLang="cs-CZ" sz="2200" dirty="0">
                <a:latin typeface="Arial" panose="020B0604020202020204" pitchFamily="34" charset="0"/>
              </a:rPr>
              <a:t>made up of people who are involved in making purchasing decisions and the actual process of purchasing decisions. Both components</a:t>
            </a:r>
            <a:r>
              <a:rPr lang="cs-CZ" altLang="cs-CZ" sz="2200" dirty="0">
                <a:latin typeface="Arial" panose="020B0604020202020204" pitchFamily="34" charset="0"/>
              </a:rPr>
              <a:t> are</a:t>
            </a:r>
            <a:r>
              <a:rPr lang="en-US" altLang="cs-CZ" sz="2200" dirty="0">
                <a:latin typeface="Arial" panose="020B0604020202020204" pitchFamily="34" charset="0"/>
              </a:rPr>
              <a:t> influence</a:t>
            </a:r>
            <a:r>
              <a:rPr lang="cs-CZ" altLang="cs-CZ" sz="2200" dirty="0">
                <a:latin typeface="Arial" panose="020B0604020202020204" pitchFamily="34" charset="0"/>
              </a:rPr>
              <a:t>d by</a:t>
            </a:r>
            <a:r>
              <a:rPr lang="en-US" altLang="cs-CZ" sz="2200" dirty="0">
                <a:latin typeface="Arial" panose="020B0604020202020204" pitchFamily="34" charset="0"/>
              </a:rPr>
              <a:t> the internal organizational, interpersonal and individual factors as well as external environmental factors.</a:t>
            </a:r>
            <a:endParaRPr lang="cs-CZ" altLang="cs-CZ" sz="2200" dirty="0">
              <a:latin typeface="Arial" panose="020B0604020202020204" pitchFamily="34" charset="0"/>
            </a:endParaRPr>
          </a:p>
        </p:txBody>
      </p:sp>
    </p:spTree>
    <p:extLst>
      <p:ext uri="{BB962C8B-B14F-4D97-AF65-F5344CB8AC3E}">
        <p14:creationId xmlns:p14="http://schemas.microsoft.com/office/powerpoint/2010/main" val="1686802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IMPORTANCE OF PURCHASING BEHAVIOR</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en-US" altLang="cs-CZ" sz="2200" dirty="0">
                <a:latin typeface="Arial" panose="020B0604020202020204" pitchFamily="34" charset="0"/>
              </a:rPr>
              <a:t>Ensure the continuity of the production process, which is </a:t>
            </a:r>
            <a:r>
              <a:rPr lang="cs-CZ" altLang="cs-CZ" sz="2200" dirty="0">
                <a:latin typeface="Arial" panose="020B0604020202020204" pitchFamily="34" charset="0"/>
              </a:rPr>
              <a:t>made by </a:t>
            </a:r>
            <a:r>
              <a:rPr lang="en-US" altLang="cs-CZ" sz="2200" dirty="0">
                <a:latin typeface="Arial" panose="020B0604020202020204" pitchFamily="34" charset="0"/>
              </a:rPr>
              <a:t>ensuring reliable supplies of materials and services.</a:t>
            </a:r>
          </a:p>
          <a:p>
            <a:r>
              <a:rPr lang="en-US" altLang="cs-CZ" sz="2200" dirty="0">
                <a:latin typeface="Arial" panose="020B0604020202020204" pitchFamily="34" charset="0"/>
              </a:rPr>
              <a:t>Optimally contribute to the company's results and to reduce costs.</a:t>
            </a:r>
          </a:p>
          <a:p>
            <a:r>
              <a:rPr lang="cs-CZ" altLang="cs-CZ" sz="2200" dirty="0" err="1">
                <a:latin typeface="Arial" panose="020B0604020202020204" pitchFamily="34" charset="0"/>
              </a:rPr>
              <a:t>Reduce</a:t>
            </a:r>
            <a:r>
              <a:rPr lang="cs-CZ" altLang="cs-CZ" sz="2200" dirty="0">
                <a:latin typeface="Arial" panose="020B0604020202020204" pitchFamily="34" charset="0"/>
              </a:rPr>
              <a:t> </a:t>
            </a:r>
            <a:r>
              <a:rPr lang="en-US" altLang="cs-CZ" sz="2200" dirty="0">
                <a:latin typeface="Arial" panose="020B0604020202020204" pitchFamily="34" charset="0"/>
              </a:rPr>
              <a:t>strategic vulnerability on the purchase market. Future deliveries must be fully secured.</a:t>
            </a:r>
          </a:p>
          <a:p>
            <a:r>
              <a:rPr lang="en-US" altLang="cs-CZ" sz="2200" dirty="0">
                <a:latin typeface="Arial" panose="020B0604020202020204" pitchFamily="34" charset="0"/>
              </a:rPr>
              <a:t>Contribute to product innovation and technology. </a:t>
            </a:r>
            <a:r>
              <a:rPr lang="cs-CZ" altLang="cs-CZ" sz="2200" dirty="0">
                <a:latin typeface="Arial" panose="020B0604020202020204" pitchFamily="34" charset="0"/>
              </a:rPr>
              <a:t>C</a:t>
            </a:r>
            <a:r>
              <a:rPr lang="en-US" altLang="cs-CZ" sz="2200" dirty="0" err="1">
                <a:latin typeface="Arial" panose="020B0604020202020204" pitchFamily="34" charset="0"/>
              </a:rPr>
              <a:t>losely</a:t>
            </a:r>
            <a:r>
              <a:rPr lang="en-US" altLang="cs-CZ" sz="2200" dirty="0">
                <a:latin typeface="Arial" panose="020B0604020202020204" pitchFamily="34" charset="0"/>
              </a:rPr>
              <a:t> monitor technological developments </a:t>
            </a:r>
            <a:r>
              <a:rPr lang="cs-CZ" altLang="cs-CZ" sz="2200" dirty="0">
                <a:latin typeface="Arial" panose="020B0604020202020204" pitchFamily="34" charset="0"/>
              </a:rPr>
              <a:t>of </a:t>
            </a:r>
            <a:r>
              <a:rPr lang="cs-CZ" altLang="cs-CZ" sz="2200" dirty="0" err="1">
                <a:latin typeface="Arial" panose="020B0604020202020204" pitchFamily="34" charset="0"/>
              </a:rPr>
              <a:t>our</a:t>
            </a:r>
            <a:r>
              <a:rPr lang="cs-CZ" altLang="cs-CZ" sz="2200" dirty="0">
                <a:latin typeface="Arial" panose="020B0604020202020204" pitchFamily="34" charset="0"/>
              </a:rPr>
              <a:t> </a:t>
            </a:r>
            <a:r>
              <a:rPr lang="cs-CZ" altLang="cs-CZ" sz="2200" dirty="0" err="1">
                <a:latin typeface="Arial" panose="020B0604020202020204" pitchFamily="34" charset="0"/>
              </a:rPr>
              <a:t>suppliers</a:t>
            </a:r>
            <a:r>
              <a:rPr lang="en-US" altLang="cs-CZ" sz="2200" dirty="0">
                <a:latin typeface="Arial" panose="020B0604020202020204" pitchFamily="34" charset="0"/>
              </a:rPr>
              <a:t>.</a:t>
            </a:r>
          </a:p>
          <a:p>
            <a:r>
              <a:rPr lang="en-US" altLang="cs-CZ" sz="2200" dirty="0">
                <a:latin typeface="Arial" panose="020B0604020202020204" pitchFamily="34" charset="0"/>
              </a:rPr>
              <a:t>Shape the company's image. </a:t>
            </a:r>
            <a:endParaRPr lang="cs-CZ" altLang="cs-CZ" sz="2200" dirty="0">
              <a:latin typeface="Arial" panose="020B0604020202020204" pitchFamily="34" charset="0"/>
            </a:endParaRPr>
          </a:p>
          <a:p>
            <a:r>
              <a:rPr lang="en-US" altLang="cs-CZ" sz="2200" dirty="0">
                <a:latin typeface="Arial" panose="020B0604020202020204" pitchFamily="34" charset="0"/>
              </a:rPr>
              <a:t>Each saved crown arising from a good </a:t>
            </a:r>
            <a:r>
              <a:rPr lang="cs-CZ" altLang="cs-CZ" sz="2200" dirty="0" err="1">
                <a:latin typeface="Arial" panose="020B0604020202020204" pitchFamily="34" charset="0"/>
              </a:rPr>
              <a:t>purchasing</a:t>
            </a:r>
            <a:r>
              <a:rPr lang="cs-CZ" altLang="cs-CZ" sz="2200" dirty="0">
                <a:latin typeface="Arial" panose="020B0604020202020204" pitchFamily="34" charset="0"/>
              </a:rPr>
              <a:t> </a:t>
            </a:r>
            <a:r>
              <a:rPr lang="en-US" altLang="cs-CZ" sz="2200" dirty="0">
                <a:latin typeface="Arial" panose="020B0604020202020204" pitchFamily="34" charset="0"/>
              </a:rPr>
              <a:t>policy contributes directly to higher profits.</a:t>
            </a:r>
          </a:p>
        </p:txBody>
      </p:sp>
    </p:spTree>
    <p:extLst>
      <p:ext uri="{BB962C8B-B14F-4D97-AF65-F5344CB8AC3E}">
        <p14:creationId xmlns:p14="http://schemas.microsoft.com/office/powerpoint/2010/main" val="3194729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PARTICIPANTS OF THE TRADE PURCHASING PROCESS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Initiators</a:t>
            </a:r>
            <a:r>
              <a:rPr lang="en-US" altLang="cs-CZ" sz="2200" dirty="0">
                <a:latin typeface="Arial" panose="020B0604020202020204" pitchFamily="34" charset="0"/>
              </a:rPr>
              <a:t>: those who begin the purchase process, e.g. maintenance contracts.</a:t>
            </a:r>
          </a:p>
          <a:p>
            <a:pPr marL="285750" indent="-285750" eaLnBrk="1" hangingPunct="1">
              <a:spcBef>
                <a:spcPct val="0"/>
              </a:spcBef>
              <a:defRPr/>
            </a:pPr>
            <a:r>
              <a:rPr lang="en-US" altLang="cs-CZ" sz="2200" b="1" dirty="0">
                <a:latin typeface="Arial" panose="020B0604020202020204" pitchFamily="34" charset="0"/>
              </a:rPr>
              <a:t>Users</a:t>
            </a:r>
            <a:r>
              <a:rPr lang="en-US" altLang="cs-CZ" sz="2200" dirty="0">
                <a:latin typeface="Arial" panose="020B0604020202020204" pitchFamily="34" charset="0"/>
              </a:rPr>
              <a:t>: Those who actually use the product, e.g. welders.</a:t>
            </a:r>
          </a:p>
          <a:p>
            <a:pPr marL="285750" indent="-285750" eaLnBrk="1" hangingPunct="1">
              <a:spcBef>
                <a:spcPct val="0"/>
              </a:spcBef>
              <a:defRPr/>
            </a:pPr>
            <a:r>
              <a:rPr lang="en-US" altLang="cs-CZ" sz="2200" b="1" dirty="0">
                <a:latin typeface="Arial" panose="020B0604020202020204" pitchFamily="34" charset="0"/>
              </a:rPr>
              <a:t>Deciders</a:t>
            </a:r>
            <a:r>
              <a:rPr lang="en-US" altLang="cs-CZ" sz="2200" dirty="0">
                <a:latin typeface="Arial" panose="020B0604020202020204" pitchFamily="34" charset="0"/>
              </a:rPr>
              <a:t>: those who have the authority to select the supplier/model, e.g. production managers.</a:t>
            </a:r>
          </a:p>
          <a:p>
            <a:pPr marL="285750" indent="-285750" eaLnBrk="1" hangingPunct="1">
              <a:spcBef>
                <a:spcPct val="0"/>
              </a:spcBef>
              <a:defRPr/>
            </a:pPr>
            <a:r>
              <a:rPr lang="en-US" altLang="cs-CZ" sz="2200" b="1" dirty="0">
                <a:latin typeface="Arial" panose="020B0604020202020204" pitchFamily="34" charset="0"/>
              </a:rPr>
              <a:t>Influencers</a:t>
            </a:r>
            <a:r>
              <a:rPr lang="en-US" altLang="cs-CZ" sz="2200" dirty="0">
                <a:latin typeface="Arial" panose="020B0604020202020204" pitchFamily="34" charset="0"/>
              </a:rPr>
              <a:t>: those who provide information and add decision criteria throughout the process, e.g. accountants.</a:t>
            </a:r>
          </a:p>
          <a:p>
            <a:pPr marL="285750" indent="-285750" eaLnBrk="1" hangingPunct="1">
              <a:spcBef>
                <a:spcPct val="0"/>
              </a:spcBef>
              <a:defRPr/>
            </a:pPr>
            <a:r>
              <a:rPr lang="en-US" altLang="cs-CZ" sz="2200" b="1" dirty="0">
                <a:latin typeface="Arial" panose="020B0604020202020204" pitchFamily="34" charset="0"/>
              </a:rPr>
              <a:t>Buyers</a:t>
            </a:r>
            <a:r>
              <a:rPr lang="en-US" altLang="cs-CZ" sz="2200" dirty="0">
                <a:latin typeface="Arial" panose="020B0604020202020204" pitchFamily="34" charset="0"/>
              </a:rPr>
              <a:t>: those who have authority to execute the contractual arrangements, e.g. purchasing.</a:t>
            </a:r>
          </a:p>
          <a:p>
            <a:pPr marL="285750" indent="-285750" eaLnBrk="1" hangingPunct="1">
              <a:spcBef>
                <a:spcPct val="0"/>
              </a:spcBef>
              <a:defRPr/>
            </a:pPr>
            <a:r>
              <a:rPr lang="en-US" altLang="cs-CZ" sz="2200" b="1" dirty="0">
                <a:latin typeface="Arial" panose="020B0604020202020204" pitchFamily="34" charset="0"/>
              </a:rPr>
              <a:t>Gatekeepers</a:t>
            </a:r>
            <a:r>
              <a:rPr lang="en-US" altLang="cs-CZ" sz="2200" dirty="0">
                <a:latin typeface="Arial" panose="020B0604020202020204" pitchFamily="34" charset="0"/>
              </a:rPr>
              <a:t>: those who control the flow of information, e.g. secretaries who may allow or prevent access to a DMU member, or a buyer whose agreement must be sought before a supplier can contact other members of the DMU. </a:t>
            </a:r>
          </a:p>
        </p:txBody>
      </p:sp>
    </p:spTree>
    <p:extLst>
      <p:ext uri="{BB962C8B-B14F-4D97-AF65-F5344CB8AC3E}">
        <p14:creationId xmlns:p14="http://schemas.microsoft.com/office/powerpoint/2010/main" val="306745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DECISION MAKING UNIT</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An important point to understand in </a:t>
            </a:r>
            <a:r>
              <a:rPr lang="en-US" altLang="cs-CZ" sz="2200" dirty="0" err="1">
                <a:latin typeface="Arial" panose="020B0604020202020204" pitchFamily="34" charset="0"/>
              </a:rPr>
              <a:t>organisational</a:t>
            </a:r>
            <a:r>
              <a:rPr lang="en-US" altLang="cs-CZ" sz="2200" dirty="0">
                <a:latin typeface="Arial" panose="020B0604020202020204" pitchFamily="34" charset="0"/>
              </a:rPr>
              <a:t> buying is that the buyer, or purchasing officer, is often not the only person that influences the decision, or actually has the authority to make the ultimate decision. </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Rather, the decision is in the hands of a decision-making unit (DMU), or buying </a:t>
            </a:r>
            <a:r>
              <a:rPr lang="en-US" altLang="cs-CZ" sz="2200" dirty="0" err="1">
                <a:latin typeface="Arial" panose="020B0604020202020204" pitchFamily="34" charset="0"/>
              </a:rPr>
              <a:t>centre</a:t>
            </a:r>
            <a:r>
              <a:rPr lang="en-US" altLang="cs-CZ" sz="2200" dirty="0">
                <a:latin typeface="Arial" panose="020B0604020202020204" pitchFamily="34" charset="0"/>
              </a:rPr>
              <a:t> as it is sometimes called. </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This is not necessarily a fixed entity. Members of the DMU may change as the decision-making process continues.</a:t>
            </a:r>
          </a:p>
        </p:txBody>
      </p:sp>
    </p:spTree>
    <p:extLst>
      <p:ext uri="{BB962C8B-B14F-4D97-AF65-F5344CB8AC3E}">
        <p14:creationId xmlns:p14="http://schemas.microsoft.com/office/powerpoint/2010/main" val="2071037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BUYING SITUATIONS</a:t>
            </a:r>
          </a:p>
        </p:txBody>
      </p:sp>
      <p:sp>
        <p:nvSpPr>
          <p:cNvPr id="3079" name="TextovéPole 10"/>
          <p:cNvSpPr txBox="1">
            <a:spLocks noChangeArrowheads="1"/>
          </p:cNvSpPr>
          <p:nvPr/>
        </p:nvSpPr>
        <p:spPr bwMode="auto">
          <a:xfrm>
            <a:off x="503238" y="1438275"/>
            <a:ext cx="8477250"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Straight rebuy</a:t>
            </a:r>
            <a:r>
              <a:rPr lang="en-US" altLang="cs-CZ" sz="2200" dirty="0">
                <a:latin typeface="Arial" panose="020B0604020202020204" pitchFamily="34" charset="0"/>
              </a:rPr>
              <a:t>: the purchasing department reorders supplies such as office supplies and bulk chemicals on a routine basis and chooses from suppliers on an approved list. “Out-suppliers” attempt to offer something new or exploit dissatisfaction with a current supplier. </a:t>
            </a:r>
          </a:p>
          <a:p>
            <a:pPr marL="285750" indent="-285750" eaLnBrk="1" hangingPunct="1">
              <a:spcBef>
                <a:spcPct val="0"/>
              </a:spcBef>
              <a:defRPr/>
            </a:pPr>
            <a:r>
              <a:rPr lang="en-US" altLang="cs-CZ" sz="2200" b="1" dirty="0">
                <a:latin typeface="Arial" panose="020B0604020202020204" pitchFamily="34" charset="0"/>
              </a:rPr>
              <a:t>Modified rebuy</a:t>
            </a:r>
            <a:r>
              <a:rPr lang="en-US" altLang="cs-CZ" sz="2200" dirty="0">
                <a:latin typeface="Arial" panose="020B0604020202020204" pitchFamily="34" charset="0"/>
              </a:rPr>
              <a:t>: the buyer wants to change product specifications, prices, delivery requirements, or other terms. This usually requires additional participants on both sides. The in-suppliers become nervous and want to protect the account. The out-suppliers see an opportunity to propose a better offer to gain some business.</a:t>
            </a:r>
          </a:p>
          <a:p>
            <a:pPr marL="285750" indent="-285750" eaLnBrk="1" hangingPunct="1">
              <a:spcBef>
                <a:spcPct val="0"/>
              </a:spcBef>
              <a:defRPr/>
            </a:pPr>
            <a:r>
              <a:rPr lang="en-US" altLang="cs-CZ" sz="2200" b="1" dirty="0">
                <a:latin typeface="Arial" panose="020B0604020202020204" pitchFamily="34" charset="0"/>
              </a:rPr>
              <a:t>New task</a:t>
            </a:r>
            <a:r>
              <a:rPr lang="en-US" altLang="cs-CZ" sz="2200" dirty="0">
                <a:latin typeface="Arial" panose="020B0604020202020204" pitchFamily="34" charset="0"/>
              </a:rPr>
              <a:t>: a new-task purchaser buys a product or service for the first time (an office building, a new security system). The greater the cost or risk, the larger the number of participants, and the greater their information gathering – the longer the time to a decision.</a:t>
            </a:r>
          </a:p>
        </p:txBody>
      </p:sp>
    </p:spTree>
    <p:extLst>
      <p:ext uri="{BB962C8B-B14F-4D97-AF65-F5344CB8AC3E}">
        <p14:creationId xmlns:p14="http://schemas.microsoft.com/office/powerpoint/2010/main" val="944849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PURCHASES IN TERMS OF THEIR LEVEL OF RISK</a:t>
            </a:r>
            <a:r>
              <a:rPr lang="cs-CZ" altLang="cs-CZ" sz="2400" b="1" dirty="0">
                <a:latin typeface="Arial" panose="020B0604020202020204" pitchFamily="34" charset="0"/>
              </a:rPr>
              <a:t> 1</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Routine order products</a:t>
            </a:r>
            <a:r>
              <a:rPr lang="en-US" altLang="cs-CZ" sz="2200" dirty="0">
                <a:latin typeface="Arial" panose="020B0604020202020204" pitchFamily="34" charset="0"/>
              </a:rPr>
              <a:t>: these are used and ordered on a regular basis. The product or service is unlikely to pose any problems regarding its use or performance and is therefore low risk (e.g. office stationery).</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 </a:t>
            </a:r>
          </a:p>
          <a:p>
            <a:pPr marL="285750" indent="-285750" eaLnBrk="1" hangingPunct="1">
              <a:spcBef>
                <a:spcPct val="0"/>
              </a:spcBef>
              <a:defRPr/>
            </a:pPr>
            <a:r>
              <a:rPr lang="en-US" altLang="cs-CZ" sz="2200" b="1" dirty="0">
                <a:latin typeface="Arial" panose="020B0604020202020204" pitchFamily="34" charset="0"/>
              </a:rPr>
              <a:t>Procedural problem products</a:t>
            </a:r>
            <a:r>
              <a:rPr lang="en-US" altLang="cs-CZ" sz="2200" dirty="0">
                <a:latin typeface="Arial" panose="020B0604020202020204" pitchFamily="34" charset="0"/>
              </a:rPr>
              <a:t>: these products may involve some level of training in order for individuals to successfully adopt them. This will increase the risks associated with the successful introduction of the purchase to the company (e.g. personal computers or word processors).</a:t>
            </a:r>
          </a:p>
        </p:txBody>
      </p:sp>
    </p:spTree>
    <p:extLst>
      <p:ext uri="{BB962C8B-B14F-4D97-AF65-F5344CB8AC3E}">
        <p14:creationId xmlns:p14="http://schemas.microsoft.com/office/powerpoint/2010/main" val="1839211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PURCHASES IN TERMS OF THEIR LEVEL OF RISK</a:t>
            </a:r>
            <a:r>
              <a:rPr lang="cs-CZ" altLang="cs-CZ" sz="2400" b="1" dirty="0">
                <a:latin typeface="Arial" panose="020B0604020202020204" pitchFamily="34" charset="0"/>
              </a:rPr>
              <a:t> 2</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Performance problem products</a:t>
            </a:r>
            <a:r>
              <a:rPr lang="en-US" altLang="cs-CZ" sz="2200" dirty="0">
                <a:latin typeface="Arial" panose="020B0604020202020204" pitchFamily="34" charset="0"/>
              </a:rPr>
              <a:t>: the risks here lie with the question of whether the product can perform at the level required to meet the user’s requirements. There may also be concerns about the product`s ability to be compatible with the company’s existing resources and current equipment (e.g. introducing new technology).</a:t>
            </a:r>
          </a:p>
          <a:p>
            <a:pPr marL="285750" indent="-285750" eaLnBrk="1" hangingPunct="1">
              <a:spcBef>
                <a:spcPct val="0"/>
              </a:spcBef>
              <a:defRPr/>
            </a:pPr>
            <a:r>
              <a:rPr lang="en-US" altLang="cs-CZ" sz="2200" b="1" dirty="0">
                <a:latin typeface="Arial" panose="020B0604020202020204" pitchFamily="34" charset="0"/>
              </a:rPr>
              <a:t>Political problem products</a:t>
            </a:r>
            <a:r>
              <a:rPr lang="en-US" altLang="cs-CZ" sz="2200" dirty="0">
                <a:latin typeface="Arial" panose="020B0604020202020204" pitchFamily="34" charset="0"/>
              </a:rPr>
              <a:t>: political problems could arise where a purchase takes away resources from another area within the </a:t>
            </a:r>
            <a:r>
              <a:rPr lang="en-US" altLang="cs-CZ" sz="2200" dirty="0" err="1">
                <a:latin typeface="Arial" panose="020B0604020202020204" pitchFamily="34" charset="0"/>
              </a:rPr>
              <a:t>organisation</a:t>
            </a:r>
            <a:r>
              <a:rPr lang="en-US" altLang="cs-CZ" sz="2200" dirty="0">
                <a:latin typeface="Arial" panose="020B0604020202020204" pitchFamily="34" charset="0"/>
              </a:rPr>
              <a:t>. A high investment in a product for one area of the business may mean that another area has to forgo investment. Political problems can also take place where it is planned that the same product will be used by several different units, each having their own requirements (e.g. a new information system).</a:t>
            </a:r>
          </a:p>
        </p:txBody>
      </p:sp>
    </p:spTree>
    <p:extLst>
      <p:ext uri="{BB962C8B-B14F-4D97-AF65-F5344CB8AC3E}">
        <p14:creationId xmlns:p14="http://schemas.microsoft.com/office/powerpoint/2010/main" val="2048522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INSTITUTIONAL MARKETS</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institutional market consists of schools, hospitals, nursing homes, prisons, and other institutions that must provide goods and services to people in their care.</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Many of these </a:t>
            </a:r>
            <a:r>
              <a:rPr lang="en-US" altLang="cs-CZ" sz="2200" dirty="0" err="1">
                <a:latin typeface="Arial" panose="020B0604020202020204" pitchFamily="34" charset="0"/>
              </a:rPr>
              <a:t>organisations</a:t>
            </a:r>
            <a:r>
              <a:rPr lang="en-US" altLang="cs-CZ" sz="2200" dirty="0">
                <a:latin typeface="Arial" panose="020B0604020202020204" pitchFamily="34" charset="0"/>
              </a:rPr>
              <a:t> are characterized by low budgets and captive clienteles. For example, hospitals must decide what quality of food to buy for patients. The buying objective here is not profit, because the food is provided as part of the total service package, nor is cost </a:t>
            </a:r>
            <a:r>
              <a:rPr lang="en-US" altLang="cs-CZ" sz="2200" dirty="0" err="1">
                <a:latin typeface="Arial" panose="020B0604020202020204" pitchFamily="34" charset="0"/>
              </a:rPr>
              <a:t>minimisation</a:t>
            </a:r>
            <a:r>
              <a:rPr lang="en-US" altLang="cs-CZ" sz="2200" dirty="0">
                <a:latin typeface="Arial" panose="020B0604020202020204" pitchFamily="34" charset="0"/>
              </a:rPr>
              <a:t> the sole objective, because poor food will cause patients to complain and hurt the hospital`s reputation.</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Buyer must therefore find a supplier whose prices are low at acceptable quality </a:t>
            </a:r>
            <a:r>
              <a:rPr lang="cs-CZ" altLang="cs-CZ" sz="2200" dirty="0">
                <a:latin typeface="Arial" panose="020B0604020202020204" pitchFamily="34" charset="0"/>
              </a:rPr>
              <a:t>of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goods. A number of suppliers </a:t>
            </a:r>
            <a:r>
              <a:rPr lang="cs-CZ" altLang="cs-CZ" sz="2200" dirty="0" err="1">
                <a:latin typeface="Arial" panose="020B0604020202020204" pitchFamily="34" charset="0"/>
              </a:rPr>
              <a:t>have</a:t>
            </a:r>
            <a:r>
              <a:rPr lang="cs-CZ" altLang="cs-CZ" sz="2200" dirty="0">
                <a:latin typeface="Arial" panose="020B0604020202020204" pitchFamily="34" charset="0"/>
              </a:rPr>
              <a:t> </a:t>
            </a:r>
            <a:r>
              <a:rPr lang="en-US" altLang="cs-CZ" sz="2200" dirty="0">
                <a:latin typeface="Arial" panose="020B0604020202020204" pitchFamily="34" charset="0"/>
              </a:rPr>
              <a:t>a special </a:t>
            </a:r>
            <a:r>
              <a:rPr lang="cs-CZ" altLang="cs-CZ" sz="2200" dirty="0">
                <a:latin typeface="Arial" panose="020B0604020202020204" pitchFamily="34" charset="0"/>
              </a:rPr>
              <a:t>department </a:t>
            </a:r>
            <a:r>
              <a:rPr lang="en-US" altLang="cs-CZ" sz="2200" dirty="0">
                <a:latin typeface="Arial" panose="020B0604020202020204" pitchFamily="34" charset="0"/>
              </a:rPr>
              <a:t>for supplying institutional customers due to their specific requirements.</a:t>
            </a:r>
          </a:p>
        </p:txBody>
      </p:sp>
    </p:spTree>
    <p:extLst>
      <p:ext uri="{BB962C8B-B14F-4D97-AF65-F5344CB8AC3E}">
        <p14:creationId xmlns:p14="http://schemas.microsoft.com/office/powerpoint/2010/main" val="1804972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en-US" altLang="cs-CZ" sz="2200" dirty="0">
                <a:latin typeface="Arial" panose="020B0604020202020204" pitchFamily="34" charset="0"/>
              </a:rPr>
              <a:t>Characteristics of B2B markets and their difference from B2C.</a:t>
            </a:r>
          </a:p>
          <a:p>
            <a:pPr eaLnBrk="1" hangingPunct="1">
              <a:spcBef>
                <a:spcPct val="0"/>
              </a:spcBef>
              <a:buFont typeface="+mj-lt"/>
              <a:buAutoNum type="arabicPeriod"/>
              <a:defRPr/>
            </a:pPr>
            <a:endParaRPr lang="en-US"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Conditions </a:t>
            </a:r>
            <a:r>
              <a:rPr lang="cs-CZ" altLang="cs-CZ" sz="2200" dirty="0" err="1">
                <a:latin typeface="Arial" panose="020B0604020202020204" pitchFamily="34" charset="0"/>
              </a:rPr>
              <a:t>at</a:t>
            </a:r>
            <a:r>
              <a:rPr lang="cs-CZ" altLang="cs-CZ" sz="2200" dirty="0">
                <a:latin typeface="Arial" panose="020B0604020202020204" pitchFamily="34" charset="0"/>
              </a:rPr>
              <a:t> </a:t>
            </a:r>
            <a:r>
              <a:rPr lang="en-US" altLang="cs-CZ" sz="2200" dirty="0">
                <a:latin typeface="Arial" panose="020B0604020202020204" pitchFamily="34" charset="0"/>
              </a:rPr>
              <a:t>B2B + </a:t>
            </a:r>
            <a:r>
              <a:rPr lang="cs-CZ" altLang="cs-CZ" sz="2200" dirty="0" err="1">
                <a:latin typeface="Arial" panose="020B0604020202020204" pitchFamily="34" charset="0"/>
              </a:rPr>
              <a:t>purchasing</a:t>
            </a:r>
            <a:r>
              <a:rPr lang="cs-CZ" altLang="cs-CZ" sz="2200" dirty="0">
                <a:latin typeface="Arial" panose="020B0604020202020204" pitchFamily="34" charset="0"/>
              </a:rPr>
              <a:t> </a:t>
            </a:r>
            <a:r>
              <a:rPr lang="cs-CZ" altLang="cs-CZ" sz="2200" dirty="0" err="1">
                <a:latin typeface="Arial" panose="020B0604020202020204" pitchFamily="34" charset="0"/>
              </a:rPr>
              <a:t>behavior</a:t>
            </a:r>
            <a:r>
              <a:rPr lang="en-US" altLang="cs-CZ" sz="2200" dirty="0">
                <a:latin typeface="Arial" panose="020B0604020202020204" pitchFamily="34" charset="0"/>
              </a:rPr>
              <a:t>.</a:t>
            </a:r>
          </a:p>
          <a:p>
            <a:pPr eaLnBrk="1" hangingPunct="1">
              <a:spcBef>
                <a:spcPct val="0"/>
              </a:spcBef>
              <a:buFont typeface="+mj-lt"/>
              <a:buAutoNum type="arabicPeriod"/>
              <a:defRPr/>
            </a:pPr>
            <a:endParaRPr lang="en-US"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Real B2B market in the Czech Republic - state, Content Marketing, PPC, SEO.</a:t>
            </a:r>
            <a:endParaRPr lang="en-GB" altLang="cs-CZ" sz="2200" dirty="0">
              <a:latin typeface="Arial" panose="020B0604020202020204" pitchFamily="34" charset="0"/>
            </a:endParaRPr>
          </a:p>
          <a:p>
            <a:pPr marL="0" indent="0" eaLnBrk="1" hangingPunct="1">
              <a:spcBef>
                <a:spcPct val="0"/>
              </a:spcBef>
              <a:buFont typeface="Arial" panose="020B0604020202020204" pitchFamily="34" charset="0"/>
              <a:buNone/>
              <a:defRPr/>
            </a:pPr>
            <a:r>
              <a:rPr lang="en-GB" altLang="cs-CZ" sz="2200" dirty="0">
                <a:latin typeface="Arial" panose="020B0604020202020204" pitchFamily="34" charset="0"/>
              </a:rPr>
              <a:t>   </a:t>
            </a:r>
          </a:p>
          <a:p>
            <a:pPr eaLnBrk="1" hangingPunct="1">
              <a:spcBef>
                <a:spcPct val="0"/>
              </a:spcBef>
              <a:buFont typeface="Calibri" panose="020F0502020204030204" pitchFamily="34" charset="0"/>
              <a:buAutoNum type="arabicPeriod"/>
              <a:defRPr/>
            </a:pPr>
            <a:endParaRPr lang="en-GB" altLang="cs-CZ" sz="1800" dirty="0">
              <a:latin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GOVERNMENT MARKETS – B2G</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In most countries, government </a:t>
            </a:r>
            <a:r>
              <a:rPr lang="en-US" altLang="cs-CZ" sz="2200" dirty="0" err="1">
                <a:latin typeface="Arial" panose="020B0604020202020204" pitchFamily="34" charset="0"/>
              </a:rPr>
              <a:t>organisations</a:t>
            </a:r>
            <a:r>
              <a:rPr lang="en-US" altLang="cs-CZ" sz="2200" dirty="0">
                <a:latin typeface="Arial" panose="020B0604020202020204" pitchFamily="34" charset="0"/>
              </a:rPr>
              <a:t> are a major buyer of goods and services. They typically require suppliers to submit bids and award the contract to the lowest bidder.</a:t>
            </a: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Purchases of government are very specialized and specific. The total purchases contribute significantly</a:t>
            </a:r>
            <a:r>
              <a:rPr lang="cs-CZ" altLang="cs-CZ" sz="2200" dirty="0">
                <a:latin typeface="Arial" panose="020B0604020202020204" pitchFamily="34" charset="0"/>
              </a:rPr>
              <a:t> to country </a:t>
            </a:r>
            <a:r>
              <a:rPr lang="cs-CZ" altLang="cs-CZ" sz="2200" dirty="0" err="1">
                <a:latin typeface="Arial" panose="020B0604020202020204" pitchFamily="34" charset="0"/>
              </a:rPr>
              <a:t>economy</a:t>
            </a:r>
            <a:r>
              <a:rPr lang="en-US" altLang="cs-CZ" sz="2200" dirty="0">
                <a:latin typeface="Arial" panose="020B0604020202020204" pitchFamily="34" charset="0"/>
              </a:rPr>
              <a:t>. </a:t>
            </a:r>
            <a:r>
              <a:rPr lang="cs-CZ" altLang="cs-CZ" sz="2200" dirty="0">
                <a:latin typeface="Arial" panose="020B0604020202020204" pitchFamily="34" charset="0"/>
              </a:rPr>
              <a:t>P</a:t>
            </a:r>
            <a:r>
              <a:rPr lang="en-US" altLang="cs-CZ" sz="2200" dirty="0" err="1">
                <a:latin typeface="Arial" panose="020B0604020202020204" pitchFamily="34" charset="0"/>
              </a:rPr>
              <a:t>urchase</a:t>
            </a:r>
            <a:r>
              <a:rPr lang="cs-CZ" altLang="cs-CZ" sz="2200" dirty="0">
                <a:latin typeface="Arial" panose="020B0604020202020204" pitchFamily="34" charset="0"/>
              </a:rPr>
              <a:t>d are</a:t>
            </a:r>
            <a:r>
              <a:rPr lang="en-US" altLang="cs-CZ" sz="2200" dirty="0">
                <a:latin typeface="Arial" panose="020B0604020202020204" pitchFamily="34" charset="0"/>
              </a:rPr>
              <a:t> large quantities of various goods and services, from military aircraft </a:t>
            </a:r>
            <a:r>
              <a:rPr lang="cs-CZ" altLang="cs-CZ" sz="2200" dirty="0">
                <a:latin typeface="Arial" panose="020B0604020202020204" pitchFamily="34" charset="0"/>
              </a:rPr>
              <a:t>to </a:t>
            </a:r>
            <a:r>
              <a:rPr lang="en-US" altLang="cs-CZ" sz="2200" dirty="0">
                <a:latin typeface="Arial" panose="020B0604020202020204" pitchFamily="34" charset="0"/>
              </a:rPr>
              <a:t>machinery, equipment, fuel, energy, office supplies and furniture</a:t>
            </a:r>
            <a:r>
              <a:rPr lang="cs-CZ" altLang="cs-CZ" sz="2200" dirty="0">
                <a:latin typeface="Arial" panose="020B0604020202020204" pitchFamily="34" charset="0"/>
              </a:rPr>
              <a:t>,</a:t>
            </a:r>
            <a:r>
              <a:rPr lang="en-US" altLang="cs-CZ" sz="2200" dirty="0">
                <a:latin typeface="Arial" panose="020B0604020202020204" pitchFamily="34" charset="0"/>
              </a:rPr>
              <a:t> </a:t>
            </a:r>
            <a:r>
              <a:rPr lang="cs-CZ" altLang="cs-CZ" sz="2200" dirty="0">
                <a:latin typeface="Arial" panose="020B0604020202020204" pitchFamily="34" charset="0"/>
              </a:rPr>
              <a:t>and </a:t>
            </a:r>
            <a:r>
              <a:rPr lang="cs-CZ" altLang="cs-CZ" sz="2200" dirty="0" err="1">
                <a:latin typeface="Arial" panose="020B0604020202020204" pitchFamily="34" charset="0"/>
              </a:rPr>
              <a:t>even</a:t>
            </a:r>
            <a:r>
              <a:rPr lang="en-US" altLang="cs-CZ" sz="2200" dirty="0">
                <a:latin typeface="Arial" panose="020B0604020202020204" pitchFamily="34" charset="0"/>
              </a:rPr>
              <a:t> sculptures and art objects. Government market represents huge sales for each manufacturer and trader.</a:t>
            </a:r>
          </a:p>
          <a:p>
            <a:pPr marL="285750" indent="-285750" eaLnBrk="1" hangingPunct="1">
              <a:spcBef>
                <a:spcPct val="0"/>
              </a:spcBef>
              <a:defRPr/>
            </a:pPr>
            <a:r>
              <a:rPr lang="en-US" altLang="cs-CZ" sz="2200" dirty="0">
                <a:latin typeface="Arial" panose="020B0604020202020204" pitchFamily="34" charset="0"/>
              </a:rPr>
              <a:t>A major complaint of multinationals operating in Europe is that each country shows </a:t>
            </a:r>
            <a:r>
              <a:rPr lang="en-US" altLang="cs-CZ" sz="2200" dirty="0" err="1">
                <a:latin typeface="Arial" panose="020B0604020202020204" pitchFamily="34" charset="0"/>
              </a:rPr>
              <a:t>favouritism</a:t>
            </a:r>
            <a:r>
              <a:rPr lang="en-US" altLang="cs-CZ" sz="2200" dirty="0">
                <a:latin typeface="Arial" panose="020B0604020202020204" pitchFamily="34" charset="0"/>
              </a:rPr>
              <a:t> toward its nationals despite superior offers from foreign firms.</a:t>
            </a:r>
            <a:endParaRPr lang="cs-CZ" altLang="cs-CZ" sz="2200" dirty="0">
              <a:latin typeface="Arial" panose="020B0604020202020204" pitchFamily="34" charset="0"/>
            </a:endParaRPr>
          </a:p>
        </p:txBody>
      </p:sp>
    </p:spTree>
    <p:extLst>
      <p:ext uri="{BB962C8B-B14F-4D97-AF65-F5344CB8AC3E}">
        <p14:creationId xmlns:p14="http://schemas.microsoft.com/office/powerpoint/2010/main" val="249342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SYSTEMS BUYING AND SELLING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Many business buyers prefer to buy a total problem solution from one seller. Called system buying, this practice originated with government purchases of major weapons and communications systems. </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government solicited bids from prime contractors that, if awarded contract, would be responsible for bidding out and assembling the systems subcomponents from second-tier contractors. The prime contractor thus provided a turnkey solution, so-called because the buyer simply had to turn one key to get the job done.</a:t>
            </a:r>
          </a:p>
        </p:txBody>
      </p:sp>
    </p:spTree>
    <p:extLst>
      <p:ext uri="{BB962C8B-B14F-4D97-AF65-F5344CB8AC3E}">
        <p14:creationId xmlns:p14="http://schemas.microsoft.com/office/powerpoint/2010/main" val="33413657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3. CURRENT STATE OF B2B – CZECH EXAMPLE</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Communications and its new trends are tremendously important (social networks - LinkedIn, viral, guerilla, live chat</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a:t>
            </a:r>
            <a:r>
              <a:rPr lang="en-US" altLang="cs-CZ" sz="2200" dirty="0">
                <a:latin typeface="Arial" panose="020B0604020202020204" pitchFamily="34" charset="0"/>
              </a:rPr>
              <a:t>) The share of digital media</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booming</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shift in technology - new styles of </a:t>
            </a:r>
            <a:r>
              <a:rPr lang="cs-CZ" altLang="cs-CZ" sz="2200" dirty="0" err="1">
                <a:latin typeface="Arial" panose="020B0604020202020204" pitchFamily="34" charset="0"/>
              </a:rPr>
              <a:t>purchasing</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importance of innovation.</a:t>
            </a:r>
          </a:p>
          <a:p>
            <a:pPr marL="285750" indent="-285750" eaLnBrk="1" hangingPunct="1">
              <a:spcBef>
                <a:spcPct val="0"/>
              </a:spcBef>
              <a:defRPr/>
            </a:pPr>
            <a:r>
              <a:rPr lang="en-US" altLang="cs-CZ" sz="2200" dirty="0">
                <a:latin typeface="Arial" panose="020B0604020202020204" pitchFamily="34" charset="0"/>
              </a:rPr>
              <a:t>Importance of using software that is standard in </a:t>
            </a:r>
            <a:r>
              <a:rPr lang="cs-CZ" altLang="cs-CZ" sz="2200" dirty="0" err="1">
                <a:latin typeface="Arial" panose="020B0604020202020204" pitchFamily="34" charset="0"/>
              </a:rPr>
              <a:t>the</a:t>
            </a:r>
            <a:r>
              <a:rPr lang="cs-CZ" altLang="cs-CZ" sz="2200" dirty="0">
                <a:latin typeface="Arial" panose="020B0604020202020204" pitchFamily="34" charset="0"/>
              </a:rPr>
              <a:t> </a:t>
            </a:r>
            <a:r>
              <a:rPr lang="en-US" altLang="cs-CZ" sz="2200" dirty="0">
                <a:latin typeface="Arial" panose="020B0604020202020204" pitchFamily="34" charset="0"/>
              </a:rPr>
              <a:t>industry (SAP</a:t>
            </a:r>
            <a:r>
              <a:rPr lang="cs-CZ" altLang="cs-CZ" sz="2200" dirty="0">
                <a:latin typeface="Arial" panose="020B0604020202020204" pitchFamily="34" charset="0"/>
              </a:rPr>
              <a:t>,</a:t>
            </a:r>
            <a:r>
              <a:rPr lang="en-US" altLang="cs-CZ" sz="2200" dirty="0">
                <a:latin typeface="Arial" panose="020B0604020202020204" pitchFamily="34" charset="0"/>
              </a:rPr>
              <a:t> CRM).</a:t>
            </a:r>
          </a:p>
          <a:p>
            <a:pPr marL="285750" indent="-285750" eaLnBrk="1" hangingPunct="1">
              <a:spcBef>
                <a:spcPct val="0"/>
              </a:spcBef>
              <a:defRPr/>
            </a:pPr>
            <a:r>
              <a:rPr lang="en-US" altLang="cs-CZ" sz="2200" dirty="0">
                <a:latin typeface="Arial" panose="020B0604020202020204" pitchFamily="34" charset="0"/>
              </a:rPr>
              <a:t>SEO is important. (</a:t>
            </a:r>
            <a:r>
              <a:rPr lang="cs-CZ" altLang="cs-CZ" sz="2200" dirty="0">
                <a:latin typeface="Arial" panose="020B0604020202020204" pitchFamily="34" charset="0"/>
              </a:rPr>
              <a:t>but </a:t>
            </a:r>
            <a:r>
              <a:rPr lang="cs-CZ" altLang="cs-CZ" sz="2200" dirty="0" err="1">
                <a:latin typeface="Arial" panose="020B0604020202020204" pitchFamily="34" charset="0"/>
              </a:rPr>
              <a:t>where</a:t>
            </a:r>
            <a:r>
              <a:rPr lang="cs-CZ" altLang="cs-CZ" sz="2200" dirty="0">
                <a:latin typeface="Arial" panose="020B0604020202020204" pitchFamily="34" charset="0"/>
              </a:rPr>
              <a:t> </a:t>
            </a:r>
            <a:r>
              <a:rPr lang="cs-CZ" altLang="cs-CZ" sz="2200" dirty="0" err="1">
                <a:latin typeface="Arial" panose="020B0604020202020204" pitchFamily="34" charset="0"/>
              </a:rPr>
              <a:t>does</a:t>
            </a:r>
            <a:r>
              <a:rPr lang="cs-CZ" altLang="cs-CZ" sz="2200" dirty="0">
                <a:latin typeface="Arial" panose="020B0604020202020204" pitchFamily="34" charset="0"/>
              </a:rPr>
              <a:t> </a:t>
            </a:r>
            <a:r>
              <a:rPr lang="cs-CZ" altLang="cs-CZ" sz="2200" dirty="0" err="1">
                <a:latin typeface="Arial" panose="020B0604020202020204" pitchFamily="34" charset="0"/>
              </a:rPr>
              <a:t>it</a:t>
            </a:r>
            <a:r>
              <a:rPr lang="cs-CZ" altLang="cs-CZ" sz="2200" dirty="0">
                <a:latin typeface="Arial" panose="020B0604020202020204" pitchFamily="34" charset="0"/>
              </a:rPr>
              <a:t> </a:t>
            </a:r>
            <a:r>
              <a:rPr lang="cs-CZ" altLang="cs-CZ" sz="2200" dirty="0" err="1">
                <a:latin typeface="Arial" panose="020B0604020202020204" pitchFamily="34" charset="0"/>
              </a:rPr>
              <a:t>lead</a:t>
            </a:r>
            <a:r>
              <a:rPr lang="cs-CZ" altLang="cs-CZ" sz="2200" dirty="0">
                <a:latin typeface="Arial" panose="020B0604020202020204" pitchFamily="34" charset="0"/>
              </a:rPr>
              <a:t>?</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Content marketing is perhaps more important than B2C.</a:t>
            </a:r>
          </a:p>
          <a:p>
            <a:pPr marL="285750" indent="-285750" eaLnBrk="1" hangingPunct="1">
              <a:spcBef>
                <a:spcPct val="0"/>
              </a:spcBef>
              <a:defRPr/>
            </a:pPr>
            <a:r>
              <a:rPr lang="en-US" altLang="cs-CZ" sz="2200" dirty="0">
                <a:latin typeface="Arial" panose="020B0604020202020204" pitchFamily="34" charset="0"/>
              </a:rPr>
              <a:t>Building relationships with customers is essential for B2B!</a:t>
            </a:r>
            <a:endParaRPr lang="cs-CZ" altLang="cs-CZ" sz="2200" dirty="0">
              <a:latin typeface="Arial" panose="020B0604020202020204" pitchFamily="34" charset="0"/>
            </a:endParaRPr>
          </a:p>
          <a:p>
            <a:pPr marL="285750" indent="-285750" eaLnBrk="1" hangingPunct="1">
              <a:spcBef>
                <a:spcPct val="0"/>
              </a:spcBef>
              <a:defRPr/>
            </a:pPr>
            <a:r>
              <a:rPr lang="cs-CZ" altLang="cs-CZ" sz="2200" dirty="0">
                <a:latin typeface="Arial" panose="020B0604020202020204" pitchFamily="34" charset="0"/>
                <a:hlinkClick r:id="rId2"/>
              </a:rPr>
              <a:t>2021</a:t>
            </a:r>
            <a:r>
              <a:rPr lang="cs-CZ" altLang="cs-CZ" sz="2200" dirty="0">
                <a:latin typeface="Arial" panose="020B0604020202020204" pitchFamily="34" charset="0"/>
              </a:rPr>
              <a:t> in </a:t>
            </a:r>
            <a:r>
              <a:rPr lang="cs-CZ" altLang="cs-CZ" sz="2200" dirty="0" err="1">
                <a:latin typeface="Arial" panose="020B0604020202020204" pitchFamily="34" charset="0"/>
              </a:rPr>
              <a:t>Czechia</a:t>
            </a:r>
            <a:r>
              <a:rPr lang="cs-CZ" altLang="cs-CZ" sz="2200" dirty="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1617070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CURRENT STATE OF B2B – CZECH EXAMPLE</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Website</a:t>
            </a:r>
            <a:r>
              <a:rPr lang="cs-CZ" altLang="cs-CZ" sz="2200" dirty="0">
                <a:latin typeface="Arial" panose="020B0604020202020204" pitchFamily="34" charset="0"/>
              </a:rPr>
              <a:t>, e-</a:t>
            </a:r>
            <a:r>
              <a:rPr lang="cs-CZ" altLang="cs-CZ" sz="2200" dirty="0" err="1">
                <a:latin typeface="Arial" panose="020B0604020202020204" pitchFamily="34" charset="0"/>
              </a:rPr>
              <a:t>shop</a:t>
            </a:r>
            <a:r>
              <a:rPr lang="cs-CZ" altLang="cs-CZ" sz="2200" dirty="0">
                <a:latin typeface="Arial" panose="020B0604020202020204" pitchFamily="34" charset="0"/>
              </a:rPr>
              <a:t>, online </a:t>
            </a:r>
            <a:r>
              <a:rPr lang="cs-CZ" altLang="cs-CZ" sz="2200" dirty="0" err="1">
                <a:latin typeface="Arial" panose="020B0604020202020204" pitchFamily="34" charset="0"/>
              </a:rPr>
              <a:t>catalogue</a:t>
            </a:r>
            <a:r>
              <a:rPr lang="cs-CZ" altLang="cs-CZ" sz="2200" dirty="0">
                <a:latin typeface="Arial" panose="020B0604020202020204" pitchFamily="34" charset="0"/>
              </a:rPr>
              <a:t>.</a:t>
            </a:r>
          </a:p>
          <a:p>
            <a:pPr marL="285750" indent="-285750" eaLnBrk="1" hangingPunct="1">
              <a:spcBef>
                <a:spcPct val="0"/>
              </a:spcBef>
              <a:defRPr/>
            </a:pPr>
            <a:r>
              <a:rPr lang="cs-CZ" altLang="cs-CZ" sz="2200" dirty="0" err="1">
                <a:latin typeface="Arial" panose="020B0604020202020204" pitchFamily="34" charset="0"/>
              </a:rPr>
              <a:t>Social</a:t>
            </a:r>
            <a:r>
              <a:rPr lang="cs-CZ" altLang="cs-CZ" sz="2200" dirty="0">
                <a:latin typeface="Arial" panose="020B0604020202020204" pitchFamily="34" charset="0"/>
              </a:rPr>
              <a:t> </a:t>
            </a:r>
            <a:r>
              <a:rPr lang="cs-CZ" altLang="cs-CZ" sz="2200" dirty="0" err="1">
                <a:latin typeface="Arial" panose="020B0604020202020204" pitchFamily="34" charset="0"/>
              </a:rPr>
              <a:t>networks</a:t>
            </a:r>
            <a:r>
              <a:rPr lang="cs-CZ" altLang="cs-CZ" sz="2200" dirty="0">
                <a:latin typeface="Arial" panose="020B0604020202020204" pitchFamily="34" charset="0"/>
              </a:rPr>
              <a:t> – Facebook (85 %), </a:t>
            </a:r>
            <a:r>
              <a:rPr lang="cs-CZ" altLang="cs-CZ" sz="2200" dirty="0" err="1">
                <a:latin typeface="Arial" panose="020B0604020202020204" pitchFamily="34" charset="0"/>
              </a:rPr>
              <a:t>LinkedIn</a:t>
            </a:r>
            <a:r>
              <a:rPr lang="cs-CZ" altLang="cs-CZ" sz="2200" dirty="0">
                <a:latin typeface="Arial" panose="020B0604020202020204" pitchFamily="34" charset="0"/>
              </a:rPr>
              <a:t> (70 %), </a:t>
            </a:r>
            <a:r>
              <a:rPr lang="cs-CZ" altLang="cs-CZ" sz="2200" dirty="0" err="1">
                <a:latin typeface="Arial" panose="020B0604020202020204" pitchFamily="34" charset="0"/>
              </a:rPr>
              <a:t>YouTube</a:t>
            </a:r>
            <a:r>
              <a:rPr lang="cs-CZ" altLang="cs-CZ" sz="2200" dirty="0">
                <a:latin typeface="Arial" panose="020B0604020202020204" pitchFamily="34" charset="0"/>
              </a:rPr>
              <a:t> (53 %), </a:t>
            </a:r>
            <a:r>
              <a:rPr lang="cs-CZ" altLang="cs-CZ" sz="2200" dirty="0" err="1">
                <a:latin typeface="Arial" panose="020B0604020202020204" pitchFamily="34" charset="0"/>
              </a:rPr>
              <a:t>Instagram</a:t>
            </a:r>
            <a:r>
              <a:rPr lang="cs-CZ" altLang="cs-CZ" sz="2200" dirty="0">
                <a:latin typeface="Arial" panose="020B0604020202020204" pitchFamily="34" charset="0"/>
              </a:rPr>
              <a:t> (20 %).</a:t>
            </a:r>
          </a:p>
          <a:p>
            <a:pPr marL="285750" indent="-285750" eaLnBrk="1" hangingPunct="1">
              <a:spcBef>
                <a:spcPct val="0"/>
              </a:spcBef>
              <a:defRPr/>
            </a:pPr>
            <a:r>
              <a:rPr lang="cs-CZ" altLang="cs-CZ" sz="2200" dirty="0">
                <a:latin typeface="Arial" panose="020B0604020202020204" pitchFamily="34" charset="0"/>
              </a:rPr>
              <a:t>PPC, SEO.</a:t>
            </a:r>
          </a:p>
          <a:p>
            <a:pPr marL="285750" indent="-285750" eaLnBrk="1" hangingPunct="1">
              <a:spcBef>
                <a:spcPct val="0"/>
              </a:spcBef>
              <a:defRPr/>
            </a:pPr>
            <a:r>
              <a:rPr lang="cs-CZ" altLang="cs-CZ" sz="2200" dirty="0" err="1">
                <a:latin typeface="Arial" panose="020B0604020202020204" pitchFamily="34" charset="0"/>
              </a:rPr>
              <a:t>Trade</a:t>
            </a:r>
            <a:r>
              <a:rPr lang="cs-CZ" altLang="cs-CZ" sz="2200" dirty="0">
                <a:latin typeface="Arial" panose="020B0604020202020204" pitchFamily="34" charset="0"/>
              </a:rPr>
              <a:t> </a:t>
            </a:r>
            <a:r>
              <a:rPr lang="cs-CZ" altLang="cs-CZ" sz="2200" dirty="0" err="1">
                <a:latin typeface="Arial" panose="020B0604020202020204" pitchFamily="34" charset="0"/>
              </a:rPr>
              <a:t>fairs</a:t>
            </a:r>
            <a:r>
              <a:rPr lang="cs-CZ" altLang="cs-CZ" sz="2200" dirty="0">
                <a:latin typeface="Arial" panose="020B0604020202020204" pitchFamily="34" charset="0"/>
              </a:rPr>
              <a:t>, </a:t>
            </a:r>
            <a:r>
              <a:rPr lang="cs-CZ" altLang="cs-CZ" sz="2200" dirty="0" err="1">
                <a:latin typeface="Arial" panose="020B0604020202020204" pitchFamily="34" charset="0"/>
              </a:rPr>
              <a:t>exbihitions</a:t>
            </a:r>
            <a:r>
              <a:rPr lang="cs-CZ" altLang="cs-CZ" sz="2200" dirty="0">
                <a:latin typeface="Arial" panose="020B0604020202020204" pitchFamily="34" charset="0"/>
              </a:rPr>
              <a:t>, </a:t>
            </a:r>
            <a:r>
              <a:rPr lang="cs-CZ" altLang="cs-CZ" sz="2200" dirty="0" err="1">
                <a:latin typeface="Arial" panose="020B0604020202020204" pitchFamily="34" charset="0"/>
              </a:rPr>
              <a:t>conferences</a:t>
            </a:r>
            <a:r>
              <a:rPr lang="cs-CZ" altLang="cs-CZ" sz="2200" dirty="0">
                <a:latin typeface="Arial" panose="020B0604020202020204" pitchFamily="34" charset="0"/>
              </a:rPr>
              <a:t>. </a:t>
            </a:r>
          </a:p>
          <a:p>
            <a:pPr marL="285750" indent="-285750" eaLnBrk="1" hangingPunct="1">
              <a:spcBef>
                <a:spcPct val="0"/>
              </a:spcBef>
              <a:defRPr/>
            </a:pPr>
            <a:r>
              <a:rPr lang="cs-CZ" altLang="cs-CZ" sz="2200" dirty="0" err="1">
                <a:latin typeface="Arial" panose="020B0604020202020204" pitchFamily="34" charset="0"/>
              </a:rPr>
              <a:t>Education</a:t>
            </a:r>
            <a:r>
              <a:rPr lang="cs-CZ" altLang="cs-CZ" sz="2200" dirty="0">
                <a:latin typeface="Arial" panose="020B0604020202020204" pitchFamily="34" charset="0"/>
              </a:rPr>
              <a:t> – </a:t>
            </a:r>
            <a:r>
              <a:rPr lang="cs-CZ" altLang="cs-CZ" sz="2200" dirty="0" err="1">
                <a:latin typeface="Arial" panose="020B0604020202020204" pitchFamily="34" charset="0"/>
              </a:rPr>
              <a:t>webinars</a:t>
            </a:r>
            <a:r>
              <a:rPr lang="cs-CZ" altLang="cs-CZ" sz="2200" dirty="0">
                <a:latin typeface="Arial" panose="020B0604020202020204" pitchFamily="34" charset="0"/>
              </a:rPr>
              <a:t>, </a:t>
            </a:r>
            <a:r>
              <a:rPr lang="cs-CZ" altLang="cs-CZ" sz="2200" dirty="0" err="1">
                <a:latin typeface="Arial" panose="020B0604020202020204" pitchFamily="34" charset="0"/>
              </a:rPr>
              <a:t>seminars</a:t>
            </a:r>
            <a:r>
              <a:rPr lang="cs-CZ" altLang="cs-CZ" sz="2200" dirty="0">
                <a:latin typeface="Arial" panose="020B0604020202020204" pitchFamily="34" charset="0"/>
              </a:rPr>
              <a:t>, </a:t>
            </a:r>
            <a:r>
              <a:rPr lang="cs-CZ" altLang="cs-CZ" sz="2200" dirty="0" err="1">
                <a:latin typeface="Arial" panose="020B0604020202020204" pitchFamily="34" charset="0"/>
              </a:rPr>
              <a:t>workshops</a:t>
            </a:r>
            <a:r>
              <a:rPr lang="cs-CZ" altLang="cs-CZ" sz="2200" dirty="0">
                <a:latin typeface="Arial" panose="020B0604020202020204" pitchFamily="34" charset="0"/>
              </a:rPr>
              <a:t>. </a:t>
            </a:r>
          </a:p>
          <a:p>
            <a:pPr marL="285750" indent="-285750" eaLnBrk="1" hangingPunct="1">
              <a:spcBef>
                <a:spcPct val="0"/>
              </a:spcBef>
              <a:defRPr/>
            </a:pPr>
            <a:r>
              <a:rPr lang="cs-CZ" altLang="cs-CZ" sz="2200" dirty="0" err="1">
                <a:latin typeface="Arial" panose="020B0604020202020204" pitchFamily="34" charset="0"/>
              </a:rPr>
              <a:t>Gifts</a:t>
            </a:r>
            <a:r>
              <a:rPr lang="cs-CZ" altLang="cs-CZ" sz="2200" dirty="0">
                <a:latin typeface="Arial" panose="020B0604020202020204" pitchFamily="34" charset="0"/>
              </a:rPr>
              <a:t>! – </a:t>
            </a:r>
            <a:r>
              <a:rPr lang="cs-CZ" altLang="cs-CZ" sz="2200" dirty="0" err="1">
                <a:latin typeface="Arial" panose="020B0604020202020204" pitchFamily="34" charset="0"/>
              </a:rPr>
              <a:t>drinks</a:t>
            </a:r>
            <a:r>
              <a:rPr lang="cs-CZ" altLang="cs-CZ" sz="2200" dirty="0">
                <a:latin typeface="Arial" panose="020B0604020202020204" pitchFamily="34" charset="0"/>
              </a:rPr>
              <a:t> (</a:t>
            </a:r>
            <a:r>
              <a:rPr lang="cs-CZ" altLang="cs-CZ" sz="2200" dirty="0" err="1">
                <a:latin typeface="Arial" panose="020B0604020202020204" pitchFamily="34" charset="0"/>
              </a:rPr>
              <a:t>wine</a:t>
            </a:r>
            <a:r>
              <a:rPr lang="cs-CZ" altLang="cs-CZ" sz="2200" dirty="0">
                <a:latin typeface="Arial" panose="020B0604020202020204" pitchFamily="34" charset="0"/>
              </a:rPr>
              <a:t>), food (</a:t>
            </a:r>
            <a:r>
              <a:rPr lang="cs-CZ" altLang="cs-CZ" sz="2200" dirty="0" err="1">
                <a:latin typeface="Arial" panose="020B0604020202020204" pitchFamily="34" charset="0"/>
              </a:rPr>
              <a:t>luxurious</a:t>
            </a:r>
            <a:r>
              <a:rPr lang="cs-CZ" altLang="cs-CZ" sz="2200" dirty="0">
                <a:latin typeface="Arial" panose="020B0604020202020204" pitchFamily="34" charset="0"/>
              </a:rPr>
              <a:t>), </a:t>
            </a:r>
            <a:r>
              <a:rPr lang="cs-CZ" altLang="cs-CZ" sz="2200" dirty="0" err="1">
                <a:latin typeface="Arial" panose="020B0604020202020204" pitchFamily="34" charset="0"/>
              </a:rPr>
              <a:t>office</a:t>
            </a:r>
            <a:r>
              <a:rPr lang="cs-CZ" altLang="cs-CZ" sz="2200" dirty="0">
                <a:latin typeface="Arial" panose="020B0604020202020204" pitchFamily="34" charset="0"/>
              </a:rPr>
              <a:t> </a:t>
            </a:r>
            <a:r>
              <a:rPr lang="cs-CZ" altLang="cs-CZ" sz="2200" dirty="0" err="1">
                <a:latin typeface="Arial" panose="020B0604020202020204" pitchFamily="34" charset="0"/>
              </a:rPr>
              <a:t>supplies</a:t>
            </a:r>
            <a:r>
              <a:rPr lang="cs-CZ" altLang="cs-CZ" sz="2200" dirty="0">
                <a:latin typeface="Arial" panose="020B0604020202020204" pitchFamily="34" charset="0"/>
              </a:rPr>
              <a:t>, </a:t>
            </a:r>
            <a:r>
              <a:rPr lang="cs-CZ" altLang="cs-CZ" sz="2200" dirty="0" err="1">
                <a:latin typeface="Arial" panose="020B0604020202020204" pitchFamily="34" charset="0"/>
              </a:rPr>
              <a:t>clothes</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cs-CZ" altLang="cs-CZ" sz="2200" dirty="0">
                <a:latin typeface="Arial" panose="020B0604020202020204" pitchFamily="34" charset="0"/>
              </a:rPr>
              <a:t> </a:t>
            </a:r>
            <a:r>
              <a:rPr lang="cs-CZ" altLang="cs-CZ" sz="2200" dirty="0" err="1">
                <a:latin typeface="Arial" panose="020B0604020202020204" pitchFamily="34" charset="0"/>
              </a:rPr>
              <a:t>brand</a:t>
            </a:r>
            <a:r>
              <a:rPr lang="cs-CZ" altLang="cs-CZ" sz="2200" dirty="0">
                <a:latin typeface="Arial" panose="020B0604020202020204" pitchFamily="34" charset="0"/>
              </a:rPr>
              <a:t> logos, </a:t>
            </a:r>
            <a:r>
              <a:rPr lang="cs-CZ" altLang="cs-CZ" sz="2200" dirty="0" err="1">
                <a:latin typeface="Arial" panose="020B0604020202020204" pitchFamily="34" charset="0"/>
              </a:rPr>
              <a:t>colours</a:t>
            </a:r>
            <a:r>
              <a:rPr lang="cs-CZ" altLang="cs-CZ" sz="2200" dirty="0">
                <a:latin typeface="Arial" panose="020B0604020202020204" pitchFamily="34" charset="0"/>
              </a:rPr>
              <a:t> </a:t>
            </a:r>
            <a:r>
              <a:rPr lang="cs-CZ" altLang="cs-CZ" sz="2200" dirty="0" err="1">
                <a:latin typeface="Arial" panose="020B0604020202020204" pitchFamily="34" charset="0"/>
              </a:rPr>
              <a:t>etc</a:t>
            </a:r>
            <a:r>
              <a:rPr lang="cs-CZ" altLang="cs-CZ" sz="2200" dirty="0">
                <a:latin typeface="Arial" panose="020B0604020202020204" pitchFamily="34" charset="0"/>
              </a:rPr>
              <a:t>.), </a:t>
            </a:r>
            <a:r>
              <a:rPr lang="cs-CZ" altLang="cs-CZ" sz="2200" dirty="0" err="1">
                <a:latin typeface="Arial" panose="020B0604020202020204" pitchFamily="34" charset="0"/>
              </a:rPr>
              <a:t>other</a:t>
            </a:r>
            <a:r>
              <a:rPr lang="cs-CZ" altLang="cs-CZ" sz="2200" dirty="0">
                <a:latin typeface="Arial" panose="020B0604020202020204" pitchFamily="34" charset="0"/>
              </a:rPr>
              <a:t> (</a:t>
            </a:r>
            <a:r>
              <a:rPr lang="cs-CZ" altLang="cs-CZ" sz="2200" dirty="0" err="1">
                <a:latin typeface="Arial" panose="020B0604020202020204" pitchFamily="34" charset="0"/>
              </a:rPr>
              <a:t>electronics</a:t>
            </a:r>
            <a:r>
              <a:rPr lang="cs-CZ" altLang="cs-CZ" sz="2200" dirty="0">
                <a:latin typeface="Arial" panose="020B0604020202020204" pitchFamily="34" charset="0"/>
              </a:rPr>
              <a:t>, </a:t>
            </a:r>
            <a:r>
              <a:rPr lang="cs-CZ" altLang="cs-CZ" sz="2200" dirty="0" err="1">
                <a:latin typeface="Arial" panose="020B0604020202020204" pitchFamily="34" charset="0"/>
              </a:rPr>
              <a:t>home</a:t>
            </a:r>
            <a:r>
              <a:rPr lang="cs-CZ" altLang="cs-CZ" sz="2200" dirty="0">
                <a:latin typeface="Arial" panose="020B0604020202020204" pitchFamily="34" charset="0"/>
              </a:rPr>
              <a:t> </a:t>
            </a:r>
            <a:r>
              <a:rPr lang="cs-CZ" altLang="cs-CZ" sz="2200" dirty="0" err="1">
                <a:latin typeface="Arial" panose="020B0604020202020204" pitchFamily="34" charset="0"/>
              </a:rPr>
              <a:t>appliences</a:t>
            </a:r>
            <a:r>
              <a:rPr lang="cs-CZ" altLang="cs-CZ" sz="2200" dirty="0">
                <a:latin typeface="Arial" panose="020B0604020202020204" pitchFamily="34" charset="0"/>
              </a:rPr>
              <a:t>). </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2849895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NEW WAYS OF PURCHASING</a:t>
            </a:r>
          </a:p>
        </p:txBody>
      </p:sp>
      <p:sp>
        <p:nvSpPr>
          <p:cNvPr id="3079" name="TextovéPole 10"/>
          <p:cNvSpPr txBox="1">
            <a:spLocks noChangeArrowheads="1"/>
          </p:cNvSpPr>
          <p:nvPr/>
        </p:nvSpPr>
        <p:spPr bwMode="auto">
          <a:xfrm>
            <a:off x="503238" y="1512044"/>
            <a:ext cx="8477250" cy="492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There</a:t>
            </a:r>
            <a:r>
              <a:rPr lang="cs-CZ" altLang="cs-CZ" sz="2200" dirty="0">
                <a:latin typeface="Arial" panose="020B0604020202020204" pitchFamily="34" charset="0"/>
              </a:rPr>
              <a:t> are </a:t>
            </a:r>
            <a:r>
              <a:rPr lang="cs-CZ" altLang="cs-CZ" sz="2200" dirty="0" err="1">
                <a:latin typeface="Arial" panose="020B0604020202020204" pitchFamily="34" charset="0"/>
              </a:rPr>
              <a:t>new</a:t>
            </a:r>
            <a:r>
              <a:rPr lang="cs-CZ" altLang="cs-CZ" sz="2200" dirty="0">
                <a:latin typeface="Arial" panose="020B0604020202020204" pitchFamily="34" charset="0"/>
              </a:rPr>
              <a:t> </a:t>
            </a:r>
            <a:r>
              <a:rPr lang="cs-CZ" altLang="cs-CZ" sz="2200" dirty="0" err="1">
                <a:latin typeface="Arial" panose="020B0604020202020204" pitchFamily="34" charset="0"/>
              </a:rPr>
              <a:t>electronic</a:t>
            </a:r>
            <a:r>
              <a:rPr lang="cs-CZ" altLang="cs-CZ" sz="2200" dirty="0">
                <a:latin typeface="Arial" panose="020B0604020202020204" pitchFamily="34" charset="0"/>
              </a:rPr>
              <a:t> </a:t>
            </a:r>
            <a:r>
              <a:rPr lang="cs-CZ" altLang="cs-CZ" sz="2200" dirty="0" err="1">
                <a:latin typeface="Arial" panose="020B0604020202020204" pitchFamily="34" charset="0"/>
              </a:rPr>
              <a:t>ways</a:t>
            </a:r>
            <a:r>
              <a:rPr lang="cs-CZ" altLang="cs-CZ" sz="2200" dirty="0">
                <a:latin typeface="Arial" panose="020B0604020202020204" pitchFamily="34" charset="0"/>
              </a:rPr>
              <a:t> of </a:t>
            </a:r>
            <a:r>
              <a:rPr lang="cs-CZ" altLang="cs-CZ" sz="2200" dirty="0" err="1">
                <a:latin typeface="Arial" panose="020B0604020202020204" pitchFamily="34" charset="0"/>
              </a:rPr>
              <a:t>placing</a:t>
            </a:r>
            <a:r>
              <a:rPr lang="cs-CZ" altLang="cs-CZ" sz="2200" dirty="0">
                <a:latin typeface="Arial" panose="020B0604020202020204" pitchFamily="34" charset="0"/>
              </a:rPr>
              <a:t> </a:t>
            </a:r>
            <a:r>
              <a:rPr lang="cs-CZ" altLang="cs-CZ" sz="2200" dirty="0" err="1">
                <a:latin typeface="Arial" panose="020B0604020202020204" pitchFamily="34" charset="0"/>
              </a:rPr>
              <a:t>demands</a:t>
            </a:r>
            <a:r>
              <a:rPr lang="cs-CZ" altLang="cs-CZ" sz="2200" dirty="0">
                <a:latin typeface="Arial" panose="020B0604020202020204" pitchFamily="34" charset="0"/>
              </a:rPr>
              <a:t> on </a:t>
            </a:r>
            <a:r>
              <a:rPr lang="cs-CZ" altLang="cs-CZ" sz="2200" dirty="0" err="1">
                <a:latin typeface="Arial" panose="020B0604020202020204" pitchFamily="34" charset="0"/>
              </a:rPr>
              <a:t>purchases</a:t>
            </a:r>
            <a:r>
              <a:rPr lang="cs-CZ" altLang="cs-CZ" sz="2200" dirty="0">
                <a:latin typeface="Arial" panose="020B0604020202020204" pitchFamily="34" charset="0"/>
              </a:rPr>
              <a:t>. </a:t>
            </a:r>
            <a:r>
              <a:rPr lang="cs-CZ" altLang="cs-CZ" sz="2200" dirty="0" err="1">
                <a:latin typeface="Arial" panose="020B0604020202020204" pitchFamily="34" charset="0"/>
              </a:rPr>
              <a:t>Shared</a:t>
            </a:r>
            <a:r>
              <a:rPr lang="cs-CZ" altLang="cs-CZ" sz="2200" dirty="0">
                <a:latin typeface="Arial" panose="020B0604020202020204" pitchFamily="34" charset="0"/>
              </a:rPr>
              <a:t> </a:t>
            </a:r>
            <a:r>
              <a:rPr lang="cs-CZ" altLang="cs-CZ" sz="2200" dirty="0" err="1">
                <a:latin typeface="Arial" panose="020B0604020202020204" pitchFamily="34" charset="0"/>
              </a:rPr>
              <a:t>economy</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booming</a:t>
            </a:r>
            <a:r>
              <a:rPr lang="cs-CZ" altLang="cs-CZ" sz="2200" dirty="0">
                <a:latin typeface="Arial" panose="020B0604020202020204" pitchFamily="34" charset="0"/>
              </a:rPr>
              <a:t>! </a:t>
            </a:r>
          </a:p>
          <a:p>
            <a:pPr marL="285750" indent="-285750" eaLnBrk="1" hangingPunct="1">
              <a:spcBef>
                <a:spcPct val="0"/>
              </a:spcBef>
              <a:defRPr/>
            </a:pPr>
            <a:r>
              <a:rPr lang="cs-CZ" altLang="cs-CZ" sz="2200" dirty="0">
                <a:latin typeface="Arial" panose="020B0604020202020204" pitchFamily="34" charset="0"/>
              </a:rPr>
              <a:t>Epoptavka.cz </a:t>
            </a:r>
            <a:r>
              <a:rPr lang="en-US" altLang="cs-CZ" sz="2200" dirty="0">
                <a:latin typeface="Arial" panose="020B0604020202020204" pitchFamily="34" charset="0"/>
              </a:rPr>
              <a:t>is a universal search engine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en-US" altLang="cs-CZ" sz="2200" dirty="0">
                <a:latin typeface="Arial" panose="020B0604020202020204" pitchFamily="34" charset="0"/>
              </a:rPr>
              <a:t>vendors and buyers in B2B markets. These are mostly smaller demand</a:t>
            </a:r>
            <a:r>
              <a:rPr lang="cs-CZ" altLang="cs-CZ" sz="2200" dirty="0">
                <a:latin typeface="Arial" panose="020B0604020202020204" pitchFamily="34" charset="0"/>
              </a:rPr>
              <a:t>s</a:t>
            </a:r>
            <a:r>
              <a:rPr lang="en-US" altLang="cs-CZ" sz="2200" dirty="0">
                <a:latin typeface="Arial" panose="020B0604020202020204" pitchFamily="34" charset="0"/>
              </a:rPr>
              <a:t> and thus lower profits, or vice versa spending. You could say that anyone who is not on epoptavka.cz </a:t>
            </a:r>
            <a:r>
              <a:rPr lang="cs-CZ" altLang="cs-CZ" sz="2200" dirty="0" err="1">
                <a:latin typeface="Arial" panose="020B0604020202020204" pitchFamily="34" charset="0"/>
              </a:rPr>
              <a:t>does</a:t>
            </a:r>
            <a:r>
              <a:rPr lang="cs-CZ" altLang="cs-CZ" sz="2200" dirty="0">
                <a:latin typeface="Arial" panose="020B0604020202020204" pitchFamily="34" charset="0"/>
              </a:rPr>
              <a:t> </a:t>
            </a:r>
            <a:r>
              <a:rPr lang="en-US" altLang="cs-CZ" sz="2200" dirty="0">
                <a:latin typeface="Arial" panose="020B0604020202020204" pitchFamily="34" charset="0"/>
              </a:rPr>
              <a:t>not </a:t>
            </a:r>
            <a:r>
              <a:rPr lang="cs-CZ" altLang="cs-CZ" sz="2200" dirty="0" err="1">
                <a:latin typeface="Arial" panose="020B0604020202020204" pitchFamily="34" charset="0"/>
              </a:rPr>
              <a:t>exist</a:t>
            </a:r>
            <a:r>
              <a:rPr lang="en-US" altLang="cs-CZ" sz="2200" dirty="0">
                <a:latin typeface="Arial" panose="020B0604020202020204" pitchFamily="34" charset="0"/>
              </a:rPr>
              <a:t> – 2013</a:t>
            </a:r>
            <a:r>
              <a:rPr lang="cs-CZ" altLang="cs-CZ" sz="2200" dirty="0">
                <a:latin typeface="Arial" panose="020B0604020202020204" pitchFamily="34" charset="0"/>
              </a:rPr>
              <a:t> </a:t>
            </a:r>
            <a:r>
              <a:rPr lang="en-US" altLang="cs-CZ" sz="2200" dirty="0">
                <a:latin typeface="Arial" panose="020B0604020202020204" pitchFamily="34" charset="0"/>
              </a:rPr>
              <a:t>-</a:t>
            </a:r>
            <a:r>
              <a:rPr lang="cs-CZ" altLang="cs-CZ" sz="2200" dirty="0">
                <a:latin typeface="Arial" panose="020B0604020202020204" pitchFamily="34" charset="0"/>
              </a:rPr>
              <a:t> </a:t>
            </a:r>
            <a:r>
              <a:rPr lang="en-US" altLang="cs-CZ" sz="2200" dirty="0">
                <a:latin typeface="Arial" panose="020B0604020202020204" pitchFamily="34" charset="0"/>
              </a:rPr>
              <a:t>38 bill. CZK</a:t>
            </a:r>
            <a:r>
              <a:rPr lang="cs-CZ" altLang="cs-CZ" sz="2200" dirty="0">
                <a:latin typeface="Arial" panose="020B0604020202020204" pitchFamily="34" charset="0"/>
              </a:rPr>
              <a:t>,</a:t>
            </a:r>
            <a:r>
              <a:rPr lang="en-US" altLang="cs-CZ" sz="2200" dirty="0">
                <a:latin typeface="Arial" panose="020B0604020202020204" pitchFamily="34" charset="0"/>
              </a:rPr>
              <a:t> 200 thousand companies.</a:t>
            </a:r>
            <a:r>
              <a:rPr lang="cs-CZ" altLang="cs-CZ" sz="2200" dirty="0">
                <a:latin typeface="Arial" panose="020B0604020202020204" pitchFamily="34" charset="0"/>
              </a:rPr>
              <a:t> In 2015 </a:t>
            </a:r>
            <a:r>
              <a:rPr lang="cs-CZ" altLang="cs-CZ" sz="2200" dirty="0" err="1">
                <a:latin typeface="Arial" panose="020B0604020202020204" pitchFamily="34" charset="0"/>
              </a:rPr>
              <a:t>fail</a:t>
            </a:r>
            <a:r>
              <a:rPr lang="cs-CZ" altLang="cs-CZ" sz="2200" dirty="0">
                <a:latin typeface="Arial" panose="020B0604020202020204" pitchFamily="34" charset="0"/>
              </a:rPr>
              <a:t> – </a:t>
            </a:r>
            <a:r>
              <a:rPr lang="cs-CZ" altLang="cs-CZ" sz="2200" dirty="0" err="1">
                <a:latin typeface="Arial" panose="020B0604020202020204" pitchFamily="34" charset="0"/>
              </a:rPr>
              <a:t>shady</a:t>
            </a:r>
            <a:r>
              <a:rPr lang="cs-CZ" altLang="cs-CZ" sz="2200" dirty="0">
                <a:latin typeface="Arial" panose="020B0604020202020204" pitchFamily="34" charset="0"/>
              </a:rPr>
              <a:t> business. </a:t>
            </a:r>
            <a:r>
              <a:rPr lang="cs-CZ" altLang="cs-CZ" sz="2200" dirty="0" err="1">
                <a:latin typeface="Arial" panose="020B0604020202020204" pitchFamily="34" charset="0"/>
              </a:rPr>
              <a:t>Now</a:t>
            </a:r>
            <a:r>
              <a:rPr lang="cs-CZ" altLang="cs-CZ" sz="2200" dirty="0">
                <a:latin typeface="Arial" panose="020B0604020202020204" pitchFamily="34" charset="0"/>
              </a:rPr>
              <a:t> Amazon B2B, </a:t>
            </a:r>
            <a:r>
              <a:rPr lang="cs-CZ" altLang="cs-CZ" sz="2200" dirty="0" err="1">
                <a:latin typeface="Arial" panose="020B0604020202020204" pitchFamily="34" charset="0"/>
              </a:rPr>
              <a:t>Aukro</a:t>
            </a:r>
            <a:r>
              <a:rPr lang="cs-CZ" altLang="cs-CZ" sz="2200" dirty="0">
                <a:latin typeface="Arial" panose="020B0604020202020204" pitchFamily="34" charset="0"/>
              </a:rPr>
              <a:t> B2B.</a:t>
            </a: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a:latin typeface="Arial" panose="020B0604020202020204" pitchFamily="34" charset="0"/>
              </a:rPr>
              <a:t>From</a:t>
            </a:r>
            <a:r>
              <a:rPr lang="cs-CZ" altLang="cs-CZ" sz="2200" dirty="0">
                <a:latin typeface="Arial" panose="020B0604020202020204" pitchFamily="34" charset="0"/>
              </a:rPr>
              <a:t> </a:t>
            </a:r>
            <a:r>
              <a:rPr lang="en-US" altLang="cs-CZ" sz="2200" dirty="0">
                <a:latin typeface="Arial" panose="020B0604020202020204" pitchFamily="34" charset="0"/>
              </a:rPr>
              <a:t>marketing, commercial, financial and logistical point of view even</a:t>
            </a:r>
            <a:r>
              <a:rPr lang="cs-CZ" altLang="cs-CZ" sz="2200" dirty="0">
                <a:latin typeface="Arial" panose="020B0604020202020204" pitchFamily="34" charset="0"/>
              </a:rPr>
              <a:t>, </a:t>
            </a:r>
            <a:r>
              <a:rPr lang="cs-CZ" altLang="cs-CZ" sz="2200" dirty="0" err="1">
                <a:latin typeface="Arial" panose="020B0604020202020204" pitchFamily="34" charset="0"/>
              </a:rPr>
              <a:t>this</a:t>
            </a:r>
            <a:r>
              <a:rPr lang="cs-CZ" altLang="cs-CZ" sz="2200" dirty="0">
                <a:latin typeface="Arial" panose="020B0604020202020204" pitchFamily="34" charset="0"/>
              </a:rPr>
              <a:t> </a:t>
            </a:r>
            <a:r>
              <a:rPr lang="cs-CZ" altLang="cs-CZ" sz="2200" dirty="0" err="1">
                <a:latin typeface="Arial" panose="020B0604020202020204" pitchFamily="34" charset="0"/>
              </a:rPr>
              <a:t>kind</a:t>
            </a:r>
            <a:r>
              <a:rPr lang="cs-CZ" altLang="cs-CZ" sz="2200" dirty="0">
                <a:latin typeface="Arial" panose="020B0604020202020204" pitchFamily="34" charset="0"/>
              </a:rPr>
              <a:t> of </a:t>
            </a:r>
            <a:r>
              <a:rPr lang="cs-CZ" altLang="cs-CZ" sz="2200" dirty="0" err="1">
                <a:latin typeface="Arial" panose="020B0604020202020204" pitchFamily="34" charset="0"/>
              </a:rPr>
              <a:t>purchasing</a:t>
            </a:r>
            <a:r>
              <a:rPr lang="en-US" altLang="cs-CZ" sz="2200" dirty="0">
                <a:latin typeface="Arial" panose="020B0604020202020204" pitchFamily="34" charset="0"/>
              </a:rPr>
              <a:t> </a:t>
            </a:r>
            <a:r>
              <a:rPr lang="en-US" altLang="cs-CZ" sz="2200" dirty="0" err="1">
                <a:latin typeface="Arial" panose="020B0604020202020204" pitchFamily="34" charset="0"/>
              </a:rPr>
              <a:t>br</a:t>
            </a:r>
            <a:r>
              <a:rPr lang="cs-CZ" altLang="cs-CZ" sz="2200" dirty="0" err="1">
                <a:latin typeface="Arial" panose="020B0604020202020204" pitchFamily="34" charset="0"/>
              </a:rPr>
              <a:t>ings</a:t>
            </a:r>
            <a:r>
              <a:rPr lang="en-US" altLang="cs-CZ" sz="2200" dirty="0">
                <a:latin typeface="Arial" panose="020B0604020202020204" pitchFamily="34" charset="0"/>
              </a:rPr>
              <a:t> several advantages for entrepreneurs and businesses:</a:t>
            </a:r>
          </a:p>
          <a:p>
            <a:pPr marL="1028700" lvl="1" eaLnBrk="1" hangingPunct="1">
              <a:spcBef>
                <a:spcPct val="0"/>
              </a:spcBef>
              <a:defRPr/>
            </a:pPr>
            <a:r>
              <a:rPr lang="en-US" altLang="cs-CZ" sz="1800" dirty="0">
                <a:latin typeface="Arial" panose="020B0604020202020204" pitchFamily="34" charset="0"/>
              </a:rPr>
              <a:t>Accelerate and improve the process of selecting suppliers.</a:t>
            </a:r>
          </a:p>
          <a:p>
            <a:pPr marL="1028700" lvl="1" eaLnBrk="1" hangingPunct="1">
              <a:spcBef>
                <a:spcPct val="0"/>
              </a:spcBef>
              <a:defRPr/>
            </a:pPr>
            <a:r>
              <a:rPr lang="en-US" altLang="cs-CZ" sz="1800" dirty="0">
                <a:latin typeface="Arial" panose="020B0604020202020204" pitchFamily="34" charset="0"/>
              </a:rPr>
              <a:t>Ensure the possibility </a:t>
            </a:r>
            <a:r>
              <a:rPr lang="cs-CZ" altLang="cs-CZ" sz="1800" dirty="0" err="1">
                <a:latin typeface="Arial" panose="020B0604020202020204" pitchFamily="34" charset="0"/>
              </a:rPr>
              <a:t>for</a:t>
            </a:r>
            <a:r>
              <a:rPr lang="cs-CZ" altLang="cs-CZ" sz="1800" dirty="0">
                <a:latin typeface="Arial" panose="020B0604020202020204" pitchFamily="34" charset="0"/>
              </a:rPr>
              <a:t> </a:t>
            </a:r>
            <a:r>
              <a:rPr lang="en-US" altLang="cs-CZ" sz="1800" dirty="0">
                <a:latin typeface="Arial" panose="020B0604020202020204" pitchFamily="34" charset="0"/>
              </a:rPr>
              <a:t>immediate demand without complicated exploration and search for contacts.</a:t>
            </a:r>
          </a:p>
          <a:p>
            <a:pPr marL="1028700" lvl="1" eaLnBrk="1" hangingPunct="1">
              <a:spcBef>
                <a:spcPct val="0"/>
              </a:spcBef>
              <a:defRPr/>
            </a:pPr>
            <a:r>
              <a:rPr lang="en-US" altLang="cs-CZ" sz="1800" dirty="0">
                <a:latin typeface="Arial" panose="020B0604020202020204" pitchFamily="34" charset="0"/>
              </a:rPr>
              <a:t>Enabled the purchase </a:t>
            </a:r>
            <a:r>
              <a:rPr lang="cs-CZ" altLang="cs-CZ" sz="1800" dirty="0" err="1">
                <a:latin typeface="Arial" panose="020B0604020202020204" pitchFamily="34" charset="0"/>
              </a:rPr>
              <a:t>for</a:t>
            </a:r>
            <a:r>
              <a:rPr lang="cs-CZ" altLang="cs-CZ" sz="1800" dirty="0">
                <a:latin typeface="Arial" panose="020B0604020202020204" pitchFamily="34" charset="0"/>
              </a:rPr>
              <a:t> </a:t>
            </a:r>
            <a:r>
              <a:rPr lang="en-US" altLang="cs-CZ" sz="1800" dirty="0">
                <a:latin typeface="Arial" panose="020B0604020202020204" pitchFamily="34" charset="0"/>
              </a:rPr>
              <a:t>the </a:t>
            </a:r>
            <a:r>
              <a:rPr lang="cs-CZ" altLang="cs-CZ" sz="1800" dirty="0" err="1">
                <a:latin typeface="Arial" panose="020B0604020202020204" pitchFamily="34" charset="0"/>
              </a:rPr>
              <a:t>bargain</a:t>
            </a:r>
            <a:r>
              <a:rPr lang="cs-CZ" altLang="cs-CZ" sz="1800" dirty="0">
                <a:latin typeface="Arial" panose="020B0604020202020204" pitchFamily="34" charset="0"/>
              </a:rPr>
              <a:t> </a:t>
            </a:r>
            <a:r>
              <a:rPr lang="en-US" altLang="cs-CZ" sz="1800" dirty="0">
                <a:latin typeface="Arial" panose="020B0604020202020204" pitchFamily="34" charset="0"/>
              </a:rPr>
              <a:t>price.</a:t>
            </a:r>
          </a:p>
        </p:txBody>
      </p:sp>
    </p:spTree>
    <p:extLst>
      <p:ext uri="{BB962C8B-B14F-4D97-AF65-F5344CB8AC3E}">
        <p14:creationId xmlns:p14="http://schemas.microsoft.com/office/powerpoint/2010/main" val="3338960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CONTENT MARKETING</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hlinkClick r:id="rId2"/>
              </a:rPr>
              <a:t>Content</a:t>
            </a:r>
            <a:r>
              <a:rPr lang="en-US" altLang="cs-CZ" sz="2200" dirty="0">
                <a:latin typeface="Arial" panose="020B0604020202020204" pitchFamily="34" charset="0"/>
              </a:rPr>
              <a:t> marketing is based on the creation and placement of useful and valuable content that attracts and engages in </a:t>
            </a:r>
            <a:r>
              <a:rPr lang="en-US" altLang="cs-CZ" sz="2200" dirty="0" err="1">
                <a:latin typeface="Arial" panose="020B0604020202020204" pitchFamily="34" charset="0"/>
              </a:rPr>
              <a:t>communicat</a:t>
            </a:r>
            <a:r>
              <a:rPr lang="cs-CZ" altLang="cs-CZ" sz="2200" dirty="0">
                <a:latin typeface="Arial" panose="020B0604020202020204" pitchFamily="34" charset="0"/>
              </a:rPr>
              <a:t>ion </a:t>
            </a:r>
            <a:r>
              <a:rPr lang="cs-CZ" altLang="cs-CZ" sz="2200" dirty="0" err="1">
                <a:latin typeface="Arial" panose="020B0604020202020204" pitchFamily="34" charset="0"/>
              </a:rPr>
              <a:t>with</a:t>
            </a:r>
            <a:r>
              <a:rPr lang="en-US" altLang="cs-CZ" sz="2200" dirty="0">
                <a:latin typeface="Arial" panose="020B0604020202020204" pitchFamily="34" charset="0"/>
              </a:rPr>
              <a:t> your desired customers and make</a:t>
            </a:r>
            <a:r>
              <a:rPr lang="cs-CZ" altLang="cs-CZ" sz="2200" dirty="0">
                <a:latin typeface="Arial" panose="020B0604020202020204" pitchFamily="34" charset="0"/>
              </a:rPr>
              <a:t>s</a:t>
            </a:r>
            <a:r>
              <a:rPr lang="en-US" altLang="cs-CZ" sz="2200" dirty="0">
                <a:latin typeface="Arial" panose="020B0604020202020204" pitchFamily="34" charset="0"/>
              </a:rPr>
              <a:t> them </a:t>
            </a:r>
            <a:r>
              <a:rPr lang="cs-CZ" altLang="cs-CZ" sz="2200" dirty="0" err="1">
                <a:latin typeface="Arial" panose="020B0604020202020204" pitchFamily="34" charset="0"/>
              </a:rPr>
              <a:t>behave</a:t>
            </a:r>
            <a:r>
              <a:rPr lang="cs-CZ" altLang="cs-CZ" sz="2200" dirty="0">
                <a:latin typeface="Arial" panose="020B0604020202020204" pitchFamily="34" charset="0"/>
              </a:rPr>
              <a:t> in a </a:t>
            </a:r>
            <a:r>
              <a:rPr lang="cs-CZ" altLang="cs-CZ" sz="2200" dirty="0" err="1">
                <a:latin typeface="Arial" panose="020B0604020202020204" pitchFamily="34" charset="0"/>
              </a:rPr>
              <a:t>ways</a:t>
            </a:r>
            <a:r>
              <a:rPr lang="en-US" altLang="cs-CZ" sz="2200" dirty="0">
                <a:latin typeface="Arial" panose="020B0604020202020204" pitchFamily="34" charset="0"/>
              </a:rPr>
              <a:t> that will lead to a sale.</a:t>
            </a:r>
          </a:p>
          <a:p>
            <a:pPr marL="285750" indent="-285750" eaLnBrk="1" hangingPunct="1">
              <a:spcBef>
                <a:spcPct val="0"/>
              </a:spcBef>
              <a:defRPr/>
            </a:pPr>
            <a:r>
              <a:rPr lang="en-US" altLang="cs-CZ" sz="2200" dirty="0">
                <a:latin typeface="Arial" panose="020B0604020202020204" pitchFamily="34" charset="0"/>
              </a:rPr>
              <a:t>Content marketing is basically the ability to communicate with the </a:t>
            </a:r>
            <a:r>
              <a:rPr lang="cs-CZ" altLang="cs-CZ" sz="2200" dirty="0" err="1">
                <a:latin typeface="Arial" panose="020B0604020202020204" pitchFamily="34" charset="0"/>
              </a:rPr>
              <a:t>prospects</a:t>
            </a:r>
            <a:r>
              <a:rPr lang="cs-CZ" altLang="cs-CZ" sz="2200" dirty="0">
                <a:latin typeface="Arial" panose="020B0604020202020204" pitchFamily="34" charset="0"/>
              </a:rPr>
              <a:t> /</a:t>
            </a:r>
            <a:r>
              <a:rPr lang="cs-CZ" altLang="cs-CZ" sz="2200" dirty="0" err="1">
                <a:latin typeface="Arial" panose="020B0604020202020204" pitchFamily="34" charset="0"/>
              </a:rPr>
              <a:t>suspects</a:t>
            </a:r>
            <a:r>
              <a:rPr lang="cs-CZ" altLang="cs-CZ" sz="2200" dirty="0">
                <a:latin typeface="Arial" panose="020B0604020202020204" pitchFamily="34" charset="0"/>
              </a:rPr>
              <a:t> / </a:t>
            </a:r>
            <a:r>
              <a:rPr lang="cs-CZ" altLang="cs-CZ" sz="2200" dirty="0" err="1">
                <a:latin typeface="Arial" panose="020B0604020202020204" pitchFamily="34" charset="0"/>
              </a:rPr>
              <a:t>customers</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en-US" altLang="cs-CZ" sz="2200" dirty="0">
                <a:latin typeface="Arial" panose="020B0604020202020204" pitchFamily="34" charset="0"/>
              </a:rPr>
              <a:t> offer </a:t>
            </a:r>
            <a:r>
              <a:rPr lang="cs-CZ" altLang="cs-CZ" sz="2200" dirty="0">
                <a:latin typeface="Arial" panose="020B0604020202020204" pitchFamily="34" charset="0"/>
              </a:rPr>
              <a:t>in a </a:t>
            </a:r>
            <a:r>
              <a:rPr lang="cs-CZ" altLang="cs-CZ" sz="2200" dirty="0" err="1">
                <a:latin typeface="Arial" panose="020B0604020202020204" pitchFamily="34" charset="0"/>
              </a:rPr>
              <a:t>way</a:t>
            </a:r>
            <a:r>
              <a:rPr lang="cs-CZ" altLang="cs-CZ" sz="2200" dirty="0">
                <a:latin typeface="Arial" panose="020B0604020202020204" pitchFamily="34" charset="0"/>
              </a:rPr>
              <a:t> </a:t>
            </a:r>
            <a:r>
              <a:rPr lang="cs-CZ" altLang="cs-CZ" sz="2200" dirty="0" err="1">
                <a:latin typeface="Arial" panose="020B0604020202020204" pitchFamily="34" charset="0"/>
              </a:rPr>
              <a:t>that</a:t>
            </a:r>
            <a:r>
              <a:rPr lang="cs-CZ" altLang="cs-CZ" sz="2200" dirty="0">
                <a:latin typeface="Arial" panose="020B0604020202020204" pitchFamily="34" charset="0"/>
              </a:rPr>
              <a:t> </a:t>
            </a:r>
            <a:r>
              <a:rPr lang="cs-CZ" altLang="cs-CZ" sz="2200" dirty="0" err="1">
                <a:latin typeface="Arial" panose="020B0604020202020204" pitchFamily="34" charset="0"/>
              </a:rPr>
              <a:t>is</a:t>
            </a:r>
            <a:r>
              <a:rPr lang="cs-CZ" altLang="cs-CZ" sz="2200" dirty="0">
                <a:latin typeface="Arial" panose="020B0604020202020204" pitchFamily="34" charset="0"/>
              </a:rPr>
              <a:t> not </a:t>
            </a:r>
            <a:r>
              <a:rPr lang="cs-CZ" altLang="cs-CZ" sz="2200" dirty="0" err="1">
                <a:latin typeface="Arial" panose="020B0604020202020204" pitchFamily="34" charset="0"/>
              </a:rPr>
              <a:t>perceived</a:t>
            </a:r>
            <a:r>
              <a:rPr lang="cs-CZ" altLang="cs-CZ" sz="2200" dirty="0">
                <a:latin typeface="Arial" panose="020B0604020202020204" pitchFamily="34" charset="0"/>
              </a:rPr>
              <a:t> as</a:t>
            </a:r>
            <a:r>
              <a:rPr lang="en-US" altLang="cs-CZ" sz="2200" dirty="0">
                <a:latin typeface="Arial" panose="020B0604020202020204" pitchFamily="34" charset="0"/>
              </a:rPr>
              <a:t> forcing them. Instead of expensive advertising for your products and services </a:t>
            </a:r>
            <a:r>
              <a:rPr lang="cs-CZ" altLang="cs-CZ" sz="2200" dirty="0">
                <a:latin typeface="Arial" panose="020B0604020202020204" pitchFamily="34" charset="0"/>
              </a:rPr>
              <a:t>- </a:t>
            </a:r>
            <a:r>
              <a:rPr lang="en-US" altLang="cs-CZ" sz="2200" dirty="0">
                <a:latin typeface="Arial" panose="020B0604020202020204" pitchFamily="34" charset="0"/>
              </a:rPr>
              <a:t>bring valuable and interesting information that help your buyers and educate them.</a:t>
            </a:r>
            <a:r>
              <a:rPr lang="cs-CZ" altLang="cs-CZ" sz="2200" dirty="0">
                <a:latin typeface="Arial" panose="020B0604020202020204" pitchFamily="34" charset="0"/>
              </a:rPr>
              <a:t> </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Content marketing is more than just an internet marketing or the online marketing. The essence of content marketing is that if you regularly provide valuable information to buyers, they will reward you with their purchases and loyalty.</a:t>
            </a:r>
          </a:p>
        </p:txBody>
      </p:sp>
    </p:spTree>
    <p:extLst>
      <p:ext uri="{BB962C8B-B14F-4D97-AF65-F5344CB8AC3E}">
        <p14:creationId xmlns:p14="http://schemas.microsoft.com/office/powerpoint/2010/main" val="6165094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err="1">
                <a:latin typeface="Arial" panose="020B0604020202020204" pitchFamily="34" charset="0"/>
              </a:rPr>
              <a:t>Communication</a:t>
            </a:r>
            <a:r>
              <a:rPr lang="cs-CZ" altLang="cs-CZ" sz="2400" b="1" dirty="0">
                <a:latin typeface="Arial" panose="020B0604020202020204" pitchFamily="34" charset="0"/>
              </a:rPr>
              <a:t> </a:t>
            </a:r>
            <a:r>
              <a:rPr lang="cs-CZ" altLang="cs-CZ" sz="2400" b="1" dirty="0" err="1">
                <a:latin typeface="Arial" panose="020B0604020202020204" pitchFamily="34" charset="0"/>
              </a:rPr>
              <a:t>activities</a:t>
            </a:r>
            <a:r>
              <a:rPr lang="cs-CZ" altLang="cs-CZ" sz="2400" b="1" dirty="0">
                <a:latin typeface="Arial" panose="020B0604020202020204" pitchFamily="34" charset="0"/>
              </a:rPr>
              <a:t> in B2B - B2Bmonitor</a:t>
            </a:r>
          </a:p>
        </p:txBody>
      </p:sp>
      <p:pic>
        <p:nvPicPr>
          <p:cNvPr id="5" name="Picture 2" descr="http://www.b2bmonitor.cz/wp-content/uploads/2017/10/B2B-mkt-aktivity-2017.png">
            <a:extLst>
              <a:ext uri="{FF2B5EF4-FFF2-40B4-BE49-F238E27FC236}">
                <a16:creationId xmlns:a16="http://schemas.microsoft.com/office/drawing/2014/main" id="{C890F285-DBEB-4424-93A4-4666553BAE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426" y="1179215"/>
            <a:ext cx="6955148" cy="4961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9863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PAY PER CLICK (PPC)</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PPC </a:t>
            </a:r>
            <a:r>
              <a:rPr lang="cs-CZ" altLang="cs-CZ" sz="2200" dirty="0" err="1">
                <a:latin typeface="Arial" panose="020B0604020202020204" pitchFamily="34" charset="0"/>
              </a:rPr>
              <a:t>is</a:t>
            </a:r>
            <a:r>
              <a:rPr lang="cs-CZ" altLang="cs-CZ" sz="2200" dirty="0">
                <a:latin typeface="Arial" panose="020B0604020202020204" pitchFamily="34" charset="0"/>
              </a:rPr>
              <a:t> </a:t>
            </a:r>
            <a:r>
              <a:rPr lang="cs-CZ" altLang="cs-CZ" sz="2200" dirty="0" err="1">
                <a:latin typeface="Arial" panose="020B0604020202020204" pitchFamily="34" charset="0"/>
              </a:rPr>
              <a:t>an</a:t>
            </a:r>
            <a:r>
              <a:rPr lang="cs-CZ" altLang="cs-CZ" sz="2200" dirty="0">
                <a:latin typeface="Arial" panose="020B0604020202020204" pitchFamily="34" charset="0"/>
              </a:rPr>
              <a:t> online </a:t>
            </a:r>
            <a:r>
              <a:rPr lang="cs-CZ" altLang="cs-CZ" sz="2200" dirty="0" err="1">
                <a:latin typeface="Arial" panose="020B0604020202020204" pitchFamily="34" charset="0"/>
              </a:rPr>
              <a:t>advertising</a:t>
            </a:r>
            <a:r>
              <a:rPr lang="cs-CZ" altLang="cs-CZ" sz="2200" dirty="0">
                <a:latin typeface="Arial" panose="020B0604020202020204" pitchFamily="34" charset="0"/>
              </a:rPr>
              <a:t> </a:t>
            </a:r>
            <a:r>
              <a:rPr lang="en-US" altLang="cs-CZ" sz="2200" dirty="0">
                <a:latin typeface="Arial" panose="020B0604020202020204" pitchFamily="34" charset="0"/>
              </a:rPr>
              <a:t>instrument. The principle of PPC lies in the fact that the advertiser does not pay for each ad impression,</a:t>
            </a:r>
            <a:r>
              <a:rPr lang="cs-CZ" altLang="cs-CZ" sz="2200" dirty="0">
                <a:latin typeface="Arial" panose="020B0604020202020204" pitchFamily="34" charset="0"/>
              </a:rPr>
              <a:t> but</a:t>
            </a:r>
            <a:r>
              <a:rPr lang="en-US" altLang="cs-CZ" sz="2200" dirty="0">
                <a:latin typeface="Arial" panose="020B0604020202020204" pitchFamily="34" charset="0"/>
              </a:rPr>
              <a:t> pay</a:t>
            </a:r>
            <a:r>
              <a:rPr lang="cs-CZ" altLang="cs-CZ" sz="2200" dirty="0">
                <a:latin typeface="Arial" panose="020B0604020202020204" pitchFamily="34" charset="0"/>
              </a:rPr>
              <a:t>s</a:t>
            </a:r>
            <a:r>
              <a:rPr lang="en-US" altLang="cs-CZ" sz="2200" dirty="0">
                <a:latin typeface="Arial" panose="020B0604020202020204" pitchFamily="34" charset="0"/>
              </a:rPr>
              <a:t> up when the ad </a:t>
            </a:r>
            <a:r>
              <a:rPr lang="cs-CZ" altLang="cs-CZ" sz="2200" dirty="0">
                <a:latin typeface="Arial" panose="020B0604020202020204" pitchFamily="34" charset="0"/>
              </a:rPr>
              <a:t>i</a:t>
            </a:r>
            <a:r>
              <a:rPr lang="en-US" altLang="cs-CZ" sz="2200" dirty="0">
                <a:latin typeface="Arial" panose="020B0604020202020204" pitchFamily="34" charset="0"/>
              </a:rPr>
              <a:t>s clicked. The advantage of PPC advertising is its measurability and </a:t>
            </a:r>
            <a:r>
              <a:rPr lang="cs-CZ" altLang="cs-CZ" sz="2200" dirty="0" err="1">
                <a:latin typeface="Arial" panose="020B0604020202020204" pitchFamily="34" charset="0"/>
              </a:rPr>
              <a:t>ease</a:t>
            </a:r>
            <a:r>
              <a:rPr lang="cs-CZ" altLang="cs-CZ" sz="2200" dirty="0">
                <a:latin typeface="Arial" panose="020B0604020202020204" pitchFamily="34" charset="0"/>
              </a:rPr>
              <a:t> of </a:t>
            </a:r>
            <a:r>
              <a:rPr lang="en-US" altLang="cs-CZ" sz="2200" dirty="0">
                <a:latin typeface="Arial" panose="020B0604020202020204" pitchFamily="34" charset="0"/>
              </a:rPr>
              <a:t>planning.</a:t>
            </a:r>
          </a:p>
          <a:p>
            <a:pPr marL="285750" indent="-285750" eaLnBrk="1" hangingPunct="1">
              <a:spcBef>
                <a:spcPct val="0"/>
              </a:spcBef>
              <a:defRPr/>
            </a:pPr>
            <a:r>
              <a:rPr lang="en-US" altLang="cs-CZ" sz="2200" dirty="0">
                <a:latin typeface="Arial" panose="020B0604020202020204" pitchFamily="34" charset="0"/>
              </a:rPr>
              <a:t>The world's most popular system (though not the oldest) is probably Google AdWords. PPC ads can also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cs-CZ" altLang="cs-CZ" sz="2200" dirty="0" err="1">
                <a:latin typeface="Arial" panose="020B0604020202020204" pitchFamily="34" charset="0"/>
              </a:rPr>
              <a:t>bought</a:t>
            </a:r>
            <a:r>
              <a:rPr lang="cs-CZ" altLang="cs-CZ" sz="2200" dirty="0">
                <a:latin typeface="Arial" panose="020B0604020202020204" pitchFamily="34" charset="0"/>
              </a:rPr>
              <a:t> </a:t>
            </a:r>
            <a:r>
              <a:rPr lang="cs-CZ" altLang="cs-CZ" sz="2200" dirty="0" err="1">
                <a:latin typeface="Arial" panose="020B0604020202020204" pitchFamily="34" charset="0"/>
              </a:rPr>
              <a:t>through</a:t>
            </a:r>
            <a:r>
              <a:rPr lang="en-US" altLang="cs-CZ" sz="2200" dirty="0">
                <a:latin typeface="Arial" panose="020B0604020202020204" pitchFamily="34" charset="0"/>
              </a:rPr>
              <a:t> LinkedIn, Yahoo and Facebook.</a:t>
            </a:r>
          </a:p>
          <a:p>
            <a:pPr marL="285750" indent="-285750" eaLnBrk="1" hangingPunct="1">
              <a:spcBef>
                <a:spcPct val="0"/>
              </a:spcBef>
              <a:defRPr/>
            </a:pPr>
            <a:r>
              <a:rPr lang="en-US" altLang="cs-CZ" sz="2200" dirty="0">
                <a:latin typeface="Arial" panose="020B0604020202020204" pitchFamily="34" charset="0"/>
              </a:rPr>
              <a:t>PPC advertising can </a:t>
            </a:r>
            <a:r>
              <a:rPr lang="cs-CZ" altLang="cs-CZ" sz="2200" dirty="0" err="1">
                <a:latin typeface="Arial" panose="020B0604020202020204" pitchFamily="34" charset="0"/>
              </a:rPr>
              <a:t>be</a:t>
            </a:r>
            <a:r>
              <a:rPr lang="cs-CZ" altLang="cs-CZ" sz="2200" dirty="0">
                <a:latin typeface="Arial" panose="020B0604020202020204" pitchFamily="34" charset="0"/>
              </a:rPr>
              <a:t> </a:t>
            </a:r>
            <a:r>
              <a:rPr lang="en-US" altLang="cs-CZ" sz="2200" dirty="0">
                <a:latin typeface="Arial" panose="020B0604020202020204" pitchFamily="34" charset="0"/>
              </a:rPr>
              <a:t>manage</a:t>
            </a:r>
            <a:r>
              <a:rPr lang="cs-CZ" altLang="cs-CZ" sz="2200" dirty="0">
                <a:latin typeface="Arial" panose="020B0604020202020204" pitchFamily="34" charset="0"/>
              </a:rPr>
              <a:t>d by</a:t>
            </a:r>
            <a:r>
              <a:rPr lang="en-US" altLang="cs-CZ" sz="2200" dirty="0">
                <a:latin typeface="Arial" panose="020B0604020202020204" pitchFamily="34" charset="0"/>
              </a:rPr>
              <a:t> every</a:t>
            </a:r>
            <a:r>
              <a:rPr lang="cs-CZ" altLang="cs-CZ" sz="2200" dirty="0" err="1">
                <a:latin typeface="Arial" panose="020B0604020202020204" pitchFamily="34" charset="0"/>
              </a:rPr>
              <a:t>one</a:t>
            </a:r>
            <a:r>
              <a:rPr lang="cs-CZ" altLang="cs-CZ" sz="2200" dirty="0">
                <a:latin typeface="Arial" panose="020B0604020202020204" pitchFamily="34" charset="0"/>
              </a:rPr>
              <a:t> </a:t>
            </a:r>
            <a:r>
              <a:rPr lang="en-US" altLang="cs-CZ" sz="2200" dirty="0">
                <a:latin typeface="Arial" panose="020B0604020202020204" pitchFamily="34" charset="0"/>
              </a:rPr>
              <a:t>after registration in the PPC system. System operators are trying different ways to educate users to keep using their campaigns</a:t>
            </a:r>
            <a:r>
              <a:rPr lang="cs-CZ" altLang="cs-CZ" sz="2200" dirty="0">
                <a:latin typeface="Arial" panose="020B0604020202020204" pitchFamily="34" charset="0"/>
              </a:rPr>
              <a:t> to</a:t>
            </a:r>
            <a:r>
              <a:rPr lang="en-US" altLang="cs-CZ" sz="2200" dirty="0">
                <a:latin typeface="Arial" panose="020B0604020202020204" pitchFamily="34" charset="0"/>
              </a:rPr>
              <a:t> achieve better results. Google AdWords, for example, provides free videos called AdWords Online University.</a:t>
            </a:r>
          </a:p>
        </p:txBody>
      </p:sp>
    </p:spTree>
    <p:extLst>
      <p:ext uri="{BB962C8B-B14F-4D97-AF65-F5344CB8AC3E}">
        <p14:creationId xmlns:p14="http://schemas.microsoft.com/office/powerpoint/2010/main" val="15496814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SEARCH ENGINE OPTIMIZATION (SEO)</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Search Engine Optimization is a methodology for creating and editing Web pages in such a way that their form and content are suitable for automated processing in web search engines.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aim is to obtain a </a:t>
            </a:r>
            <a:r>
              <a:rPr lang="cs-CZ" altLang="cs-CZ" sz="2200" dirty="0" err="1">
                <a:latin typeface="Arial" panose="020B0604020202020204" pitchFamily="34" charset="0"/>
              </a:rPr>
              <a:t>higher</a:t>
            </a:r>
            <a:r>
              <a:rPr lang="cs-CZ" altLang="cs-CZ" sz="2200" dirty="0">
                <a:latin typeface="Arial" panose="020B0604020202020204" pitchFamily="34" charset="0"/>
              </a:rPr>
              <a:t> </a:t>
            </a:r>
            <a:r>
              <a:rPr lang="cs-CZ" altLang="cs-CZ" sz="2200" dirty="0" err="1">
                <a:latin typeface="Arial" panose="020B0604020202020204" pitchFamily="34" charset="0"/>
              </a:rPr>
              <a:t>ranked</a:t>
            </a:r>
            <a:r>
              <a:rPr lang="cs-CZ" altLang="cs-CZ" sz="2200" dirty="0">
                <a:latin typeface="Arial" panose="020B0604020202020204" pitchFamily="34" charset="0"/>
              </a:rPr>
              <a:t> </a:t>
            </a:r>
            <a:r>
              <a:rPr lang="en-US" altLang="cs-CZ" sz="2200" dirty="0">
                <a:latin typeface="Arial" panose="020B0604020202020204" pitchFamily="34" charset="0"/>
              </a:rPr>
              <a:t>search result in search engines, which corresponds to the content of the website ranked higher, and thus more numerous </a:t>
            </a:r>
            <a:r>
              <a:rPr lang="cs-CZ" altLang="cs-CZ" sz="2200" dirty="0">
                <a:latin typeface="Arial" panose="020B0604020202020204" pitchFamily="34" charset="0"/>
              </a:rPr>
              <a:t>as </a:t>
            </a:r>
            <a:r>
              <a:rPr lang="en-US" altLang="cs-CZ" sz="2200" dirty="0">
                <a:latin typeface="Arial" panose="020B0604020202020204" pitchFamily="34" charset="0"/>
              </a:rPr>
              <a:t>well</a:t>
            </a:r>
            <a:r>
              <a:rPr lang="cs-CZ" altLang="cs-CZ" sz="2200" dirty="0">
                <a:latin typeface="Arial" panose="020B0604020202020204" pitchFamily="34" charset="0"/>
              </a:rPr>
              <a:t> as</a:t>
            </a:r>
            <a:r>
              <a:rPr lang="en-US" altLang="cs-CZ" sz="2200" dirty="0">
                <a:latin typeface="Arial" panose="020B0604020202020204" pitchFamily="34" charset="0"/>
              </a:rPr>
              <a:t> targeted visitors.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However, there is criticism of SEO, which accuses the purposefulness of these measures or their abuse</a:t>
            </a:r>
            <a:r>
              <a:rPr lang="cs-CZ" altLang="cs-CZ" sz="2200" dirty="0">
                <a:latin typeface="Arial" panose="020B0604020202020204" pitchFamily="34" charset="0"/>
              </a:rPr>
              <a:t>, </a:t>
            </a:r>
            <a:r>
              <a:rPr lang="cs-CZ" altLang="cs-CZ" sz="2200" dirty="0" err="1">
                <a:latin typeface="Arial" panose="020B0604020202020204" pitchFamily="34" charset="0"/>
              </a:rPr>
              <a:t>because</a:t>
            </a:r>
            <a:r>
              <a:rPr lang="en-US" altLang="cs-CZ" sz="2200" dirty="0">
                <a:latin typeface="Arial" panose="020B0604020202020204" pitchFamily="34" charset="0"/>
              </a:rPr>
              <a:t> the importance of content for the site visitor evaluated indirectly</a:t>
            </a:r>
            <a:r>
              <a:rPr lang="cs-CZ" altLang="cs-CZ" sz="2200" dirty="0">
                <a:latin typeface="Arial" panose="020B0604020202020204" pitchFamily="34" charset="0"/>
              </a:rPr>
              <a:t> (Google has 207 </a:t>
            </a:r>
            <a:r>
              <a:rPr lang="cs-CZ" altLang="cs-CZ" sz="2200" dirty="0" err="1">
                <a:latin typeface="Arial" panose="020B0604020202020204" pitchFamily="34" charset="0"/>
              </a:rPr>
              <a:t>constantly</a:t>
            </a:r>
            <a:r>
              <a:rPr lang="cs-CZ" altLang="cs-CZ" sz="2200" dirty="0">
                <a:latin typeface="Arial" panose="020B0604020202020204" pitchFamily="34" charset="0"/>
              </a:rPr>
              <a:t> </a:t>
            </a:r>
            <a:r>
              <a:rPr lang="cs-CZ" altLang="cs-CZ" sz="2200" dirty="0" err="1">
                <a:latin typeface="Arial" panose="020B0604020202020204" pitchFamily="34" charset="0"/>
              </a:rPr>
              <a:t>changing</a:t>
            </a:r>
            <a:r>
              <a:rPr lang="cs-CZ" altLang="cs-CZ" sz="2200" dirty="0">
                <a:latin typeface="Arial" panose="020B0604020202020204" pitchFamily="34" charset="0"/>
              </a:rPr>
              <a:t> </a:t>
            </a:r>
            <a:r>
              <a:rPr lang="cs-CZ" altLang="cs-CZ" sz="2200" dirty="0" err="1">
                <a:latin typeface="Arial" panose="020B0604020202020204" pitchFamily="34" charset="0"/>
              </a:rPr>
              <a:t>criteria</a:t>
            </a:r>
            <a:r>
              <a:rPr lang="cs-CZ" altLang="cs-CZ" sz="2200" dirty="0">
                <a:latin typeface="Arial" panose="020B0604020202020204" pitchFamily="34" charset="0"/>
              </a:rPr>
              <a:t>)</a:t>
            </a:r>
            <a:r>
              <a:rPr lang="en-US" altLang="cs-CZ" sz="2200" dirty="0">
                <a:latin typeface="Arial" panose="020B0604020202020204" pitchFamily="34" charset="0"/>
              </a:rPr>
              <a:t>.</a:t>
            </a:r>
          </a:p>
        </p:txBody>
      </p:sp>
    </p:spTree>
    <p:extLst>
      <p:ext uri="{BB962C8B-B14F-4D97-AF65-F5344CB8AC3E}">
        <p14:creationId xmlns:p14="http://schemas.microsoft.com/office/powerpoint/2010/main" val="1730135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AFFILIATE MARKETING</a:t>
            </a: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Affiliate marketing (also called </a:t>
            </a:r>
            <a:r>
              <a:rPr lang="cs-CZ" altLang="cs-CZ" sz="2200" dirty="0">
                <a:latin typeface="Arial" panose="020B0604020202020204" pitchFamily="34" charset="0"/>
              </a:rPr>
              <a:t>partner </a:t>
            </a:r>
            <a:r>
              <a:rPr lang="en-US" altLang="cs-CZ" sz="2200" dirty="0">
                <a:latin typeface="Arial" panose="020B0604020202020204" pitchFamily="34" charset="0"/>
              </a:rPr>
              <a:t>marketing or a commission system) is a</a:t>
            </a:r>
            <a:r>
              <a:rPr lang="cs-CZ" altLang="cs-CZ" sz="2200" dirty="0">
                <a:latin typeface="Arial" panose="020B0604020202020204" pitchFamily="34" charset="0"/>
              </a:rPr>
              <a:t>n online</a:t>
            </a:r>
            <a:r>
              <a:rPr lang="en-US" altLang="cs-CZ" sz="2200" dirty="0">
                <a:latin typeface="Arial" panose="020B0604020202020204" pitchFamily="34" charset="0"/>
              </a:rPr>
              <a:t> marketing tool for companies that works on connectedness </a:t>
            </a:r>
            <a:r>
              <a:rPr lang="cs-CZ" altLang="cs-CZ" sz="2200" dirty="0">
                <a:latin typeface="Arial" panose="020B0604020202020204" pitchFamily="34" charset="0"/>
              </a:rPr>
              <a:t>of </a:t>
            </a:r>
            <a:r>
              <a:rPr lang="en-US" altLang="cs-CZ" sz="2200" dirty="0">
                <a:latin typeface="Arial" panose="020B0604020202020204" pitchFamily="34" charset="0"/>
              </a:rPr>
              <a:t>seller of products or services</a:t>
            </a:r>
            <a:r>
              <a:rPr lang="cs-CZ" altLang="cs-CZ" sz="2200" dirty="0">
                <a:latin typeface="Arial" panose="020B0604020202020204" pitchFamily="34" charset="0"/>
              </a:rPr>
              <a:t> </a:t>
            </a:r>
            <a:r>
              <a:rPr lang="cs-CZ" altLang="cs-CZ" sz="2200" dirty="0" err="1">
                <a:latin typeface="Arial" panose="020B0604020202020204" pitchFamily="34" charset="0"/>
              </a:rPr>
              <a:t>with</a:t>
            </a:r>
            <a:r>
              <a:rPr lang="en-US" altLang="cs-CZ" sz="2200" dirty="0">
                <a:latin typeface="Arial" panose="020B0604020202020204" pitchFamily="34" charset="0"/>
              </a:rPr>
              <a:t> pages that </a:t>
            </a:r>
            <a:r>
              <a:rPr lang="cs-CZ" altLang="cs-CZ" sz="2200" dirty="0" err="1">
                <a:latin typeface="Arial" panose="020B0604020202020204" pitchFamily="34" charset="0"/>
              </a:rPr>
              <a:t>recommend</a:t>
            </a:r>
            <a:r>
              <a:rPr lang="cs-CZ" altLang="cs-CZ" sz="2200" dirty="0">
                <a:latin typeface="Arial" panose="020B0604020202020204" pitchFamily="34" charset="0"/>
              </a:rPr>
              <a:t> </a:t>
            </a:r>
            <a:r>
              <a:rPr lang="cs-CZ" altLang="cs-CZ" sz="2200" dirty="0" err="1">
                <a:latin typeface="Arial" panose="020B0604020202020204" pitchFamily="34" charset="0"/>
              </a:rPr>
              <a:t>said</a:t>
            </a:r>
            <a:r>
              <a:rPr lang="cs-CZ" altLang="cs-CZ" sz="2200" dirty="0">
                <a:latin typeface="Arial" panose="020B0604020202020204" pitchFamily="34" charset="0"/>
              </a:rPr>
              <a:t> </a:t>
            </a:r>
            <a:r>
              <a:rPr lang="cs-CZ" altLang="cs-CZ" sz="2200" dirty="0" err="1">
                <a:latin typeface="Arial" panose="020B0604020202020204" pitchFamily="34" charset="0"/>
              </a:rPr>
              <a:t>products</a:t>
            </a:r>
            <a:r>
              <a:rPr lang="cs-CZ" altLang="cs-CZ" sz="2200" dirty="0">
                <a:latin typeface="Arial" panose="020B0604020202020204" pitchFamily="34" charset="0"/>
              </a:rPr>
              <a:t> </a:t>
            </a:r>
            <a:r>
              <a:rPr lang="cs-CZ" altLang="cs-CZ" sz="2200" dirty="0" err="1">
                <a:latin typeface="Arial" panose="020B0604020202020204" pitchFamily="34" charset="0"/>
              </a:rPr>
              <a:t>or</a:t>
            </a:r>
            <a:r>
              <a:rPr lang="cs-CZ" altLang="cs-CZ" sz="2200" dirty="0">
                <a:latin typeface="Arial" panose="020B0604020202020204" pitchFamily="34" charset="0"/>
              </a:rPr>
              <a:t> </a:t>
            </a:r>
            <a:r>
              <a:rPr lang="cs-CZ" altLang="cs-CZ" sz="2200" dirty="0" err="1">
                <a:latin typeface="Arial" panose="020B0604020202020204" pitchFamily="34" charset="0"/>
              </a:rPr>
              <a:t>services</a:t>
            </a:r>
            <a:r>
              <a:rPr lang="en-US" altLang="cs-CZ" sz="2200" dirty="0">
                <a:latin typeface="Arial" panose="020B0604020202020204" pitchFamily="34" charset="0"/>
              </a:rPr>
              <a:t>. </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It is a system based on product promotion</a:t>
            </a:r>
            <a:r>
              <a:rPr lang="cs-CZ" altLang="cs-CZ" sz="2200" dirty="0">
                <a:latin typeface="Arial" panose="020B0604020202020204" pitchFamily="34" charset="0"/>
              </a:rPr>
              <a:t> </a:t>
            </a:r>
            <a:r>
              <a:rPr lang="en-US" altLang="cs-CZ" sz="2200" dirty="0">
                <a:latin typeface="Arial" panose="020B0604020202020204" pitchFamily="34" charset="0"/>
              </a:rPr>
              <a:t>through the </a:t>
            </a:r>
            <a:r>
              <a:rPr lang="cs-CZ" altLang="cs-CZ" sz="2200" dirty="0">
                <a:latin typeface="Arial" panose="020B0604020202020204" pitchFamily="34" charset="0"/>
              </a:rPr>
              <a:t>web</a:t>
            </a:r>
            <a:r>
              <a:rPr lang="en-US" altLang="cs-CZ" sz="2200" dirty="0">
                <a:latin typeface="Arial" panose="020B0604020202020204" pitchFamily="34" charset="0"/>
              </a:rPr>
              <a:t>pages of affiliate partners</a:t>
            </a:r>
            <a:r>
              <a:rPr lang="cs-CZ" altLang="cs-CZ" sz="2200" dirty="0">
                <a:latin typeface="Arial" panose="020B0604020202020204" pitchFamily="34" charset="0"/>
              </a:rPr>
              <a:t> </a:t>
            </a:r>
            <a:r>
              <a:rPr lang="cs-CZ" altLang="cs-CZ" sz="2200" dirty="0" err="1">
                <a:latin typeface="Arial" panose="020B0604020202020204" pitchFamily="34" charset="0"/>
              </a:rPr>
              <a:t>who</a:t>
            </a:r>
            <a:r>
              <a:rPr lang="cs-CZ" altLang="cs-CZ" sz="2200" dirty="0">
                <a:latin typeface="Arial" panose="020B0604020202020204" pitchFamily="34" charset="0"/>
              </a:rPr>
              <a:t> </a:t>
            </a:r>
            <a:r>
              <a:rPr lang="cs-CZ" altLang="cs-CZ" sz="2200" dirty="0" err="1">
                <a:latin typeface="Arial" panose="020B0604020202020204" pitchFamily="34" charset="0"/>
              </a:rPr>
              <a:t>then</a:t>
            </a:r>
            <a:r>
              <a:rPr lang="cs-CZ" altLang="cs-CZ" sz="2200" dirty="0">
                <a:latin typeface="Arial" panose="020B0604020202020204" pitchFamily="34" charset="0"/>
              </a:rPr>
              <a:t> r</a:t>
            </a:r>
            <a:r>
              <a:rPr lang="en-US" altLang="cs-CZ" sz="2200" dirty="0" err="1">
                <a:latin typeface="Arial" panose="020B0604020202020204" pitchFamily="34" charset="0"/>
              </a:rPr>
              <a:t>eceiv</a:t>
            </a:r>
            <a:r>
              <a:rPr lang="cs-CZ" altLang="cs-CZ" sz="2200" dirty="0">
                <a:latin typeface="Arial" panose="020B0604020202020204" pitchFamily="34" charset="0"/>
              </a:rPr>
              <a:t>e</a:t>
            </a:r>
            <a:r>
              <a:rPr lang="en-US" altLang="cs-CZ" sz="2200" dirty="0">
                <a:latin typeface="Arial" panose="020B0604020202020204" pitchFamily="34" charset="0"/>
              </a:rPr>
              <a:t> a share (commission) from the sale.</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98745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 B2B MARKET</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a:latin typeface="Arial" panose="020B0604020202020204" pitchFamily="34" charset="0"/>
              </a:rPr>
              <a:t>Business to Business market – B2B – </a:t>
            </a:r>
            <a:r>
              <a:rPr lang="cs-CZ" altLang="cs-CZ" sz="2200" dirty="0" err="1">
                <a:latin typeface="Arial" panose="020B0604020202020204" pitchFamily="34" charset="0"/>
              </a:rPr>
              <a:t>industry</a:t>
            </a:r>
            <a:r>
              <a:rPr lang="cs-CZ" altLang="cs-CZ" sz="2200" dirty="0">
                <a:latin typeface="Arial" panose="020B0604020202020204" pitchFamily="34" charset="0"/>
              </a:rPr>
              <a:t> market, market of </a:t>
            </a:r>
            <a:r>
              <a:rPr lang="cs-CZ" altLang="cs-CZ" sz="2200" dirty="0" err="1">
                <a:latin typeface="Arial" panose="020B0604020202020204" pitchFamily="34" charset="0"/>
              </a:rPr>
              <a:t>companies</a:t>
            </a:r>
            <a:r>
              <a:rPr lang="cs-CZ" altLang="cs-CZ" sz="2200" dirty="0">
                <a:latin typeface="Arial" panose="020B0604020202020204" pitchFamily="34" charset="0"/>
              </a:rPr>
              <a:t>.</a:t>
            </a:r>
          </a:p>
          <a:p>
            <a:pPr marL="285750" indent="-285750" eaLnBrk="1" hangingPunct="1">
              <a:spcBef>
                <a:spcPct val="0"/>
              </a:spcBef>
              <a:defRPr/>
            </a:pPr>
            <a:r>
              <a:rPr lang="cs-CZ" altLang="cs-CZ" sz="2200" dirty="0">
                <a:latin typeface="Arial" panose="020B0604020202020204" pitchFamily="34" charset="0"/>
              </a:rPr>
              <a:t>Business to </a:t>
            </a:r>
            <a:r>
              <a:rPr lang="cs-CZ" altLang="cs-CZ" sz="2200" dirty="0" err="1">
                <a:latin typeface="Arial" panose="020B0604020202020204" pitchFamily="34" charset="0"/>
              </a:rPr>
              <a:t>Customer</a:t>
            </a:r>
            <a:r>
              <a:rPr lang="cs-CZ" altLang="cs-CZ" sz="2200" dirty="0">
                <a:latin typeface="Arial" panose="020B0604020202020204" pitchFamily="34" charset="0"/>
              </a:rPr>
              <a:t> – B2C – market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final</a:t>
            </a:r>
            <a:r>
              <a:rPr lang="cs-CZ" altLang="cs-CZ" sz="2200" dirty="0">
                <a:latin typeface="Arial" panose="020B0604020202020204" pitchFamily="34" charset="0"/>
              </a:rPr>
              <a:t> end </a:t>
            </a:r>
            <a:r>
              <a:rPr lang="cs-CZ" altLang="cs-CZ" sz="2200" dirty="0" err="1">
                <a:latin typeface="Arial" panose="020B0604020202020204" pitchFamily="34" charset="0"/>
              </a:rPr>
              <a:t>customers</a:t>
            </a:r>
            <a:r>
              <a:rPr lang="cs-CZ" altLang="cs-CZ" sz="2200" dirty="0">
                <a:latin typeface="Arial" panose="020B0604020202020204" pitchFamily="34" charset="0"/>
              </a:rPr>
              <a:t> (retail).</a:t>
            </a:r>
          </a:p>
          <a:p>
            <a:pPr marL="285750" indent="-285750" eaLnBrk="1" hangingPunct="1">
              <a:spcBef>
                <a:spcPct val="0"/>
              </a:spcBef>
              <a:defRPr/>
            </a:pPr>
            <a:r>
              <a:rPr lang="cs-CZ" altLang="cs-CZ" sz="2200" dirty="0">
                <a:latin typeface="Arial" panose="020B0604020202020204" pitchFamily="34" charset="0"/>
              </a:rPr>
              <a:t>Business to </a:t>
            </a:r>
            <a:r>
              <a:rPr lang="cs-CZ" altLang="cs-CZ" sz="2200" dirty="0" err="1">
                <a:latin typeface="Arial" panose="020B0604020202020204" pitchFamily="34" charset="0"/>
              </a:rPr>
              <a:t>Government</a:t>
            </a:r>
            <a:r>
              <a:rPr lang="cs-CZ" altLang="cs-CZ" sz="2200" dirty="0">
                <a:latin typeface="Arial" panose="020B0604020202020204" pitchFamily="34" charset="0"/>
              </a:rPr>
              <a:t> – B2G – </a:t>
            </a:r>
            <a:r>
              <a:rPr lang="cs-CZ" altLang="cs-CZ" sz="2200" dirty="0" err="1">
                <a:latin typeface="Arial" panose="020B0604020202020204" pitchFamily="34" charset="0"/>
              </a:rPr>
              <a:t>state</a:t>
            </a:r>
            <a:r>
              <a:rPr lang="cs-CZ" altLang="cs-CZ" sz="2200" dirty="0">
                <a:latin typeface="Arial" panose="020B0604020202020204" pitchFamily="34" charset="0"/>
              </a:rPr>
              <a:t> business.</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business market consists of all the </a:t>
            </a:r>
            <a:r>
              <a:rPr lang="en-US" altLang="cs-CZ" sz="2200" dirty="0" err="1">
                <a:latin typeface="Arial" panose="020B0604020202020204" pitchFamily="34" charset="0"/>
              </a:rPr>
              <a:t>organisations</a:t>
            </a:r>
            <a:r>
              <a:rPr lang="en-US" altLang="cs-CZ" sz="2200" dirty="0">
                <a:latin typeface="Arial" panose="020B0604020202020204" pitchFamily="34" charset="0"/>
              </a:rPr>
              <a:t> that acquire goods and services used in the production of other products or services that are sold, rented, or supplied to others. </a:t>
            </a:r>
          </a:p>
          <a:p>
            <a:pPr marL="285750" indent="-285750" eaLnBrk="1" hangingPunct="1">
              <a:spcBef>
                <a:spcPct val="0"/>
              </a:spcBef>
              <a:defRPr/>
            </a:pPr>
            <a:r>
              <a:rPr lang="en-US" altLang="cs-CZ" sz="2200" dirty="0">
                <a:latin typeface="Arial" panose="020B0604020202020204" pitchFamily="34" charset="0"/>
              </a:rPr>
              <a:t>More money is spent on the business market than on the consumer market. </a:t>
            </a:r>
          </a:p>
          <a:p>
            <a:pPr marL="285750" indent="-285750" eaLnBrk="1" hangingPunct="1">
              <a:spcBef>
                <a:spcPct val="0"/>
              </a:spcBef>
              <a:defRPr/>
            </a:pPr>
            <a:r>
              <a:rPr lang="en-US" altLang="cs-CZ" sz="2200" dirty="0">
                <a:latin typeface="Arial" panose="020B0604020202020204" pitchFamily="34" charset="0"/>
              </a:rPr>
              <a:t>In many ways, business markets are similar to consumer markets. In particular, understanding their customers and what they value is of paramount importance to both.</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TASK FOR SEMINAR</a:t>
            </a:r>
          </a:p>
        </p:txBody>
      </p:sp>
      <p:sp>
        <p:nvSpPr>
          <p:cNvPr id="3079" name="TextovéPole 10"/>
          <p:cNvSpPr txBox="1">
            <a:spLocks noChangeArrowheads="1"/>
          </p:cNvSpPr>
          <p:nvPr/>
        </p:nvSpPr>
        <p:spPr bwMode="auto">
          <a:xfrm>
            <a:off x="503238" y="1512044"/>
            <a:ext cx="847725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a:latin typeface="Arial" panose="020B0604020202020204" pitchFamily="34" charset="0"/>
              </a:rPr>
              <a:t>We</a:t>
            </a:r>
            <a:r>
              <a:rPr lang="cs-CZ" altLang="cs-CZ" sz="2200" dirty="0">
                <a:latin typeface="Arial" panose="020B0604020202020204" pitchFamily="34" charset="0"/>
              </a:rPr>
              <a:t> are </a:t>
            </a:r>
            <a:r>
              <a:rPr lang="cs-CZ" altLang="cs-CZ" sz="2200" dirty="0" err="1">
                <a:latin typeface="Arial" panose="020B0604020202020204" pitchFamily="34" charset="0"/>
              </a:rPr>
              <a:t>selling</a:t>
            </a:r>
            <a:r>
              <a:rPr lang="cs-CZ" altLang="cs-CZ" sz="2200" dirty="0">
                <a:latin typeface="Arial" panose="020B0604020202020204" pitchFamily="34" charset="0"/>
              </a:rPr>
              <a:t> on B2B - </a:t>
            </a:r>
            <a:r>
              <a:rPr lang="en-US" altLang="cs-CZ" sz="2200" dirty="0">
                <a:latin typeface="Arial" panose="020B0604020202020204" pitchFamily="34" charset="0"/>
              </a:rPr>
              <a:t>cement, slag, stones, etc. You sell it in (tens) tons.</a:t>
            </a:r>
          </a:p>
          <a:p>
            <a:pPr marL="285750" indent="-285750" eaLnBrk="1" hangingPunct="1">
              <a:spcBef>
                <a:spcPct val="0"/>
              </a:spcBef>
              <a:defRPr/>
            </a:pPr>
            <a:r>
              <a:rPr lang="en-US" altLang="cs-CZ" sz="2200" dirty="0">
                <a:latin typeface="Arial" panose="020B0604020202020204" pitchFamily="34" charset="0"/>
              </a:rPr>
              <a:t>Design a communication campaign for B2B.</a:t>
            </a:r>
            <a:endParaRPr lang="cs-CZ" altLang="cs-CZ" sz="2200" dirty="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p:txBody>
      </p:sp>
      <p:pic>
        <p:nvPicPr>
          <p:cNvPr id="5" name="Obráze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8221" y="3118089"/>
            <a:ext cx="4598441" cy="3321096"/>
          </a:xfrm>
          <a:prstGeom prst="rect">
            <a:avLst/>
          </a:prstGeom>
        </p:spPr>
      </p:pic>
    </p:spTree>
    <p:extLst>
      <p:ext uri="{BB962C8B-B14F-4D97-AF65-F5344CB8AC3E}">
        <p14:creationId xmlns:p14="http://schemas.microsoft.com/office/powerpoint/2010/main" val="21970714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r>
              <a:rPr lang="cs-CZ" altLang="cs-CZ" sz="2200" dirty="0" err="1">
                <a:latin typeface="Arial" panose="020B0604020202020204" pitchFamily="34" charset="0"/>
              </a:rPr>
              <a:t>Thank</a:t>
            </a:r>
            <a:r>
              <a:rPr lang="cs-CZ" altLang="cs-CZ" sz="2200" dirty="0">
                <a:latin typeface="Arial" panose="020B0604020202020204" pitchFamily="34" charset="0"/>
              </a:rPr>
              <a:t> </a:t>
            </a:r>
            <a:r>
              <a:rPr lang="cs-CZ" altLang="cs-CZ" sz="2200" dirty="0" err="1">
                <a:latin typeface="Arial" panose="020B0604020202020204" pitchFamily="34" charset="0"/>
              </a:rPr>
              <a:t>you</a:t>
            </a:r>
            <a:r>
              <a:rPr lang="cs-CZ" altLang="cs-CZ" sz="2200" dirty="0">
                <a:latin typeface="Arial" panose="020B0604020202020204" pitchFamily="34" charset="0"/>
              </a:rPr>
              <a:t> </a:t>
            </a:r>
            <a:r>
              <a:rPr lang="cs-CZ" altLang="cs-CZ" sz="2200" dirty="0" err="1">
                <a:latin typeface="Arial" panose="020B0604020202020204" pitchFamily="34" charset="0"/>
              </a:rPr>
              <a:t>for</a:t>
            </a:r>
            <a:r>
              <a:rPr lang="cs-CZ" altLang="cs-CZ" sz="2200" dirty="0">
                <a:latin typeface="Arial" panose="020B0604020202020204" pitchFamily="34" charset="0"/>
              </a:rPr>
              <a:t> </a:t>
            </a:r>
            <a:r>
              <a:rPr lang="cs-CZ" altLang="cs-CZ" sz="2200" dirty="0" err="1">
                <a:latin typeface="Arial" panose="020B0604020202020204" pitchFamily="34" charset="0"/>
              </a:rPr>
              <a:t>your</a:t>
            </a:r>
            <a:r>
              <a:rPr lang="cs-CZ" altLang="cs-CZ" sz="2200" dirty="0">
                <a:latin typeface="Arial" panose="020B0604020202020204" pitchFamily="34" charset="0"/>
              </a:rPr>
              <a:t> </a:t>
            </a:r>
            <a:r>
              <a:rPr lang="cs-CZ" altLang="cs-CZ" sz="2200" dirty="0" err="1">
                <a:latin typeface="Arial" panose="020B0604020202020204" pitchFamily="34" charset="0"/>
              </a:rPr>
              <a:t>attention</a:t>
            </a:r>
            <a:r>
              <a:rPr lang="cs-CZ" altLang="cs-CZ" sz="2200" dirty="0">
                <a:latin typeface="Arial" panose="020B0604020202020204" pitchFamily="34" charset="0"/>
              </a:rPr>
              <a:t>.</a:t>
            </a:r>
          </a:p>
          <a:p>
            <a:pPr algn="ctr" eaLnBrk="1" hangingPunct="1">
              <a:spcBef>
                <a:spcPct val="0"/>
              </a:spcBef>
              <a:buNone/>
              <a:defRPr/>
            </a:pPr>
            <a:r>
              <a:rPr lang="cs-CZ" altLang="cs-CZ" sz="2200" dirty="0">
                <a:latin typeface="Arial" panose="020B0604020202020204" pitchFamily="34" charset="0"/>
                <a:sym typeface="Wingdings" panose="05000000000000000000" pitchFamily="2" charset="2"/>
              </a:rPr>
              <a:t> </a:t>
            </a:r>
            <a:endParaRPr lang="cs-CZ" altLang="cs-CZ" sz="2200" dirty="0">
              <a:latin typeface="Arial" panose="020B0604020202020204" pitchFamily="34" charset="0"/>
            </a:endParaRPr>
          </a:p>
          <a:p>
            <a:pPr eaLnBrk="1" hangingPunct="1">
              <a:spcBef>
                <a:spcPct val="0"/>
              </a:spcBef>
              <a:buNone/>
              <a:defRPr/>
            </a:pPr>
            <a:endParaRPr lang="en-GB" altLang="cs-CZ" sz="2200" dirty="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1</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Meaning </a:t>
            </a:r>
            <a:r>
              <a:rPr lang="cs-CZ" sz="2200" b="1" dirty="0">
                <a:latin typeface="Arial" panose="020B0604020202020204" pitchFamily="34" charset="0"/>
              </a:rPr>
              <a:t>of </a:t>
            </a:r>
            <a:r>
              <a:rPr lang="cs-CZ" sz="2200" b="1" dirty="0" err="1">
                <a:latin typeface="Arial" panose="020B0604020202020204" pitchFamily="34" charset="0"/>
              </a:rPr>
              <a:t>the</a:t>
            </a:r>
            <a:r>
              <a:rPr lang="cs-CZ" sz="2200" b="1" dirty="0">
                <a:latin typeface="Arial" panose="020B0604020202020204" pitchFamily="34" charset="0"/>
              </a:rPr>
              <a:t> </a:t>
            </a:r>
            <a:r>
              <a:rPr lang="en-US" sz="2200" b="1" dirty="0">
                <a:latin typeface="Arial" panose="020B0604020202020204" pitchFamily="34" charset="0"/>
              </a:rPr>
              <a:t>purchase </a:t>
            </a:r>
            <a:r>
              <a:rPr lang="en-US" sz="2200" dirty="0">
                <a:latin typeface="Arial" panose="020B0604020202020204" pitchFamily="34" charset="0"/>
              </a:rPr>
              <a:t>- purchases are a means to create profits, reduce costs, ensure continuity of production and organizational goals, fulfillment of legal obligations.</a:t>
            </a:r>
            <a:r>
              <a:rPr lang="cs-CZ" sz="2200" dirty="0">
                <a:latin typeface="Arial" panose="020B0604020202020204" pitchFamily="34" charset="0"/>
              </a:rPr>
              <a:t> Not just a </a:t>
            </a:r>
            <a:r>
              <a:rPr lang="cs-CZ" sz="2200" dirty="0" err="1">
                <a:latin typeface="Arial" panose="020B0604020202020204" pitchFamily="34" charset="0"/>
              </a:rPr>
              <a:t>spur</a:t>
            </a:r>
            <a:r>
              <a:rPr lang="cs-CZ" sz="2200" dirty="0">
                <a:latin typeface="Arial" panose="020B0604020202020204" pitchFamily="34" charset="0"/>
              </a:rPr>
              <a:t> of a moment </a:t>
            </a:r>
            <a:r>
              <a:rPr lang="cs-CZ" sz="2200" dirty="0" err="1">
                <a:latin typeface="Arial" panose="020B0604020202020204" pitchFamily="34" charset="0"/>
              </a:rPr>
              <a:t>thing</a:t>
            </a:r>
            <a:r>
              <a:rPr lang="cs-CZ" sz="2200" dirty="0">
                <a:latin typeface="Arial" panose="020B0604020202020204" pitchFamily="34" charset="0"/>
              </a:rPr>
              <a:t> „</a:t>
            </a:r>
            <a:r>
              <a:rPr lang="en-US" sz="2200" dirty="0">
                <a:latin typeface="Arial" panose="020B0604020202020204" pitchFamily="34" charset="0"/>
              </a:rPr>
              <a:t>oh, ice-cream, lets buy ice-cream</a:t>
            </a:r>
            <a:r>
              <a:rPr lang="cs-CZ" sz="2200" dirty="0">
                <a:latin typeface="Arial" panose="020B0604020202020204" pitchFamily="34" charset="0"/>
              </a:rPr>
              <a:t>“.</a:t>
            </a:r>
            <a:endParaRPr lang="en-US"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System approach to buying </a:t>
            </a:r>
            <a:r>
              <a:rPr lang="en-US" sz="2200" dirty="0">
                <a:latin typeface="Arial" panose="020B0604020202020204" pitchFamily="34" charset="0"/>
              </a:rPr>
              <a:t>- the decision to make a purchase is a logical result of an analysis of needs, opportunities, implications and available resources.</a:t>
            </a:r>
          </a:p>
          <a:p>
            <a:pPr marL="285750" indent="-285750" eaLnBrk="1" hangingPunct="1">
              <a:spcBef>
                <a:spcPct val="0"/>
              </a:spcBef>
              <a:defRPr/>
            </a:pPr>
            <a:r>
              <a:rPr lang="en-US" sz="2200" b="1" dirty="0">
                <a:latin typeface="Arial" panose="020B0604020202020204" pitchFamily="34" charset="0"/>
              </a:rPr>
              <a:t>Function </a:t>
            </a:r>
            <a:r>
              <a:rPr lang="cs-CZ" sz="2200" b="1" dirty="0">
                <a:latin typeface="Arial" panose="020B0604020202020204" pitchFamily="34" charset="0"/>
              </a:rPr>
              <a:t>of </a:t>
            </a:r>
            <a:r>
              <a:rPr lang="cs-CZ" sz="2200" b="1" dirty="0" err="1">
                <a:latin typeface="Arial" panose="020B0604020202020204" pitchFamily="34" charset="0"/>
              </a:rPr>
              <a:t>contracts</a:t>
            </a:r>
            <a:r>
              <a:rPr lang="cs-CZ" sz="2200" b="1" dirty="0">
                <a:latin typeface="Arial" panose="020B0604020202020204" pitchFamily="34" charset="0"/>
              </a:rPr>
              <a:t> </a:t>
            </a:r>
            <a:r>
              <a:rPr lang="en-US" sz="2200" dirty="0">
                <a:latin typeface="Arial" panose="020B0604020202020204" pitchFamily="34" charset="0"/>
              </a:rPr>
              <a:t>- signed contracts are not only a commitment on the subject, price, quantity, quality and time of delivery, but often a </a:t>
            </a:r>
            <a:r>
              <a:rPr lang="cs-CZ" sz="2200" dirty="0" err="1">
                <a:latin typeface="Arial" panose="020B0604020202020204" pitchFamily="34" charset="0"/>
              </a:rPr>
              <a:t>commitment</a:t>
            </a:r>
            <a:r>
              <a:rPr lang="cs-CZ" sz="2200" dirty="0">
                <a:latin typeface="Arial" panose="020B0604020202020204" pitchFamily="34" charset="0"/>
              </a:rPr>
              <a:t> </a:t>
            </a:r>
            <a:r>
              <a:rPr lang="en-US" sz="2200" dirty="0">
                <a:latin typeface="Arial" panose="020B0604020202020204" pitchFamily="34" charset="0"/>
              </a:rPr>
              <a:t>for long-term cooperation, causing changes in the current negotiations between both contractual partners (e</a:t>
            </a:r>
            <a:r>
              <a:rPr lang="cs-CZ" sz="2200" dirty="0">
                <a:latin typeface="Arial" panose="020B0604020202020204" pitchFamily="34" charset="0"/>
              </a:rPr>
              <a:t>.</a:t>
            </a:r>
            <a:r>
              <a:rPr lang="en-US" sz="2200" dirty="0">
                <a:latin typeface="Arial" panose="020B0604020202020204" pitchFamily="34" charset="0"/>
              </a:rPr>
              <a:t>g. long-term contracts </a:t>
            </a:r>
            <a:r>
              <a:rPr lang="cs-CZ" sz="2200" dirty="0" err="1">
                <a:latin typeface="Arial" panose="020B0604020202020204" pitchFamily="34" charset="0"/>
              </a:rPr>
              <a:t>create</a:t>
            </a:r>
            <a:r>
              <a:rPr lang="cs-CZ" sz="2200" dirty="0">
                <a:latin typeface="Arial" panose="020B0604020202020204" pitchFamily="34" charset="0"/>
              </a:rPr>
              <a:t> </a:t>
            </a:r>
            <a:r>
              <a:rPr lang="en-US" sz="2200" dirty="0">
                <a:latin typeface="Arial" panose="020B0604020202020204" pitchFamily="34" charset="0"/>
              </a:rPr>
              <a:t>the need for mutual interconnection production and business plans).</a:t>
            </a:r>
            <a:r>
              <a:rPr lang="cs-CZ" sz="2200" dirty="0">
                <a:latin typeface="Arial" panose="020B0604020202020204" pitchFamily="34" charset="0"/>
              </a:rPr>
              <a:t> </a:t>
            </a:r>
            <a:endParaRPr lang="en-US" sz="2200" dirty="0">
              <a:latin typeface="Arial" panose="020B0604020202020204" pitchFamily="34" charset="0"/>
            </a:endParaRPr>
          </a:p>
        </p:txBody>
      </p:sp>
    </p:spTree>
    <p:extLst>
      <p:ext uri="{BB962C8B-B14F-4D97-AF65-F5344CB8AC3E}">
        <p14:creationId xmlns:p14="http://schemas.microsoft.com/office/powerpoint/2010/main" val="83796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2</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sz="2200" b="1" dirty="0">
                <a:latin typeface="Arial" panose="020B0604020202020204" pitchFamily="34" charset="0"/>
              </a:rPr>
              <a:t>Fewer, larger buyers</a:t>
            </a:r>
            <a:r>
              <a:rPr lang="en-US" sz="2200" dirty="0">
                <a:latin typeface="Arial" panose="020B0604020202020204" pitchFamily="34" charset="0"/>
              </a:rPr>
              <a:t>: the business marketer normally deals with far fewer, much larger buyers than the consumer marketer does, particularly in such industries as aircraft engines and </a:t>
            </a:r>
            <a:r>
              <a:rPr lang="en-US" sz="2200" dirty="0" err="1">
                <a:latin typeface="Arial" panose="020B0604020202020204" pitchFamily="34" charset="0"/>
              </a:rPr>
              <a:t>defence</a:t>
            </a:r>
            <a:r>
              <a:rPr lang="en-US" sz="2200" dirty="0">
                <a:latin typeface="Arial" panose="020B0604020202020204" pitchFamily="34" charset="0"/>
              </a:rPr>
              <a:t> weapons. </a:t>
            </a:r>
            <a:endParaRPr lang="cs-CZ" sz="2200" dirty="0">
              <a:latin typeface="Arial" panose="020B0604020202020204" pitchFamily="34" charset="0"/>
            </a:endParaRPr>
          </a:p>
          <a:p>
            <a:pPr marL="285750" indent="-285750" eaLnBrk="1" hangingPunct="1">
              <a:spcBef>
                <a:spcPct val="0"/>
              </a:spcBef>
              <a:defRPr/>
            </a:pPr>
            <a:endParaRPr lang="en-US" sz="2200" dirty="0">
              <a:latin typeface="Arial" panose="020B0604020202020204" pitchFamily="34" charset="0"/>
            </a:endParaRPr>
          </a:p>
          <a:p>
            <a:pPr marL="285750" indent="-285750" eaLnBrk="1" hangingPunct="1">
              <a:spcBef>
                <a:spcPct val="0"/>
              </a:spcBef>
              <a:defRPr/>
            </a:pPr>
            <a:r>
              <a:rPr lang="en-US" sz="2200" b="1" dirty="0">
                <a:latin typeface="Arial" panose="020B0604020202020204" pitchFamily="34" charset="0"/>
              </a:rPr>
              <a:t>Close supplier-customer relationship</a:t>
            </a:r>
            <a:r>
              <a:rPr lang="en-US" sz="2200" dirty="0">
                <a:latin typeface="Arial" panose="020B0604020202020204" pitchFamily="34" charset="0"/>
              </a:rPr>
              <a:t>: because of the smaller customer base and the importance and power of the larger customers, suppliers are frequently expected to customize their offerings to individual business customer needs. Business buyers often select suppliers that also buy from them. A paper manufacturer might buy from a chemical company that buys a considerable amount of its paper.</a:t>
            </a:r>
          </a:p>
        </p:txBody>
      </p:sp>
    </p:spTree>
    <p:extLst>
      <p:ext uri="{BB962C8B-B14F-4D97-AF65-F5344CB8AC3E}">
        <p14:creationId xmlns:p14="http://schemas.microsoft.com/office/powerpoint/2010/main" val="4276848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3</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Professional purchasing</a:t>
            </a:r>
            <a:r>
              <a:rPr lang="en-US" altLang="cs-CZ" sz="2200" dirty="0">
                <a:latin typeface="Arial" panose="020B0604020202020204" pitchFamily="34" charset="0"/>
              </a:rPr>
              <a:t>: business goods are often purchased by trained purchasing agents, who must follow their </a:t>
            </a:r>
            <a:r>
              <a:rPr lang="en-US" altLang="cs-CZ" sz="2200" dirty="0" err="1">
                <a:latin typeface="Arial" panose="020B0604020202020204" pitchFamily="34" charset="0"/>
              </a:rPr>
              <a:t>organisation`s</a:t>
            </a:r>
            <a:r>
              <a:rPr lang="en-US" altLang="cs-CZ" sz="2200" dirty="0">
                <a:latin typeface="Arial" panose="020B0604020202020204" pitchFamily="34" charset="0"/>
              </a:rPr>
              <a:t> purchasing policies, constraints, and requirements. Many of the buying instruments – for example, requests for quotations, proposals, and purchase contracts – are not typically found in consumer buying. Professional buyers spend their careers learning how to buy better. This means business marketers must provide greater technical data about their product and its advantages over competitors’ products.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Multiple sales calls</a:t>
            </a:r>
            <a:r>
              <a:rPr lang="en-US" altLang="cs-CZ" sz="2200" dirty="0">
                <a:latin typeface="Arial" panose="020B0604020202020204" pitchFamily="34" charset="0"/>
              </a:rPr>
              <a:t>: it takes many more calls to actually finish a business, there are often years between quoting a job and delivering the product.</a:t>
            </a:r>
          </a:p>
        </p:txBody>
      </p:sp>
    </p:spTree>
    <p:extLst>
      <p:ext uri="{BB962C8B-B14F-4D97-AF65-F5344CB8AC3E}">
        <p14:creationId xmlns:p14="http://schemas.microsoft.com/office/powerpoint/2010/main" val="3118850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4</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Multiple buying influences</a:t>
            </a:r>
            <a:r>
              <a:rPr lang="en-US" altLang="cs-CZ" sz="2200" dirty="0">
                <a:latin typeface="Arial" panose="020B0604020202020204" pitchFamily="34" charset="0"/>
              </a:rPr>
              <a:t>: more people typically influence business buying decisions. Buying committees consisting of technical experts and even senior management are common in the purchase of major goods. Business marketers need to send well-trained sales representatives and sales teams to deal with the well-trained buyers.</a:t>
            </a:r>
            <a:endParaRPr lang="cs-CZ"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Inelastic demand</a:t>
            </a:r>
            <a:r>
              <a:rPr lang="en-US" altLang="cs-CZ" sz="2200" dirty="0">
                <a:latin typeface="Arial" panose="020B0604020202020204" pitchFamily="34" charset="0"/>
              </a:rPr>
              <a:t>: the total demand for many business goods and services is inelastic – that is, not much affected by price changes. Demand is especially inelastic in the short run because producers cannot make quick changes in production methods. Demand is also inelastic for business goods that represent a small percentage of the item`s total cost, such as shoelaces.</a:t>
            </a:r>
          </a:p>
        </p:txBody>
      </p:sp>
    </p:spTree>
    <p:extLst>
      <p:ext uri="{BB962C8B-B14F-4D97-AF65-F5344CB8AC3E}">
        <p14:creationId xmlns:p14="http://schemas.microsoft.com/office/powerpoint/2010/main" val="2468323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5</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Derived demand</a:t>
            </a:r>
            <a:r>
              <a:rPr lang="en-US" altLang="cs-CZ" sz="2200" dirty="0">
                <a:latin typeface="Arial" panose="020B0604020202020204" pitchFamily="34" charset="0"/>
              </a:rPr>
              <a:t>: the demand for business goods is ultimately derived from the demand for consumer goods. For this reason, the business marketer must closely monitor the buying patterns of ultimate consumers. Business buyers must also pay close attention to current and expected economic factors, such as the level of production, investment, and consumer spending and the interest rate. In a recession, they reduce their investment in plant, equipment, and inventories. Business marketers can do little to stimulate total demand in this environment. They can only fight harder to increase or maintain their share of the demand.</a:t>
            </a:r>
            <a:endParaRPr lang="en-GB" altLang="cs-CZ" sz="1800" dirty="0">
              <a:latin typeface="Arial" panose="020B0604020202020204" pitchFamily="34" charset="0"/>
            </a:endParaRPr>
          </a:p>
        </p:txBody>
      </p:sp>
    </p:spTree>
    <p:extLst>
      <p:ext uri="{BB962C8B-B14F-4D97-AF65-F5344CB8AC3E}">
        <p14:creationId xmlns:p14="http://schemas.microsoft.com/office/powerpoint/2010/main" val="1504487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a:t>
            </a:r>
            <a:r>
              <a:rPr lang="cs-CZ" b="1" dirty="0">
                <a:latin typeface="Arial" pitchFamily="34" charset="0"/>
                <a:cs typeface="Arial" pitchFamily="34" charset="0"/>
              </a:rPr>
              <a:t>Business to Business</a:t>
            </a:r>
            <a:endParaRPr lang="en-GB" b="1" dirty="0">
              <a:latin typeface="Arial" pitchFamily="34" charset="0"/>
              <a:cs typeface="Arial" pitchFamily="34" charset="0"/>
            </a:endParaRP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DIFFERENCES BETWEEN B2C AND B2B MARKETS</a:t>
            </a:r>
            <a:r>
              <a:rPr lang="cs-CZ" altLang="cs-CZ" sz="2400" b="1" dirty="0">
                <a:latin typeface="Arial" panose="020B0604020202020204" pitchFamily="34" charset="0"/>
              </a:rPr>
              <a:t> 6</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Fluctuating demand</a:t>
            </a:r>
            <a:r>
              <a:rPr lang="en-US" altLang="cs-CZ" sz="2200" dirty="0">
                <a:latin typeface="Arial" panose="020B0604020202020204" pitchFamily="34" charset="0"/>
              </a:rPr>
              <a:t>: the demand for business goods and services tends to be more volatile than the demand for consumer goods and services. A given percentage increase in consumer demand can lead to a much larger percentage increase in the demand for plant and equipment necessary to produce the additional output. </a:t>
            </a:r>
          </a:p>
          <a:p>
            <a:pPr marL="285750" indent="-285750" eaLnBrk="1" hangingPunct="1">
              <a:spcBef>
                <a:spcPct val="0"/>
              </a:spcBef>
              <a:defRPr/>
            </a:pPr>
            <a:r>
              <a:rPr lang="en-US" altLang="cs-CZ" sz="2200" b="1" dirty="0">
                <a:latin typeface="Arial" panose="020B0604020202020204" pitchFamily="34" charset="0"/>
              </a:rPr>
              <a:t>Geographically concentrated buyers</a:t>
            </a:r>
            <a:r>
              <a:rPr lang="en-US" altLang="cs-CZ" sz="2200" dirty="0">
                <a:latin typeface="Arial" panose="020B0604020202020204" pitchFamily="34" charset="0"/>
              </a:rPr>
              <a:t>: the geographical concentration of producers helps to reduce selling costs. At the same time, business marketers need to monitor regional shifts of certain industries. </a:t>
            </a:r>
          </a:p>
          <a:p>
            <a:pPr marL="285750" indent="-285750" eaLnBrk="1" hangingPunct="1">
              <a:spcBef>
                <a:spcPct val="0"/>
              </a:spcBef>
              <a:defRPr/>
            </a:pPr>
            <a:r>
              <a:rPr lang="en-US" altLang="cs-CZ" sz="2200" b="1" dirty="0">
                <a:latin typeface="Arial" panose="020B0604020202020204" pitchFamily="34" charset="0"/>
              </a:rPr>
              <a:t>Direct purchasing</a:t>
            </a:r>
            <a:r>
              <a:rPr lang="en-US" altLang="cs-CZ" sz="2200" dirty="0">
                <a:latin typeface="Arial" panose="020B0604020202020204" pitchFamily="34" charset="0"/>
              </a:rPr>
              <a:t>: business buyers often buy directly from manufacturers rather than through intermediaries, especially items that are technically complex or expensive such as mainframes or aircraft.</a:t>
            </a:r>
          </a:p>
        </p:txBody>
      </p:sp>
    </p:spTree>
    <p:extLst>
      <p:ext uri="{BB962C8B-B14F-4D97-AF65-F5344CB8AC3E}">
        <p14:creationId xmlns:p14="http://schemas.microsoft.com/office/powerpoint/2010/main" val="2718203602"/>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1455</TotalTime>
  <Words>3305</Words>
  <Application>Microsoft Office PowerPoint</Application>
  <PresentationFormat>On-screen Show (4:3)</PresentationFormat>
  <Paragraphs>178</Paragraphs>
  <Slides>31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31</vt:i4>
      </vt:variant>
    </vt:vector>
  </HeadingPairs>
  <TitlesOfParts>
    <vt:vector size="37" baseType="lpstr">
      <vt:lpstr>Arial</vt:lpstr>
      <vt:lpstr>Calibri</vt:lpstr>
      <vt:lpstr>Calibri Light</vt:lpstr>
      <vt:lpstr>Wingdings</vt:lpstr>
      <vt:lpstr>Motiv sady Office</vt:lpstr>
      <vt:lpstr>Vlastní návrh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115</cp:revision>
  <dcterms:created xsi:type="dcterms:W3CDTF">2016-03-17T12:08:01Z</dcterms:created>
  <dcterms:modified xsi:type="dcterms:W3CDTF">2021-11-03T07:17:31Z</dcterms:modified>
</cp:coreProperties>
</file>