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02.09.2021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Krizové situace řešené veřejnou správou</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management</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Základní údaje o zpracovateli (stručně):</a:t>
            </a:r>
          </a:p>
          <a:p>
            <a:pPr lvl="1" algn="just"/>
            <a:r>
              <a:rPr lang="cs-CZ" sz="1800" dirty="0" smtClean="0"/>
              <a:t>Název (obchodní jméno) a působnost organizace daná právními normami (místní, věcná).</a:t>
            </a:r>
          </a:p>
          <a:p>
            <a:pPr lvl="1" algn="just"/>
            <a:r>
              <a:rPr lang="cs-CZ" sz="1800" dirty="0" smtClean="0"/>
              <a:t>Systém krizového řízení zpracovatele (struktura, prvky, vazby, odpovědnost, krizové pracoviště, způsob pronikání informací a jejich šíření atd.).</a:t>
            </a:r>
          </a:p>
          <a:p>
            <a:pPr algn="just"/>
            <a:r>
              <a:rPr lang="cs-CZ" sz="1800" b="1" dirty="0" smtClean="0"/>
              <a:t>Analýza hrozeb a rizik:</a:t>
            </a:r>
          </a:p>
          <a:p>
            <a:pPr lvl="1" algn="just"/>
            <a:r>
              <a:rPr lang="cs-CZ" sz="1800" dirty="0" smtClean="0"/>
              <a:t>Výčet a analýza možných hroze a rizik a z nich vyplývajících krizových situací, za které nese zpracovatel krizového plánu přímou (gesční) odpovědnost včetně typových plánů.</a:t>
            </a:r>
          </a:p>
          <a:p>
            <a:pPr lvl="1" algn="just"/>
            <a:r>
              <a:rPr lang="cs-CZ" sz="1800" dirty="0" smtClean="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smtClean="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smtClean="0"/>
              <a:t>Hlavní zásady pro řízení krizových situací a základní metodika činnosti zpracovatele krizového plánu při řízení krize:</a:t>
            </a:r>
          </a:p>
          <a:p>
            <a:pPr lvl="1" algn="just"/>
            <a:r>
              <a:rPr lang="cs-CZ" sz="1800" dirty="0" smtClean="0"/>
              <a:t>Popis základních činností řídícího funkcionáře, krizového štábu a pracoviště krizového řízení při řešení profilových typových krizových situací.</a:t>
            </a:r>
          </a:p>
          <a:p>
            <a:pPr lvl="1" algn="just"/>
            <a:r>
              <a:rPr lang="cs-CZ" sz="1800" dirty="0" smtClean="0"/>
              <a:t>Zásady součinnosti s jinými orgány krizového řízení při zvládání ostatních krizových situací.</a:t>
            </a:r>
          </a:p>
          <a:p>
            <a:pPr lvl="1" algn="just"/>
            <a:r>
              <a:rPr lang="cs-CZ" sz="1800" dirty="0" smtClean="0"/>
              <a:t>Metodické pokyny, jak využívat přílohou část krizového plánu, odkazy na jednotlivé operační plány atd.</a:t>
            </a:r>
            <a:endParaRPr lang="cs-CZ" sz="1800" dirty="0"/>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smtClean="0"/>
              <a:t>Speciální </a:t>
            </a:r>
            <a:r>
              <a:rPr lang="cs-CZ" sz="1500" b="1" dirty="0"/>
              <a:t>(odborné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r>
              <a:rPr lang="cs-CZ" sz="1500" dirty="0" smtClean="0"/>
              <a:t>).</a:t>
            </a:r>
            <a:endParaRPr lang="cs-CZ" sz="1500" dirty="0"/>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Podkladové </a:t>
            </a:r>
            <a:r>
              <a:rPr lang="cs-CZ" sz="1800" b="1" dirty="0"/>
              <a:t>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r>
              <a:rPr lang="cs-CZ" sz="1700" dirty="0" smtClean="0"/>
              <a:t>.</a:t>
            </a:r>
          </a:p>
          <a:p>
            <a:pPr algn="just"/>
            <a:endParaRPr lang="cs-CZ" sz="1700" dirty="0"/>
          </a:p>
          <a:p>
            <a:pPr algn="just"/>
            <a:r>
              <a:rPr lang="cs-CZ" sz="1700" dirty="0" smtClean="0"/>
              <a:t>Pro </a:t>
            </a:r>
            <a:r>
              <a:rPr lang="cs-CZ" sz="1700" dirty="0"/>
              <a:t>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r>
              <a:rPr lang="cs-CZ" sz="1800" dirty="0" smtClean="0"/>
              <a:t>.</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Rozložení rizika</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Risk management</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management</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12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47"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Riziko</a:t>
            </a:r>
            <a:r>
              <a:rPr lang="cs-CZ" sz="1800" dirty="0"/>
              <a:t> </a:t>
            </a:r>
            <a:r>
              <a:rPr lang="cs-CZ" sz="1800" i="1" dirty="0"/>
              <a:t>(italština </a:t>
            </a:r>
            <a:r>
              <a:rPr lang="cs-CZ" sz="1800" i="1" dirty="0" err="1"/>
              <a:t>risico</a:t>
            </a:r>
            <a:r>
              <a:rPr lang="cs-CZ" sz="1800" i="1" dirty="0"/>
              <a:t>) </a:t>
            </a:r>
            <a:r>
              <a:rPr lang="cs-CZ" sz="1800" dirty="0" smtClean="0"/>
              <a:t>– nebezpečí </a:t>
            </a:r>
            <a:r>
              <a:rPr lang="cs-CZ" sz="1800" dirty="0"/>
              <a:t>vzniku škody, poškození, ztráty či zničení, případně nezdaru při </a:t>
            </a:r>
            <a:r>
              <a:rPr lang="cs-CZ" sz="1800" dirty="0" smtClean="0"/>
              <a:t>podnikání. Historický výraz pocházející ze 17. století.</a:t>
            </a:r>
          </a:p>
          <a:p>
            <a:pPr algn="just"/>
            <a:r>
              <a:rPr lang="cs-CZ" sz="1800" b="1" dirty="0" smtClean="0"/>
              <a:t>Riziko</a:t>
            </a:r>
            <a:r>
              <a:rPr lang="cs-CZ" sz="1800" dirty="0" smtClean="0"/>
              <a:t> </a:t>
            </a:r>
          </a:p>
          <a:p>
            <a:pPr lvl="1" algn="just"/>
            <a:r>
              <a:rPr lang="cs-CZ" sz="1400" dirty="0" smtClean="0"/>
              <a:t>kombinace </a:t>
            </a:r>
            <a:r>
              <a:rPr lang="cs-CZ" sz="1400" dirty="0"/>
              <a:t>pravděpodobnosti nebo četnosti výskytu a následků určité nebezpečné </a:t>
            </a:r>
            <a:r>
              <a:rPr lang="cs-CZ" sz="1400" dirty="0" smtClean="0"/>
              <a:t>události</a:t>
            </a:r>
            <a:r>
              <a:rPr lang="cs-CZ" sz="1400" dirty="0"/>
              <a:t>;</a:t>
            </a:r>
            <a:endParaRPr lang="cs-CZ" sz="1400" dirty="0" smtClean="0"/>
          </a:p>
          <a:p>
            <a:pPr lvl="1"/>
            <a:r>
              <a:rPr lang="cs-CZ" sz="1400" dirty="0" smtClean="0"/>
              <a:t>pravděpodobnost </a:t>
            </a:r>
            <a:r>
              <a:rPr lang="cs-CZ" sz="1400" dirty="0"/>
              <a:t>nebo možnost vzniku nezdaru (ztráty</a:t>
            </a:r>
            <a:r>
              <a:rPr lang="cs-CZ" sz="1400" dirty="0" smtClean="0"/>
              <a:t>);</a:t>
            </a:r>
            <a:endParaRPr lang="cs-CZ" sz="1400" dirty="0"/>
          </a:p>
          <a:p>
            <a:pPr lvl="1"/>
            <a:r>
              <a:rPr lang="cs-CZ" sz="1400" dirty="0" smtClean="0"/>
              <a:t>variabilita </a:t>
            </a:r>
            <a:r>
              <a:rPr lang="cs-CZ" sz="1400" dirty="0"/>
              <a:t>možných výsledků nebo nejistota jejich </a:t>
            </a:r>
            <a:r>
              <a:rPr lang="cs-CZ" sz="1400" dirty="0" smtClean="0"/>
              <a:t>dosažen;</a:t>
            </a:r>
            <a:endParaRPr lang="cs-CZ" sz="1400" dirty="0"/>
          </a:p>
          <a:p>
            <a:pPr lvl="1"/>
            <a:r>
              <a:rPr lang="cs-CZ" sz="1400" dirty="0" smtClean="0"/>
              <a:t>odchýlení </a:t>
            </a:r>
            <a:r>
              <a:rPr lang="cs-CZ" sz="1400" dirty="0"/>
              <a:t>skutečných a očekávaných </a:t>
            </a:r>
            <a:r>
              <a:rPr lang="cs-CZ" sz="1400" dirty="0" smtClean="0"/>
              <a:t>výsledků;</a:t>
            </a:r>
            <a:endParaRPr lang="cs-CZ" sz="1400" dirty="0"/>
          </a:p>
          <a:p>
            <a:pPr lvl="1"/>
            <a:r>
              <a:rPr lang="cs-CZ" sz="1400" dirty="0" smtClean="0"/>
              <a:t>pravděpodobnost </a:t>
            </a:r>
            <a:r>
              <a:rPr lang="cs-CZ" sz="1400" dirty="0"/>
              <a:t>jakéhokoliv výsledku, odlišného od </a:t>
            </a:r>
            <a:r>
              <a:rPr lang="cs-CZ" sz="1400" dirty="0" smtClean="0"/>
              <a:t>očekávaného;</a:t>
            </a:r>
            <a:endParaRPr lang="cs-CZ" sz="1400" dirty="0"/>
          </a:p>
          <a:p>
            <a:pPr lvl="1"/>
            <a:r>
              <a:rPr lang="cs-CZ" sz="1400" dirty="0" smtClean="0"/>
              <a:t>možnost </a:t>
            </a:r>
            <a:r>
              <a:rPr lang="cs-CZ" sz="1400" dirty="0"/>
              <a:t>vzniku ztráty nebo zisku.</a:t>
            </a:r>
          </a:p>
          <a:p>
            <a:pPr algn="just"/>
            <a:r>
              <a:rPr lang="cs-CZ" sz="1800" b="1" dirty="0" smtClean="0"/>
              <a:t>Management </a:t>
            </a:r>
            <a:r>
              <a:rPr lang="cs-CZ" sz="1800" b="1" dirty="0"/>
              <a:t>rizika </a:t>
            </a:r>
            <a:r>
              <a:rPr lang="cs-CZ" sz="1800" dirty="0"/>
              <a:t>– systematický a koordinovaný způsob práce s rizikem a nejistotou uplatňovaný v rámci celého podniku a zahrnující všechny druhy rizik.</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Riziko</a:t>
            </a:r>
            <a:endParaRPr lang="cs-CZ" dirty="0"/>
          </a:p>
        </p:txBody>
      </p:sp>
    </p:spTree>
    <p:extLst>
      <p:ext uri="{BB962C8B-B14F-4D97-AF65-F5344CB8AC3E}">
        <p14:creationId xmlns:p14="http://schemas.microsoft.com/office/powerpoint/2010/main" val="33091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Vnitřní a vnější ekonomická rizika</a:t>
            </a:r>
          </a:p>
          <a:p>
            <a:r>
              <a:rPr lang="cs-CZ" sz="1800" dirty="0"/>
              <a:t>Výrobní (technologická) a technická rizika</a:t>
            </a:r>
          </a:p>
          <a:p>
            <a:r>
              <a:rPr lang="cs-CZ" sz="1800" dirty="0"/>
              <a:t>Sociálně pracovní rizika</a:t>
            </a:r>
          </a:p>
          <a:p>
            <a:r>
              <a:rPr lang="cs-CZ" sz="1800" dirty="0"/>
              <a:t>Informační rizika</a:t>
            </a:r>
          </a:p>
          <a:p>
            <a:r>
              <a:rPr lang="cs-CZ" sz="1800" dirty="0"/>
              <a:t>Dodavatelská rizika</a:t>
            </a:r>
          </a:p>
          <a:p>
            <a:r>
              <a:rPr lang="cs-CZ" sz="1800" dirty="0"/>
              <a:t>Politická rizika</a:t>
            </a:r>
          </a:p>
          <a:p>
            <a:r>
              <a:rPr lang="cs-CZ" sz="1800" dirty="0"/>
              <a:t>Tržní rizika</a:t>
            </a:r>
          </a:p>
          <a:p>
            <a:r>
              <a:rPr lang="cs-CZ" sz="1800" dirty="0"/>
              <a:t>Legislativní rizika</a:t>
            </a:r>
          </a:p>
          <a:p>
            <a:r>
              <a:rPr lang="cs-CZ" sz="1800" dirty="0"/>
              <a:t>Přírodní rizika</a:t>
            </a:r>
          </a:p>
          <a:p>
            <a:pPr marL="0" indent="0" algn="just">
              <a:buNone/>
            </a:pP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Klasifikace rizik</a:t>
            </a:r>
            <a:endParaRPr lang="cs-CZ" dirty="0"/>
          </a:p>
        </p:txBody>
      </p:sp>
    </p:spTree>
    <p:extLst>
      <p:ext uri="{BB962C8B-B14F-4D97-AF65-F5344CB8AC3E}">
        <p14:creationId xmlns:p14="http://schemas.microsoft.com/office/powerpoint/2010/main" val="27156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Řízení rizik</a:t>
            </a:r>
            <a:r>
              <a:rPr lang="cs-CZ" sz="2000" dirty="0"/>
              <a:t> (</a:t>
            </a:r>
            <a:r>
              <a:rPr lang="cs-CZ" sz="2000" b="1" dirty="0"/>
              <a:t>Risk Management</a:t>
            </a:r>
            <a:r>
              <a:rPr lang="cs-CZ" sz="2000" dirty="0"/>
              <a:t>) je oblast řízení zaměřující se na analýzu a </a:t>
            </a:r>
            <a:r>
              <a:rPr lang="cs-CZ" sz="2000" dirty="0" smtClean="0"/>
              <a:t>snížení rizika, </a:t>
            </a:r>
            <a:r>
              <a:rPr lang="cs-CZ" sz="2000" dirty="0"/>
              <a:t>pomocí různých metod a </a:t>
            </a:r>
            <a:r>
              <a:rPr lang="cs-CZ" sz="2000" dirty="0" smtClean="0"/>
              <a:t>technik prevence rizik, </a:t>
            </a:r>
            <a:r>
              <a:rPr lang="cs-CZ" sz="2000" dirty="0"/>
              <a:t>které eliminují existující nebo odhalují budoucí faktory zvyšující riziko. Riziko je všudy přítomným a charakteristickým průvodním jevem fungování organizací v </a:t>
            </a:r>
            <a:r>
              <a:rPr lang="cs-CZ" sz="2000" dirty="0" smtClean="0"/>
              <a:t>soudobém turbulentním prostředí. </a:t>
            </a:r>
            <a:endParaRPr lang="cs-CZ" sz="2000" dirty="0"/>
          </a:p>
          <a:p>
            <a:pPr algn="just"/>
            <a:r>
              <a:rPr lang="cs-CZ" sz="2000" b="1" dirty="0"/>
              <a:t>Řízení rizik</a:t>
            </a:r>
            <a:r>
              <a:rPr lang="cs-CZ" sz="2000" dirty="0"/>
              <a:t> je soustavná, opakující se sada navzájem provázaných činností, jejichž cílem </a:t>
            </a:r>
            <a:r>
              <a:rPr lang="cs-CZ" sz="2000" dirty="0" smtClean="0"/>
              <a:t>je řídit potenciální rizika, </a:t>
            </a:r>
            <a:r>
              <a:rPr lang="cs-CZ" sz="2000" dirty="0"/>
              <a:t>tedy omezit pravděpodobnost jejich výskytu nebo snížit jejich dopad na organizaci a její cíle. </a:t>
            </a:r>
            <a:endParaRPr lang="cs-CZ" sz="2000" dirty="0" smtClean="0"/>
          </a:p>
          <a:p>
            <a:pPr algn="just"/>
            <a:r>
              <a:rPr lang="cs-CZ" sz="2000" b="1" dirty="0" smtClean="0"/>
              <a:t>Účelem </a:t>
            </a:r>
            <a:r>
              <a:rPr lang="cs-CZ" sz="2000" b="1" dirty="0"/>
              <a:t>řízení rizik</a:t>
            </a:r>
            <a:r>
              <a:rPr lang="cs-CZ" sz="2000" dirty="0"/>
              <a:t> je předejít problémům či negativním jevům, vyhnout se </a:t>
            </a:r>
            <a:r>
              <a:rPr lang="cs-CZ" sz="2000" dirty="0" smtClean="0"/>
              <a:t>krizovému řízení </a:t>
            </a:r>
            <a:r>
              <a:rPr lang="cs-CZ" sz="2000" dirty="0"/>
              <a:t>a zamezit </a:t>
            </a:r>
            <a:r>
              <a:rPr lang="cs-CZ" sz="2000" dirty="0" smtClean="0"/>
              <a:t>vzniku problémů. </a:t>
            </a:r>
            <a:endParaRPr lang="cs-CZ" sz="2000" dirty="0"/>
          </a:p>
          <a:p>
            <a:pPr algn="just"/>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455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Krizový management </a:t>
            </a:r>
            <a:r>
              <a:rPr lang="cs-CZ" sz="1800" dirty="0"/>
              <a:t>pracuje s negativním vývojem, který se již </a:t>
            </a:r>
            <a:r>
              <a:rPr lang="cs-CZ" sz="1800" dirty="0" smtClean="0"/>
              <a:t>realizuje (</a:t>
            </a:r>
            <a:r>
              <a:rPr lang="cs-CZ" sz="1800" dirty="0"/>
              <a:t>realizoval). </a:t>
            </a:r>
            <a:r>
              <a:rPr lang="cs-CZ" sz="1800" b="1" dirty="0" smtClean="0"/>
              <a:t>Risk </a:t>
            </a:r>
            <a:r>
              <a:rPr lang="cs-CZ" sz="1800" b="1" dirty="0"/>
              <a:t>management </a:t>
            </a:r>
            <a:r>
              <a:rPr lang="cs-CZ" sz="1800" dirty="0"/>
              <a:t>se snaží podchytit všechny možné </a:t>
            </a:r>
            <a:r>
              <a:rPr lang="cs-CZ" sz="1800" dirty="0" smtClean="0"/>
              <a:t>varianty v </a:t>
            </a:r>
            <a:r>
              <a:rPr lang="cs-CZ" sz="1800" dirty="0"/>
              <a:t>době, kdy jsou zatím pouze teoretické</a:t>
            </a:r>
            <a:r>
              <a:rPr lang="cs-CZ" sz="1800" dirty="0" smtClean="0"/>
              <a:t>.</a:t>
            </a:r>
          </a:p>
          <a:p>
            <a:pPr algn="just"/>
            <a:r>
              <a:rPr lang="cs-CZ" sz="1800" dirty="0" smtClean="0"/>
              <a:t>A právě </a:t>
            </a:r>
            <a:r>
              <a:rPr lang="cs-CZ" sz="1800" dirty="0"/>
              <a:t>v tomto bodě se propojuje krizový management </a:t>
            </a:r>
            <a:r>
              <a:rPr lang="cs-CZ" sz="1800" dirty="0" smtClean="0"/>
              <a:t>a risk </a:t>
            </a:r>
            <a:r>
              <a:rPr lang="cs-CZ" sz="1800" dirty="0"/>
              <a:t>management</a:t>
            </a:r>
            <a:r>
              <a:rPr lang="cs-CZ" sz="1800" dirty="0" smtClean="0"/>
              <a:t>.</a:t>
            </a:r>
          </a:p>
          <a:p>
            <a:pPr algn="just"/>
            <a:r>
              <a:rPr lang="cs-CZ" sz="1800" dirty="0"/>
              <a:t>Problematika řízení, ovládání a usměrňování rizik je složitá záležitost. Proto je </a:t>
            </a:r>
            <a:r>
              <a:rPr lang="cs-CZ" sz="1800" dirty="0" smtClean="0"/>
              <a:t>nad síly </a:t>
            </a:r>
            <a:r>
              <a:rPr lang="cs-CZ" sz="1800" dirty="0"/>
              <a:t>jedince, byť jakkoli aktivního, celý tento soubor problémů obsáhnout. Z </a:t>
            </a:r>
            <a:r>
              <a:rPr lang="cs-CZ" sz="1800" dirty="0" smtClean="0"/>
              <a:t>tohoto důvodu </a:t>
            </a:r>
            <a:r>
              <a:rPr lang="cs-CZ" sz="1800" dirty="0"/>
              <a:t>začaly v podnicích vznikat týmy krizového řízení a risk managementu</a:t>
            </a:r>
          </a:p>
          <a:p>
            <a:pPr algn="just"/>
            <a:r>
              <a:rPr lang="cs-CZ" sz="1800" dirty="0"/>
              <a:t>Řízení rizika a krize spočívá v tom, že jeho plným pochopením a </a:t>
            </a:r>
            <a:r>
              <a:rPr lang="cs-CZ" sz="1800" dirty="0" smtClean="0"/>
              <a:t>včasným </a:t>
            </a:r>
            <a:r>
              <a:rPr lang="cs-CZ" sz="1800" dirty="0" err="1" smtClean="0"/>
              <a:t>podchycením</a:t>
            </a:r>
            <a:r>
              <a:rPr lang="cs-CZ" sz="1800" dirty="0" smtClean="0"/>
              <a:t> </a:t>
            </a:r>
            <a:r>
              <a:rPr lang="cs-CZ" sz="1800" dirty="0"/>
              <a:t>můžeme příslušnými zásahy přesměrovat negativní vývoj přes </a:t>
            </a:r>
            <a:r>
              <a:rPr lang="cs-CZ" sz="1800" dirty="0" smtClean="0"/>
              <a:t>jeho stabilizaci </a:t>
            </a:r>
            <a:r>
              <a:rPr lang="cs-CZ" sz="1800" dirty="0"/>
              <a:t>až k jejich plnému zvládnutí. Takto můžeme zachránit mnohé hodnoty</a:t>
            </a:r>
            <a:r>
              <a:rPr lang="cs-CZ" sz="1800" dirty="0" smtClean="0"/>
              <a:t>, které </a:t>
            </a:r>
            <a:r>
              <a:rPr lang="cs-CZ" sz="1800" dirty="0"/>
              <a:t>dobře aplikovanými zásahy zůstanou ušetřeny.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3103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Řízení </a:t>
            </a:r>
            <a:r>
              <a:rPr lang="cs-CZ" sz="1800" dirty="0"/>
              <a:t>rizik se skládá se z několika vzájemně provázaných fází - podle různých metodik se jich rozlišuje 4, 5, 6 nebo 8. Nejčastěji se využívá 6 základních fází a to</a:t>
            </a:r>
            <a:r>
              <a:rPr lang="cs-CZ" sz="1800" dirty="0" smtClean="0"/>
              <a:t>:</a:t>
            </a:r>
          </a:p>
          <a:p>
            <a:pPr marL="0" indent="0" algn="just">
              <a:buNone/>
            </a:pPr>
            <a:endParaRPr lang="cs-CZ" sz="1800" dirty="0"/>
          </a:p>
          <a:p>
            <a:pPr algn="just"/>
            <a:r>
              <a:rPr lang="cs-CZ" sz="1800" b="1" dirty="0"/>
              <a:t>identifikace rizik</a:t>
            </a:r>
            <a:r>
              <a:rPr lang="cs-CZ" sz="1800" dirty="0"/>
              <a:t> (risk </a:t>
            </a:r>
            <a:r>
              <a:rPr lang="cs-CZ" sz="1800" dirty="0" err="1"/>
              <a:t>identification</a:t>
            </a:r>
            <a:r>
              <a:rPr lang="cs-CZ" sz="1800" dirty="0"/>
              <a:t>)</a:t>
            </a:r>
          </a:p>
          <a:p>
            <a:pPr algn="just"/>
            <a:r>
              <a:rPr lang="cs-CZ" sz="1800" b="1" dirty="0"/>
              <a:t>analýza rizik</a:t>
            </a:r>
            <a:r>
              <a:rPr lang="cs-CZ" sz="1800" dirty="0"/>
              <a:t> (risk </a:t>
            </a:r>
            <a:r>
              <a:rPr lang="cs-CZ" sz="1800" dirty="0" err="1"/>
              <a:t>analysis</a:t>
            </a:r>
            <a:r>
              <a:rPr lang="cs-CZ" sz="1800" dirty="0"/>
              <a:t>)</a:t>
            </a:r>
          </a:p>
          <a:p>
            <a:pPr algn="just"/>
            <a:r>
              <a:rPr lang="cs-CZ" sz="1800" b="1" dirty="0"/>
              <a:t>zhodnocení rizik</a:t>
            </a:r>
            <a:r>
              <a:rPr lang="cs-CZ" sz="1800" dirty="0"/>
              <a:t> (risk </a:t>
            </a:r>
            <a:r>
              <a:rPr lang="cs-CZ" sz="1800" dirty="0" err="1"/>
              <a:t>evaluation</a:t>
            </a:r>
            <a:r>
              <a:rPr lang="cs-CZ" sz="1800" dirty="0"/>
              <a:t>) </a:t>
            </a:r>
            <a:endParaRPr lang="cs-CZ" sz="1800" dirty="0" smtClean="0"/>
          </a:p>
          <a:p>
            <a:pPr algn="just"/>
            <a:r>
              <a:rPr lang="cs-CZ" sz="1800" b="1" dirty="0"/>
              <a:t>o</a:t>
            </a:r>
            <a:r>
              <a:rPr lang="cs-CZ" sz="1800" b="1" dirty="0" smtClean="0"/>
              <a:t>šetření rizik </a:t>
            </a:r>
            <a:r>
              <a:rPr lang="cs-CZ" sz="1800" dirty="0" smtClean="0"/>
              <a:t>(risk </a:t>
            </a:r>
            <a:r>
              <a:rPr lang="cs-CZ" sz="1800" dirty="0" err="1" smtClean="0"/>
              <a:t>mitigation</a:t>
            </a:r>
            <a:r>
              <a:rPr lang="cs-CZ" sz="1800" dirty="0" smtClean="0"/>
              <a:t>)</a:t>
            </a:r>
            <a:endParaRPr lang="cs-CZ" sz="1800" dirty="0"/>
          </a:p>
          <a:p>
            <a:pPr algn="just"/>
            <a:r>
              <a:rPr lang="cs-CZ" sz="1800" b="1" dirty="0" smtClean="0"/>
              <a:t>zvládnutí </a:t>
            </a:r>
            <a:r>
              <a:rPr lang="cs-CZ" sz="1800" b="1" dirty="0"/>
              <a:t>rizik</a:t>
            </a:r>
            <a:r>
              <a:rPr lang="cs-CZ" sz="1800" dirty="0"/>
              <a:t> (respektive jejich zmírnění)</a:t>
            </a:r>
          </a:p>
          <a:p>
            <a:pPr algn="just"/>
            <a:r>
              <a:rPr lang="cs-CZ" sz="1800" b="1" dirty="0"/>
              <a:t>monitoringu rizik</a:t>
            </a:r>
            <a:r>
              <a:rPr lang="cs-CZ" sz="1800" dirty="0"/>
              <a:t> (risk monitoring and </a:t>
            </a:r>
            <a:r>
              <a:rPr lang="cs-CZ" sz="1800" dirty="0" err="1"/>
              <a:t>review</a:t>
            </a:r>
            <a:r>
              <a:rPr lang="cs-CZ" sz="1800" dirty="0"/>
              <a:t>) </a:t>
            </a:r>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7458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95486"/>
            <a:ext cx="5184576" cy="4512077"/>
          </a:xfrm>
          <a:prstGeom prst="rect">
            <a:avLst/>
          </a:prstGeom>
        </p:spPr>
      </p:pic>
    </p:spTree>
    <p:extLst>
      <p:ext uri="{BB962C8B-B14F-4D97-AF65-F5344CB8AC3E}">
        <p14:creationId xmlns:p14="http://schemas.microsoft.com/office/powerpoint/2010/main" val="2651186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Krizový </a:t>
            </a:r>
            <a:r>
              <a:rPr lang="cs-CZ" sz="1800" dirty="0"/>
              <a:t>management se spolu s nespolehlivostí zabývá právě možným </a:t>
            </a:r>
            <a:r>
              <a:rPr lang="cs-CZ" sz="1800" dirty="0" smtClean="0"/>
              <a:t>vznikem </a:t>
            </a:r>
            <a:r>
              <a:rPr lang="cs-CZ" sz="1800" b="1" dirty="0" smtClean="0"/>
              <a:t>rizikové </a:t>
            </a:r>
            <a:r>
              <a:rPr lang="cs-CZ" sz="1800" b="1" dirty="0"/>
              <a:t>situace</a:t>
            </a:r>
            <a:r>
              <a:rPr lang="cs-CZ" sz="1800" dirty="0"/>
              <a:t>. Aby tato mohla být rozpoznána, je nutné umět riziko </a:t>
            </a:r>
            <a:r>
              <a:rPr lang="cs-CZ" sz="1800" dirty="0" smtClean="0"/>
              <a:t>náležitě popsat</a:t>
            </a:r>
            <a:r>
              <a:rPr lang="cs-CZ" sz="1800" dirty="0"/>
              <a:t>, definovat jej</a:t>
            </a:r>
            <a:r>
              <a:rPr lang="cs-CZ" sz="1800" dirty="0" smtClean="0"/>
              <a:t>. </a:t>
            </a:r>
          </a:p>
          <a:p>
            <a:pPr algn="just"/>
            <a:r>
              <a:rPr lang="cs-CZ" sz="1800" dirty="0" smtClean="0"/>
              <a:t>Prvním krokem procesu snižování rizik je znalost jejich vlastností.</a:t>
            </a:r>
            <a:endParaRPr lang="cs-CZ" sz="1800" dirty="0"/>
          </a:p>
          <a:p>
            <a:pPr algn="just"/>
            <a:r>
              <a:rPr lang="cs-CZ" sz="1800" dirty="0"/>
              <a:t>K identifikaci nebezpečí a scénářů nebezpečí je nutná dobrá představivost </a:t>
            </a:r>
            <a:r>
              <a:rPr lang="cs-CZ" sz="1800" dirty="0" smtClean="0"/>
              <a:t>a schopnost </a:t>
            </a:r>
            <a:r>
              <a:rPr lang="cs-CZ" sz="1800" dirty="0"/>
              <a:t>předvídat i takové jevy, popř. události, o nichž se toho zatím ví jen </a:t>
            </a:r>
            <a:r>
              <a:rPr lang="cs-CZ" sz="1800" dirty="0" smtClean="0"/>
              <a:t>málo nebo </a:t>
            </a:r>
            <a:r>
              <a:rPr lang="cs-CZ" sz="1800" dirty="0"/>
              <a:t>vůbec nic. Týká se to zejména objektů nebo procesů, kde se mají uplatnit </a:t>
            </a:r>
            <a:r>
              <a:rPr lang="cs-CZ" sz="1800" dirty="0" smtClean="0"/>
              <a:t>při realizaci </a:t>
            </a:r>
            <a:r>
              <a:rPr lang="cs-CZ" sz="1800" dirty="0"/>
              <a:t>nové technologické postupy, nové materiály nebo nové technologie.</a:t>
            </a:r>
          </a:p>
          <a:p>
            <a:pPr algn="just"/>
            <a:r>
              <a:rPr lang="cs-CZ" sz="1800" dirty="0"/>
              <a:t>Pozornost se však musí věnovat i objektům, popř. procesům, které sice v </a:t>
            </a:r>
            <a:r>
              <a:rPr lang="cs-CZ" sz="1800" dirty="0" smtClean="0"/>
              <a:t>běžných podmínkách </a:t>
            </a:r>
            <a:r>
              <a:rPr lang="cs-CZ" sz="1800" dirty="0"/>
              <a:t>žádným nebezpečím vystaveny nejsou, avšak ve </a:t>
            </a:r>
            <a:r>
              <a:rPr lang="cs-CZ" sz="1800" dirty="0" smtClean="0"/>
              <a:t>specifických podmínkách </a:t>
            </a:r>
            <a:r>
              <a:rPr lang="cs-CZ" sz="1800" dirty="0"/>
              <a:t>se mohou stát významnými příjemci rizika.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446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cs-CZ" sz="1800" dirty="0"/>
              <a:t>Pojem </a:t>
            </a:r>
            <a:r>
              <a:rPr lang="cs-CZ" sz="1800" b="1" dirty="0"/>
              <a:t>nebezpečí </a:t>
            </a:r>
            <a:r>
              <a:rPr lang="cs-CZ" sz="1800" dirty="0"/>
              <a:t>má dva základní rysy:</a:t>
            </a:r>
          </a:p>
          <a:p>
            <a:pPr algn="just"/>
            <a:r>
              <a:rPr lang="cs-CZ" sz="1800" dirty="0"/>
              <a:t> </a:t>
            </a:r>
            <a:r>
              <a:rPr lang="cs-CZ" sz="1800" b="1" dirty="0"/>
              <a:t>vztahuje se k budoucnosti </a:t>
            </a:r>
            <a:r>
              <a:rPr lang="cs-CZ" sz="1800" dirty="0"/>
              <a:t>– je nutné se zamýšlet nad nebezpečím, které hrozí</a:t>
            </a:r>
            <a:r>
              <a:rPr lang="cs-CZ" sz="1800" dirty="0" smtClean="0"/>
              <a:t>, </a:t>
            </a:r>
            <a:r>
              <a:rPr lang="pl-PL" sz="1800" dirty="0" smtClean="0"/>
              <a:t>nikoli </a:t>
            </a:r>
            <a:r>
              <a:rPr lang="pl-PL" sz="1800" dirty="0"/>
              <a:t>nad tím, co se mohlo všechno </a:t>
            </a:r>
            <a:r>
              <a:rPr lang="pl-PL" sz="1800" dirty="0" smtClean="0"/>
              <a:t>stát;</a:t>
            </a:r>
            <a:endParaRPr lang="pl-PL" sz="1800" dirty="0"/>
          </a:p>
          <a:p>
            <a:pPr algn="just"/>
            <a:r>
              <a:rPr lang="cs-CZ" sz="1800" dirty="0"/>
              <a:t> </a:t>
            </a:r>
            <a:r>
              <a:rPr lang="cs-CZ" sz="1800" b="1" dirty="0"/>
              <a:t>je neurčitý </a:t>
            </a:r>
            <a:r>
              <a:rPr lang="cs-CZ" sz="1800" dirty="0"/>
              <a:t>– nepříznivá událost, o níž je známo, že nastane, určitě </a:t>
            </a:r>
            <a:r>
              <a:rPr lang="cs-CZ" sz="1800" dirty="0" smtClean="0"/>
              <a:t>není nebezpečím </a:t>
            </a:r>
            <a:r>
              <a:rPr lang="cs-CZ" sz="1800" dirty="0"/>
              <a:t>nýbrž skutečností, s níž se lze aktivně nebo pasivně vypořádat</a:t>
            </a:r>
            <a:r>
              <a:rPr lang="cs-CZ" sz="1800" dirty="0" smtClean="0"/>
              <a:t>.</a:t>
            </a:r>
          </a:p>
          <a:p>
            <a:pPr marL="0" indent="0" algn="just">
              <a:buNone/>
            </a:pPr>
            <a:r>
              <a:rPr lang="cs-CZ" sz="1800" dirty="0" smtClean="0"/>
              <a:t>Oba </a:t>
            </a:r>
            <a:r>
              <a:rPr lang="cs-CZ" sz="1800" dirty="0"/>
              <a:t>tyto rysy se při identifikaci nebezpečí a scénářů nebezpečí projevují tak, že </a:t>
            </a:r>
            <a:r>
              <a:rPr lang="cs-CZ" sz="1800" dirty="0" smtClean="0"/>
              <a:t>záleží na </a:t>
            </a:r>
            <a:r>
              <a:rPr lang="cs-CZ" sz="1800" dirty="0"/>
              <a:t>kontextu, v němž identifikace probíhá. Kontextem je myšlen </a:t>
            </a:r>
            <a:r>
              <a:rPr lang="cs-CZ" sz="1800" b="1" dirty="0"/>
              <a:t>vztah </a:t>
            </a:r>
            <a:r>
              <a:rPr lang="cs-CZ" sz="1800" b="1" dirty="0" smtClean="0"/>
              <a:t>hodnotitele </a:t>
            </a:r>
            <a:r>
              <a:rPr lang="pl-PL" sz="1800" dirty="0" smtClean="0"/>
              <a:t>nebezpečí </a:t>
            </a:r>
            <a:r>
              <a:rPr lang="pl-PL" sz="1800" dirty="0"/>
              <a:t>k objektu nebo procesu</a:t>
            </a:r>
            <a:r>
              <a:rPr lang="pl-PL" sz="1800" dirty="0" smtClean="0"/>
              <a:t>.</a:t>
            </a:r>
          </a:p>
          <a:p>
            <a:pPr algn="just"/>
            <a:r>
              <a:rPr lang="cs-CZ" sz="1400" i="1" dirty="0" smtClean="0"/>
              <a:t>Hodnotitel </a:t>
            </a:r>
            <a:r>
              <a:rPr lang="cs-CZ" sz="1400" i="1" dirty="0"/>
              <a:t>nebezpečí bude mít k nebezpečí požáru a pádu budovy </a:t>
            </a:r>
            <a:r>
              <a:rPr lang="cs-CZ" sz="1400" i="1" dirty="0" smtClean="0"/>
              <a:t>výrobny průmyslového </a:t>
            </a:r>
            <a:r>
              <a:rPr lang="cs-CZ" sz="1400" i="1" dirty="0"/>
              <a:t>podniku </a:t>
            </a:r>
            <a:r>
              <a:rPr lang="cs-CZ" sz="1400" b="1" i="1" dirty="0"/>
              <a:t>jiný vztah</a:t>
            </a:r>
            <a:r>
              <a:rPr lang="cs-CZ" sz="1400" i="1" dirty="0"/>
              <a:t>, bude-li v postavení: vrcholového </a:t>
            </a:r>
            <a:r>
              <a:rPr lang="cs-CZ" sz="1400" i="1" dirty="0" smtClean="0"/>
              <a:t>managementu podniku</a:t>
            </a:r>
            <a:r>
              <a:rPr lang="cs-CZ" sz="1400" i="1" dirty="0"/>
              <a:t>, správce budovy, inženýra, který výrobnu projektoval, </a:t>
            </a:r>
            <a:r>
              <a:rPr lang="cs-CZ" sz="1400" i="1" dirty="0" smtClean="0"/>
              <a:t>stavebního dodavatele</a:t>
            </a:r>
            <a:r>
              <a:rPr lang="cs-CZ" sz="1400" i="1" dirty="0"/>
              <a:t>, který výrobnu realizoval, místního politika před volbami, </a:t>
            </a:r>
            <a:r>
              <a:rPr lang="cs-CZ" sz="1400" i="1" dirty="0" smtClean="0"/>
              <a:t>místního politika </a:t>
            </a:r>
            <a:r>
              <a:rPr lang="cs-CZ" sz="1400" i="1" dirty="0"/>
              <a:t>po volbách, postiženého pracovníka ve výrobně, ostatních pracovníků </a:t>
            </a:r>
            <a:r>
              <a:rPr lang="cs-CZ" sz="1400" i="1" dirty="0" smtClean="0"/>
              <a:t>podniku apod</a:t>
            </a:r>
            <a:r>
              <a:rPr lang="cs-CZ" sz="1400" i="1"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9754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algn="just"/>
            <a:r>
              <a:rPr lang="cs-CZ" sz="1800" dirty="0" smtClean="0"/>
              <a:t>Různé </a:t>
            </a:r>
            <a:r>
              <a:rPr lang="cs-CZ" sz="1800" dirty="0"/>
              <a:t>vnímání nebezpečí má významný vliv na rozhodování a chování lidí. Je </a:t>
            </a:r>
            <a:r>
              <a:rPr lang="cs-CZ" sz="1800" dirty="0" smtClean="0"/>
              <a:t>mnoho různých </a:t>
            </a:r>
            <a:r>
              <a:rPr lang="cs-CZ" sz="1800" dirty="0"/>
              <a:t>situací, kdy lidé vnímají nebezpečí jen zčásti anebo je vůbec nevnímají.</a:t>
            </a:r>
          </a:p>
          <a:p>
            <a:pPr algn="just"/>
            <a:r>
              <a:rPr lang="cs-CZ" sz="1800" dirty="0"/>
              <a:t>Vnímání nebezpečí lze za různých okolností a samozřejmě s různým cílem </a:t>
            </a:r>
            <a:r>
              <a:rPr lang="cs-CZ" sz="1800" dirty="0" smtClean="0"/>
              <a:t>poměrně snadno </a:t>
            </a:r>
            <a:r>
              <a:rPr lang="cs-CZ" sz="1800" b="1" dirty="0"/>
              <a:t>ovlivnit </a:t>
            </a:r>
            <a:r>
              <a:rPr lang="cs-CZ" sz="1800" dirty="0"/>
              <a:t>různými prostředky. </a:t>
            </a:r>
            <a:endParaRPr lang="cs-CZ" sz="1800" dirty="0" smtClean="0"/>
          </a:p>
          <a:p>
            <a:pPr algn="just"/>
            <a:r>
              <a:rPr lang="cs-CZ" sz="1800" dirty="0" smtClean="0"/>
              <a:t>Do </a:t>
            </a:r>
            <a:r>
              <a:rPr lang="cs-CZ" sz="1800" dirty="0"/>
              <a:t>oblasti </a:t>
            </a:r>
            <a:r>
              <a:rPr lang="cs-CZ" sz="1800" b="1" dirty="0"/>
              <a:t>seriózního ovlivnění </a:t>
            </a:r>
            <a:r>
              <a:rPr lang="cs-CZ" sz="1800" dirty="0"/>
              <a:t>patří </a:t>
            </a:r>
            <a:r>
              <a:rPr lang="cs-CZ" sz="1800" dirty="0" smtClean="0"/>
              <a:t>informace příjemcům</a:t>
            </a:r>
            <a:r>
              <a:rPr lang="cs-CZ" sz="1800" dirty="0"/>
              <a:t>, popř. nositelům rizika o nebezpečí, jeho projevech, o následcích realizace</a:t>
            </a:r>
            <a:r>
              <a:rPr lang="cs-CZ" sz="1800" dirty="0" smtClean="0"/>
              <a:t>, o </a:t>
            </a:r>
            <a:r>
              <a:rPr lang="cs-CZ" sz="1800" dirty="0"/>
              <a:t>prevenci apod. </a:t>
            </a:r>
            <a:endParaRPr lang="cs-CZ" sz="1800" dirty="0" smtClean="0"/>
          </a:p>
          <a:p>
            <a:pPr algn="just"/>
            <a:r>
              <a:rPr lang="cs-CZ" sz="1800" dirty="0" smtClean="0"/>
              <a:t>Opakem </a:t>
            </a:r>
            <a:r>
              <a:rPr lang="cs-CZ" sz="1800" dirty="0"/>
              <a:t>tohoto ovlivňování je například šíření poplašných zpráv </a:t>
            </a:r>
            <a:r>
              <a:rPr lang="cs-CZ" sz="1800" dirty="0" smtClean="0"/>
              <a:t>a zastrašování </a:t>
            </a:r>
            <a:r>
              <a:rPr lang="cs-CZ" sz="1800" dirty="0"/>
              <a:t>obyvatelstva směřující k vyvolání paniky, propaganda politická</a:t>
            </a:r>
            <a:r>
              <a:rPr lang="cs-CZ" sz="1800" dirty="0" smtClean="0"/>
              <a:t>, náboženská</a:t>
            </a:r>
            <a:r>
              <a:rPr lang="cs-CZ" sz="1800" dirty="0"/>
              <a:t>, komerční apod.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5149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Výsledkem </a:t>
            </a:r>
            <a:r>
              <a:rPr lang="cs-CZ" sz="1800" dirty="0"/>
              <a:t>vnímání nebezpečí je </a:t>
            </a:r>
            <a:r>
              <a:rPr lang="cs-CZ" sz="1800" b="1" dirty="0"/>
              <a:t>stupeň tolerance osob k nebezpečí</a:t>
            </a:r>
            <a:r>
              <a:rPr lang="cs-CZ" sz="1800" dirty="0" smtClean="0"/>
              <a:t>, popřípadě </a:t>
            </a:r>
            <a:r>
              <a:rPr lang="cs-CZ" sz="1800" dirty="0"/>
              <a:t>k riziku. </a:t>
            </a:r>
            <a:r>
              <a:rPr lang="cs-CZ" sz="1800" dirty="0" smtClean="0"/>
              <a:t>Protože </a:t>
            </a:r>
            <a:r>
              <a:rPr lang="cs-CZ" sz="1800" dirty="0"/>
              <a:t>identifikace nebezpečí (také kvalifikace nebezpečí </a:t>
            </a:r>
            <a:r>
              <a:rPr lang="cs-CZ" sz="1800" dirty="0" smtClean="0"/>
              <a:t>a kvantifikace </a:t>
            </a:r>
            <a:r>
              <a:rPr lang="cs-CZ" sz="1800" dirty="0"/>
              <a:t>rizika) není na lidech nezávislým procesem, je třeba při rozhodování </a:t>
            </a:r>
            <a:r>
              <a:rPr lang="cs-CZ" sz="1800" dirty="0" smtClean="0"/>
              <a:t>vzít v </a:t>
            </a:r>
            <a:r>
              <a:rPr lang="cs-CZ" sz="1800" dirty="0"/>
              <a:t>úvahu samotné vnímání nebezpečí. Především je zapotřebí zvažovat, co analytici </a:t>
            </a:r>
            <a:r>
              <a:rPr lang="cs-CZ" sz="1800" dirty="0" smtClean="0"/>
              <a:t>a experti </a:t>
            </a:r>
            <a:r>
              <a:rPr lang="cs-CZ" sz="1800" dirty="0"/>
              <a:t>považují za </a:t>
            </a:r>
            <a:r>
              <a:rPr lang="cs-CZ" sz="1800" b="1" dirty="0"/>
              <a:t>přijatelné nebezpečí</a:t>
            </a:r>
            <a:r>
              <a:rPr lang="cs-CZ" sz="1800" dirty="0"/>
              <a:t>, tj. odhadnout </a:t>
            </a:r>
            <a:r>
              <a:rPr lang="cs-CZ" sz="1800" b="1" dirty="0"/>
              <a:t>práh přijatelnosti. </a:t>
            </a:r>
            <a:endParaRPr lang="cs-CZ" sz="1800" b="1" dirty="0" smtClean="0"/>
          </a:p>
          <a:p>
            <a:pPr algn="just"/>
            <a:endParaRPr lang="cs-CZ" sz="1800" b="1" dirty="0" smtClean="0"/>
          </a:p>
          <a:p>
            <a:pPr algn="just"/>
            <a:r>
              <a:rPr lang="cs-CZ" sz="1800" dirty="0" smtClean="0"/>
              <a:t>Rozlišují se přitom </a:t>
            </a:r>
            <a:r>
              <a:rPr lang="cs-CZ" sz="1800" b="1" dirty="0"/>
              <a:t>tři základní stupně tolerance rizika</a:t>
            </a:r>
            <a:r>
              <a:rPr lang="cs-CZ" sz="1800" b="1" dirty="0" smtClean="0"/>
              <a:t>.</a:t>
            </a:r>
          </a:p>
          <a:p>
            <a:pPr algn="just"/>
            <a:r>
              <a:rPr lang="cs-CZ" sz="1800" b="1" dirty="0"/>
              <a:t>Averze k riziku. </a:t>
            </a:r>
            <a:r>
              <a:rPr lang="cs-CZ" sz="1800" dirty="0"/>
              <a:t>Osoba má zájem potlačit všechna nebezpečí tak, aby </a:t>
            </a:r>
            <a:r>
              <a:rPr lang="cs-CZ" sz="1800" dirty="0" smtClean="0"/>
              <a:t>ztráty </a:t>
            </a:r>
            <a:r>
              <a:rPr lang="pl-PL" sz="1800" dirty="0" smtClean="0"/>
              <a:t>z </a:t>
            </a:r>
            <a:r>
              <a:rPr lang="pl-PL" sz="1800" dirty="0"/>
              <a:t>jejich realizace byly minimální. Dokonce má často takový zájem i za </a:t>
            </a:r>
            <a:r>
              <a:rPr lang="pl-PL" sz="1800" dirty="0" smtClean="0"/>
              <a:t>cenu </a:t>
            </a:r>
            <a:r>
              <a:rPr lang="cs-CZ" sz="1800" dirty="0" smtClean="0"/>
              <a:t>zvýšených </a:t>
            </a:r>
            <a:r>
              <a:rPr lang="cs-CZ" sz="1800" dirty="0"/>
              <a:t>nevratných nákladů. (Averze k riziku je nutnou podmínkou </a:t>
            </a:r>
            <a:r>
              <a:rPr lang="cs-CZ" sz="1800" dirty="0" smtClean="0"/>
              <a:t>pro vznik </a:t>
            </a:r>
            <a:r>
              <a:rPr lang="cs-CZ" sz="1800" dirty="0"/>
              <a:t>pojistné smlouvy</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04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b="1" dirty="0" smtClean="0"/>
          </a:p>
          <a:p>
            <a:pPr algn="just"/>
            <a:r>
              <a:rPr lang="cs-CZ" sz="1800" b="1" dirty="0" smtClean="0"/>
              <a:t>Sklon </a:t>
            </a:r>
            <a:r>
              <a:rPr lang="cs-CZ" sz="1800" b="1" dirty="0"/>
              <a:t>k riziku. </a:t>
            </a:r>
            <a:r>
              <a:rPr lang="cs-CZ" sz="1800" dirty="0"/>
              <a:t>Osoba má zájem vstupovat do nebezpečí, neboť jí jde o </a:t>
            </a:r>
            <a:r>
              <a:rPr lang="cs-CZ" sz="1800" dirty="0" smtClean="0"/>
              <a:t>využití nabízejících </a:t>
            </a:r>
            <a:r>
              <a:rPr lang="cs-CZ" sz="1800" dirty="0"/>
              <a:t>se rizik. Sklon k riziku vede osobu k tomu, že vyhledává </a:t>
            </a:r>
            <a:r>
              <a:rPr lang="cs-CZ" sz="1800" dirty="0" smtClean="0"/>
              <a:t>značně rizikové </a:t>
            </a:r>
            <a:r>
              <a:rPr lang="cs-CZ" sz="1800" dirty="0"/>
              <a:t>varianty, které mají naději na dobrý výsledek</a:t>
            </a:r>
            <a:r>
              <a:rPr lang="cs-CZ" sz="1800" dirty="0" smtClean="0"/>
              <a:t>.</a:t>
            </a:r>
          </a:p>
          <a:p>
            <a:pPr algn="just"/>
            <a:r>
              <a:rPr lang="cs-CZ" sz="1800" b="1" dirty="0"/>
              <a:t>Neutrální postoj k riziku. </a:t>
            </a:r>
            <a:r>
              <a:rPr lang="cs-CZ" sz="1800" dirty="0"/>
              <a:t>U osoby s neutrálním postojem k riziku jsou </a:t>
            </a:r>
            <a:r>
              <a:rPr lang="cs-CZ" sz="1800" dirty="0" smtClean="0"/>
              <a:t>averze a </a:t>
            </a:r>
            <a:r>
              <a:rPr lang="cs-CZ" sz="1800" dirty="0"/>
              <a:t>sklon k riziku ve vzájemné rovnováze.</a:t>
            </a:r>
            <a:endParaRPr lang="cs-CZ" sz="18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5512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pl-PL" sz="1800" dirty="0"/>
              <a:t>J</a:t>
            </a:r>
            <a:r>
              <a:rPr lang="pl-PL" sz="1800" dirty="0" smtClean="0"/>
              <a:t>e </a:t>
            </a:r>
            <a:r>
              <a:rPr lang="pl-PL" sz="1800" dirty="0"/>
              <a:t>třeba si klást na počátku </a:t>
            </a:r>
            <a:r>
              <a:rPr lang="pl-PL" sz="1800" dirty="0" smtClean="0"/>
              <a:t>každé identifikace</a:t>
            </a:r>
            <a:r>
              <a:rPr lang="cs-CZ" sz="1800" dirty="0" smtClean="0"/>
              <a:t> rizika položit tyto otázky:</a:t>
            </a:r>
            <a:endParaRPr lang="cs-CZ" sz="1800" dirty="0"/>
          </a:p>
          <a:p>
            <a:pPr algn="just"/>
            <a:r>
              <a:rPr lang="cs-CZ" sz="1800" dirty="0"/>
              <a:t> </a:t>
            </a:r>
            <a:r>
              <a:rPr lang="cs-CZ" sz="1800" b="1" dirty="0"/>
              <a:t>Jaké nepříznivé události mohou nastat? </a:t>
            </a:r>
            <a:r>
              <a:rPr lang="cs-CZ" sz="1800" i="1" dirty="0"/>
              <a:t>(radikální přerušení provozu </a:t>
            </a:r>
            <a:r>
              <a:rPr lang="cs-CZ" sz="1800" i="1" dirty="0" smtClean="0"/>
              <a:t>podniku zapříčiněné </a:t>
            </a:r>
            <a:r>
              <a:rPr lang="cs-CZ" sz="1800" i="1" dirty="0"/>
              <a:t>sabotáží, stávkou, povodní, požárem, platební neschopností odběratelů</a:t>
            </a:r>
            <a:r>
              <a:rPr lang="cs-CZ" sz="1800" i="1" dirty="0" smtClean="0"/>
              <a:t>, neuplatnění </a:t>
            </a:r>
            <a:r>
              <a:rPr lang="cs-CZ" sz="1800" i="1" dirty="0"/>
              <a:t>výrobků/služeb na trhu apod.)</a:t>
            </a:r>
          </a:p>
          <a:p>
            <a:pPr algn="just"/>
            <a:r>
              <a:rPr lang="cs-CZ" sz="1800" dirty="0"/>
              <a:t> </a:t>
            </a:r>
            <a:r>
              <a:rPr lang="cs-CZ" sz="1800" b="1" dirty="0"/>
              <a:t>Jaká je pravděpodobnost výskytu nepříznivých událostí? </a:t>
            </a:r>
            <a:r>
              <a:rPr lang="cs-CZ" sz="1800" i="1" dirty="0"/>
              <a:t>(šest </a:t>
            </a:r>
            <a:r>
              <a:rPr lang="cs-CZ" sz="1800" i="1" dirty="0" smtClean="0"/>
              <a:t>shora definovaných </a:t>
            </a:r>
            <a:r>
              <a:rPr lang="cs-CZ" sz="1800" i="1" dirty="0"/>
              <a:t>nepříznivých událostí je v podniku setříděno od nejméně </a:t>
            </a:r>
            <a:r>
              <a:rPr lang="cs-CZ" sz="1800" i="1" dirty="0" smtClean="0"/>
              <a:t>pravděpodobné po </a:t>
            </a:r>
            <a:r>
              <a:rPr lang="cs-CZ" sz="1800" i="1" dirty="0"/>
              <a:t>nejvíce pravděpodobnou)</a:t>
            </a:r>
          </a:p>
          <a:p>
            <a:pPr algn="just"/>
            <a:r>
              <a:rPr lang="cs-CZ" sz="1800" dirty="0"/>
              <a:t> </a:t>
            </a:r>
            <a:r>
              <a:rPr lang="cs-CZ" sz="1800" b="1" dirty="0"/>
              <a:t>Pokud některá nepříznivá událost nastane, jaké to může mít následky</a:t>
            </a:r>
            <a:r>
              <a:rPr lang="cs-CZ" sz="1800" b="1" dirty="0" smtClean="0"/>
              <a:t>? </a:t>
            </a:r>
            <a:r>
              <a:rPr lang="cs-CZ" sz="1800" i="1" dirty="0" smtClean="0"/>
              <a:t>(</a:t>
            </a:r>
            <a:r>
              <a:rPr lang="cs-CZ" sz="1800" i="1" dirty="0"/>
              <a:t>poškození majetku, přerušení činnosti ve vybraných provozovnách podniku, </a:t>
            </a:r>
            <a:r>
              <a:rPr lang="cs-CZ" sz="1800" i="1" dirty="0" smtClean="0"/>
              <a:t>zničení produkce</a:t>
            </a:r>
            <a:r>
              <a:rPr lang="cs-CZ" sz="1800" i="1" dirty="0"/>
              <a:t>, nedostatek finančních prostředků, uvalení konkurzu).</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5999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a:t>Pro snazší identifikaci nebezpečí a účinnější porozumění postupům analýzy rizika </a:t>
            </a:r>
            <a:r>
              <a:rPr lang="cs-CZ" sz="1800" dirty="0" smtClean="0"/>
              <a:t>je účelné </a:t>
            </a:r>
            <a:r>
              <a:rPr lang="cs-CZ" sz="1800" b="1" dirty="0"/>
              <a:t>uspořádat nebezpečí do skupin</a:t>
            </a:r>
            <a:r>
              <a:rPr lang="cs-CZ" sz="1800" dirty="0"/>
              <a:t>, přičemž kritériem členění je především zdroj</a:t>
            </a:r>
            <a:r>
              <a:rPr lang="cs-CZ" sz="1800" dirty="0" smtClean="0"/>
              <a:t>, ze </a:t>
            </a:r>
            <a:r>
              <a:rPr lang="cs-CZ" sz="1800" dirty="0"/>
              <a:t>kterého nebezpečí pochází. </a:t>
            </a:r>
            <a:endParaRPr lang="cs-CZ" sz="1800" dirty="0" smtClean="0"/>
          </a:p>
          <a:p>
            <a:pPr algn="just"/>
            <a:endParaRPr lang="cs-CZ" sz="1800" dirty="0" smtClean="0"/>
          </a:p>
          <a:p>
            <a:pPr marL="0" indent="0" algn="just">
              <a:buNone/>
            </a:pPr>
            <a:r>
              <a:rPr lang="cs-CZ" sz="1800" dirty="0" smtClean="0"/>
              <a:t>Lze </a:t>
            </a:r>
            <a:r>
              <a:rPr lang="cs-CZ" sz="1800" dirty="0"/>
              <a:t>rozlišovat několik základních skupin </a:t>
            </a:r>
            <a:r>
              <a:rPr lang="cs-CZ" sz="1800" dirty="0" smtClean="0"/>
              <a:t>nebezpečí: </a:t>
            </a:r>
          </a:p>
          <a:p>
            <a:pPr algn="just"/>
            <a:r>
              <a:rPr lang="cs-CZ" sz="1800" b="1" dirty="0"/>
              <a:t>Technologická nebezpečí. </a:t>
            </a:r>
            <a:r>
              <a:rPr lang="cs-CZ" sz="1200" i="1" dirty="0"/>
              <a:t>(Průmyslová, dopravní, energetická, chemická</a:t>
            </a:r>
            <a:r>
              <a:rPr lang="cs-CZ" sz="1200" i="1" dirty="0" smtClean="0"/>
              <a:t>, elektrická</a:t>
            </a:r>
            <a:r>
              <a:rPr lang="cs-CZ" sz="1200" i="1" dirty="0"/>
              <a:t>, nukleární, elektronická, komunikační atd.)</a:t>
            </a:r>
          </a:p>
          <a:p>
            <a:pPr algn="just"/>
            <a:r>
              <a:rPr lang="cs-CZ" sz="1800" dirty="0"/>
              <a:t> </a:t>
            </a:r>
            <a:r>
              <a:rPr lang="cs-CZ" sz="1800" b="1" dirty="0"/>
              <a:t>Ekonomická nebezpečí. </a:t>
            </a:r>
            <a:r>
              <a:rPr lang="cs-CZ" sz="1200" i="1" dirty="0"/>
              <a:t>(Platební neschopnost dlužníků, zastarávání technologií</a:t>
            </a:r>
            <a:r>
              <a:rPr lang="cs-CZ" sz="1200" i="1" dirty="0" smtClean="0"/>
              <a:t>, volatilita </a:t>
            </a:r>
            <a:r>
              <a:rPr lang="cs-CZ" sz="1200" i="1" dirty="0"/>
              <a:t>trhů, obecné změny hodnot ve společnosti, kolaps peněžních ústavů</a:t>
            </a:r>
            <a:r>
              <a:rPr lang="cs-CZ" sz="1200" i="1" dirty="0" smtClean="0"/>
              <a:t>, privatizace</a:t>
            </a:r>
            <a:r>
              <a:rPr lang="cs-CZ" sz="1200" i="1" dirty="0"/>
              <a:t>, nedostatek, nadvýroba atd.)</a:t>
            </a:r>
          </a:p>
          <a:p>
            <a:pPr algn="just"/>
            <a:r>
              <a:rPr lang="cs-CZ" sz="1800" dirty="0"/>
              <a:t> </a:t>
            </a:r>
            <a:r>
              <a:rPr lang="cs-CZ" sz="1800" b="1" dirty="0"/>
              <a:t>Politická nebezpečí. </a:t>
            </a:r>
            <a:r>
              <a:rPr lang="cs-CZ" sz="1200" i="1" dirty="0"/>
              <a:t>(Násilné změny politického systému, občanské nepokoje</a:t>
            </a:r>
            <a:r>
              <a:rPr lang="cs-CZ" sz="1200" i="1" dirty="0" smtClean="0"/>
              <a:t>, občasné </a:t>
            </a:r>
            <a:r>
              <a:rPr lang="cs-CZ" sz="1200" i="1" dirty="0"/>
              <a:t>iniciativy, terorismus, demografický vývoj, nacionalizmus, totalitní režim atd.)</a:t>
            </a:r>
          </a:p>
          <a:p>
            <a:pPr algn="just"/>
            <a:r>
              <a:rPr lang="cs-CZ" sz="1800" dirty="0"/>
              <a:t> </a:t>
            </a:r>
            <a:r>
              <a:rPr lang="cs-CZ" sz="1800" b="1" dirty="0"/>
              <a:t>Sociální nebezpečí. </a:t>
            </a:r>
            <a:r>
              <a:rPr lang="cs-CZ" sz="1800" i="1" dirty="0"/>
              <a:t>(</a:t>
            </a:r>
            <a:r>
              <a:rPr lang="cs-CZ" sz="1200" i="1" dirty="0"/>
              <a:t>Kriminalita, podvody, sabotáž, squatteři, vandalství</a:t>
            </a:r>
            <a:r>
              <a:rPr lang="cs-CZ" sz="1200" i="1" dirty="0" smtClean="0"/>
              <a:t>, nezaměstnanost </a:t>
            </a:r>
            <a:r>
              <a:rPr lang="cs-CZ" sz="1200" i="1" dirty="0"/>
              <a:t>atd.)</a:t>
            </a:r>
          </a:p>
          <a:p>
            <a:pPr algn="just"/>
            <a:r>
              <a:rPr lang="cs-CZ" sz="1800" dirty="0"/>
              <a:t> </a:t>
            </a:r>
            <a:r>
              <a:rPr lang="cs-CZ" sz="1800" b="1" dirty="0"/>
              <a:t>Právní a regulační nebezpečí. </a:t>
            </a:r>
            <a:r>
              <a:rPr lang="cs-CZ" sz="1200" i="1" dirty="0"/>
              <a:t>(Zákony, normy, smlouvy, advokáti, soudy, rozhodci</a:t>
            </a:r>
            <a:r>
              <a:rPr lang="cs-CZ" sz="1200" i="1" dirty="0" smtClean="0"/>
              <a:t>, znalci </a:t>
            </a:r>
            <a:r>
              <a:rPr lang="cs-CZ" sz="1200" i="1" dirty="0"/>
              <a:t>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540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endParaRPr lang="cs-CZ" sz="1800" b="1" dirty="0" smtClean="0"/>
          </a:p>
          <a:p>
            <a:pPr algn="just"/>
            <a:r>
              <a:rPr lang="cs-CZ" sz="1800" b="1" dirty="0" smtClean="0"/>
              <a:t>Klimatická </a:t>
            </a:r>
            <a:r>
              <a:rPr lang="cs-CZ" sz="1800" b="1" dirty="0"/>
              <a:t>nebezpečí. </a:t>
            </a:r>
            <a:r>
              <a:rPr lang="cs-CZ" sz="1200" i="1" dirty="0"/>
              <a:t>(Krátkodobé povětrnostní jevy, dlouhodobá </a:t>
            </a:r>
            <a:r>
              <a:rPr lang="cs-CZ" sz="1200" i="1" dirty="0" smtClean="0"/>
              <a:t>kolísání povětrnostních </a:t>
            </a:r>
            <a:r>
              <a:rPr lang="cs-CZ" sz="1200" i="1" dirty="0"/>
              <a:t>podmínek, změny klimatu atd.)</a:t>
            </a:r>
          </a:p>
          <a:p>
            <a:pPr algn="just"/>
            <a:r>
              <a:rPr lang="cs-CZ" sz="1800" dirty="0"/>
              <a:t> </a:t>
            </a:r>
            <a:r>
              <a:rPr lang="cs-CZ" sz="1800" b="1" dirty="0"/>
              <a:t>Geologická nebezpečí </a:t>
            </a:r>
            <a:r>
              <a:rPr lang="cs-CZ" sz="1200" i="1" dirty="0"/>
              <a:t>(Seizmicita, svahové sesuvy, sedání zemin, podzemní vody</a:t>
            </a:r>
            <a:r>
              <a:rPr lang="cs-CZ" sz="1200" i="1" dirty="0" smtClean="0"/>
              <a:t>, poddolování </a:t>
            </a:r>
            <a:r>
              <a:rPr lang="cs-CZ" sz="1200" i="1" dirty="0"/>
              <a:t>atd.)</a:t>
            </a:r>
          </a:p>
          <a:p>
            <a:pPr algn="just"/>
            <a:r>
              <a:rPr lang="cs-CZ" sz="1800" dirty="0"/>
              <a:t> </a:t>
            </a:r>
            <a:r>
              <a:rPr lang="cs-CZ" sz="1800" b="1" dirty="0"/>
              <a:t>Ekologická nebezpečí. </a:t>
            </a:r>
            <a:r>
              <a:rPr lang="cs-CZ" sz="1200" i="1" dirty="0"/>
              <a:t>(Kyselý déšť, biologická poškození, elektrické výboje</a:t>
            </a:r>
            <a:r>
              <a:rPr lang="cs-CZ" sz="1200" i="1" dirty="0" smtClean="0"/>
              <a:t>, meteority </a:t>
            </a:r>
            <a:r>
              <a:rPr lang="cs-CZ" sz="1200" i="1" dirty="0"/>
              <a:t>atd.)</a:t>
            </a:r>
          </a:p>
          <a:p>
            <a:pPr algn="just"/>
            <a:r>
              <a:rPr lang="cs-CZ" sz="1800" dirty="0"/>
              <a:t> </a:t>
            </a:r>
            <a:r>
              <a:rPr lang="cs-CZ" sz="1800" b="1" dirty="0"/>
              <a:t>Fyziologická nebezpečí. </a:t>
            </a:r>
            <a:r>
              <a:rPr lang="cs-CZ" sz="1200" i="1" dirty="0"/>
              <a:t>(Epidemie, pandemie, zdravotní stav lidí a zvířat, </a:t>
            </a:r>
            <a:r>
              <a:rPr lang="cs-CZ" sz="1200" i="1" dirty="0" smtClean="0"/>
              <a:t>výměšky živých </a:t>
            </a:r>
            <a:r>
              <a:rPr lang="cs-CZ" sz="1200" i="1" dirty="0"/>
              <a:t>organismů atd.)</a:t>
            </a:r>
          </a:p>
          <a:p>
            <a:pPr algn="just"/>
            <a:r>
              <a:rPr lang="cs-CZ" sz="1800" dirty="0"/>
              <a:t> </a:t>
            </a:r>
            <a:r>
              <a:rPr lang="cs-CZ" sz="1800" b="1" dirty="0"/>
              <a:t>Psychologická nebezpečí. </a:t>
            </a:r>
            <a:r>
              <a:rPr lang="cs-CZ" sz="1200" i="1" dirty="0"/>
              <a:t>(Podvědomý strach, panika, vnímaný strach</a:t>
            </a:r>
            <a:r>
              <a:rPr lang="cs-CZ" sz="1200" i="1" dirty="0" smtClean="0"/>
              <a:t>, ovlivnění </a:t>
            </a:r>
            <a:r>
              <a:rPr lang="cs-CZ" sz="1200" i="1" dirty="0"/>
              <a:t>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8271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endParaRPr lang="cs-CZ" sz="1800" b="1" dirty="0" smtClean="0"/>
          </a:p>
          <a:p>
            <a:pPr algn="just"/>
            <a:r>
              <a:rPr lang="cs-CZ" sz="1800" b="1" dirty="0" smtClean="0"/>
              <a:t>Klimatická </a:t>
            </a:r>
            <a:r>
              <a:rPr lang="cs-CZ" sz="1800" b="1" dirty="0"/>
              <a:t>nebezpečí. </a:t>
            </a:r>
            <a:r>
              <a:rPr lang="cs-CZ" sz="1200" i="1" dirty="0"/>
              <a:t>(Krátkodobé povětrnostní jevy, dlouhodobá </a:t>
            </a:r>
            <a:r>
              <a:rPr lang="cs-CZ" sz="1200" i="1" dirty="0" smtClean="0"/>
              <a:t>kolísání povětrnostních </a:t>
            </a:r>
            <a:r>
              <a:rPr lang="cs-CZ" sz="1200" i="1" dirty="0"/>
              <a:t>podmínek, změny klimatu atd.)</a:t>
            </a:r>
          </a:p>
          <a:p>
            <a:pPr algn="just"/>
            <a:r>
              <a:rPr lang="cs-CZ" sz="1800" dirty="0"/>
              <a:t> </a:t>
            </a:r>
            <a:r>
              <a:rPr lang="cs-CZ" sz="1800" b="1" dirty="0"/>
              <a:t>Geologická nebezpečí </a:t>
            </a:r>
            <a:r>
              <a:rPr lang="cs-CZ" sz="1200" i="1" dirty="0"/>
              <a:t>(Seizmicita, svahové sesuvy, sedání zemin, podzemní vody</a:t>
            </a:r>
            <a:r>
              <a:rPr lang="cs-CZ" sz="1200" i="1" dirty="0" smtClean="0"/>
              <a:t>, poddolování </a:t>
            </a:r>
            <a:r>
              <a:rPr lang="cs-CZ" sz="1200" i="1" dirty="0"/>
              <a:t>atd.)</a:t>
            </a:r>
          </a:p>
          <a:p>
            <a:pPr algn="just"/>
            <a:r>
              <a:rPr lang="cs-CZ" sz="1800" dirty="0"/>
              <a:t> </a:t>
            </a:r>
            <a:r>
              <a:rPr lang="cs-CZ" sz="1800" b="1" dirty="0"/>
              <a:t>Ekologická nebezpečí. </a:t>
            </a:r>
            <a:r>
              <a:rPr lang="cs-CZ" sz="1200" i="1" dirty="0"/>
              <a:t>(Kyselý déšť, biologická poškození, elektrické výboje</a:t>
            </a:r>
            <a:r>
              <a:rPr lang="cs-CZ" sz="1200" i="1" dirty="0" smtClean="0"/>
              <a:t>, meteority </a:t>
            </a:r>
            <a:r>
              <a:rPr lang="cs-CZ" sz="1200" i="1" dirty="0"/>
              <a:t>atd.)</a:t>
            </a:r>
          </a:p>
          <a:p>
            <a:pPr algn="just"/>
            <a:r>
              <a:rPr lang="cs-CZ" sz="1800" dirty="0"/>
              <a:t> </a:t>
            </a:r>
            <a:r>
              <a:rPr lang="cs-CZ" sz="1800" b="1" dirty="0"/>
              <a:t>Fyziologická nebezpečí. </a:t>
            </a:r>
            <a:r>
              <a:rPr lang="cs-CZ" sz="1200" i="1" dirty="0"/>
              <a:t>(Epidemie, pandemie, zdravotní stav lidí a zvířat, </a:t>
            </a:r>
            <a:r>
              <a:rPr lang="cs-CZ" sz="1200" i="1" dirty="0" smtClean="0"/>
              <a:t>výměšky živých </a:t>
            </a:r>
            <a:r>
              <a:rPr lang="cs-CZ" sz="1200" i="1" dirty="0"/>
              <a:t>organismů atd.)</a:t>
            </a:r>
          </a:p>
          <a:p>
            <a:pPr algn="just"/>
            <a:r>
              <a:rPr lang="cs-CZ" sz="1800" dirty="0"/>
              <a:t> </a:t>
            </a:r>
            <a:r>
              <a:rPr lang="cs-CZ" sz="1800" b="1" dirty="0"/>
              <a:t>Psychologická nebezpečí. </a:t>
            </a:r>
            <a:r>
              <a:rPr lang="cs-CZ" sz="1200" i="1" dirty="0"/>
              <a:t>(Podvědomý strach, panika, vnímaný strach</a:t>
            </a:r>
            <a:r>
              <a:rPr lang="cs-CZ" sz="1200" i="1" dirty="0" smtClean="0"/>
              <a:t>, ovlivnění </a:t>
            </a:r>
            <a:r>
              <a:rPr lang="cs-CZ" sz="1200" i="1" dirty="0"/>
              <a:t>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0099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marL="0" indent="0" algn="just">
              <a:buNone/>
            </a:pPr>
            <a:r>
              <a:rPr lang="cs-CZ" sz="1800" dirty="0" smtClean="0"/>
              <a:t>Dále je možné seřadit rizika podle </a:t>
            </a:r>
            <a:r>
              <a:rPr lang="cs-CZ" sz="1800" dirty="0"/>
              <a:t>obecné klasifikace do skupin a označit je jako </a:t>
            </a:r>
            <a:r>
              <a:rPr lang="cs-CZ" sz="1800" b="1" dirty="0"/>
              <a:t>kritická</a:t>
            </a:r>
            <a:r>
              <a:rPr lang="cs-CZ" sz="1800" dirty="0"/>
              <a:t>, </a:t>
            </a:r>
            <a:r>
              <a:rPr lang="cs-CZ" sz="1800" b="1" dirty="0"/>
              <a:t>důležitá </a:t>
            </a:r>
            <a:r>
              <a:rPr lang="cs-CZ" sz="1800" dirty="0"/>
              <a:t>a </a:t>
            </a:r>
            <a:r>
              <a:rPr lang="cs-CZ" sz="1800" b="1" dirty="0" smtClean="0"/>
              <a:t>méně důležitá (běžná)</a:t>
            </a:r>
            <a:r>
              <a:rPr lang="cs-CZ" sz="1800" dirty="0" smtClean="0"/>
              <a:t>.</a:t>
            </a:r>
            <a:endParaRPr lang="cs-CZ" sz="1800" dirty="0"/>
          </a:p>
          <a:p>
            <a:pPr algn="just"/>
            <a:r>
              <a:rPr lang="cs-CZ" sz="1800" b="1" dirty="0" smtClean="0"/>
              <a:t>kritické </a:t>
            </a:r>
            <a:r>
              <a:rPr lang="cs-CZ" sz="1800" b="1" dirty="0"/>
              <a:t>riziko </a:t>
            </a:r>
            <a:r>
              <a:rPr lang="cs-CZ" sz="1800" dirty="0"/>
              <a:t>– veškerá ohrožení, jehož potenciální ztráty jsou takového řádu</a:t>
            </a:r>
            <a:r>
              <a:rPr lang="cs-CZ" sz="1800" dirty="0" smtClean="0"/>
              <a:t>, že </a:t>
            </a:r>
            <a:r>
              <a:rPr lang="cs-CZ" sz="1800" dirty="0"/>
              <a:t>vyústí v bankrot firmy </a:t>
            </a:r>
            <a:r>
              <a:rPr lang="cs-CZ" sz="1800" i="1" dirty="0"/>
              <a:t>(válečný konflikt, změna legislativy</a:t>
            </a:r>
            <a:r>
              <a:rPr lang="cs-CZ" sz="1800" i="1" dirty="0" smtClean="0"/>
              <a:t>)</a:t>
            </a:r>
            <a:r>
              <a:rPr lang="cs-CZ" sz="1800" dirty="0"/>
              <a:t>;</a:t>
            </a:r>
          </a:p>
          <a:p>
            <a:pPr algn="just"/>
            <a:r>
              <a:rPr lang="cs-CZ" sz="1800" b="1" dirty="0" smtClean="0"/>
              <a:t>důležité </a:t>
            </a:r>
            <a:r>
              <a:rPr lang="cs-CZ" sz="1800" b="1" dirty="0"/>
              <a:t>riziko </a:t>
            </a:r>
            <a:r>
              <a:rPr lang="cs-CZ" sz="1800" dirty="0"/>
              <a:t>– ohrožení, jehož potenciální ztráty nevyústí v bankrot, </a:t>
            </a:r>
            <a:r>
              <a:rPr lang="cs-CZ" sz="1800" dirty="0" smtClean="0"/>
              <a:t>avšak další </a:t>
            </a:r>
            <a:r>
              <a:rPr lang="cs-CZ" sz="1800" dirty="0"/>
              <a:t>provoz bude vyžadovat, aby si firma půjčila finanční prostředky </a:t>
            </a:r>
            <a:r>
              <a:rPr lang="cs-CZ" sz="1800" i="1" dirty="0"/>
              <a:t>(</a:t>
            </a:r>
            <a:r>
              <a:rPr lang="cs-CZ" sz="1800" i="1" dirty="0" smtClean="0"/>
              <a:t>živelní pohroma</a:t>
            </a:r>
            <a:r>
              <a:rPr lang="cs-CZ" sz="1800" i="1" dirty="0"/>
              <a:t>, zpronevěra, pád finančních trhů</a:t>
            </a:r>
            <a:r>
              <a:rPr lang="cs-CZ" sz="1800" i="1" dirty="0" smtClean="0"/>
              <a:t>)</a:t>
            </a:r>
            <a:r>
              <a:rPr lang="cs-CZ" sz="1800" dirty="0"/>
              <a:t>;</a:t>
            </a:r>
          </a:p>
          <a:p>
            <a:pPr algn="just"/>
            <a:r>
              <a:rPr lang="cs-CZ" sz="1800" b="1" dirty="0" smtClean="0"/>
              <a:t>běžné </a:t>
            </a:r>
            <a:r>
              <a:rPr lang="cs-CZ" sz="1800" b="1" dirty="0"/>
              <a:t>riziko </a:t>
            </a:r>
            <a:r>
              <a:rPr lang="cs-CZ" sz="1800" dirty="0"/>
              <a:t>– ohrožení, jehož potenciální ztráty mohou být </a:t>
            </a:r>
            <a:r>
              <a:rPr lang="cs-CZ" sz="1800" dirty="0" smtClean="0"/>
              <a:t>pokryty stávajícími </a:t>
            </a:r>
            <a:r>
              <a:rPr lang="cs-CZ" sz="1800" dirty="0"/>
              <a:t>aktivy firmy nebo běžným příjmem, aniž by došlo k </a:t>
            </a:r>
            <a:r>
              <a:rPr lang="cs-CZ" sz="1800" dirty="0" smtClean="0"/>
              <a:t>nepatřičnému finančnímu </a:t>
            </a:r>
            <a:r>
              <a:rPr lang="cs-CZ" sz="1800" dirty="0"/>
              <a:t>tlaku </a:t>
            </a:r>
            <a:r>
              <a:rPr lang="cs-CZ" sz="1800" i="1" dirty="0"/>
              <a:t>(stávka zaměstnanců, úder blesku, zkrat)</a:t>
            </a:r>
            <a:r>
              <a:rPr lang="cs-CZ" sz="1800" dirty="0"/>
              <a:t>.</a:t>
            </a:r>
            <a:endParaRPr lang="cs-CZ" sz="18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1701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583" y="431730"/>
            <a:ext cx="3600400" cy="4245755"/>
          </a:xfrm>
          <a:prstGeom prst="rect">
            <a:avLst/>
          </a:prstGeom>
        </p:spPr>
      </p:pic>
    </p:spTree>
    <p:extLst>
      <p:ext uri="{BB962C8B-B14F-4D97-AF65-F5344CB8AC3E}">
        <p14:creationId xmlns:p14="http://schemas.microsoft.com/office/powerpoint/2010/main" val="3579354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7574"/>
            <a:ext cx="5684799" cy="3374948"/>
          </a:xfrm>
          <a:prstGeom prst="rect">
            <a:avLst/>
          </a:prstGeom>
        </p:spPr>
      </p:pic>
    </p:spTree>
    <p:extLst>
      <p:ext uri="{BB962C8B-B14F-4D97-AF65-F5344CB8AC3E}">
        <p14:creationId xmlns:p14="http://schemas.microsoft.com/office/powerpoint/2010/main" val="29842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marL="0" indent="0" algn="just">
              <a:buNone/>
            </a:pPr>
            <a:endParaRPr lang="cs-CZ" sz="1800" b="1" dirty="0" smtClean="0"/>
          </a:p>
          <a:p>
            <a:pPr algn="just"/>
            <a:r>
              <a:rPr lang="cs-CZ" sz="1800" dirty="0"/>
              <a:t>Analýza rizik je obvykle chápána jako proces definování hrozeb</a:t>
            </a:r>
            <a:r>
              <a:rPr lang="cs-CZ" sz="1800" dirty="0" smtClean="0"/>
              <a:t>, pravděpodobnosti </a:t>
            </a:r>
            <a:r>
              <a:rPr lang="cs-CZ" sz="1800" dirty="0"/>
              <a:t>jejich uskutečnění a vlastního dopadu realizace rizika</a:t>
            </a:r>
            <a:r>
              <a:rPr lang="cs-CZ" sz="1800" dirty="0" smtClean="0"/>
              <a:t>, tedy </a:t>
            </a:r>
            <a:r>
              <a:rPr lang="cs-CZ" sz="1800" dirty="0"/>
              <a:t>stanovení rizik a jejich závažnosti</a:t>
            </a:r>
            <a:r>
              <a:rPr lang="cs-CZ" sz="1800" dirty="0" smtClean="0"/>
              <a:t>.</a:t>
            </a:r>
          </a:p>
          <a:p>
            <a:pPr algn="just"/>
            <a:r>
              <a:rPr lang="cs-CZ" sz="1800" dirty="0"/>
              <a:t>Riziko většinou neexistuje izolovaně, ale obvykle se jedná o určité kombinace rizik</a:t>
            </a:r>
            <a:r>
              <a:rPr lang="cs-CZ" sz="1800" dirty="0" smtClean="0"/>
              <a:t>, které </a:t>
            </a:r>
            <a:r>
              <a:rPr lang="cs-CZ" sz="1800" dirty="0"/>
              <a:t>mohou ve svém dopadu představovat hrozbu pro podnik. </a:t>
            </a:r>
            <a:endParaRPr lang="cs-CZ" sz="1800" dirty="0" smtClean="0"/>
          </a:p>
          <a:p>
            <a:pPr algn="just"/>
            <a:r>
              <a:rPr lang="cs-CZ" sz="1800" dirty="0" smtClean="0"/>
              <a:t>Vzhledem k </a:t>
            </a:r>
            <a:r>
              <a:rPr lang="cs-CZ" sz="1800" dirty="0"/>
              <a:t>množství rizik je třeba určit priority z pohledu dopadu a </a:t>
            </a:r>
            <a:r>
              <a:rPr lang="cs-CZ" sz="1800" b="1" dirty="0"/>
              <a:t>pravděpodobnosti </a:t>
            </a:r>
            <a:r>
              <a:rPr lang="cs-CZ" sz="1800" b="1" dirty="0" smtClean="0"/>
              <a:t>jejich výskytu </a:t>
            </a:r>
            <a:r>
              <a:rPr lang="cs-CZ" sz="1800" dirty="0"/>
              <a:t>a zaměřit se na klíčové rizikové oblasti</a:t>
            </a:r>
            <a:r>
              <a:rPr lang="cs-CZ" sz="1800" dirty="0" smtClean="0"/>
              <a:t>.</a:t>
            </a:r>
          </a:p>
          <a:p>
            <a:pPr algn="just"/>
            <a:r>
              <a:rPr lang="cs-CZ" sz="1800" dirty="0" smtClean="0"/>
              <a:t>Lze říci, </a:t>
            </a:r>
            <a:r>
              <a:rPr lang="cs-CZ" sz="1800" dirty="0"/>
              <a:t>že riziko je v určitých situacích větší než v situacích jiných. </a:t>
            </a:r>
            <a:r>
              <a:rPr lang="cs-CZ" sz="1800" dirty="0" smtClean="0"/>
              <a:t>Výše rizika </a:t>
            </a:r>
            <a:r>
              <a:rPr lang="cs-CZ" sz="1800" dirty="0"/>
              <a:t>vyplývá z hodnoty dotčeného majetku, osob, procesů, úrovně hrozby </a:t>
            </a:r>
            <a:r>
              <a:rPr lang="cs-CZ" sz="1800" dirty="0" smtClean="0"/>
              <a:t>a zranitelnosti</a:t>
            </a:r>
            <a:r>
              <a:rPr lang="cs-CZ" sz="1800" dirty="0"/>
              <a:t>.</a:t>
            </a:r>
            <a:endParaRPr lang="cs-CZ" sz="1800" dirty="0" smtClean="0"/>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42749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dirty="0" smtClean="0"/>
              <a:t>Při </a:t>
            </a:r>
            <a:r>
              <a:rPr lang="cs-CZ" sz="1800" dirty="0"/>
              <a:t>analýze rizik se pracuje s veličinami, které nelze v mnoha případech přesně </a:t>
            </a:r>
            <a:r>
              <a:rPr lang="cs-CZ" sz="1800" dirty="0" smtClean="0"/>
              <a:t>změřit a </a:t>
            </a:r>
            <a:r>
              <a:rPr lang="cs-CZ" sz="1800" dirty="0"/>
              <a:t>určení jejich velikosti mnohdy spočívá na kvalifikovaném odhadu specialisty</a:t>
            </a:r>
            <a:r>
              <a:rPr lang="cs-CZ" sz="1800" dirty="0" smtClean="0"/>
              <a:t>, </a:t>
            </a:r>
            <a:r>
              <a:rPr lang="cs-CZ" sz="1800" dirty="0"/>
              <a:t>vyjadřujícího se jen na základě svých zkušeností </a:t>
            </a:r>
            <a:r>
              <a:rPr lang="cs-CZ" sz="1800" i="1" dirty="0"/>
              <a:t>(obvykle výrazy typu „malý“, „střední</a:t>
            </a:r>
            <a:r>
              <a:rPr lang="cs-CZ" sz="1800" i="1" dirty="0" smtClean="0"/>
              <a:t>“, „</a:t>
            </a:r>
            <a:r>
              <a:rPr lang="cs-CZ" sz="1800" i="1" dirty="0"/>
              <a:t>velký“ nebo stupnice 1 až 10)</a:t>
            </a:r>
            <a:r>
              <a:rPr lang="cs-CZ" sz="1800" dirty="0"/>
              <a:t>.</a:t>
            </a:r>
          </a:p>
          <a:p>
            <a:pPr algn="just"/>
            <a:r>
              <a:rPr lang="cs-CZ" sz="1800" dirty="0"/>
              <a:t>V případě </a:t>
            </a:r>
            <a:r>
              <a:rPr lang="cs-CZ" sz="1800" b="1" dirty="0"/>
              <a:t>jednotlivce </a:t>
            </a:r>
            <a:r>
              <a:rPr lang="cs-CZ" sz="1800" dirty="0"/>
              <a:t>měříme riziko podle </a:t>
            </a:r>
            <a:r>
              <a:rPr lang="cs-CZ" sz="1800" b="1"/>
              <a:t>pravděpodobnosti </a:t>
            </a:r>
            <a:r>
              <a:rPr lang="cs-CZ" sz="1800" b="1" smtClean="0"/>
              <a:t>nepříznivé odchylky </a:t>
            </a:r>
            <a:r>
              <a:rPr lang="cs-CZ" sz="1800" b="1" dirty="0"/>
              <a:t>od výsledku</a:t>
            </a:r>
            <a:r>
              <a:rPr lang="cs-CZ" sz="1800" dirty="0"/>
              <a:t>, v nějž doufáme</a:t>
            </a:r>
            <a:r>
              <a:rPr lang="cs-CZ" sz="1800" b="1" dirty="0" smtClean="0"/>
              <a:t>. </a:t>
            </a:r>
          </a:p>
          <a:p>
            <a:pPr algn="just"/>
            <a:r>
              <a:rPr lang="cs-CZ" sz="1800" dirty="0" smtClean="0"/>
              <a:t>V </a:t>
            </a:r>
            <a:r>
              <a:rPr lang="cs-CZ" sz="1800" dirty="0"/>
              <a:t>případě </a:t>
            </a:r>
            <a:r>
              <a:rPr lang="cs-CZ" sz="1800" b="1" dirty="0"/>
              <a:t>velkého počtu jednotek </a:t>
            </a:r>
            <a:r>
              <a:rPr lang="cs-CZ" sz="1800" dirty="0"/>
              <a:t>vystavených riziku lze provést </a:t>
            </a:r>
            <a:r>
              <a:rPr lang="cs-CZ" sz="1800" dirty="0" smtClean="0"/>
              <a:t>odhady ohledně </a:t>
            </a:r>
            <a:r>
              <a:rPr lang="cs-CZ" sz="1800" b="1" dirty="0"/>
              <a:t>pravděpodobnosti výskytu daného počtu ztrát. </a:t>
            </a:r>
            <a:endParaRPr lang="cs-CZ" sz="1800" b="1" dirty="0" smtClean="0"/>
          </a:p>
          <a:p>
            <a:pPr algn="just"/>
            <a:r>
              <a:rPr lang="cs-CZ" sz="1800" dirty="0" smtClean="0"/>
              <a:t>Na </a:t>
            </a:r>
            <a:r>
              <a:rPr lang="cs-CZ" sz="1800" dirty="0"/>
              <a:t>základě </a:t>
            </a:r>
            <a:r>
              <a:rPr lang="cs-CZ" sz="1800" dirty="0" smtClean="0"/>
              <a:t>těchto odhadů </a:t>
            </a:r>
            <a:r>
              <a:rPr lang="cs-CZ" sz="1800" dirty="0"/>
              <a:t>je možné formulovat prognózu. Očekáváním zde je, že se </a:t>
            </a:r>
            <a:r>
              <a:rPr lang="cs-CZ" sz="1800" dirty="0" smtClean="0"/>
              <a:t>vyskytne předvídané </a:t>
            </a:r>
            <a:r>
              <a:rPr lang="cs-CZ" sz="1800" dirty="0"/>
              <a:t>množství ztrát.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9254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96" y="915566"/>
            <a:ext cx="4920208" cy="3690156"/>
          </a:xfrm>
          <a:prstGeom prst="rect">
            <a:avLst/>
          </a:prstGeom>
        </p:spPr>
      </p:pic>
    </p:spTree>
    <p:extLst>
      <p:ext uri="{BB962C8B-B14F-4D97-AF65-F5344CB8AC3E}">
        <p14:creationId xmlns:p14="http://schemas.microsoft.com/office/powerpoint/2010/main" val="816928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marL="0" indent="0" algn="just">
              <a:buNone/>
            </a:pPr>
            <a:r>
              <a:rPr lang="cs-CZ" sz="1800" dirty="0"/>
              <a:t>V praxi se prosazují zejména </a:t>
            </a:r>
            <a:r>
              <a:rPr lang="cs-CZ" sz="1800" b="1" dirty="0"/>
              <a:t>dva základní přístupy k analýze rizik</a:t>
            </a:r>
            <a:r>
              <a:rPr lang="cs-CZ" sz="1800" dirty="0" smtClean="0"/>
              <a:t>:</a:t>
            </a:r>
          </a:p>
          <a:p>
            <a:pPr algn="just"/>
            <a:r>
              <a:rPr lang="cs-CZ" sz="1800" b="1" dirty="0"/>
              <a:t>Kvalitativní metody </a:t>
            </a:r>
            <a:r>
              <a:rPr lang="cs-CZ" sz="1800" dirty="0"/>
              <a:t>se vyznačují tím, že rizika jsou vyjádřena v určitém </a:t>
            </a:r>
            <a:r>
              <a:rPr lang="cs-CZ" sz="1800" dirty="0" smtClean="0"/>
              <a:t>rozsahu </a:t>
            </a:r>
            <a:r>
              <a:rPr lang="cs-CZ" sz="1800" i="1" dirty="0" smtClean="0"/>
              <a:t>(</a:t>
            </a:r>
            <a:r>
              <a:rPr lang="cs-CZ" sz="1800" i="1" dirty="0"/>
              <a:t>například jsou obodována &lt;1 až 10&gt;, nebo určena pravděpodobností &lt;0;1&gt; či slovně &lt;malé</a:t>
            </a:r>
            <a:r>
              <a:rPr lang="cs-CZ" sz="1800" i="1" dirty="0" smtClean="0"/>
              <a:t>, střední</a:t>
            </a:r>
            <a:r>
              <a:rPr lang="cs-CZ" sz="1800" i="1" dirty="0"/>
              <a:t>, velké&gt;).</a:t>
            </a:r>
          </a:p>
          <a:p>
            <a:pPr algn="just"/>
            <a:r>
              <a:rPr lang="cs-CZ" sz="1800" dirty="0"/>
              <a:t>Kvalitativní metody jsou jednodušší a rychlejší, ale více subjektivní. Obvykle </a:t>
            </a:r>
            <a:r>
              <a:rPr lang="cs-CZ" sz="1800" dirty="0" smtClean="0"/>
              <a:t>přináší problémy </a:t>
            </a:r>
            <a:r>
              <a:rPr lang="cs-CZ" sz="1800" dirty="0"/>
              <a:t>v oblasti zvládání rizik, při posuzování přijatelnosti finančních </a:t>
            </a:r>
            <a:r>
              <a:rPr lang="cs-CZ" sz="1800" dirty="0" smtClean="0"/>
              <a:t>nákladů nutných </a:t>
            </a:r>
            <a:r>
              <a:rPr lang="cs-CZ" sz="1800" dirty="0"/>
              <a:t>k eliminaci hrozby, která může být kvalitativní metodou </a:t>
            </a:r>
            <a:r>
              <a:rPr lang="cs-CZ" sz="1800" dirty="0" smtClean="0"/>
              <a:t>charakterizována třeba </a:t>
            </a:r>
            <a:r>
              <a:rPr lang="cs-CZ" sz="1800" dirty="0"/>
              <a:t>jako „velká až kritická“. </a:t>
            </a:r>
            <a:endParaRPr lang="cs-CZ" sz="1800" dirty="0" smtClean="0"/>
          </a:p>
          <a:p>
            <a:pPr algn="just"/>
            <a:r>
              <a:rPr lang="cs-CZ" sz="1800" dirty="0" smtClean="0"/>
              <a:t>Tím</a:t>
            </a:r>
            <a:r>
              <a:rPr lang="cs-CZ" sz="1800" dirty="0"/>
              <a:t>, že chybí jednoznačné finanční vyjádření, </a:t>
            </a:r>
            <a:r>
              <a:rPr lang="cs-CZ" sz="1800" dirty="0" smtClean="0"/>
              <a:t>se kontrola </a:t>
            </a:r>
            <a:r>
              <a:rPr lang="cs-CZ" sz="1800" dirty="0"/>
              <a:t>efektivnosti nákladů znesnadňuje.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1546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Kvalitativní 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089" b="13732"/>
          <a:stretch/>
        </p:blipFill>
        <p:spPr>
          <a:xfrm>
            <a:off x="1143000" y="1131590"/>
            <a:ext cx="6818688" cy="3384376"/>
          </a:xfrm>
          <a:prstGeom prst="rect">
            <a:avLst/>
          </a:prstGeom>
        </p:spPr>
      </p:pic>
    </p:spTree>
    <p:extLst>
      <p:ext uri="{BB962C8B-B14F-4D97-AF65-F5344CB8AC3E}">
        <p14:creationId xmlns:p14="http://schemas.microsoft.com/office/powerpoint/2010/main" val="1898252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pt-BR" sz="1750" b="1" dirty="0"/>
              <a:t>Kvantitativní metody </a:t>
            </a:r>
            <a:r>
              <a:rPr lang="pt-BR" sz="1750" dirty="0"/>
              <a:t>jsou založeny na matematickém výpočtu rizika a </a:t>
            </a:r>
            <a:r>
              <a:rPr lang="pt-BR" sz="1750" dirty="0" smtClean="0"/>
              <a:t>frekvence</a:t>
            </a:r>
            <a:r>
              <a:rPr lang="cs-CZ" sz="1750" dirty="0" smtClean="0"/>
              <a:t> </a:t>
            </a:r>
            <a:r>
              <a:rPr lang="pl-PL" sz="1750" dirty="0" smtClean="0"/>
              <a:t>výskytu </a:t>
            </a:r>
            <a:r>
              <a:rPr lang="pl-PL" sz="1750" dirty="0"/>
              <a:t>hrozby a jejího dopadu</a:t>
            </a:r>
            <a:r>
              <a:rPr lang="pl-PL" sz="1750" dirty="0" smtClean="0"/>
              <a:t>.</a:t>
            </a:r>
          </a:p>
          <a:p>
            <a:pPr algn="just"/>
            <a:r>
              <a:rPr lang="cs-CZ" sz="1750" dirty="0"/>
              <a:t>Vyjadřují dopad obvykle ve finančních termínech jako tisíce Kč. Nejčastěji </a:t>
            </a:r>
            <a:r>
              <a:rPr lang="cs-CZ" sz="1750" dirty="0" smtClean="0"/>
              <a:t>je vyjádřeno </a:t>
            </a:r>
            <a:r>
              <a:rPr lang="cs-CZ" sz="1750" dirty="0"/>
              <a:t>riziko ve formě </a:t>
            </a:r>
            <a:r>
              <a:rPr lang="cs-CZ" sz="1750" b="1" dirty="0"/>
              <a:t>roční předpokládané ztráty</a:t>
            </a:r>
            <a:r>
              <a:rPr lang="cs-CZ" sz="1750" dirty="0"/>
              <a:t>, která je vyjádřena </a:t>
            </a:r>
            <a:r>
              <a:rPr lang="cs-CZ" sz="1750" dirty="0" smtClean="0"/>
              <a:t>finanční částkou</a:t>
            </a:r>
            <a:r>
              <a:rPr lang="cs-CZ" sz="1750" dirty="0"/>
              <a:t>. </a:t>
            </a:r>
            <a:endParaRPr lang="cs-CZ" sz="1750" dirty="0" smtClean="0"/>
          </a:p>
          <a:p>
            <a:pPr algn="just"/>
            <a:r>
              <a:rPr lang="cs-CZ" sz="1750" dirty="0" smtClean="0"/>
              <a:t>Kvantitativní </a:t>
            </a:r>
            <a:r>
              <a:rPr lang="cs-CZ" sz="1750" dirty="0"/>
              <a:t>metody jsou přesnější; jejich provedení sice vyžaduje více </a:t>
            </a:r>
            <a:r>
              <a:rPr lang="cs-CZ" sz="1750" dirty="0" smtClean="0"/>
              <a:t>času a </a:t>
            </a:r>
            <a:r>
              <a:rPr lang="cs-CZ" sz="1750" dirty="0"/>
              <a:t>úsilí, poskytují však vyjádření rizik, které je pro jejich zvládání výhodnější</a:t>
            </a:r>
            <a:r>
              <a:rPr lang="cs-CZ" sz="1750" dirty="0" smtClean="0"/>
              <a:t>.</a:t>
            </a:r>
          </a:p>
          <a:p>
            <a:pPr algn="just"/>
            <a:r>
              <a:rPr lang="cs-CZ" sz="1750" dirty="0"/>
              <a:t>Pro podporu provádění kvantitativní analýzy rizik se obvykle používají </a:t>
            </a:r>
            <a:r>
              <a:rPr lang="cs-CZ" sz="1750" b="1" dirty="0" smtClean="0"/>
              <a:t>speciální nástroje</a:t>
            </a:r>
            <a:r>
              <a:rPr lang="cs-CZ" sz="1750" dirty="0"/>
              <a:t>, obvykle v podobě programů, často disponující databází informací, </a:t>
            </a:r>
            <a:r>
              <a:rPr lang="cs-CZ" sz="1750" dirty="0" smtClean="0"/>
              <a:t>ve kterých </a:t>
            </a:r>
            <a:r>
              <a:rPr lang="cs-CZ" sz="1750" dirty="0"/>
              <a:t>je metodika a postup provádění analýzy rizik již zapracován. Těchto </a:t>
            </a:r>
            <a:r>
              <a:rPr lang="cs-CZ" sz="1750" dirty="0" smtClean="0"/>
              <a:t>nástrojů v </a:t>
            </a:r>
            <a:r>
              <a:rPr lang="cs-CZ" sz="1750" dirty="0"/>
              <a:t>současné době existuje řada.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4861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
        <p:nvSpPr>
          <p:cNvPr id="2" name="AutoShape 2" descr="Kvantitativní analýza riz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descr="C:\Users\zap0046\AppData\Local\Microsoft\Windows\INetCache\Content.MSO\69E77B59.tmp"/>
          <p:cNvPicPr/>
          <p:nvPr/>
        </p:nvPicPr>
        <p:blipFill>
          <a:blip r:embed="rId2">
            <a:extLst>
              <a:ext uri="{28A0092B-C50C-407E-A947-70E740481C1C}">
                <a14:useLocalDpi xmlns:a14="http://schemas.microsoft.com/office/drawing/2010/main" val="0"/>
              </a:ext>
            </a:extLst>
          </a:blip>
          <a:srcRect/>
          <a:stretch>
            <a:fillRect/>
          </a:stretch>
        </p:blipFill>
        <p:spPr bwMode="auto">
          <a:xfrm>
            <a:off x="2843808" y="771550"/>
            <a:ext cx="4536503" cy="3816424"/>
          </a:xfrm>
          <a:prstGeom prst="rect">
            <a:avLst/>
          </a:prstGeom>
          <a:noFill/>
          <a:ln>
            <a:noFill/>
          </a:ln>
        </p:spPr>
      </p:pic>
    </p:spTree>
    <p:extLst>
      <p:ext uri="{BB962C8B-B14F-4D97-AF65-F5344CB8AC3E}">
        <p14:creationId xmlns:p14="http://schemas.microsoft.com/office/powerpoint/2010/main" val="1738711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b="1" dirty="0" err="1" smtClean="0"/>
              <a:t>Semikvantitativní</a:t>
            </a:r>
            <a:r>
              <a:rPr lang="cs-CZ" sz="1800" dirty="0" smtClean="0"/>
              <a:t> hodnocení </a:t>
            </a:r>
            <a:r>
              <a:rPr lang="cs-CZ" sz="1800" dirty="0"/>
              <a:t>používá kvalitativně popsané stupnice, které mají přiděleny číselné hodnoty, jejichž kombinací se určí míra rizika. Slouží jako východisko k bezpečnostním opatřením v provozu (např. bodová metoda</a:t>
            </a:r>
            <a:r>
              <a:rPr lang="cs-CZ" sz="1800" dirty="0" smtClean="0"/>
              <a:t>).</a:t>
            </a:r>
          </a:p>
          <a:p>
            <a:pPr algn="just"/>
            <a:endParaRPr lang="cs-CZ" sz="1800" dirty="0"/>
          </a:p>
          <a:p>
            <a:pPr algn="just"/>
            <a:r>
              <a:rPr lang="cs-CZ" sz="1800" dirty="0"/>
              <a:t>Výsledkem analýzy rizika je stanovení míry jednotlivých rizik, reprezentovaných </a:t>
            </a:r>
            <a:r>
              <a:rPr lang="cs-CZ" sz="1800" b="1" dirty="0"/>
              <a:t>kombinací (součinem) závažnosti následků (N) a jeho pravděpodobnosti (P)</a:t>
            </a:r>
            <a:r>
              <a:rPr lang="cs-CZ" sz="1800" dirty="0"/>
              <a:t>.</a:t>
            </a:r>
            <a:endParaRPr lang="cs-CZ" sz="17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1036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
        <p:nvSpPr>
          <p:cNvPr id="4" name="AutoShape 2" descr="Snímek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descr="C:\Users\zap0046\AppData\Local\Microsoft\Windows\INetCache\Content.MSO\2F97C6D3.tmp"/>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71600" y="1203599"/>
            <a:ext cx="6660740" cy="3227664"/>
          </a:xfrm>
          <a:prstGeom prst="rect">
            <a:avLst/>
          </a:prstGeom>
          <a:noFill/>
          <a:ln>
            <a:noFill/>
          </a:ln>
        </p:spPr>
      </p:pic>
    </p:spTree>
    <p:extLst>
      <p:ext uri="{BB962C8B-B14F-4D97-AF65-F5344CB8AC3E}">
        <p14:creationId xmlns:p14="http://schemas.microsoft.com/office/powerpoint/2010/main" val="824744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pt-BR" sz="1800" b="1" dirty="0"/>
              <a:t>A. metoda se dvěma parametry</a:t>
            </a:r>
          </a:p>
          <a:p>
            <a:pPr marL="0" indent="0" algn="just">
              <a:buNone/>
            </a:pPr>
            <a:r>
              <a:rPr lang="cs-CZ" sz="1800" dirty="0"/>
              <a:t>1. vyhodnocení pravděpodobnosti incidentu a jeho dopadu (pouze 2</a:t>
            </a:r>
          </a:p>
          <a:p>
            <a:pPr marL="0" indent="0" algn="just">
              <a:buNone/>
            </a:pPr>
            <a:r>
              <a:rPr lang="cs-CZ" sz="1800" dirty="0"/>
              <a:t>parametry </a:t>
            </a:r>
            <a:r>
              <a:rPr lang="cs-CZ" sz="1800" b="1" dirty="0"/>
              <a:t>PI </a:t>
            </a:r>
            <a:r>
              <a:rPr lang="cs-CZ" sz="1800" dirty="0"/>
              <a:t>– pravděpodobnost incidentu a </a:t>
            </a:r>
            <a:r>
              <a:rPr lang="cs-CZ" sz="1800" b="1" dirty="0"/>
              <a:t>D </a:t>
            </a:r>
            <a:r>
              <a:rPr lang="cs-CZ" sz="1800" dirty="0"/>
              <a:t>– dopad)</a:t>
            </a:r>
          </a:p>
          <a:p>
            <a:pPr marL="0" indent="0" algn="just">
              <a:buNone/>
            </a:pPr>
            <a:r>
              <a:rPr lang="cs-CZ" sz="1800" dirty="0"/>
              <a:t>2. výpočet míry rizika </a:t>
            </a:r>
            <a:r>
              <a:rPr lang="cs-CZ" sz="1800" b="1" dirty="0"/>
              <a:t>R </a:t>
            </a:r>
            <a:r>
              <a:rPr lang="cs-CZ" sz="1800" dirty="0"/>
              <a:t>podle vztahu R = PI x D</a:t>
            </a:r>
          </a:p>
          <a:p>
            <a:pPr marL="0" indent="0" algn="just">
              <a:buNone/>
            </a:pPr>
            <a:r>
              <a:rPr lang="cs-CZ" sz="1800" b="1" dirty="0"/>
              <a:t>P - Pravděpodobnost vzniku a existence rizika</a:t>
            </a:r>
          </a:p>
          <a:p>
            <a:pPr algn="just"/>
            <a:r>
              <a:rPr lang="cs-CZ" sz="1800" dirty="0"/>
              <a:t>1) Nahodilá</a:t>
            </a:r>
          </a:p>
          <a:p>
            <a:pPr algn="just"/>
            <a:r>
              <a:rPr lang="cs-CZ" sz="1800" dirty="0"/>
              <a:t>2) Nepravděpodobná</a:t>
            </a:r>
          </a:p>
          <a:p>
            <a:pPr algn="just"/>
            <a:r>
              <a:rPr lang="cs-CZ" sz="1800" dirty="0"/>
              <a:t>3) Pravděpodobná</a:t>
            </a:r>
          </a:p>
          <a:p>
            <a:pPr algn="just"/>
            <a:r>
              <a:rPr lang="cs-CZ" sz="1800" dirty="0"/>
              <a:t>4) Velmi pravděpodobná</a:t>
            </a:r>
          </a:p>
          <a:p>
            <a:pPr algn="just"/>
            <a:r>
              <a:rPr lang="cs-CZ" sz="1800" dirty="0"/>
              <a:t>5) Trvalá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141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smtClean="0"/>
              <a:t>Stav </a:t>
            </a:r>
            <a:r>
              <a:rPr lang="cs-CZ" sz="2000" b="1" i="1" dirty="0"/>
              <a:t>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cs-CZ" sz="1800" b="1" dirty="0"/>
              <a:t>B. metoda se třemi parametry</a:t>
            </a:r>
          </a:p>
          <a:p>
            <a:pPr marL="0" indent="0" algn="just">
              <a:buNone/>
            </a:pPr>
            <a:r>
              <a:rPr lang="cs-CZ" sz="1400" dirty="0"/>
              <a:t>1. vyhotovení matice </a:t>
            </a:r>
            <a:r>
              <a:rPr lang="cs-CZ" sz="1400" dirty="0" smtClean="0"/>
              <a:t>zranitelnosti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2. výpočet míry rizika </a:t>
            </a:r>
            <a:r>
              <a:rPr lang="cs-CZ" sz="1400" b="1" dirty="0"/>
              <a:t>R </a:t>
            </a:r>
            <a:r>
              <a:rPr lang="cs-CZ" sz="1400" dirty="0"/>
              <a:t>podle vztahu R = T x A x V, kde </a:t>
            </a:r>
            <a:r>
              <a:rPr lang="cs-CZ" sz="1400" b="1" dirty="0"/>
              <a:t>V </a:t>
            </a:r>
            <a:r>
              <a:rPr lang="cs-CZ" sz="1400" dirty="0"/>
              <a:t>je zranitelnost</a:t>
            </a:r>
          </a:p>
          <a:p>
            <a:pPr marL="0" indent="0" algn="just">
              <a:buNone/>
            </a:pPr>
            <a:r>
              <a:rPr lang="cs-CZ" sz="1400" dirty="0"/>
              <a:t>3. vyhotovení matice rizik z vypočtených </a:t>
            </a:r>
            <a:r>
              <a:rPr lang="cs-CZ" sz="1400" dirty="0" smtClean="0"/>
              <a:t>hodnot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4. stanovení hranic pro různé stupně rizika</a:t>
            </a:r>
          </a:p>
          <a:p>
            <a:pPr marL="0" indent="0" algn="just">
              <a:buNone/>
            </a:pPr>
            <a:r>
              <a:rPr lang="cs-CZ" sz="1400" b="1" dirty="0"/>
              <a:t>R - Míra rizika</a:t>
            </a:r>
          </a:p>
          <a:p>
            <a:pPr algn="just"/>
            <a:r>
              <a:rPr lang="cs-CZ" sz="1400" dirty="0"/>
              <a:t>1) 0 - 10: Bezvýznamné riziko</a:t>
            </a:r>
          </a:p>
          <a:p>
            <a:pPr algn="just"/>
            <a:r>
              <a:rPr lang="cs-CZ" sz="1400" dirty="0"/>
              <a:t>2) 11 - 20: Akceptovatelné riziko</a:t>
            </a:r>
          </a:p>
          <a:p>
            <a:pPr algn="just"/>
            <a:r>
              <a:rPr lang="cs-CZ" sz="1400" dirty="0"/>
              <a:t>3) 21 - 30: Mírné riziko</a:t>
            </a:r>
          </a:p>
          <a:p>
            <a:pPr algn="just"/>
            <a:r>
              <a:rPr lang="cs-CZ" sz="1400" dirty="0"/>
              <a:t>4) 31 - 60: Nežádoucí riziko</a:t>
            </a:r>
          </a:p>
          <a:p>
            <a:pPr algn="just"/>
            <a:r>
              <a:rPr lang="cs-CZ" sz="1400" dirty="0"/>
              <a:t>5) 61 - 120: Nepřijatelné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8614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75606"/>
            <a:ext cx="7260955" cy="3233394"/>
          </a:xfrm>
          <a:prstGeom prst="rect">
            <a:avLst/>
          </a:prstGeom>
        </p:spPr>
      </p:pic>
    </p:spTree>
    <p:extLst>
      <p:ext uri="{BB962C8B-B14F-4D97-AF65-F5344CB8AC3E}">
        <p14:creationId xmlns:p14="http://schemas.microsoft.com/office/powerpoint/2010/main" val="2979033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b="10190"/>
          <a:stretch/>
        </p:blipFill>
        <p:spPr>
          <a:xfrm>
            <a:off x="2483768" y="843558"/>
            <a:ext cx="4151104" cy="3809123"/>
          </a:xfrm>
          <a:prstGeom prst="rect">
            <a:avLst/>
          </a:prstGeom>
        </p:spPr>
      </p:pic>
    </p:spTree>
    <p:extLst>
      <p:ext uri="{BB962C8B-B14F-4D97-AF65-F5344CB8AC3E}">
        <p14:creationId xmlns:p14="http://schemas.microsoft.com/office/powerpoint/2010/main" val="401257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Ministerstvo vnitra</a:t>
            </a:r>
          </a:p>
          <a:p>
            <a:r>
              <a:rPr lang="cs-CZ" sz="1800" dirty="0" smtClean="0"/>
              <a:t>Výbor pro civilní národní plánování</a:t>
            </a:r>
          </a:p>
          <a:p>
            <a:r>
              <a:rPr lang="cs-CZ" sz="1800" dirty="0" smtClean="0"/>
              <a:t>Ústřední krizový štáb</a:t>
            </a:r>
          </a:p>
          <a:p>
            <a:r>
              <a:rPr lang="cs-CZ" sz="1800" dirty="0" smtClean="0"/>
              <a:t>Orgány kraje</a:t>
            </a:r>
          </a:p>
          <a:p>
            <a:r>
              <a:rPr lang="cs-CZ" sz="1800" dirty="0" smtClean="0"/>
              <a:t>Orgány obce</a:t>
            </a:r>
          </a:p>
          <a:p>
            <a:r>
              <a:rPr lang="cs-CZ" sz="1800" dirty="0" smtClean="0"/>
              <a:t>Krizové štáby krajů a obcí</a:t>
            </a:r>
          </a:p>
          <a:p>
            <a:pPr marL="0" indent="0">
              <a:buNone/>
            </a:pPr>
            <a:r>
              <a:rPr lang="cs-CZ" sz="1800" b="1" dirty="0" smtClean="0"/>
              <a:t>Výkonné prvky</a:t>
            </a:r>
          </a:p>
          <a:p>
            <a:pPr lvl="1">
              <a:buFont typeface="Arial" panose="020B0604020202020204" pitchFamily="34" charset="0"/>
              <a:buChar char="•"/>
            </a:pPr>
            <a:r>
              <a:rPr lang="cs-CZ" sz="1800" dirty="0" smtClean="0"/>
              <a:t>Ozbrojené síly ČR</a:t>
            </a:r>
          </a:p>
          <a:p>
            <a:pPr lvl="1">
              <a:buFont typeface="Arial" panose="020B0604020202020204" pitchFamily="34" charset="0"/>
              <a:buChar char="•"/>
            </a:pPr>
            <a:r>
              <a:rPr lang="cs-CZ" sz="1800" dirty="0" smtClean="0"/>
              <a:t>Ozbrojené bezpečnostní sbory (Policie ČR)</a:t>
            </a:r>
          </a:p>
          <a:p>
            <a:pPr lvl="1">
              <a:buFont typeface="Arial" panose="020B0604020202020204" pitchFamily="34" charset="0"/>
              <a:buChar char="•"/>
            </a:pPr>
            <a:r>
              <a:rPr lang="cs-CZ" sz="1800" dirty="0" smtClean="0"/>
              <a:t>Záchranné sbory</a:t>
            </a:r>
          </a:p>
          <a:p>
            <a:pPr lvl="1">
              <a:buFont typeface="Arial" panose="020B0604020202020204" pitchFamily="34" charset="0"/>
              <a:buChar char="•"/>
            </a:pPr>
            <a:r>
              <a:rPr lang="cs-CZ" sz="1800" dirty="0" smtClean="0"/>
              <a:t>Záchranné služby</a:t>
            </a:r>
          </a:p>
          <a:p>
            <a:pPr lvl="1">
              <a:buFont typeface="Arial" panose="020B0604020202020204" pitchFamily="34" charset="0"/>
              <a:buChar char="•"/>
            </a:pPr>
            <a:r>
              <a:rPr lang="cs-CZ" sz="1800" dirty="0" smtClean="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Ústavní zákon č. 110/1998 Sb., o bezpečnosti České republiky, ve znění pozdějších předpisů</a:t>
            </a:r>
          </a:p>
          <a:p>
            <a:pPr algn="just"/>
            <a:r>
              <a:rPr lang="cs-CZ" sz="1700" dirty="0" smtClean="0"/>
              <a:t>Zákon č. 238/2000 Sb., o Hasičském záchranném sboru České republiky a o změně některých zákonů, ve znění pozdějších předpisů</a:t>
            </a:r>
          </a:p>
          <a:p>
            <a:pPr algn="just"/>
            <a:r>
              <a:rPr lang="cs-CZ" sz="1700" dirty="0" smtClean="0"/>
              <a:t>Zákon č. 239/2000 Sb., o integrovaném záchranném systému a o změně některých zákonů, ve znění pozdějších předpisů.</a:t>
            </a:r>
          </a:p>
          <a:p>
            <a:pPr algn="just"/>
            <a:r>
              <a:rPr lang="cs-CZ" sz="1700" dirty="0" smtClean="0"/>
              <a:t>Zákon č. 240/2000 Sb., o krizovém řízení a o změně některých zákonů (krizový zákon), ve znění pozdějších předpisů</a:t>
            </a:r>
          </a:p>
          <a:p>
            <a:pPr algn="just"/>
            <a:r>
              <a:rPr lang="cs-CZ" sz="1700" dirty="0" smtClean="0"/>
              <a:t>Zákon č. 241/2000 Sb., o hospodářských opatřeních pro krizové stavy a o změně některých souvisejících zákonů, ve znění pozdějších předpisů </a:t>
            </a:r>
          </a:p>
          <a:p>
            <a:pPr algn="just"/>
            <a:r>
              <a:rPr lang="cs-CZ" sz="1700" dirty="0" smtClean="0"/>
              <a:t>Zákon č. 59/2006 Sb., o prevenci závažných havárií způsobených vybranými nebezpečnými chemickými látkami a chemickými přípravky </a:t>
            </a:r>
          </a:p>
          <a:p>
            <a:pPr algn="just"/>
            <a:r>
              <a:rPr lang="cs-CZ" sz="1700" dirty="0" smtClean="0"/>
              <a:t>Zákon č. 254/2001 Sb., zákon o vodách a změně některých zákonů (vodní zákon), ve znění pozdějších předpisů.</a:t>
            </a:r>
            <a:endParaRPr lang="cs-CZ" sz="1700" dirty="0"/>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3718</TotalTime>
  <Words>5387</Words>
  <Application>Microsoft Office PowerPoint</Application>
  <PresentationFormat>Předvádění na obrazovce (16:9)</PresentationFormat>
  <Paragraphs>438</Paragraphs>
  <Slides>62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62</vt:i4>
      </vt:variant>
    </vt:vector>
  </HeadingPairs>
  <TitlesOfParts>
    <vt:vector size="67"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lpstr>Rozložení rizika Risk management </vt:lpstr>
      <vt:lpstr>Riziko</vt:lpstr>
      <vt:lpstr>Klasifikace rizik</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427</cp:revision>
  <dcterms:created xsi:type="dcterms:W3CDTF">2016-07-06T15:42:34Z</dcterms:created>
  <dcterms:modified xsi:type="dcterms:W3CDTF">2021-09-02T20:11:45Z</dcterms:modified>
</cp:coreProperties>
</file>