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9" r:id="rId3"/>
    <p:sldId id="323" r:id="rId4"/>
    <p:sldId id="288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299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7" r:id="rId31"/>
    <p:sldId id="318" r:id="rId32"/>
    <p:sldId id="316" r:id="rId33"/>
    <p:sldId id="319" r:id="rId34"/>
    <p:sldId id="320" r:id="rId35"/>
    <p:sldId id="321" r:id="rId36"/>
    <p:sldId id="322" r:id="rId37"/>
    <p:sldId id="281" r:id="rId3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6072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Rozhodující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výnosovou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položkou výrobních podniků jsou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tržby za prodej výrobků a poskytovaných služeb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obchodních organizací se za výnosovou položku může považovat obchodní rozpětí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(rozdíl mezi prodejní a nakupovanou cenou prodávaného zboží).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 za prodej vlastních výrobků (služeb) jsou výslednicí součinu objemu prodejů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(Q)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cen za jednotlivé druhy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(respektive služeb)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p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29300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Objem výroby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 symbolem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) 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naturálních jednotkách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kg, l, kWh, atd.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objem poskytnutých služeb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počet m</a:t>
            </a:r>
            <a:r>
              <a:rPr lang="cs-CZ" sz="20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uklízených kancelářských prostor, počet zaúčtovaných položek v účetních knihách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(označena symbolem p)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vyjadřuje peněžní ekvivalent výkonu obsaženého v jednotkovém objemu produkce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Kč/ks, Kč/kWh, Kč/m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Kč/l, ….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4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3619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výuky předmětu „Podniková ekonomika“ jsme předpokládali, že:</a:t>
            </a:r>
          </a:p>
          <a:p>
            <a:pPr lvl="1">
              <a:spcBef>
                <a:spcPct val="50000"/>
              </a:spcBef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byly prezentovány pouze “.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„tržbami“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60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777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Zmíněné zjednodušení má svou logickou oporu v praktickém poznatku, že v běžné ekonomické praxi tvoří tržby skutečně podstatnou a ve většině případů podnikatelských subjektů i nejvýznamnější položku výnosů. Do náplně pojmu „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jsou jinak dále zahrnovány: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změna stavu nedokončené výroby,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změna stavu hotových výrobků,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výroba náhradních dílů na sklad (aktivace),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výnos z prodeje majetku podnikatelské jednotky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60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777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Zmíněné zjednodušení má svou logickou oporu v praktickém poznatku, že v běžné ekonomické praxi tvoří tržby skutečně podstatnou a ve většině případů podnikatelských subjektů i nejvýznamnější položku výnosů. Do náplně pojmu „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jsou jinak dále zahrnovány: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změna stavu nedokončené výroby,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změna stavu hotových výrobků,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výroba náhradních dílů na sklad (aktivace),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výnos z prodeje majetku podnikatelské jednotky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364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23930" y="432392"/>
            <a:ext cx="219675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Modelový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7918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 vynaložil na výrobu deseti výrobků (průmyslové čerpadlo) náklady ve výši 100 000 Kč. Osm z nich prodal za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120 000 Kč. Zbylé dva neprodané výrobky jsou oceněny na úrovni vlastních nákladů jejich výroby, které činí 20 000 Kč.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 osmi prodaných výrobků bylo uhrazeno ještě v daném měsíci 45 000 Kč. </a:t>
            </a:r>
          </a:p>
          <a:p>
            <a:pPr>
              <a:lnSpc>
                <a:spcPct val="120000"/>
              </a:lnSpc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Které položky výkonů se podílejí na celkových výnosech podniku?</a:t>
            </a:r>
          </a:p>
          <a:p>
            <a:pPr>
              <a:lnSpc>
                <a:spcPct val="120000"/>
              </a:lnSpc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má výsledek hospodaření?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36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23930" y="432392"/>
            <a:ext cx="219675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Modelový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4994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</a:p>
          <a:p>
            <a:pPr marL="324000">
              <a:lnSpc>
                <a:spcPct val="120000"/>
              </a:lnSpc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Odpovědi:</a:t>
            </a:r>
          </a:p>
          <a:p>
            <a:pPr>
              <a:lnSpc>
                <a:spcPct val="120000"/>
              </a:lnSpc>
              <a:buClr>
                <a:srgbClr val="FFC000"/>
              </a:buClr>
              <a:buSzPct val="100000"/>
              <a:defRPr/>
            </a:pPr>
            <a:r>
              <a:rPr lang="cs-CZ" sz="2000" i="1" u="sng" dirty="0">
                <a:latin typeface="Times New Roman" pitchFamily="18" charset="0"/>
                <a:cs typeface="Times New Roman" pitchFamily="18" charset="0"/>
              </a:rPr>
              <a:t>Na výnosech se podílejí </a:t>
            </a:r>
          </a:p>
          <a:p>
            <a:pPr>
              <a:lnSpc>
                <a:spcPct val="120000"/>
              </a:lnSpc>
              <a:buClr>
                <a:srgbClr val="FFC000"/>
              </a:buClr>
              <a:buSzPct val="100000"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Tržby za prodané výrobky</a:t>
            </a:r>
          </a:p>
          <a:p>
            <a:pPr>
              <a:lnSpc>
                <a:spcPct val="120000"/>
              </a:lnSpc>
              <a:buClr>
                <a:srgbClr val="FFC000"/>
              </a:buClr>
              <a:buSzPct val="100000"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Hodnota čerpadel na skladě hotových výrobků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hospodaření:</a:t>
            </a:r>
          </a:p>
          <a:p>
            <a:pPr>
              <a:lnSpc>
                <a:spcPct val="120000"/>
              </a:lnSpc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VH = V – N</a:t>
            </a:r>
          </a:p>
          <a:p>
            <a:pPr>
              <a:lnSpc>
                <a:spcPct val="120000"/>
              </a:lnSpc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VH = 140 000 – 100 000</a:t>
            </a:r>
          </a:p>
          <a:p>
            <a:pPr>
              <a:lnSpc>
                <a:spcPct val="120000"/>
              </a:lnSpc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VH = 40 000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9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8543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podnikatelského subjektu jsou peněžní částky vynaložené na získání výnosů.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podnikatelského subjektu lze charakterizovat jako peněžně vyjádřenou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spotřebu výrobních faktorů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76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 posuzování úspěšnosti (neúspěšnosti) hospodaření podnikatelských subjektů jak v oblasti výrobní činnosti tak v oblasti služeb se využívá veličin: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výnosy,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4527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Rozdíl mezi výnosy a náklady se označuje jako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výsledek hospodaření. 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výnosy mají vyšší hodnotu než náklady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zisku</a:t>
            </a:r>
            <a:r>
              <a:rPr lang="en-US" sz="2000" b="1" i="1" u="sng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hodnota výnosů nedosahuje výše nákladů,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ztrátě</a:t>
            </a:r>
            <a:endParaRPr lang="en-US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Přehled základních pojmů a ekonomických vztahů z předmětů „</a:t>
            </a:r>
            <a:r>
              <a:rPr lang="cs-CZ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Podnikové propočty“</a:t>
            </a: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výnosech nákladech a výsledku hospodaření podává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výkaz zisku a ztrát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stručně označovaný jako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výsledovka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8534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Nákladová funkce vyjadřuje formou matematického zápisu závislost celkových nákladů na realizovaném objemu produkce.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Pokud se náklady vyvíjejí v závislosti na objemu produkce lineárně,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jde o proporcionální náklady.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Existuje ještě závislost: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(progresivní)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(degresivní)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sestavování a analýzu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nákladové funkce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 předpokládá členění nákladů do dvou základních skupin: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(konstantní náklady)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 proměnné) náklady.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(objemu) produkce.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(má se na myslí celková výše fixních 	nákladů za určité období) jsou vůči změnám objemu 	produkce netečné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5356" y="432392"/>
            <a:ext cx="7513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7347735"/>
              </p:ext>
            </p:extLst>
          </p:nvPr>
        </p:nvGraphicFramePr>
        <p:xfrm>
          <a:off x="143508" y="987574"/>
          <a:ext cx="8367685" cy="405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4" imgW="5765684" imgH="3435190" progId="Word.Document.8">
                  <p:embed/>
                </p:oleObj>
              </mc:Choice>
              <mc:Fallback>
                <p:oleObj name="Document" r:id="rId4" imgW="5765684" imgH="3435190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8" y="987574"/>
                        <a:ext cx="8367685" cy="40506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4988" indent="-534988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mění svou výši v závislosti na množství produkce, které bylo v daném období vyrobeno. Jednou z položek variabilních nákladů při výrobě psacích stolů ve firmě „ Nábytek ze dřeva, s. r. o.“ je spotřeba dřeva na zhotovení vrchní desky. Dalšími položkami jsou: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dřevěné boční stěny stolu,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kování,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barva a lak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spojovací šrouby,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řada dalších položek.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6624566"/>
              </p:ext>
            </p:extLst>
          </p:nvPr>
        </p:nvGraphicFramePr>
        <p:xfrm>
          <a:off x="323528" y="1203598"/>
          <a:ext cx="856895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5815243" imgH="3429053" progId="Word.Document.8">
                  <p:embed/>
                </p:oleObj>
              </mc:Choice>
              <mc:Fallback>
                <p:oleObj name="Document" r:id="rId4" imgW="5815243" imgH="342905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203598"/>
                        <a:ext cx="8568952" cy="38884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971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75310" y="432392"/>
            <a:ext cx="62940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530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aj.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252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272808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Měsíční hodnoty produkce a celkových nákladů převzaté z účetnictví podnikatelského subjektu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45493680"/>
              </p:ext>
            </p:extLst>
          </p:nvPr>
        </p:nvGraphicFramePr>
        <p:xfrm>
          <a:off x="387946" y="1241818"/>
          <a:ext cx="8316416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kument" r:id="rId4" imgW="5746936" imgH="3435419" progId="Word.Document.8">
                  <p:embed/>
                </p:oleObj>
              </mc:Choice>
              <mc:Fallback>
                <p:oleObj name="Dokument" r:id="rId4" imgW="5746936" imgH="3435419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46" y="1241818"/>
                        <a:ext cx="8316416" cy="36724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51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272808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Diagram bodu zvratu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81157888"/>
              </p:ext>
            </p:extLst>
          </p:nvPr>
        </p:nvGraphicFramePr>
        <p:xfrm>
          <a:off x="418640" y="1131590"/>
          <a:ext cx="8102103" cy="377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4" imgW="5746651" imgH="3447089" progId="Word.Document.8">
                  <p:embed/>
                </p:oleObj>
              </mc:Choice>
              <mc:Fallback>
                <p:oleObj name="Document" r:id="rId4" imgW="5746651" imgH="344708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40" y="1131590"/>
                        <a:ext cx="8102103" cy="37797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136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272808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Majetková struktura podniku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8421682"/>
              </p:ext>
            </p:extLst>
          </p:nvPr>
        </p:nvGraphicFramePr>
        <p:xfrm>
          <a:off x="467544" y="1059582"/>
          <a:ext cx="8280400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Dokument" r:id="rId4" imgW="5766035" imgH="3426066" progId="Word.Document.8">
                  <p:embed/>
                </p:oleObj>
              </mc:Choice>
              <mc:Fallback>
                <p:oleObj name="Dokument" r:id="rId4" imgW="5766035" imgH="342606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8280400" cy="38884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462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239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je zopakovat základní pojmy z oblasti podnikových propočtů a podnikové ekonomiky.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Koncepty jako jsou: náklady, výnosy, hospodářský výsledek, množství bodu zvratu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Model optimálních nákladů na kapitál a optimální kapitálové struktury.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18759" y="432392"/>
            <a:ext cx="260712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Likvidita a likvidnost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66876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Schopnost jednotlivých složek aktiv přeměnit se na peněžní prostředky, se označuje pojmem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likvidnost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(likvidita, absolutní likvidita).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(s jakou rychlostí)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Peníze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nejlikvidnější složka aktiv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400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Dlouhodobý majetek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(budovy, stroje…):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nejméně likvidní složka majetku.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4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Poměřováním výše splatných závazků podniku s výši likvidních aktiv hovoříme 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likviditě podniku.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Jde o schopnost podniku uhradit své závazky v „blízké budoucnosti“.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4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18759" y="432392"/>
            <a:ext cx="260712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Likvidita a likvidnost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147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Dobrá likvidita podniku je předpokladem jeho finanční rovnováhy. Narušená finanční rovnováha vede k platební neschopnosti.</a:t>
            </a:r>
          </a:p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Likvidita se vyjadřuje ve formě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poměrových ukazatelů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zvaných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stupně likvidity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 měřítko likvidity se uplatňuje princip výraznějšího podílu aktiv s vyšším stupněm likvidity oproti krátkodobým závazkům a krátkodobým bankovním úvěrům.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53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Optimální kapitálová struktura zajišťuje minimální náklady na použitý kapitál. Je výslednicí správně stanoveného poměru mezi vlastním a cizí kapitálem.</a:t>
            </a:r>
          </a:p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na kapitál:</a:t>
            </a:r>
          </a:p>
          <a:p>
            <a:pPr marL="1014413" lv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WACC)  ∙ C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</a:t>
            </a:r>
          </a:p>
          <a:p>
            <a:pPr marL="1014413" lv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 ∙ D/C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E/C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41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5456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WACC) =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(1 – t)∙D/C + k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E/C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náklady na 1 Kč celkového kapitálu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100  v  %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náklady na 1Kč cizího kapitálu před zdaněním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∙100  v %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	míra zdanění zisku (sazba daně z příjmu)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67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defRPr/>
            </a:pPr>
            <a:r>
              <a:rPr lang="cs-CZ" sz="2000" i="1" dirty="0"/>
              <a:t>k</a:t>
            </a:r>
            <a:r>
              <a:rPr lang="cs-CZ" sz="2000" i="1" baseline="-25000" dirty="0"/>
              <a:t>e</a:t>
            </a:r>
            <a:r>
              <a:rPr lang="cs-CZ" sz="2000" i="1" dirty="0"/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náklady na 1 Kč vlastního kapitálu po zdanění zisku</a:t>
            </a: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ke ∙ 100  v %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C	celkový kapitál (celková tržní hodnota firmy) v Kč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E	tržní hodnota vlastního kapitálu v Kč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D	tržní hodnota cizího kapitálu v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2716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24400737"/>
              </p:ext>
            </p:extLst>
          </p:nvPr>
        </p:nvGraphicFramePr>
        <p:xfrm>
          <a:off x="323528" y="1131590"/>
          <a:ext cx="8294191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Document" r:id="rId4" imgW="5898200" imgH="3435190" progId="Word.Document.8">
                  <p:embed/>
                </p:oleObj>
              </mc:Choice>
              <mc:Fallback>
                <p:oleObj name="Document" r:id="rId4" imgW="5898200" imgH="3435190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31590"/>
                        <a:ext cx="8294191" cy="38164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1235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Cizí kapitál je levnější než vlastní, vlastní kapitál nese největší riziko, odměnou je dividenda.</a:t>
            </a:r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růstem zadluženosti roste i úroková míra,</a:t>
            </a:r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To má za následek zvýšení požadavků na dividendu</a:t>
            </a:r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vlastního kapitálu cizím kapitálem přináší zlevnění nákladů na celkový kapitál až do určité míry zadluženosti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potom celkové náklady na kapitál začínají růst.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32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zopakovat základní pojmy z oblasti podnikových propočtů a podnikové ekonomiky.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Byly představeny koncepty jako jsou: náklady, výnosy, hospodářský výsledek, množství bodu zvratu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Dále byl představen model optimálních nákladů na kapitál a optimální kapitálové struktury.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9318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přednášek a seminářů bude uplatňován následující princip v použité symbolice: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VELKÝMI PÍSMENY BUDOU OZNAČOVÁNY VELIČINY A UKAZATELE, JEJICHŽ HODNOTA BUDE VYKAZOVÁNA V ABSOLUTNÍ VÝŠI.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       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OBJEM (VÝŠE)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, kg, l, KWh, …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VH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malými písmeny budou označovány veličiny a ukazatelé, jejichž hodnota bude vztažena na jednotkovou velikost:</a:t>
            </a: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cena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Kč/kWh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výuky předmětu podniková ekonomika šlo o následující pojmy: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Účetní výkazy: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rozvaha (majetková struktura a kapitálová struktura)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zisku a ztrát  (výnosy, náklady)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cash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(příjmy, výdaje)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Výkon, výnos, tržba, výsledek hospodaření, nákladová funkce,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8836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Výnosy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jsou finančním (peněžním) ohodnocením všech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výkonů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které podnik prostřednictvím své činnosti realizoval za určité časové období.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(tržby za prodej výrobků či služeb, zvýšení stavu nedokončené výroby či hotových výrobků, výroba náhradních dílů na sklad).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Bez ohledu na to, zda v tomto období došlo k fyzickému inkasu peněžních prostředků.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87112" y="432392"/>
            <a:ext cx="307039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Výnos (modelová situace)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3316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jakou hodnotu výnosů za měsíc červenec může kalkulovat vedení hotelu „Student“ jestliže v měsíci červenci roku 2015:</a:t>
            </a:r>
          </a:p>
          <a:p>
            <a:pPr>
              <a:buClr>
                <a:srgbClr val="FFFF00"/>
              </a:buClr>
              <a:buFont typeface="Wingdings" pitchFamily="2" charset="2"/>
              <a:buAutoNum type="alphaLcParenR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od klientů hotelu přijato v </a:t>
            </a:r>
            <a:r>
              <a:rPr lang="cs-CZ" sz="2000" u="sng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hotovosti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269 320 Kč; </a:t>
            </a:r>
          </a:p>
          <a:p>
            <a:pPr>
              <a:buClr>
                <a:srgbClr val="FFFF00"/>
              </a:buClr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a další skupiny klientů uhradí červencový pobyt v hotelu 	formou faktury a to: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1.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36 200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30. července 2015,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2.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40 365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15. srpna 2015.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176401" y="432392"/>
            <a:ext cx="169181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Výkon, výnos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55720077"/>
              </p:ext>
            </p:extLst>
          </p:nvPr>
        </p:nvGraphicFramePr>
        <p:xfrm>
          <a:off x="683568" y="1131590"/>
          <a:ext cx="7992888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kument" r:id="rId4" imgW="6101525" imgH="2179603" progId="Word.Document.8">
                  <p:embed/>
                </p:oleObj>
              </mc:Choice>
              <mc:Fallback>
                <p:oleObj name="Dokument" r:id="rId4" imgW="6101525" imgH="217960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31590"/>
                        <a:ext cx="7992888" cy="3168352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1682</Words>
  <Application>Microsoft Office PowerPoint</Application>
  <PresentationFormat>Předvádění na obrazovce (16:9)</PresentationFormat>
  <Paragraphs>177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66</cp:revision>
  <cp:lastPrinted>2018-03-27T09:30:31Z</cp:lastPrinted>
  <dcterms:created xsi:type="dcterms:W3CDTF">2016-07-06T15:42:34Z</dcterms:created>
  <dcterms:modified xsi:type="dcterms:W3CDTF">2021-09-02T12:31:28Z</dcterms:modified>
</cp:coreProperties>
</file>