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7" r:id="rId2"/>
    <p:sldId id="259" r:id="rId3"/>
    <p:sldId id="323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385" r:id="rId14"/>
    <p:sldId id="386" r:id="rId15"/>
    <p:sldId id="387" r:id="rId16"/>
    <p:sldId id="388" r:id="rId17"/>
    <p:sldId id="389" r:id="rId18"/>
    <p:sldId id="390" r:id="rId19"/>
    <p:sldId id="391" r:id="rId20"/>
    <p:sldId id="392" r:id="rId21"/>
    <p:sldId id="393" r:id="rId22"/>
    <p:sldId id="394" r:id="rId23"/>
    <p:sldId id="395" r:id="rId24"/>
    <p:sldId id="396" r:id="rId25"/>
    <p:sldId id="397" r:id="rId26"/>
    <p:sldId id="398" r:id="rId27"/>
    <p:sldId id="399" r:id="rId28"/>
    <p:sldId id="400" r:id="rId29"/>
    <p:sldId id="401" r:id="rId30"/>
    <p:sldId id="402" r:id="rId31"/>
    <p:sldId id="403" r:id="rId32"/>
    <p:sldId id="404" r:id="rId33"/>
    <p:sldId id="295" r:id="rId34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List1!$B$2:$C$2</c:f>
              <c:strCache>
                <c:ptCount val="1"/>
                <c:pt idx="0">
                  <c:v>Tržba [Kč]</c:v>
                </c:pt>
              </c:strCache>
            </c:strRef>
          </c:tx>
          <c:marker>
            <c:symbol val="none"/>
          </c:marker>
          <c:yVal>
            <c:numRef>
              <c:f>List1!$D$2:$J$2</c:f>
              <c:numCache>
                <c:formatCode>General</c:formatCode>
                <c:ptCount val="7"/>
                <c:pt idx="0">
                  <c:v>200</c:v>
                </c:pt>
                <c:pt idx="1">
                  <c:v>340</c:v>
                </c:pt>
                <c:pt idx="2">
                  <c:v>420</c:v>
                </c:pt>
                <c:pt idx="3">
                  <c:v>440</c:v>
                </c:pt>
                <c:pt idx="4">
                  <c:v>400</c:v>
                </c:pt>
                <c:pt idx="5">
                  <c:v>300</c:v>
                </c:pt>
                <c:pt idx="6">
                  <c:v>140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50E-433B-AA66-830DBAE5E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722048"/>
        <c:axId val="111178112"/>
      </c:scatterChart>
      <c:valAx>
        <c:axId val="108722048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400" b="0" i="1" dirty="0">
                    <a:latin typeface="Times New Roman" pitchFamily="18" charset="0"/>
                    <a:cs typeface="Times New Roman" pitchFamily="18" charset="0"/>
                  </a:rPr>
                  <a:t>počet prodaných výrobků [ks]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111178112"/>
        <c:crosses val="autoZero"/>
        <c:crossBetween val="midCat"/>
      </c:valAx>
      <c:valAx>
        <c:axId val="111178112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 sz="1400" b="0" i="1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cs-CZ" sz="1400" b="0" i="1">
                    <a:latin typeface="Times New Roman" pitchFamily="18" charset="0"/>
                    <a:cs typeface="Times New Roman" pitchFamily="18" charset="0"/>
                  </a:rPr>
                  <a:t>Tržby [Kč]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cs-CZ"/>
          </a:p>
        </c:txPr>
        <c:crossAx val="108722048"/>
        <c:crosses val="autoZero"/>
        <c:crossBetween val="midCat"/>
      </c:valAx>
    </c:plotArea>
    <c:plotVisOnly val="1"/>
    <c:dispBlanksAs val="gap"/>
    <c:showDLblsOverMax val="0"/>
  </c:chart>
  <c:spPr>
    <a:solidFill>
      <a:prstClr val="white"/>
    </a:solidFill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List1!$B$5:$C$5</c:f>
              <c:strCache>
                <c:ptCount val="1"/>
                <c:pt idx="0">
                  <c:v>Tržba 2 [Kč]</c:v>
                </c:pt>
              </c:strCache>
            </c:strRef>
          </c:tx>
          <c:marker>
            <c:symbol val="none"/>
          </c:marker>
          <c:xVal>
            <c:numRef>
              <c:f>List1!$D$4:$J$4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List1!$D$5:$J$5</c:f>
              <c:numCache>
                <c:formatCode>General</c:formatCode>
                <c:ptCount val="7"/>
                <c:pt idx="0">
                  <c:v>200</c:v>
                </c:pt>
                <c:pt idx="1">
                  <c:v>370</c:v>
                </c:pt>
                <c:pt idx="2">
                  <c:v>510</c:v>
                </c:pt>
                <c:pt idx="3">
                  <c:v>620</c:v>
                </c:pt>
                <c:pt idx="4">
                  <c:v>700</c:v>
                </c:pt>
                <c:pt idx="5">
                  <c:v>750</c:v>
                </c:pt>
                <c:pt idx="6">
                  <c:v>770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CF8-4530-8D36-FF22106A14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976704"/>
        <c:axId val="122163200"/>
      </c:scatterChart>
      <c:valAx>
        <c:axId val="121976704"/>
        <c:scaling>
          <c:orientation val="minMax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400" b="0" i="1" baseline="0">
                    <a:latin typeface="Times New Roman" pitchFamily="18" charset="0"/>
                    <a:cs typeface="Times New Roman" pitchFamily="18" charset="0"/>
                  </a:rPr>
                  <a:t>počet prodaných výrobků [ks]</a:t>
                </a:r>
                <a:endParaRPr lang="cs-CZ" sz="1400" b="0" i="1">
                  <a:latin typeface="Times New Roman" pitchFamily="18" charset="0"/>
                  <a:cs typeface="Times New Roman" pitchFamily="18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22163200"/>
        <c:crosses val="autoZero"/>
        <c:crossBetween val="midCat"/>
      </c:valAx>
      <c:valAx>
        <c:axId val="122163200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sz="1400" b="0" i="1" baseline="0">
                    <a:latin typeface="Times New Roman" pitchFamily="18" charset="0"/>
                    <a:cs typeface="Times New Roman" pitchFamily="18" charset="0"/>
                  </a:rPr>
                  <a:t>Tržby [Kč</a:t>
                </a:r>
                <a:r>
                  <a:rPr lang="cs-CZ" sz="1400" b="1" i="1" baseline="0">
                    <a:latin typeface="Times New Roman" pitchFamily="18" charset="0"/>
                    <a:cs typeface="Times New Roman" pitchFamily="18" charset="0"/>
                  </a:rPr>
                  <a:t>]</a:t>
                </a:r>
                <a:endParaRPr lang="cs-CZ" sz="1400" i="1">
                  <a:latin typeface="Times New Roman" pitchFamily="18" charset="0"/>
                  <a:cs typeface="Times New Roman" pitchFamily="18" charset="0"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21976704"/>
        <c:crosses val="autoZero"/>
        <c:crossBetween val="midCat"/>
      </c:valAx>
    </c:plotArea>
    <c:plotVisOnly val="1"/>
    <c:dispBlanksAs val="gap"/>
    <c:showDLblsOverMax val="0"/>
  </c:chart>
  <c:spPr>
    <a:solidFill>
      <a:prstClr val="white"/>
    </a:solidFill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wmf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02.09.2021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Dokument_aplikace_Microsoft_Word.docx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Dokument_aplikace_Microsoft_Word1.docx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2.emf"/><Relationship Id="rId3" Type="http://schemas.openxmlformats.org/officeDocument/2006/relationships/image" Target="../media/image2.png"/><Relationship Id="rId7" Type="http://schemas.openxmlformats.org/officeDocument/2006/relationships/image" Target="../media/image9.e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emf"/><Relationship Id="rId5" Type="http://schemas.openxmlformats.org/officeDocument/2006/relationships/image" Target="../media/image8.wmf"/><Relationship Id="rId15" Type="http://schemas.openxmlformats.org/officeDocument/2006/relationships/image" Target="../media/image13.e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emf"/><Relationship Id="rId1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2.png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emf"/><Relationship Id="rId4" Type="http://schemas.openxmlformats.org/officeDocument/2006/relationships/package" Target="../embeddings/Dokument_aplikace_Microsoft_Word2.doc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chart" Target="../charts/chart1.xml"/><Relationship Id="rId5" Type="http://schemas.openxmlformats.org/officeDocument/2006/relationships/image" Target="../media/image19.emf"/><Relationship Id="rId4" Type="http://schemas.openxmlformats.org/officeDocument/2006/relationships/package" Target="../embeddings/Dokument_aplikace_Microsoft_Word3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chart" Target="../charts/chart2.xml"/><Relationship Id="rId5" Type="http://schemas.openxmlformats.org/officeDocument/2006/relationships/image" Target="../media/image20.emf"/><Relationship Id="rId4" Type="http://schemas.openxmlformats.org/officeDocument/2006/relationships/package" Target="../embeddings/Dokument_aplikace_Microsoft_Word4.doc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1.emf"/><Relationship Id="rId4" Type="http://schemas.openxmlformats.org/officeDocument/2006/relationships/package" Target="../embeddings/Dokument_aplikace_Microsoft_Word5.docx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1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5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6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5.emf"/><Relationship Id="rId4" Type="http://schemas.openxmlformats.org/officeDocument/2006/relationships/package" Target="../embeddings/Dokument_aplikace_Microsoft_Word6.docx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MANAŽERSKÁ EKONOMIKA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9582"/>
            <a:ext cx="7992888" cy="37164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r>
              <a:rPr lang="cs-CZ" dirty="0">
                <a:cs typeface="Times New Roman"/>
              </a:rPr>
              <a:t>Kde:</a:t>
            </a:r>
            <a:endParaRPr lang="en-US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p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cena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  <a:endParaRPr lang="en-US" i="1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v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jednotkové variabilní náklady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</a:p>
          <a:p>
            <a:pPr>
              <a:buNone/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potom platí: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pú∙Q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(Q je množství všech výrobků 				v naturálních jednotkách za 				předpokladu, že splňují podmínku </a:t>
            </a: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055966"/>
              </p:ext>
            </p:extLst>
          </p:nvPr>
        </p:nvGraphicFramePr>
        <p:xfrm>
          <a:off x="263377" y="127560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8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77" y="127560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687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167448"/>
              </p:ext>
            </p:extLst>
          </p:nvPr>
        </p:nvGraphicFramePr>
        <p:xfrm>
          <a:off x="397147" y="739700"/>
          <a:ext cx="7271197" cy="413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2" name="Dokument" r:id="rId4" imgW="6114031" imgH="4383861" progId="Word.Document.12">
                  <p:embed/>
                </p:oleObj>
              </mc:Choice>
              <mc:Fallback>
                <p:oleObj name="Dokument" r:id="rId4" imgW="6114031" imgH="4383861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47" y="739700"/>
                        <a:ext cx="7271197" cy="41363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473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11560" y="1242155"/>
            <a:ext cx="6246440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Úkol: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Stanovte výsledek hospodaření pekárny v měsících září a říjen. Výsledky srovnejte a okomentujte.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Určete množství produkce v naturálních jednotkách (ks) pro dosažení bodu zvratu (Q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4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Situace zobrazena v modelovém příkladu je příliš vzdálená ekonomické realitě podniků vyrábějících řadu různorodých výrobků. 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Přesto se nabízí využití výpočtů spojených se stanovením bodu zvratu s využitím příspěvku na úhradu na jednotku produkce v naturálních jednotkách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Situaci přiblíží následující tabulka, která navazuje na „Tabulku1“ modelového pří</a:t>
            </a:r>
            <a:r>
              <a:rPr lang="cs-CZ" sz="2000" dirty="0"/>
              <a:t>kladu: </a:t>
            </a:r>
            <a:endParaRPr lang="en-US" sz="20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9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67861"/>
              </p:ext>
            </p:extLst>
          </p:nvPr>
        </p:nvGraphicFramePr>
        <p:xfrm>
          <a:off x="827584" y="1059581"/>
          <a:ext cx="6120680" cy="3953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5" name="Dokument" r:id="rId4" imgW="6125315" imgH="4183413" progId="Word.Document.12">
                  <p:embed/>
                </p:oleObj>
              </mc:Choice>
              <mc:Fallback>
                <p:oleObj name="Dokument" r:id="rId4" imgW="6125315" imgH="4183413" progId="Word.Documen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059581"/>
                        <a:ext cx="6120680" cy="39538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3905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17688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2088" y="771550"/>
            <a:ext cx="7992888" cy="4270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tabLst>
                <a:tab pos="4392613" algn="l"/>
              </a:tabLs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Minimální množství pečiva:	Maximální množství pečiva:</a:t>
            </a: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se měsíční produkce pečiva bude pohybovat v intervalu: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BZMIN 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 Q &lt; 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BZMAX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zaručeno, že firma dosáhne bodu zvratu bez ohledu na sortimentní skladbu realizované produkce.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uvedené závěry lze aplikovat pouze u sortimentní skladby, kde jednotlivé položky jsou ve stejné cenové hladině (cenově příbuzné).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274750"/>
              </p:ext>
            </p:extLst>
          </p:nvPr>
        </p:nvGraphicFramePr>
        <p:xfrm>
          <a:off x="539552" y="1347614"/>
          <a:ext cx="233680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8" name="Rovnice" r:id="rId4" imgW="1167893" imgH="431613" progId="Equation.3">
                  <p:embed/>
                </p:oleObj>
              </mc:Choice>
              <mc:Fallback>
                <p:oleObj name="Rovnice" r:id="rId4" imgW="1167893" imgH="4316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2336800" cy="720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387790"/>
              </p:ext>
            </p:extLst>
          </p:nvPr>
        </p:nvGraphicFramePr>
        <p:xfrm>
          <a:off x="539552" y="2139702"/>
          <a:ext cx="2263775" cy="715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19" name="Rovnice" r:id="rId6" imgW="1132239" imgH="408840" progId="Equation.3">
                  <p:embed/>
                </p:oleObj>
              </mc:Choice>
              <mc:Fallback>
                <p:oleObj name="Rovnice" r:id="rId6" imgW="1132239" imgH="40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9702"/>
                        <a:ext cx="2263775" cy="7153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744052"/>
              </p:ext>
            </p:extLst>
          </p:nvPr>
        </p:nvGraphicFramePr>
        <p:xfrm>
          <a:off x="539552" y="2931790"/>
          <a:ext cx="252571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0" name="Rovnice" r:id="rId8" imgW="1256724" imgH="228533" progId="Equation.3">
                  <p:embed/>
                </p:oleObj>
              </mc:Choice>
              <mc:Fallback>
                <p:oleObj name="Rovnice" r:id="rId8" imgW="1256724" imgH="22853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31790"/>
                        <a:ext cx="2525713" cy="43204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102881"/>
              </p:ext>
            </p:extLst>
          </p:nvPr>
        </p:nvGraphicFramePr>
        <p:xfrm>
          <a:off x="4716016" y="1275606"/>
          <a:ext cx="23399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1" name="Rovnice" r:id="rId10" imgW="1170376" imgH="428994" progId="Equation.3">
                  <p:embed/>
                </p:oleObj>
              </mc:Choice>
              <mc:Fallback>
                <p:oleObj name="Rovnice" r:id="rId10" imgW="1170376" imgH="42899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275606"/>
                        <a:ext cx="2339975" cy="7920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588822"/>
              </p:ext>
            </p:extLst>
          </p:nvPr>
        </p:nvGraphicFramePr>
        <p:xfrm>
          <a:off x="4716016" y="2139702"/>
          <a:ext cx="2306637" cy="69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2" name="Rovnice" r:id="rId12" imgW="1152387" imgH="408840" progId="Equation.3">
                  <p:embed/>
                </p:oleObj>
              </mc:Choice>
              <mc:Fallback>
                <p:oleObj name="Rovnice" r:id="rId12" imgW="1152387" imgH="40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139702"/>
                        <a:ext cx="2306637" cy="6950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341400"/>
              </p:ext>
            </p:extLst>
          </p:nvPr>
        </p:nvGraphicFramePr>
        <p:xfrm>
          <a:off x="4716016" y="2906750"/>
          <a:ext cx="2533650" cy="38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3" name="Rovnice" r:id="rId14" imgW="1266798" imgH="218456" progId="Equation.3">
                  <p:embed/>
                </p:oleObj>
              </mc:Choice>
              <mc:Fallback>
                <p:oleObj name="Rovnice" r:id="rId14" imgW="1266798" imgH="218456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06750"/>
                        <a:ext cx="2533650" cy="385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0445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20697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8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Obdobné závěry platí pro stanovení výše produkce, která zajistí dosažení požadované výše zisku. Výsledkem bude interval</a:t>
            </a:r>
          </a:p>
          <a:p>
            <a:pPr>
              <a:spcAft>
                <a:spcPts val="18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∈ &lt;Q</a:t>
            </a:r>
            <a:r>
              <a:rPr lang="cs-CZ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ZMIN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Q</a:t>
            </a:r>
            <a:r>
              <a:rPr lang="cs-CZ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ZMAX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&gt;.</a:t>
            </a:r>
            <a:endParaRPr lang="cs-CZ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615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9164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Diagram bodu zvratu založený na využití fiktivního výrobku-reprezentanta je možné prezentovat např. na předpokládané výrobě v měsíci listopadu (Tabulka 2), kde lze specifikovat fiktivní výrobek označený jako „pečivo“. Výše příspěvku na úhradu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PEČIVO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PECIVO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= 0,9708 Kč/ks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využitím příspěvku na úhradu fiktivního výrobku-reprezentanta označeného jako „pečivo“ je výpočet objemu produkce v bodě zvratu dán vztahem: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602911"/>
              </p:ext>
            </p:extLst>
          </p:nvPr>
        </p:nvGraphicFramePr>
        <p:xfrm>
          <a:off x="323528" y="2283718"/>
          <a:ext cx="291465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0" name="Rovnice" r:id="rId4" imgW="1457123" imgH="837834" progId="Equation.3">
                  <p:embed/>
                </p:oleObj>
              </mc:Choice>
              <mc:Fallback>
                <p:oleObj name="Rovnice" r:id="rId4" imgW="1457123" imgH="83783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83718"/>
                        <a:ext cx="2914650" cy="1152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491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88567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Využití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výrobku-reprezentanta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 spojeno s předpokladem, že sortimentní skladba vyráběných produktů nedozná změnu oproti skladbě, při které byl příspěvek na úhradu výrobku-reprezentant stanoven. Proměnlivost sortimentní skladby výroby v jednotlivých hodnocených obdobích má zásadní vliv na přesnost vypočtených hodnot ukazatelů spojených s analýzou bodu zvratu a je specifickou záležitostí každého podnikatelského subjektu.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934700"/>
              </p:ext>
            </p:extLst>
          </p:nvPr>
        </p:nvGraphicFramePr>
        <p:xfrm>
          <a:off x="467544" y="1059582"/>
          <a:ext cx="222726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3" name="Rovnice" r:id="rId4" imgW="1114250" imgH="428994" progId="Equation.3">
                  <p:embed/>
                </p:oleObj>
              </mc:Choice>
              <mc:Fallback>
                <p:oleObj name="Rovnice" r:id="rId4" imgW="1114250" imgH="42899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9582"/>
                        <a:ext cx="2227263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61682"/>
              </p:ext>
            </p:extLst>
          </p:nvPr>
        </p:nvGraphicFramePr>
        <p:xfrm>
          <a:off x="467544" y="1779662"/>
          <a:ext cx="18494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Rovnice" r:id="rId6" imgW="923924" imgH="408840" progId="Equation.3">
                  <p:embed/>
                </p:oleObj>
              </mc:Choice>
              <mc:Fallback>
                <p:oleObj name="Rovnice" r:id="rId6" imgW="923924" imgH="4088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9662"/>
                        <a:ext cx="1849438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154424"/>
              </p:ext>
            </p:extLst>
          </p:nvPr>
        </p:nvGraphicFramePr>
        <p:xfrm>
          <a:off x="467544" y="2502408"/>
          <a:ext cx="2133600" cy="35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5" name="Rovnice" r:id="rId8" imgW="1066337" imgH="215806" progId="Equation.3">
                  <p:embed/>
                </p:oleObj>
              </mc:Choice>
              <mc:Fallback>
                <p:oleObj name="Rovnice" r:id="rId8" imgW="1066337" imgH="215806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02408"/>
                        <a:ext cx="2133600" cy="3573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0356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v DBZ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191590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Dalším omezujícím faktorem při analýze diagramu bodu zvratu je předpoklad, že cena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je pro dané období a analyzovaný výrobek konstantní. Uvedený předpoklad umožňuje poměrně snadno stanovit parametry dalších veličin podílejících se na konstrukci bodu zvratu (má se na mysli zejména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stanovní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tzv. limitních hodnot: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variabilních nákladů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2000" i="1" baseline="-250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LIMITNÍ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fixních nákladů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LIMITNÍ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, ceny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baseline="-250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LIMTNÍ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3200" b="1" i="1" dirty="0">
                <a:latin typeface="Times New Roman" pitchFamily="18" charset="0"/>
                <a:cs typeface="Times New Roman" pitchFamily="18" charset="0"/>
              </a:rPr>
              <a:t>Nelineární závislost tržeb a nákladů na objemu produkce. Maximalizace výsledku hospodaření v diagramu bodu zvratu. </a:t>
            </a:r>
          </a:p>
          <a:p>
            <a:pPr>
              <a:defRPr/>
            </a:pP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v DBZ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Přirozeným projevem proměnlivosti ceny v závislosti na počtu prodaných výrobků je poptávková funkce sestrojena z pohledu prodávající ho subjektu respektive výrobce. Otázka může být naformulována v této podobě:</a:t>
            </a:r>
          </a:p>
          <a:p>
            <a:pPr lvl="0">
              <a:defRPr/>
            </a:pP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Kolik výrobků bude prodáno v daném segmentu zákazníků (např. obchodním centru) za příslušné časové období, pokud cena bude na úrovni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i="1" baseline="-250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lvl="0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Pokud získané údaje budou sestaveny v podobě tabulky, můžeme očekávat její následující podobu: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997308"/>
              </p:ext>
            </p:extLst>
          </p:nvPr>
        </p:nvGraphicFramePr>
        <p:xfrm>
          <a:off x="534764" y="3363838"/>
          <a:ext cx="7075487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5" name="Dokument" r:id="rId4" imgW="5900810" imgH="1290581" progId="Word.Document.12">
                  <p:embed/>
                </p:oleObj>
              </mc:Choice>
              <mc:Fallback>
                <p:oleObj name="Dokument" r:id="rId4" imgW="5900810" imgH="1290581" progId="Word.Document.12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64" y="3363838"/>
                        <a:ext cx="7075487" cy="154781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0258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v DBZ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253146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 vyhodnotit údaje v tabulce: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 cenu 200 Kč/ks lze předpokládat, že se prodá 1 výrobek 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 případě, že se prodej uskuteční za cenu 170 Kč/ks, prodají se výrobky 2; v případě ceny 140 Kč/ks lze prodat 3 výrobky atd.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 údaje v tabulce lze rovněž pohlížet tak, že 1. výrobek se prodá za 200 Kč/ks, druhý výrobek za 170 Kč/ks, třetí výrobek za 140 Kč/ks atd.</a:t>
            </a:r>
          </a:p>
          <a:p>
            <a:pPr marL="457200" indent="-457200"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Jak se budou prezentovat tržby?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979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 diagramu tržeb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při prodeji za stejnou cenu dle poptávkové křivky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05902"/>
              </p:ext>
            </p:extLst>
          </p:nvPr>
        </p:nvGraphicFramePr>
        <p:xfrm>
          <a:off x="539552" y="939649"/>
          <a:ext cx="7158038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Dokument" r:id="rId4" imgW="5900810" imgH="1764922" progId="Word.Document.12">
                  <p:embed/>
                </p:oleObj>
              </mc:Choice>
              <mc:Fallback>
                <p:oleObj name="Dokument" r:id="rId4" imgW="5900810" imgH="176492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939649"/>
                        <a:ext cx="7158038" cy="17287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1036428478"/>
              </p:ext>
            </p:extLst>
          </p:nvPr>
        </p:nvGraphicFramePr>
        <p:xfrm>
          <a:off x="1786508" y="2715766"/>
          <a:ext cx="4572000" cy="228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5199692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Cena 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 diagramu tržeb 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při prodeji za stejnou cenu dle poptávkové křivky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321447"/>
              </p:ext>
            </p:extLst>
          </p:nvPr>
        </p:nvGraphicFramePr>
        <p:xfrm>
          <a:off x="611560" y="987574"/>
          <a:ext cx="7086600" cy="1656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Dokument" r:id="rId4" imgW="5900810" imgH="1764562" progId="Word.Document.12">
                  <p:embed/>
                </p:oleObj>
              </mc:Choice>
              <mc:Fallback>
                <p:oleObj name="Dokument" r:id="rId4" imgW="5900810" imgH="1764562" progId="Word.Documen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987574"/>
                        <a:ext cx="7086600" cy="165618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2965808709"/>
              </p:ext>
            </p:extLst>
          </p:nvPr>
        </p:nvGraphicFramePr>
        <p:xfrm>
          <a:off x="2195736" y="2715766"/>
          <a:ext cx="457200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582229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Formy nelineárního průběhu tržeb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96262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Prodejní politika podnikatelských subjektů je v práci s cenou výrobku mnohem pružnější a neuspokojuje se s předpokladem ceny jako konstantní veličiny. Do cenové politiky podniků zasahuje faktor nabídky a poptávky, výsledkem jehož působení je výše ceny svázaná s objemem realizované produkce. Obdobně jako při stanovení průběhu nákladových funkcí, můžeme průběh tržeb prezentovat v podobě:</a:t>
            </a:r>
          </a:p>
          <a:p>
            <a:pPr lvl="0">
              <a:spcBef>
                <a:spcPts val="1800"/>
              </a:spcBef>
              <a:spcAft>
                <a:spcPts val="18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Lineární průběh tržeb: 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 =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p∙Q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cs-CZ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1800"/>
              </a:spcBef>
              <a:spcAft>
                <a:spcPts val="18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Progresivní průběh tržeb: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 = p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+ k*∙Q	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∫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cs-CZ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k∙Q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)∙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lvl="0">
              <a:spcBef>
                <a:spcPts val="1800"/>
              </a:spcBef>
              <a:spcAft>
                <a:spcPts val="18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Degresivní průběh tržeb	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 = p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 – k*∙Q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= ∫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(p</a:t>
            </a:r>
            <a:r>
              <a:rPr lang="cs-CZ" sz="2000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k∙Q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)∙</a:t>
            </a:r>
            <a:r>
              <a:rPr lang="cs-CZ" sz="2000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dQ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122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Kumulativní funkce tržeb a závislost celkových tržeb na objemu produkce</a:t>
            </a:r>
            <a:endParaRPr lang="en-GB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67386299"/>
              </p:ext>
            </p:extLst>
          </p:nvPr>
        </p:nvGraphicFramePr>
        <p:xfrm>
          <a:off x="107504" y="1491630"/>
          <a:ext cx="8801100" cy="313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5" name="Dokument" r:id="rId4" imgW="8889752" imgH="3168614" progId="Word.Document.12">
                  <p:embed/>
                </p:oleObj>
              </mc:Choice>
              <mc:Fallback>
                <p:oleObj name="Dokument" r:id="rId4" imgW="8889752" imgH="3168614" progId="Word.Document.12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491630"/>
                        <a:ext cx="8801100" cy="3133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48689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Formy nelineárního průběhu tržeb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76256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Oblast platnosti vztahu uvedeného pro výpočet tržeb při degresivním průběhu je omezena podmínkou, že cena bude sice klesat, ale nesmí nabývat záporných hodnot:</a:t>
            </a:r>
          </a:p>
          <a:p>
            <a:pPr>
              <a:buNone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p &gt; 0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k∙Q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&gt;0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Kde:</a:t>
            </a:r>
          </a:p>
          <a:p>
            <a:pPr>
              <a:buNone/>
              <a:tabLst>
                <a:tab pos="896938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výchozí cena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896938" algn="l"/>
                <a:tab pos="1792288" algn="l"/>
              </a:tabLst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		k*		koeficient charakterizující „strmost“ klesání 					respektive stoupání ceny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68288" indent="-268288" algn="just">
              <a:buNone/>
            </a:pPr>
            <a:r>
              <a:rPr lang="cs-CZ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*)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Koeficient „k“ transformuje předpokládanou produkci (prodej) </a:t>
            </a:r>
            <a:r>
              <a:rPr lang="cs-CZ" sz="1600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do „cenového vlivu“, o který se zvýší (respektive sníží) cena při daném objemu produkce </a:t>
            </a:r>
            <a:r>
              <a:rPr lang="cs-CZ" sz="1600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Q. </a:t>
            </a:r>
            <a:r>
              <a:rPr lang="cs-CZ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Nejde o bezrozměrnou konstantu, ale konstanta má rozměr: </a:t>
            </a:r>
            <a:r>
              <a:rPr lang="cs-CZ" sz="1600" b="1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Kč/ks</a:t>
            </a:r>
            <a:r>
              <a:rPr lang="cs-CZ" sz="1600" b="1" i="1" baseline="300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b="1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Představuje hodnotu snížení (zvýšení ceny), které připadá na jeden ks produkce. Tak v případě závislosti ceny na předpokládaném objemu produkce v podobě: </a:t>
            </a:r>
            <a:r>
              <a:rPr lang="cs-CZ" sz="1600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p = 12 000 – 400∙Q, </a:t>
            </a:r>
            <a:r>
              <a:rPr lang="cs-CZ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znamená hodnota</a:t>
            </a:r>
            <a:r>
              <a:rPr lang="cs-CZ" sz="1600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400 Kč/ks</a:t>
            </a:r>
            <a:r>
              <a:rPr lang="cs-CZ" sz="1600" i="1" baseline="300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, že očekávané zvýšení prodeje o 1 ks, je spojeno se snížením ceny o </a:t>
            </a:r>
            <a:r>
              <a:rPr lang="cs-CZ" sz="1600" i="1" dirty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400 Kč/ks.</a:t>
            </a:r>
            <a:endParaRPr lang="cs-CZ" sz="16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4893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Formy nelineárního průběhu tržeb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223274"/>
              </p:ext>
            </p:extLst>
          </p:nvPr>
        </p:nvGraphicFramePr>
        <p:xfrm>
          <a:off x="188641" y="1491630"/>
          <a:ext cx="8487816" cy="293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Document" r:id="rId4" imgW="5988237" imgH="1942710" progId="Word.Document.8">
                  <p:embed/>
                </p:oleObj>
              </mc:Choice>
              <mc:Fallback>
                <p:oleObj name="Document" r:id="rId4" imgW="5988237" imgH="1942710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41" y="1491630"/>
                        <a:ext cx="8487816" cy="2936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442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Formy nelineárního průběhu tržeb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672503"/>
              </p:ext>
            </p:extLst>
          </p:nvPr>
        </p:nvGraphicFramePr>
        <p:xfrm>
          <a:off x="705929" y="1059582"/>
          <a:ext cx="7106431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Document" r:id="rId4" imgW="5616221" imgH="3648970" progId="Word.Document.8">
                  <p:embed/>
                </p:oleObj>
              </mc:Choice>
              <mc:Fallback>
                <p:oleObj name="Document" r:id="rId4" imgW="5616221" imgH="3648970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29" y="1059582"/>
                        <a:ext cx="7106431" cy="374441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20027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7482" y="432392"/>
            <a:ext cx="736964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Nelineární vývoj tržeb a nákladů v diagramu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 rozdíl od klasického diagramu bodu zvratu s 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lineárním vývojem tržeb i nákladů,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kde nelze hovořit o optimálním objemu produkce, při kterém je dosahováno maximální hodnoty výsledku hospodaření, lze se setkat v diagramech bodu zvratu s nelineárním průběhem tržeb a nákladů (a to i v případech, kdy půjde o lomenou čáru tržeb a nákladů) s 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možností stanovit optimální výši výroby pro splnění zmíněného cíle. 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ilustrativní situaci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lze využít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variantu degresivního vývoje tržeb a progresivního vývoje nákladů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(jak bylo již výše zmíněno, je tento případ v praxi méně obvyklý). 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401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11772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400" dirty="0">
                <a:cs typeface="Arial" panose="020B0604020202020204" pitchFamily="34" charset="0"/>
              </a:rPr>
              <a:t>Cílem přednášky je zdůvodnit 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nelineární závislost tržeb a nákladů na objemu produkce a vysvětlit maximalizaci výsledku hospodaření v diagramu bodu zvratu</a:t>
            </a:r>
            <a:endParaRPr lang="cs-CZ" sz="24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Maximalizace výsledku hospodaření VH</a:t>
            </a:r>
            <a:r>
              <a:rPr lang="cs-CZ" sz="2400" b="1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při degresivním vývoji tržeb a progresivním vývoji nákladů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880604"/>
              </p:ext>
            </p:extLst>
          </p:nvPr>
        </p:nvGraphicFramePr>
        <p:xfrm>
          <a:off x="843779" y="1563638"/>
          <a:ext cx="7200478" cy="3231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Document" r:id="rId4" imgW="5766762" imgH="2633273" progId="Word.Document.8">
                  <p:embed/>
                </p:oleObj>
              </mc:Choice>
              <mc:Fallback>
                <p:oleObj name="Document" r:id="rId4" imgW="5766762" imgH="263327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3779" y="1563638"/>
                        <a:ext cx="7200478" cy="32312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39026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37482" y="432392"/>
            <a:ext cx="7369646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Nelineární vývoj tržeb a nákladů v diagramu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Při degresivním vývoji tržeb a progresivním vývoji nákladů je diagram bodu zvratu charakterizován vznikem dvou bodů zvratu. Na obrázku 5 je oblast produkce, při které výsledek hospodaření vykazuje kladnou hodnotu (zisk), vymezena množstvím výroby daného body úsečky Q</a:t>
            </a:r>
            <a:r>
              <a:rPr lang="cs-CZ" sz="2000" baseline="-25000" dirty="0">
                <a:latin typeface="Times New Roman" pitchFamily="18" charset="0"/>
                <a:cs typeface="Times New Roman" pitchFamily="18" charset="0"/>
              </a:rPr>
              <a:t>BZ1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Q</a:t>
            </a:r>
            <a:r>
              <a:rPr lang="cs-CZ" sz="2000" baseline="-25000" dirty="0">
                <a:latin typeface="Times New Roman" pitchFamily="18" charset="0"/>
                <a:cs typeface="Times New Roman" pitchFamily="18" charset="0"/>
              </a:rPr>
              <a:t>BZ2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Výroba v oblasti, kde Q &lt; Q</a:t>
            </a:r>
            <a:r>
              <a:rPr lang="cs-CZ" sz="2000" baseline="-25000" dirty="0">
                <a:latin typeface="Times New Roman" pitchFamily="18" charset="0"/>
                <a:cs typeface="Times New Roman" pitchFamily="18" charset="0"/>
              </a:rPr>
              <a:t>BZ1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respektive Q &gt; Q</a:t>
            </a:r>
            <a:r>
              <a:rPr lang="cs-CZ" sz="2000" baseline="-25000" dirty="0">
                <a:latin typeface="Times New Roman" pitchFamily="18" charset="0"/>
                <a:cs typeface="Times New Roman" pitchFamily="18" charset="0"/>
              </a:rPr>
              <a:t>BZ2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vykazuje zápornou hodnotu výsledku hospodaření (ztrátu). Křivka nákladů je v těchto oblastech vždy nad křivkou tržeb.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8669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Degresivní vývoj tržeb a lineární průběh nákladové funkce V DBZ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46899096"/>
              </p:ext>
            </p:extLst>
          </p:nvPr>
        </p:nvGraphicFramePr>
        <p:xfrm>
          <a:off x="847961" y="1439986"/>
          <a:ext cx="6449094" cy="336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7" name="Dokument" r:id="rId4" imgW="8271932" imgH="4634813" progId="Word.Document.12">
                  <p:embed/>
                </p:oleObj>
              </mc:Choice>
              <mc:Fallback>
                <p:oleObj name="Dokument" r:id="rId4" imgW="8271932" imgH="4634813" progId="Word.Document.12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961" y="1439986"/>
                        <a:ext cx="6449094" cy="33640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4197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22236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>
                <a:cs typeface="Arial" panose="020B0604020202020204" pitchFamily="34" charset="0"/>
              </a:rPr>
              <a:t>Cílem přednášky je zdůvodnit </a:t>
            </a: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nelineární závislost tržeb a nákladů na objemu produkce a vysvětlit maximalizaci výsledku hospodaření v diagramu bodu zvratu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b="1" i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Přednáška představila nelineární vývoj tržeb a nákladů, dále </a:t>
            </a:r>
            <a:r>
              <a:rPr lang="cs-CZ" sz="2000" b="1" i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omezující podmínky při využití diagramu bodu zvratu s lineární závislosti tržeb a nákladů na objemu produkce</a:t>
            </a:r>
            <a:endParaRPr lang="en-GB" sz="2000" b="1" kern="0" dirty="0">
              <a:solidFill>
                <a:schemeClr val="bg2">
                  <a:lumMod val="50000"/>
                </a:schemeClr>
              </a:solidFill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2000" dirty="0">
              <a:solidFill>
                <a:schemeClr val="accent3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62001" y="432392"/>
            <a:ext cx="5120634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Úvod: Nelineární vývoj tržeb a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25607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indent="9525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Snaha po objektivnějším (přesnějším) popisu zkoumané skutečnosti se odráží např. v aplikaci nelineárního průběhu tržeb a nákladů jako jejich závislosti na objemu produkce (prodeje). Jde o pochopitelnou snahu popsat co nejprecizněji očekávanou skutečnost pro účely budoucí analýzy diagramu bodu zvratu. </a:t>
            </a:r>
          </a:p>
          <a:p>
            <a:pPr indent="9525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1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62001" y="432392"/>
            <a:ext cx="5120634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Úvod: Nelineární vývoj tržeb a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48557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Podnikatelské subjekty v rámci své obchodní strategie uplatňují vůči svým zákazníkům cenové nástroje, které např. zvýhodňují odběratelé při vyšším odběru jejich produktů v nejrozmanitější podobě (snížení ceny po limitovaném odběru výrobků, množstevní rabaty, apod.).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Odrazem těchto postupů je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nelineární průběh tržeb v závislosti na objemu realizované produkce, respektive nelineární průběh celkových nákladů, či nákladové funkce.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cs-CZ" sz="2000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 stimuluje podnik k těmto krokům?</a:t>
            </a:r>
            <a:endParaRPr lang="en-US" sz="2000" u="sng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9525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595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62001" y="432392"/>
            <a:ext cx="5120634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Úvod: Nelineární vývoj tržeb a nákladů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5317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 ekonomické praxi podnikatelských subjektů (jak z oblasti výrobní sféry, tak v rámci obchodních organizací) v souvislosti s 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jimi uplatňovanou cenovou politikou vyvstává otázka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0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„jak stanovit cenu příslušného výrobku (nebo služby), aby byl zajištěn maximální zisk“?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Cena je v tom případě proměnnou veličinou, která odráží dopad vztahu nabídky a poptávky. Je v kompetenci prodejních či marketingových útvarů podniku „popsat“ možnosti prodejů příslušného výrobku při různých cenách, respektive stanovit, jaké množství výrobku lze realizovat při dané ceně.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indent="9525">
              <a:lnSpc>
                <a:spcPct val="120000"/>
              </a:lnSpc>
              <a:spcBef>
                <a:spcPts val="600"/>
              </a:spcBef>
              <a:spcAft>
                <a:spcPts val="1800"/>
              </a:spcAf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1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Omezující podmínky při využití diagramu bodu zvratu s lineární závislosti tržeb a nákladů na objemu produkce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0700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lvl="0"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Předpokládá se, že podnikatelský subjekt vyrábí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pouze jeden druh výrobků (služby)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jehož množství (objem) lze určit pomoci některé z naturálních jednotek (kg, m, l, m</a:t>
            </a:r>
            <a:r>
              <a:rPr lang="cs-CZ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kWh, ks apod.). 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Tato podmínka eliminuje většinu podnikatelských subjektů z portfolia možných uživatelů takto koncipovaného diagramu bodu zvratu vzhledem k tomu, že podniky jsou ve své většině výrobci řady výrobků či poskytovateli celé plejády služeb. Využití diagramu bodu zvratu je pak spojeno se zavedením pomyslného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„výrobku-reprezentanta“,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což s sebou přináší řadu komplikací a zjednodušení.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05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601742" y="432392"/>
            <a:ext cx="284116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Diagram bodu zvratu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07139483"/>
              </p:ext>
            </p:extLst>
          </p:nvPr>
        </p:nvGraphicFramePr>
        <p:xfrm>
          <a:off x="107504" y="968499"/>
          <a:ext cx="8678366" cy="3979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3" name="Dokument" r:id="rId4" imgW="5766035" imgH="3426066" progId="Word.Document.8">
                  <p:embed/>
                </p:oleObj>
              </mc:Choice>
              <mc:Fallback>
                <p:oleObj name="Dokument" r:id="rId4" imgW="5766035" imgH="3426066" progId="Word.Document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968499"/>
                        <a:ext cx="8678366" cy="397951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5235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72563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 přihlédnutím k vztahu pro výpočet výsledku hospodaření lze dříve specifikovanou podmínku interpretovat následovně: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Pokud příspěvek na úhradu na jednotku produkce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bude u všech vyráběných výrobků vykazovat stejnou hodnotu, je možno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pohlížet na tyto produkty jako rovnocenné výrobky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v tom případě lze hledat objem produkce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spojený s bodem zvratu bez ohledu na sortimentní skladbu takto charakterizovaných výrobků. Obdobné závěry platí i pro objem produkce, který zajistí požadovanou výši zisku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Kde: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cena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jednotkové variabilní náklady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014181"/>
              </p:ext>
            </p:extLst>
          </p:nvPr>
        </p:nvGraphicFramePr>
        <p:xfrm>
          <a:off x="395536" y="3291830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291830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523591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2508</TotalTime>
  <Words>1875</Words>
  <Application>Microsoft Office PowerPoint</Application>
  <PresentationFormat>Předvádění na obrazovce (16:9)</PresentationFormat>
  <Paragraphs>133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33</vt:i4>
      </vt:variant>
    </vt:vector>
  </HeadingPairs>
  <TitlesOfParts>
    <vt:vector size="40" baseType="lpstr">
      <vt:lpstr>Arial</vt:lpstr>
      <vt:lpstr>Calibri</vt:lpstr>
      <vt:lpstr>Times New Roman</vt:lpstr>
      <vt:lpstr>SLU</vt:lpstr>
      <vt:lpstr>Dokument</vt:lpstr>
      <vt:lpstr>Rovnice</vt:lpstr>
      <vt:lpstr>Document</vt:lpstr>
      <vt:lpstr>Název prezentace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135</cp:revision>
  <cp:lastPrinted>2018-03-27T09:30:31Z</cp:lastPrinted>
  <dcterms:created xsi:type="dcterms:W3CDTF">2016-07-06T15:42:34Z</dcterms:created>
  <dcterms:modified xsi:type="dcterms:W3CDTF">2021-09-02T12:31:02Z</dcterms:modified>
</cp:coreProperties>
</file>